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4" r:id="rId2"/>
    <p:sldId id="313" r:id="rId3"/>
    <p:sldId id="287" r:id="rId4"/>
    <p:sldId id="265" r:id="rId5"/>
    <p:sldId id="274" r:id="rId6"/>
    <p:sldId id="314" r:id="rId7"/>
    <p:sldId id="315" r:id="rId8"/>
    <p:sldId id="316" r:id="rId9"/>
    <p:sldId id="317" r:id="rId10"/>
    <p:sldId id="318" r:id="rId11"/>
    <p:sldId id="319" r:id="rId12"/>
    <p:sldId id="320" r:id="rId13"/>
    <p:sldId id="28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EC4"/>
    <a:srgbClr val="CBFFA9"/>
    <a:srgbClr val="FCC2FC"/>
    <a:srgbClr val="FFDEB4"/>
    <a:srgbClr val="B5F1CC"/>
    <a:srgbClr val="91190F"/>
    <a:srgbClr val="FFE7CE"/>
    <a:srgbClr val="F65C78"/>
    <a:srgbClr val="FF9B9B"/>
    <a:srgbClr val="FFD6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snapToGrid="0">
      <p:cViewPr varScale="1">
        <p:scale>
          <a:sx n="83" d="100"/>
          <a:sy n="83" d="100"/>
        </p:scale>
        <p:origin x="1037" y="86"/>
      </p:cViewPr>
      <p:guideLst/>
    </p:cSldViewPr>
  </p:slideViewPr>
  <p:notesTextViewPr>
    <p:cViewPr>
      <p:scale>
        <a:sx n="1" d="1"/>
        <a:sy n="1" d="1"/>
      </p:scale>
      <p:origin x="0" y="0"/>
    </p:cViewPr>
  </p:notesTextViewPr>
  <p:sorterViewPr>
    <p:cViewPr>
      <p:scale>
        <a:sx n="100" d="100"/>
        <a:sy n="100" d="100"/>
      </p:scale>
      <p:origin x="0" y="-10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017039-409D-42ED-8D6C-BD80C1354672}" type="datetimeFigureOut">
              <a:rPr lang="en-US" smtClean="0"/>
              <a:t>5/9/2025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0C867F-E4A5-473D-A74D-1ED1479DCF2F}" type="slidenum">
              <a:rPr lang="en-US" smtClean="0"/>
              <a:t>‹#›</a:t>
            </a:fld>
            <a:endParaRPr lang="en-US"/>
          </a:p>
        </p:txBody>
      </p:sp>
    </p:spTree>
    <p:extLst>
      <p:ext uri="{BB962C8B-B14F-4D97-AF65-F5344CB8AC3E}">
        <p14:creationId xmlns:p14="http://schemas.microsoft.com/office/powerpoint/2010/main" val="2907608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i="1" dirty="0">
                <a:effectLst/>
                <a:latin typeface="Times New Roman" panose="02020603050405020304" pitchFamily="18" charset="0"/>
                <a:ea typeface="Calibri" panose="020F0502020204030204" pitchFamily="34" charset="0"/>
              </a:rPr>
              <a:t>Qua </a:t>
            </a:r>
            <a:r>
              <a:rPr lang="en-US" sz="1800" b="1" i="1" dirty="0" err="1">
                <a:effectLst/>
                <a:latin typeface="Times New Roman" panose="02020603050405020304" pitchFamily="18" charset="0"/>
                <a:ea typeface="Calibri" panose="020F0502020204030204" pitchFamily="34" charset="0"/>
              </a:rPr>
              <a:t>bài</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hát</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cho</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chúng</a:t>
            </a:r>
            <a:r>
              <a:rPr lang="en-US" sz="1800" b="1" i="1" dirty="0">
                <a:effectLst/>
                <a:latin typeface="Times New Roman" panose="02020603050405020304" pitchFamily="18" charset="0"/>
                <a:ea typeface="Calibri" panose="020F0502020204030204" pitchFamily="34" charset="0"/>
              </a:rPr>
              <a:t> ta </a:t>
            </a:r>
            <a:r>
              <a:rPr lang="en-US" sz="1800" b="1" i="1" dirty="0" err="1">
                <a:effectLst/>
                <a:latin typeface="Times New Roman" panose="02020603050405020304" pitchFamily="18" charset="0"/>
                <a:ea typeface="Calibri" panose="020F0502020204030204" pitchFamily="34" charset="0"/>
              </a:rPr>
              <a:t>chim</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vành</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khuyên</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là</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một</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bạn</a:t>
            </a:r>
            <a:r>
              <a:rPr lang="en-US" sz="1800" b="1" i="1" dirty="0">
                <a:effectLst/>
                <a:latin typeface="Times New Roman" panose="02020603050405020304" pitchFamily="18" charset="0"/>
                <a:ea typeface="Calibri" panose="020F0502020204030204" pitchFamily="34" charset="0"/>
              </a:rPr>
              <a:t> nhỏ </a:t>
            </a:r>
            <a:r>
              <a:rPr lang="en-US" sz="1800" b="1" i="1" dirty="0" err="1">
                <a:effectLst/>
                <a:latin typeface="Times New Roman" panose="02020603050405020304" pitchFamily="18" charset="0"/>
                <a:ea typeface="Calibri" panose="020F0502020204030204" pitchFamily="34" charset="0"/>
              </a:rPr>
              <a:t>luôn</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luôn</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lễ</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phép</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khi</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gặp</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người</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khác</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thể</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hiện</a:t>
            </a:r>
            <a:r>
              <a:rPr lang="en-US" sz="1800" b="1" i="1" dirty="0">
                <a:effectLst/>
                <a:latin typeface="Times New Roman" panose="02020603050405020304" pitchFamily="18" charset="0"/>
                <a:ea typeface="Calibri" panose="020F0502020204030204" pitchFamily="34" charset="0"/>
              </a:rPr>
              <a:t> qua </a:t>
            </a:r>
            <a:r>
              <a:rPr lang="en-US" sz="1800" b="1" i="1" dirty="0" err="1">
                <a:effectLst/>
                <a:latin typeface="Times New Roman" panose="02020603050405020304" pitchFamily="18" charset="0"/>
                <a:ea typeface="Calibri" panose="020F0502020204030204" pitchFamily="34" charset="0"/>
              </a:rPr>
              <a:t>lời</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chào</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Vậy</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trong</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cuộc</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sống</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học</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đường</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hằng</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ngày</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chúng</a:t>
            </a:r>
            <a:r>
              <a:rPr lang="en-US" sz="1800" b="1" i="1" dirty="0">
                <a:effectLst/>
                <a:latin typeface="Times New Roman" panose="02020603050405020304" pitchFamily="18" charset="0"/>
                <a:ea typeface="Calibri" panose="020F0502020204030204" pitchFamily="34" charset="0"/>
              </a:rPr>
              <a:t> ta </a:t>
            </a:r>
            <a:r>
              <a:rPr lang="en-US" sz="1800" b="1" i="1" dirty="0" err="1">
                <a:effectLst/>
                <a:latin typeface="Times New Roman" panose="02020603050405020304" pitchFamily="18" charset="0"/>
                <a:ea typeface="Calibri" panose="020F0502020204030204" pitchFamily="34" charset="0"/>
              </a:rPr>
              <a:t>cần</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phải</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làm</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gì</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để</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có</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cách</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cư</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xử</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đẹp</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đúng</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mực</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chúng</a:t>
            </a:r>
            <a:r>
              <a:rPr lang="en-US" sz="1800" b="1" i="1" dirty="0">
                <a:effectLst/>
                <a:latin typeface="Times New Roman" panose="02020603050405020304" pitchFamily="18" charset="0"/>
                <a:ea typeface="Calibri" panose="020F0502020204030204" pitchFamily="34" charset="0"/>
              </a:rPr>
              <a:t> ta </a:t>
            </a:r>
            <a:r>
              <a:rPr lang="en-US" sz="1800" b="1" i="1" dirty="0" err="1">
                <a:effectLst/>
                <a:latin typeface="Times New Roman" panose="02020603050405020304" pitchFamily="18" charset="0"/>
                <a:ea typeface="Calibri" panose="020F0502020204030204" pitchFamily="34" charset="0"/>
              </a:rPr>
              <a:t>cùng</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tìm</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hiểu</a:t>
            </a:r>
            <a:r>
              <a:rPr lang="en-US" sz="1800" b="1" i="1" dirty="0">
                <a:effectLst/>
                <a:latin typeface="Times New Roman" panose="02020603050405020304" pitchFamily="18" charset="0"/>
                <a:ea typeface="Calibri" panose="020F0502020204030204" pitchFamily="34" charset="0"/>
              </a:rPr>
              <a:t> qua </a:t>
            </a:r>
            <a:r>
              <a:rPr lang="en-US" sz="1800" b="1" i="1" dirty="0" err="1">
                <a:effectLst/>
                <a:latin typeface="Times New Roman" panose="02020603050405020304" pitchFamily="18" charset="0"/>
                <a:ea typeface="Calibri" panose="020F0502020204030204" pitchFamily="34" charset="0"/>
              </a:rPr>
              <a:t>bài</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học</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ngày</a:t>
            </a:r>
            <a:r>
              <a:rPr lang="en-US" sz="1800" b="1" i="1" dirty="0">
                <a:effectLst/>
                <a:latin typeface="Times New Roman" panose="02020603050405020304" pitchFamily="18" charset="0"/>
                <a:ea typeface="Calibri" panose="020F0502020204030204" pitchFamily="34" charset="0"/>
              </a:rPr>
              <a:t> </a:t>
            </a:r>
            <a:r>
              <a:rPr lang="en-US" sz="1800" b="1" i="1" dirty="0" err="1">
                <a:effectLst/>
                <a:latin typeface="Times New Roman" panose="02020603050405020304" pitchFamily="18" charset="0"/>
                <a:ea typeface="Calibri" panose="020F0502020204030204" pitchFamily="34" charset="0"/>
              </a:rPr>
              <a:t>hôm</a:t>
            </a:r>
            <a:r>
              <a:rPr lang="en-US" sz="1800" b="1" i="1" dirty="0">
                <a:effectLst/>
                <a:latin typeface="Times New Roman" panose="02020603050405020304" pitchFamily="18" charset="0"/>
                <a:ea typeface="Calibri" panose="020F0502020204030204" pitchFamily="34" charset="0"/>
              </a:rPr>
              <a:t> nay.</a:t>
            </a:r>
            <a:endParaRPr lang="en-US" dirty="0"/>
          </a:p>
        </p:txBody>
      </p:sp>
      <p:sp>
        <p:nvSpPr>
          <p:cNvPr id="4" name="Slide Number Placeholder 3"/>
          <p:cNvSpPr>
            <a:spLocks noGrp="1"/>
          </p:cNvSpPr>
          <p:nvPr>
            <p:ph type="sldNum" sz="quarter" idx="5"/>
          </p:nvPr>
        </p:nvSpPr>
        <p:spPr/>
        <p:txBody>
          <a:bodyPr/>
          <a:lstStyle/>
          <a:p>
            <a:fld id="{090C867F-E4A5-473D-A74D-1ED1479DCF2F}" type="slidenum">
              <a:rPr lang="en-US" smtClean="0"/>
              <a:t>2</a:t>
            </a:fld>
            <a:endParaRPr lang="en-US"/>
          </a:p>
        </p:txBody>
      </p:sp>
    </p:spTree>
    <p:extLst>
      <p:ext uri="{BB962C8B-B14F-4D97-AF65-F5344CB8AC3E}">
        <p14:creationId xmlns:p14="http://schemas.microsoft.com/office/powerpoint/2010/main" val="1297383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1122396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3867814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386375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Rounded Rectangle 8"/>
          <p:cNvSpPr/>
          <p:nvPr userDrawn="1"/>
        </p:nvSpPr>
        <p:spPr>
          <a:xfrm>
            <a:off x="247935" y="163797"/>
            <a:ext cx="11696131" cy="6530406"/>
          </a:xfrm>
          <a:prstGeom prst="roundRect">
            <a:avLst>
              <a:gd name="adj" fmla="val 9561"/>
            </a:avLst>
          </a:prstGeom>
          <a:solidFill>
            <a:schemeClr val="bg1">
              <a:alpha val="94000"/>
            </a:schemeClr>
          </a:solidFill>
          <a:ln w="38100">
            <a:solidFill>
              <a:srgbClr val="292C1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287671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133018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103496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203696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1451114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1514677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2514748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14D70CC-5327-44F7-9F36-840FE2FBAFC5}" type="datetimeFigureOut">
              <a:rPr lang="en-US" smtClean="0"/>
              <a:t>5/9/2025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86B2798-4C8B-4D68-B0F3-EE7A47271E30}" type="slidenum">
              <a:rPr lang="en-US" smtClean="0"/>
              <a:t>‹#›</a:t>
            </a:fld>
            <a:endParaRPr lang="en-US"/>
          </a:p>
        </p:txBody>
      </p:sp>
    </p:spTree>
    <p:extLst>
      <p:ext uri="{BB962C8B-B14F-4D97-AF65-F5344CB8AC3E}">
        <p14:creationId xmlns:p14="http://schemas.microsoft.com/office/powerpoint/2010/main" val="3434664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NUL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A round pink label with white text and a black background&#10;&#10;Description automatically generated">
            <a:extLst>
              <a:ext uri="{FF2B5EF4-FFF2-40B4-BE49-F238E27FC236}">
                <a16:creationId xmlns:a16="http://schemas.microsoft.com/office/drawing/2014/main" id="{736D16DA-CBE1-3A78-7236-D4EF34F443BF}"/>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898374" y="0"/>
            <a:ext cx="1698465" cy="1698465"/>
          </a:xfrm>
          <a:prstGeom prst="rect">
            <a:avLst/>
          </a:prstGeom>
        </p:spPr>
      </p:pic>
    </p:spTree>
    <p:extLst>
      <p:ext uri="{BB962C8B-B14F-4D97-AF65-F5344CB8AC3E}">
        <p14:creationId xmlns:p14="http://schemas.microsoft.com/office/powerpoint/2010/main" val="1820792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NULL"/></Relationships>
</file>

<file path=ppt/slides/_rels/slide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7516434-73CC-B04E-FF53-E0CC51536A6C}"/>
              </a:ext>
            </a:extLst>
          </p:cNvPr>
          <p:cNvPicPr>
            <a:picLocks noChangeAspect="1"/>
          </p:cNvPicPr>
          <p:nvPr/>
        </p:nvPicPr>
        <p:blipFill>
          <a:blip r:embed="rId2"/>
          <a:stretch>
            <a:fillRect/>
          </a:stretch>
        </p:blipFill>
        <p:spPr>
          <a:xfrm>
            <a:off x="1180128" y="2710585"/>
            <a:ext cx="10705504" cy="2371550"/>
          </a:xfrm>
          <a:prstGeom prst="rect">
            <a:avLst/>
          </a:prstGeom>
        </p:spPr>
      </p:pic>
    </p:spTree>
    <p:extLst>
      <p:ext uri="{BB962C8B-B14F-4D97-AF65-F5344CB8AC3E}">
        <p14:creationId xmlns:p14="http://schemas.microsoft.com/office/powerpoint/2010/main" val="89646720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2DF8DA1-3E69-9209-B62B-6F37D77BE4D3}"/>
              </a:ext>
            </a:extLst>
          </p:cNvPr>
          <p:cNvPicPr>
            <a:picLocks noChangeAspect="1"/>
          </p:cNvPicPr>
          <p:nvPr/>
        </p:nvPicPr>
        <p:blipFill>
          <a:blip r:embed="rId2"/>
          <a:stretch>
            <a:fillRect/>
          </a:stretch>
        </p:blipFill>
        <p:spPr>
          <a:xfrm>
            <a:off x="2983616" y="-1326022"/>
            <a:ext cx="8663167" cy="3261643"/>
          </a:xfrm>
          <a:prstGeom prst="rect">
            <a:avLst/>
          </a:prstGeom>
        </p:spPr>
      </p:pic>
      <p:sp>
        <p:nvSpPr>
          <p:cNvPr id="8" name="TextBox 7">
            <a:extLst>
              <a:ext uri="{FF2B5EF4-FFF2-40B4-BE49-F238E27FC236}">
                <a16:creationId xmlns:a16="http://schemas.microsoft.com/office/drawing/2014/main" id="{A890F27C-85AC-CB10-0AC6-D4E767367F5C}"/>
              </a:ext>
            </a:extLst>
          </p:cNvPr>
          <p:cNvSpPr txBox="1"/>
          <p:nvPr/>
        </p:nvSpPr>
        <p:spPr>
          <a:xfrm>
            <a:off x="979713" y="2449286"/>
            <a:ext cx="10929257" cy="3170099"/>
          </a:xfrm>
          <a:prstGeom prst="rect">
            <a:avLst/>
          </a:prstGeom>
          <a:noFill/>
        </p:spPr>
        <p:txBody>
          <a:bodyPr wrap="square" rtlCol="0">
            <a:spAutoFit/>
          </a:bodyPr>
          <a:lstStyle/>
          <a:p>
            <a:r>
              <a:rPr lang="vi-VN" sz="4000" dirty="0">
                <a:latin typeface="Cambria" panose="02040503050406030204" pitchFamily="18" charset="0"/>
                <a:ea typeface="Cambria" panose="02040503050406030204" pitchFamily="18" charset="0"/>
              </a:rPr>
              <a:t>+ Người có đóng góp nhiều nhất cho nội dung thảo luận.</a:t>
            </a:r>
          </a:p>
          <a:p>
            <a:r>
              <a:rPr lang="vi-VN" sz="4000" dirty="0">
                <a:latin typeface="Cambria" panose="02040503050406030204" pitchFamily="18" charset="0"/>
                <a:ea typeface="Cambria" panose="02040503050406030204" pitchFamily="18" charset="0"/>
              </a:rPr>
              <a:t>+ Ngươi có lí lẽ và dẫn chứng xác đáng nhất khi nêu ý kiến.</a:t>
            </a:r>
          </a:p>
          <a:p>
            <a:r>
              <a:rPr lang="vi-VN" sz="4000" dirty="0">
                <a:latin typeface="Cambria" panose="02040503050406030204" pitchFamily="18" charset="0"/>
                <a:ea typeface="Cambria" panose="02040503050406030204" pitchFamily="18" charset="0"/>
              </a:rPr>
              <a:t>+ Ngươi có phong cách trình bày thu hút nhất.</a:t>
            </a:r>
          </a:p>
        </p:txBody>
      </p:sp>
    </p:spTree>
    <p:extLst>
      <p:ext uri="{BB962C8B-B14F-4D97-AF65-F5344CB8AC3E}">
        <p14:creationId xmlns:p14="http://schemas.microsoft.com/office/powerpoint/2010/main" val="78819486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yellow letters on a black background&#10;&#10;Description automatically generated">
            <a:extLst>
              <a:ext uri="{FF2B5EF4-FFF2-40B4-BE49-F238E27FC236}">
                <a16:creationId xmlns:a16="http://schemas.microsoft.com/office/drawing/2014/main" id="{ACEDDCFB-AFEB-E5F3-645D-9262285936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1809750"/>
            <a:ext cx="9753600" cy="3238500"/>
          </a:xfrm>
          <a:prstGeom prst="rect">
            <a:avLst/>
          </a:prstGeom>
        </p:spPr>
      </p:pic>
    </p:spTree>
    <p:extLst>
      <p:ext uri="{BB962C8B-B14F-4D97-AF65-F5344CB8AC3E}">
        <p14:creationId xmlns:p14="http://schemas.microsoft.com/office/powerpoint/2010/main" val="21681404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BEBA8EAE-BF5A-486C-A8C5-ECC9F3942E4B}">
                <a14:imgProps xmlns:a14="http://schemas.microsoft.com/office/drawing/2010/main">
                  <a14:imgLayer r:embed="rId3">
                    <a14:imgEffect>
                      <a14:backgroundRemoval t="33576" b="66384" l="43133" r="59304">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backgroundRemoval>
                    </a14:imgEffect>
                  </a14:imgLayer>
                </a14:imgProps>
              </a:ext>
              <a:ext uri="{28A0092B-C50C-407E-A947-70E740481C1C}">
                <a14:useLocalDpi xmlns:a14="http://schemas.microsoft.com/office/drawing/2010/main" val="0"/>
              </a:ext>
            </a:extLst>
          </a:blip>
          <a:srcRect l="42659" t="32901" r="40500" b="32654"/>
          <a:stretch/>
        </p:blipFill>
        <p:spPr>
          <a:xfrm>
            <a:off x="1833615" y="2631027"/>
            <a:ext cx="2151975" cy="3448050"/>
          </a:xfrm>
          <a:prstGeom prst="rect">
            <a:avLst/>
          </a:prstGeom>
          <a:effectLst>
            <a:outerShdw blurRad="76200" dir="18900000" sy="23000" kx="-1200000" algn="bl" rotWithShape="0">
              <a:prstClr val="black">
                <a:alpha val="20000"/>
              </a:prstClr>
            </a:outerShdw>
          </a:effectLst>
        </p:spPr>
      </p:pic>
      <p:pic>
        <p:nvPicPr>
          <p:cNvPr id="12" name="Picture 11"/>
          <p:cNvPicPr>
            <a:picLocks noChangeAspect="1"/>
          </p:cNvPicPr>
          <p:nvPr/>
        </p:nvPicPr>
        <p:blipFill rotWithShape="1">
          <a:blip r:embed="rId2">
            <a:extLst>
              <a:ext uri="{BEBA8EAE-BF5A-486C-A8C5-ECC9F3942E4B}">
                <a14:imgProps xmlns:a14="http://schemas.microsoft.com/office/drawing/2010/main">
                  <a14:imgLayer r:embed="rId3">
                    <a14:imgEffect>
                      <a14:backgroundRemoval t="33091" b="66505" l="12437" r="28608">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foregroundMark x1="19367" y1="46465" x2="19652" y2="51515"/>
                        <a14:foregroundMark x1="18038" y1="56040" x2="16962" y2="65495"/>
                        <a14:foregroundMark x1="20665" y1="54788" x2="22785" y2="64242"/>
                        <a14:foregroundMark x1="23766" y1="64889" x2="25316" y2="64889"/>
                        <a14:foregroundMark x1="23196" y1="63434" x2="24905" y2="65131"/>
                        <a14:foregroundMark x1="23829" y1="63717" x2="23829" y2="63717"/>
                        <a14:foregroundMark x1="21994" y1="52889" x2="22563" y2="54343"/>
                        <a14:foregroundMark x1="17247" y1="53697" x2="17247" y2="54869"/>
                        <a14:foregroundMark x1="16424" y1="65859" x2="16424" y2="65859"/>
                        <a14:foregroundMark x1="15918" y1="65616" x2="15918" y2="65616"/>
                        <a14:foregroundMark x1="24810" y1="65778" x2="24810" y2="65778"/>
                        <a14:foregroundMark x1="25443" y1="65414" x2="25443" y2="65414"/>
                        <a14:foregroundMark x1="22785" y1="65414" x2="22785" y2="65414"/>
                        <a14:foregroundMark x1="22057" y1="65253" x2="22057" y2="65253"/>
                        <a14:foregroundMark x1="25886" y1="65253" x2="25886" y2="65253"/>
                      </a14:backgroundRemoval>
                    </a14:imgEffect>
                  </a14:imgLayer>
                </a14:imgProps>
              </a:ext>
              <a:ext uri="{28A0092B-C50C-407E-A947-70E740481C1C}">
                <a14:useLocalDpi xmlns:a14="http://schemas.microsoft.com/office/drawing/2010/main" val="0"/>
              </a:ext>
            </a:extLst>
          </a:blip>
          <a:srcRect l="11461" t="32428" r="71698" b="33127"/>
          <a:stretch/>
        </p:blipFill>
        <p:spPr>
          <a:xfrm>
            <a:off x="0" y="2562835"/>
            <a:ext cx="2194534" cy="3516242"/>
          </a:xfrm>
          <a:prstGeom prst="rect">
            <a:avLst/>
          </a:prstGeom>
          <a:effectLst>
            <a:outerShdw blurRad="76200" dir="18900000" sy="23000" kx="-1200000" algn="bl" rotWithShape="0">
              <a:prstClr val="black">
                <a:alpha val="20000"/>
              </a:prstClr>
            </a:outerShdw>
          </a:effectLst>
        </p:spPr>
      </p:pic>
      <p:grpSp>
        <p:nvGrpSpPr>
          <p:cNvPr id="2" name="Group 1">
            <a:extLst>
              <a:ext uri="{FF2B5EF4-FFF2-40B4-BE49-F238E27FC236}">
                <a16:creationId xmlns:a16="http://schemas.microsoft.com/office/drawing/2014/main" id="{49CF35AB-8F2D-50B7-096C-B4FB664BC0B5}"/>
              </a:ext>
            </a:extLst>
          </p:cNvPr>
          <p:cNvGrpSpPr/>
          <p:nvPr/>
        </p:nvGrpSpPr>
        <p:grpSpPr>
          <a:xfrm>
            <a:off x="4010446" y="754512"/>
            <a:ext cx="7571954" cy="2826627"/>
            <a:chOff x="745873" y="2419655"/>
            <a:chExt cx="5857701" cy="2157822"/>
          </a:xfrm>
          <a:solidFill>
            <a:schemeClr val="bg1"/>
          </a:solidFill>
        </p:grpSpPr>
        <p:sp>
          <p:nvSpPr>
            <p:cNvPr id="3" name="Rounded Rectangular Callout 16">
              <a:extLst>
                <a:ext uri="{FF2B5EF4-FFF2-40B4-BE49-F238E27FC236}">
                  <a16:creationId xmlns:a16="http://schemas.microsoft.com/office/drawing/2014/main" id="{2CE46313-0861-D88C-EB68-A8C81054473D}"/>
                </a:ext>
              </a:extLst>
            </p:cNvPr>
            <p:cNvSpPr/>
            <p:nvPr/>
          </p:nvSpPr>
          <p:spPr>
            <a:xfrm>
              <a:off x="745873" y="2419655"/>
              <a:ext cx="5857701" cy="2078182"/>
            </a:xfrm>
            <a:prstGeom prst="wedgeRoundRectCallout">
              <a:avLst>
                <a:gd name="adj1" fmla="val -59569"/>
                <a:gd name="adj2" fmla="val 36752"/>
                <a:gd name="adj3" fmla="val 16667"/>
              </a:avLst>
            </a:prstGeom>
            <a:grpFill/>
            <a:ln w="38100">
              <a:solidFill>
                <a:srgbClr val="91190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1C9A70BC-B42A-D63B-E99E-4D3BD30E8BD0}"/>
                </a:ext>
              </a:extLst>
            </p:cNvPr>
            <p:cNvSpPr txBox="1"/>
            <p:nvPr/>
          </p:nvSpPr>
          <p:spPr>
            <a:xfrm>
              <a:off x="877130" y="2439396"/>
              <a:ext cx="5596340" cy="213808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Về</a:t>
              </a:r>
              <a:r>
                <a:rPr kumimoji="0" lang="en-US" sz="4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en-US" sz="44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nhà</a:t>
              </a:r>
              <a:r>
                <a:rPr kumimoji="0" lang="en-US" sz="4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vi-VN" sz="44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Chia sẻ với người thân về những ứng xử đẹp trong trưòng học mà em và các bạn đã thảo luận.</a:t>
              </a:r>
            </a:p>
          </p:txBody>
        </p:sp>
      </p:grpSp>
    </p:spTree>
    <p:extLst>
      <p:ext uri="{BB962C8B-B14F-4D97-AF65-F5344CB8AC3E}">
        <p14:creationId xmlns:p14="http://schemas.microsoft.com/office/powerpoint/2010/main" val="3836091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14:presetBounceEnd="44000">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14:bounceEnd="44000">
                                          <p:cBhvr additive="base">
                                            <p:cTn id="7" dur="500" fill="hold"/>
                                            <p:tgtEl>
                                              <p:spTgt spid="12"/>
                                            </p:tgtEl>
                                            <p:attrNameLst>
                                              <p:attrName>ppt_x</p:attrName>
                                            </p:attrNameLst>
                                          </p:cBhvr>
                                          <p:tavLst>
                                            <p:tav tm="0">
                                              <p:val>
                                                <p:strVal val="#ppt_x"/>
                                              </p:val>
                                            </p:tav>
                                            <p:tav tm="100000">
                                              <p:val>
                                                <p:strVal val="#ppt_x"/>
                                              </p:val>
                                            </p:tav>
                                          </p:tavLst>
                                        </p:anim>
                                        <p:anim calcmode="lin" valueType="num" p14:bounceEnd="44000">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14:presetBounceEnd="44000">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14:bounceEnd="44000">
                                          <p:cBhvr additive="base">
                                            <p:cTn id="11" dur="500" fill="hold"/>
                                            <p:tgtEl>
                                              <p:spTgt spid="11"/>
                                            </p:tgtEl>
                                            <p:attrNameLst>
                                              <p:attrName>ppt_x</p:attrName>
                                            </p:attrNameLst>
                                          </p:cBhvr>
                                          <p:tavLst>
                                            <p:tav tm="0">
                                              <p:val>
                                                <p:strVal val="#ppt_x"/>
                                              </p:val>
                                            </p:tav>
                                            <p:tav tm="100000">
                                              <p:val>
                                                <p:strVal val="#ppt_x"/>
                                              </p:val>
                                            </p:tav>
                                          </p:tavLst>
                                        </p:anim>
                                        <p:anim calcmode="lin" valueType="num" p14:bounceEnd="44000">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071FDDD-F698-DC8D-D608-2699CECFCAFB}"/>
              </a:ext>
            </a:extLst>
          </p:cNvPr>
          <p:cNvPicPr>
            <a:picLocks noChangeAspect="1"/>
          </p:cNvPicPr>
          <p:nvPr/>
        </p:nvPicPr>
        <p:blipFill>
          <a:blip r:embed="rId2"/>
          <a:stretch>
            <a:fillRect/>
          </a:stretch>
        </p:blipFill>
        <p:spPr>
          <a:xfrm>
            <a:off x="1612437" y="1163842"/>
            <a:ext cx="9010669" cy="5694158"/>
          </a:xfrm>
          <a:prstGeom prst="rect">
            <a:avLst/>
          </a:prstGeom>
        </p:spPr>
      </p:pic>
    </p:spTree>
    <p:extLst>
      <p:ext uri="{BB962C8B-B14F-4D97-AF65-F5344CB8AC3E}">
        <p14:creationId xmlns:p14="http://schemas.microsoft.com/office/powerpoint/2010/main" val="376106558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26944"/>
          <a:stretch/>
        </p:blipFill>
        <p:spPr>
          <a:xfrm>
            <a:off x="0" y="0"/>
            <a:ext cx="12192000" cy="6858000"/>
          </a:xfrm>
          <a:prstGeom prst="rect">
            <a:avLst/>
          </a:prstGeom>
        </p:spPr>
      </p:pic>
      <p:pic>
        <p:nvPicPr>
          <p:cNvPr id="8" name="Picture 7"/>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33576" b="66384" l="43133" r="59304">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backgroundRemoval>
                    </a14:imgEffect>
                  </a14:imgLayer>
                </a14:imgProps>
              </a:ext>
              <a:ext uri="{28A0092B-C50C-407E-A947-70E740481C1C}">
                <a14:useLocalDpi xmlns:a14="http://schemas.microsoft.com/office/drawing/2010/main" val="0"/>
              </a:ext>
            </a:extLst>
          </a:blip>
          <a:srcRect l="42659" t="32901" r="40500" b="32654"/>
          <a:stretch/>
        </p:blipFill>
        <p:spPr>
          <a:xfrm>
            <a:off x="9558655" y="1643430"/>
            <a:ext cx="2190750" cy="3510179"/>
          </a:xfrm>
          <a:prstGeom prst="rect">
            <a:avLst/>
          </a:prstGeom>
          <a:effectLst>
            <a:outerShdw blurRad="76200" dir="18900000" sy="23000" kx="-1200000" algn="bl" rotWithShape="0">
              <a:prstClr val="black">
                <a:alpha val="20000"/>
              </a:prstClr>
            </a:outerShdw>
          </a:effectLst>
        </p:spPr>
      </p:pic>
      <p:pic>
        <p:nvPicPr>
          <p:cNvPr id="9" name="Picture 8"/>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33091" b="66505" l="12437" r="28608">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foregroundMark x1="19367" y1="46465" x2="19652" y2="51515"/>
                        <a14:foregroundMark x1="18038" y1="56040" x2="16962" y2="65495"/>
                        <a14:foregroundMark x1="20665" y1="54788" x2="22785" y2="64242"/>
                        <a14:foregroundMark x1="23766" y1="64889" x2="25316" y2="64889"/>
                        <a14:foregroundMark x1="23196" y1="63434" x2="24905" y2="65131"/>
                        <a14:foregroundMark x1="23829" y1="63717" x2="23829" y2="63717"/>
                        <a14:foregroundMark x1="21994" y1="52889" x2="22563" y2="54343"/>
                        <a14:foregroundMark x1="17247" y1="53697" x2="17247" y2="54869"/>
                        <a14:foregroundMark x1="16424" y1="65859" x2="16424" y2="65859"/>
                        <a14:foregroundMark x1="15918" y1="65616" x2="15918" y2="65616"/>
                        <a14:foregroundMark x1="24810" y1="65778" x2="24810" y2="65778"/>
                        <a14:foregroundMark x1="25443" y1="65414" x2="25443" y2="65414"/>
                        <a14:foregroundMark x1="22785" y1="65414" x2="22785" y2="65414"/>
                        <a14:foregroundMark x1="22057" y1="65253" x2="22057" y2="65253"/>
                        <a14:foregroundMark x1="25886" y1="65253" x2="25886" y2="65253"/>
                      </a14:backgroundRemoval>
                    </a14:imgEffect>
                  </a14:imgLayer>
                </a14:imgProps>
              </a:ext>
              <a:ext uri="{28A0092B-C50C-407E-A947-70E740481C1C}">
                <a14:useLocalDpi xmlns:a14="http://schemas.microsoft.com/office/drawing/2010/main" val="0"/>
              </a:ext>
            </a:extLst>
          </a:blip>
          <a:srcRect l="11461" t="32428" r="71698" b="33127"/>
          <a:stretch/>
        </p:blipFill>
        <p:spPr>
          <a:xfrm>
            <a:off x="436762" y="1765722"/>
            <a:ext cx="2067678" cy="3312984"/>
          </a:xfrm>
          <a:prstGeom prst="rect">
            <a:avLst/>
          </a:prstGeom>
          <a:effectLst>
            <a:outerShdw blurRad="76200" dir="18900000" sy="23000" kx="-1200000" algn="bl" rotWithShape="0">
              <a:prstClr val="black">
                <a:alpha val="20000"/>
              </a:prstClr>
            </a:outerShdw>
          </a:effectLst>
        </p:spPr>
      </p:pic>
      <p:pic>
        <p:nvPicPr>
          <p:cNvPr id="4" name="Picture 3">
            <a:extLst>
              <a:ext uri="{FF2B5EF4-FFF2-40B4-BE49-F238E27FC236}">
                <a16:creationId xmlns:a16="http://schemas.microsoft.com/office/drawing/2014/main" id="{A1FEBAD4-2ED9-BE70-B132-71682B5A160D}"/>
              </a:ext>
            </a:extLst>
          </p:cNvPr>
          <p:cNvPicPr>
            <a:picLocks noChangeAspect="1"/>
          </p:cNvPicPr>
          <p:nvPr/>
        </p:nvPicPr>
        <p:blipFill>
          <a:blip r:embed="rId3"/>
          <a:stretch>
            <a:fillRect/>
          </a:stretch>
        </p:blipFill>
        <p:spPr>
          <a:xfrm>
            <a:off x="2924790" y="1302456"/>
            <a:ext cx="6322100" cy="1286367"/>
          </a:xfrm>
          <a:prstGeom prst="rect">
            <a:avLst/>
          </a:prstGeom>
        </p:spPr>
      </p:pic>
      <p:pic>
        <p:nvPicPr>
          <p:cNvPr id="6" name="Picture 5">
            <a:extLst>
              <a:ext uri="{FF2B5EF4-FFF2-40B4-BE49-F238E27FC236}">
                <a16:creationId xmlns:a16="http://schemas.microsoft.com/office/drawing/2014/main" id="{A5C3D145-A784-A6E8-29CA-D04C0FF8E9CB}"/>
              </a:ext>
            </a:extLst>
          </p:cNvPr>
          <p:cNvPicPr>
            <a:picLocks noChangeAspect="1"/>
          </p:cNvPicPr>
          <p:nvPr/>
        </p:nvPicPr>
        <p:blipFill>
          <a:blip r:embed="rId3"/>
          <a:stretch>
            <a:fillRect/>
          </a:stretch>
        </p:blipFill>
        <p:spPr>
          <a:xfrm>
            <a:off x="0" y="895049"/>
            <a:ext cx="3481118" cy="1085182"/>
          </a:xfrm>
          <a:prstGeom prst="rect">
            <a:avLst/>
          </a:prstGeom>
        </p:spPr>
      </p:pic>
      <p:pic>
        <p:nvPicPr>
          <p:cNvPr id="15" name="Picture 14">
            <a:extLst>
              <a:ext uri="{FF2B5EF4-FFF2-40B4-BE49-F238E27FC236}">
                <a16:creationId xmlns:a16="http://schemas.microsoft.com/office/drawing/2014/main" id="{568D626F-583D-994E-619E-98B8F53AEA8C}"/>
              </a:ext>
            </a:extLst>
          </p:cNvPr>
          <p:cNvPicPr>
            <a:picLocks noChangeAspect="1"/>
          </p:cNvPicPr>
          <p:nvPr/>
        </p:nvPicPr>
        <p:blipFill>
          <a:blip r:embed="rId3"/>
          <a:stretch>
            <a:fillRect/>
          </a:stretch>
        </p:blipFill>
        <p:spPr>
          <a:xfrm>
            <a:off x="2407920" y="2388423"/>
            <a:ext cx="7045310" cy="3695235"/>
          </a:xfrm>
          <a:prstGeom prst="rect">
            <a:avLst/>
          </a:prstGeom>
        </p:spPr>
      </p:pic>
    </p:spTree>
    <p:extLst>
      <p:ext uri="{BB962C8B-B14F-4D97-AF65-F5344CB8AC3E}">
        <p14:creationId xmlns:p14="http://schemas.microsoft.com/office/powerpoint/2010/main" val="6522666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xt, whiteboard&#10;&#10;Description automatically generated">
            <a:extLst>
              <a:ext uri="{FF2B5EF4-FFF2-40B4-BE49-F238E27FC236}">
                <a16:creationId xmlns:a16="http://schemas.microsoft.com/office/drawing/2014/main" id="{C3929BB6-6EEB-C34E-FD0C-6D5F4C783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919" y="671332"/>
            <a:ext cx="10203543" cy="6096861"/>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1828801" y="2151995"/>
            <a:ext cx="8236060" cy="3139321"/>
          </a:xfrm>
          <a:prstGeom prst="rect">
            <a:avLst/>
          </a:prstGeom>
          <a:noFill/>
        </p:spPr>
        <p:txBody>
          <a:bodyPr wrap="square" rtlCol="0">
            <a:spAutoFit/>
          </a:bodyPr>
          <a:lstStyle/>
          <a:p>
            <a:pPr algn="ctr"/>
            <a:r>
              <a:rPr lang="vi-VN" sz="6600" b="1" dirty="0">
                <a:solidFill>
                  <a:srgbClr val="C00000"/>
                </a:solidFill>
                <a:latin typeface="Cambria" panose="02040503050406030204" pitchFamily="18" charset="0"/>
                <a:ea typeface="Cambria" panose="02040503050406030204" pitchFamily="18" charset="0"/>
              </a:rPr>
              <a:t>Yêu cầu: </a:t>
            </a:r>
            <a:r>
              <a:rPr lang="vi-VN" sz="6600" dirty="0">
                <a:solidFill>
                  <a:srgbClr val="C00000"/>
                </a:solidFill>
                <a:latin typeface="Cambria" panose="02040503050406030204" pitchFamily="18" charset="0"/>
                <a:ea typeface="Cambria" panose="02040503050406030204" pitchFamily="18" charset="0"/>
              </a:rPr>
              <a:t>Thảo luận về những ứng xử đẹp trong trường học</a:t>
            </a:r>
            <a:endParaRPr lang="en-US" sz="6600" dirty="0">
              <a:solidFill>
                <a:srgbClr val="C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00529328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586F31C-A2D1-65A7-2963-BFFAC1033E89}"/>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2548" b="98423" l="1081" r="99126"/>
                    </a14:imgEffect>
                  </a14:imgLayer>
                </a14:imgProps>
              </a:ext>
              <a:ext uri="{28A0092B-C50C-407E-A947-70E740481C1C}">
                <a14:useLocalDpi xmlns:a14="http://schemas.microsoft.com/office/drawing/2010/main" val="0"/>
              </a:ext>
            </a:extLst>
          </a:blip>
          <a:stretch>
            <a:fillRect/>
          </a:stretch>
        </p:blipFill>
        <p:spPr>
          <a:xfrm>
            <a:off x="3048000" y="-1346044"/>
            <a:ext cx="8665029" cy="3257346"/>
          </a:xfrm>
          <a:prstGeom prst="rect">
            <a:avLst/>
          </a:prstGeom>
        </p:spPr>
      </p:pic>
      <p:pic>
        <p:nvPicPr>
          <p:cNvPr id="8" name="Picture 7">
            <a:extLst>
              <a:ext uri="{FF2B5EF4-FFF2-40B4-BE49-F238E27FC236}">
                <a16:creationId xmlns:a16="http://schemas.microsoft.com/office/drawing/2014/main" id="{254229D0-1EB7-A9B3-F15F-91C6D37FC3B9}"/>
              </a:ext>
            </a:extLst>
          </p:cNvPr>
          <p:cNvPicPr>
            <a:picLocks noChangeAspect="1"/>
          </p:cNvPicPr>
          <p:nvPr/>
        </p:nvPicPr>
        <p:blipFill>
          <a:blip r:embed="rId2"/>
          <a:stretch>
            <a:fillRect/>
          </a:stretch>
        </p:blipFill>
        <p:spPr>
          <a:xfrm>
            <a:off x="4148159" y="527697"/>
            <a:ext cx="3895682" cy="969348"/>
          </a:xfrm>
          <a:prstGeom prst="rect">
            <a:avLst/>
          </a:prstGeom>
        </p:spPr>
      </p:pic>
      <p:sp>
        <p:nvSpPr>
          <p:cNvPr id="9" name="TextBox 8">
            <a:extLst>
              <a:ext uri="{FF2B5EF4-FFF2-40B4-BE49-F238E27FC236}">
                <a16:creationId xmlns:a16="http://schemas.microsoft.com/office/drawing/2014/main" id="{0F7D44AC-9A58-E7C9-68ED-016856500F5E}"/>
              </a:ext>
            </a:extLst>
          </p:cNvPr>
          <p:cNvSpPr txBox="1"/>
          <p:nvPr/>
        </p:nvSpPr>
        <p:spPr>
          <a:xfrm>
            <a:off x="1012371" y="2198914"/>
            <a:ext cx="10232572" cy="2554545"/>
          </a:xfrm>
          <a:prstGeom prst="rect">
            <a:avLst/>
          </a:prstGeom>
          <a:noFill/>
        </p:spPr>
        <p:txBody>
          <a:bodyPr wrap="square" rtlCol="0">
            <a:spAutoFit/>
          </a:bodyPr>
          <a:lstStyle/>
          <a:p>
            <a:pPr algn="just"/>
            <a:r>
              <a:rPr lang="vi-VN" sz="4000" dirty="0"/>
              <a:t>Tìm kiếm thông tin trong sách báo in, mạng in-tơ-nét; nhớ lại những trải nghiệm thực tế của bản thân;... về những ứng xử đẹp trong trường học. Dự kiến những ý sẽ phát biểu.</a:t>
            </a:r>
            <a:endParaRPr lang="en-US" sz="4000" dirty="0"/>
          </a:p>
        </p:txBody>
      </p:sp>
    </p:spTree>
    <p:extLst>
      <p:ext uri="{BB962C8B-B14F-4D97-AF65-F5344CB8AC3E}">
        <p14:creationId xmlns:p14="http://schemas.microsoft.com/office/powerpoint/2010/main" val="318981249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BEBA8EAE-BF5A-486C-A8C5-ECC9F3942E4B}">
                <a14:imgProps xmlns:a14="http://schemas.microsoft.com/office/drawing/2010/main">
                  <a14:imgLayer r:embed="rId3">
                    <a14:imgEffect>
                      <a14:backgroundRemoval t="33576" b="66384" l="43133" r="59304">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backgroundRemoval>
                    </a14:imgEffect>
                  </a14:imgLayer>
                </a14:imgProps>
              </a:ext>
              <a:ext uri="{28A0092B-C50C-407E-A947-70E740481C1C}">
                <a14:useLocalDpi xmlns:a14="http://schemas.microsoft.com/office/drawing/2010/main" val="0"/>
              </a:ext>
            </a:extLst>
          </a:blip>
          <a:srcRect l="42659" t="32901" r="40500" b="32654"/>
          <a:stretch/>
        </p:blipFill>
        <p:spPr>
          <a:xfrm>
            <a:off x="1833615" y="2631027"/>
            <a:ext cx="2151975" cy="3448050"/>
          </a:xfrm>
          <a:prstGeom prst="rect">
            <a:avLst/>
          </a:prstGeom>
          <a:effectLst>
            <a:outerShdw blurRad="76200" dir="18900000" sy="23000" kx="-1200000" algn="bl" rotWithShape="0">
              <a:prstClr val="black">
                <a:alpha val="20000"/>
              </a:prstClr>
            </a:outerShdw>
          </a:effectLst>
        </p:spPr>
      </p:pic>
      <p:pic>
        <p:nvPicPr>
          <p:cNvPr id="12" name="Picture 11"/>
          <p:cNvPicPr>
            <a:picLocks noChangeAspect="1"/>
          </p:cNvPicPr>
          <p:nvPr/>
        </p:nvPicPr>
        <p:blipFill rotWithShape="1">
          <a:blip r:embed="rId2">
            <a:extLst>
              <a:ext uri="{BEBA8EAE-BF5A-486C-A8C5-ECC9F3942E4B}">
                <a14:imgProps xmlns:a14="http://schemas.microsoft.com/office/drawing/2010/main">
                  <a14:imgLayer r:embed="rId3">
                    <a14:imgEffect>
                      <a14:backgroundRemoval t="33091" b="66505" l="12437" r="28608">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foregroundMark x1="19367" y1="46465" x2="19652" y2="51515"/>
                        <a14:foregroundMark x1="18038" y1="56040" x2="16962" y2="65495"/>
                        <a14:foregroundMark x1="20665" y1="54788" x2="22785" y2="64242"/>
                        <a14:foregroundMark x1="23766" y1="64889" x2="25316" y2="64889"/>
                        <a14:foregroundMark x1="23196" y1="63434" x2="24905" y2="65131"/>
                        <a14:foregroundMark x1="23829" y1="63717" x2="23829" y2="63717"/>
                        <a14:foregroundMark x1="21994" y1="52889" x2="22563" y2="54343"/>
                        <a14:foregroundMark x1="17247" y1="53697" x2="17247" y2="54869"/>
                        <a14:foregroundMark x1="16424" y1="65859" x2="16424" y2="65859"/>
                        <a14:foregroundMark x1="15918" y1="65616" x2="15918" y2="65616"/>
                        <a14:foregroundMark x1="24810" y1="65778" x2="24810" y2="65778"/>
                        <a14:foregroundMark x1="25443" y1="65414" x2="25443" y2="65414"/>
                        <a14:foregroundMark x1="22785" y1="65414" x2="22785" y2="65414"/>
                        <a14:foregroundMark x1="22057" y1="65253" x2="22057" y2="65253"/>
                        <a14:foregroundMark x1="25886" y1="65253" x2="25886" y2="65253"/>
                      </a14:backgroundRemoval>
                    </a14:imgEffect>
                  </a14:imgLayer>
                </a14:imgProps>
              </a:ext>
              <a:ext uri="{28A0092B-C50C-407E-A947-70E740481C1C}">
                <a14:useLocalDpi xmlns:a14="http://schemas.microsoft.com/office/drawing/2010/main" val="0"/>
              </a:ext>
            </a:extLst>
          </a:blip>
          <a:srcRect l="11461" t="32428" r="71698" b="33127"/>
          <a:stretch/>
        </p:blipFill>
        <p:spPr>
          <a:xfrm>
            <a:off x="0" y="2562835"/>
            <a:ext cx="2194534" cy="3516242"/>
          </a:xfrm>
          <a:prstGeom prst="rect">
            <a:avLst/>
          </a:prstGeom>
          <a:effectLst>
            <a:outerShdw blurRad="76200" dir="18900000" sy="23000" kx="-1200000" algn="bl" rotWithShape="0">
              <a:prstClr val="black">
                <a:alpha val="20000"/>
              </a:prstClr>
            </a:outerShdw>
          </a:effectLst>
        </p:spPr>
      </p:pic>
      <p:grpSp>
        <p:nvGrpSpPr>
          <p:cNvPr id="2" name="Group 1">
            <a:extLst>
              <a:ext uri="{FF2B5EF4-FFF2-40B4-BE49-F238E27FC236}">
                <a16:creationId xmlns:a16="http://schemas.microsoft.com/office/drawing/2014/main" id="{49CF35AB-8F2D-50B7-096C-B4FB664BC0B5}"/>
              </a:ext>
            </a:extLst>
          </p:cNvPr>
          <p:cNvGrpSpPr/>
          <p:nvPr/>
        </p:nvGrpSpPr>
        <p:grpSpPr>
          <a:xfrm>
            <a:off x="4010446" y="754513"/>
            <a:ext cx="6342129" cy="2130201"/>
            <a:chOff x="745873" y="2419655"/>
            <a:chExt cx="5857701" cy="2078182"/>
          </a:xfrm>
          <a:solidFill>
            <a:schemeClr val="bg1"/>
          </a:solidFill>
        </p:grpSpPr>
        <p:sp>
          <p:nvSpPr>
            <p:cNvPr id="3" name="Rounded Rectangular Callout 16">
              <a:extLst>
                <a:ext uri="{FF2B5EF4-FFF2-40B4-BE49-F238E27FC236}">
                  <a16:creationId xmlns:a16="http://schemas.microsoft.com/office/drawing/2014/main" id="{2CE46313-0861-D88C-EB68-A8C81054473D}"/>
                </a:ext>
              </a:extLst>
            </p:cNvPr>
            <p:cNvSpPr/>
            <p:nvPr/>
          </p:nvSpPr>
          <p:spPr>
            <a:xfrm>
              <a:off x="745873" y="2419655"/>
              <a:ext cx="5857701" cy="2078182"/>
            </a:xfrm>
            <a:prstGeom prst="wedgeRoundRectCallout">
              <a:avLst>
                <a:gd name="adj1" fmla="val -59569"/>
                <a:gd name="adj2" fmla="val 36752"/>
                <a:gd name="adj3" fmla="val 16667"/>
              </a:avLst>
            </a:prstGeom>
            <a:grpFill/>
            <a:ln w="38100">
              <a:solidFill>
                <a:srgbClr val="91190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1C9A70BC-B42A-D63B-E99E-4D3BD30E8BD0}"/>
                </a:ext>
              </a:extLst>
            </p:cNvPr>
            <p:cNvSpPr txBox="1"/>
            <p:nvPr/>
          </p:nvSpPr>
          <p:spPr>
            <a:xfrm>
              <a:off x="941003" y="2662413"/>
              <a:ext cx="5532466" cy="14112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Em hiểu thế nào là nét đẹp học đường?. </a:t>
              </a:r>
            </a:p>
          </p:txBody>
        </p:sp>
      </p:grpSp>
      <p:pic>
        <p:nvPicPr>
          <p:cNvPr id="8" name="Picture 7" descr="Text, whiteboard&#10;&#10;Description automatically generated">
            <a:extLst>
              <a:ext uri="{FF2B5EF4-FFF2-40B4-BE49-F238E27FC236}">
                <a16:creationId xmlns:a16="http://schemas.microsoft.com/office/drawing/2014/main" id="{3E5D0FCB-DDEF-9C1B-8AFF-1C353C9CA1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6686" y="3037293"/>
            <a:ext cx="6394233" cy="3820707"/>
          </a:xfrm>
          <a:prstGeom prst="rect">
            <a:avLst/>
          </a:prstGeom>
          <a:ln>
            <a:noFill/>
          </a:ln>
          <a:effectLst>
            <a:outerShdw blurRad="292100" dist="139700" dir="2700000" algn="tl" rotWithShape="0">
              <a:srgbClr val="333333">
                <a:alpha val="65000"/>
              </a:srgbClr>
            </a:outerShdw>
          </a:effectLst>
        </p:spPr>
      </p:pic>
      <p:sp>
        <p:nvSpPr>
          <p:cNvPr id="9" name="TextBox 8">
            <a:extLst>
              <a:ext uri="{FF2B5EF4-FFF2-40B4-BE49-F238E27FC236}">
                <a16:creationId xmlns:a16="http://schemas.microsoft.com/office/drawing/2014/main" id="{C7450324-67B7-055B-9DFF-8AB04C7A86E2}"/>
              </a:ext>
            </a:extLst>
          </p:cNvPr>
          <p:cNvSpPr txBox="1"/>
          <p:nvPr/>
        </p:nvSpPr>
        <p:spPr>
          <a:xfrm>
            <a:off x="4855027" y="3733800"/>
            <a:ext cx="5693229" cy="2677656"/>
          </a:xfrm>
          <a:prstGeom prst="rect">
            <a:avLst/>
          </a:prstGeom>
          <a:noFill/>
        </p:spPr>
        <p:txBody>
          <a:bodyPr wrap="square" rtlCol="0">
            <a:spAutoFit/>
          </a:bodyPr>
          <a:lstStyle/>
          <a:p>
            <a:pPr algn="just"/>
            <a:r>
              <a:rPr lang="vi-VN" sz="2800" dirty="0">
                <a:solidFill>
                  <a:srgbClr val="FF0000"/>
                </a:solidFill>
                <a:latin typeface="Cambria" panose="02040503050406030204" pitchFamily="18" charset="0"/>
                <a:ea typeface="Cambria" panose="02040503050406030204" pitchFamily="18" charset="0"/>
              </a:rPr>
              <a:t>Là vẻ đẹp trong văn hóa ứng xử của học sinh ở trường học. Ứng xử đẹp là ứng xử chuẩn mực, phù hợp với giao tiếp của HS với thầy cô, bạn bè và các cô bác, những người làm việc trong trường học.</a:t>
            </a:r>
            <a:endParaRPr lang="en-US" sz="2800"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005590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14:presetBounceEnd="44000">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14:bounceEnd="44000">
                                          <p:cBhvr additive="base">
                                            <p:cTn id="7" dur="500" fill="hold"/>
                                            <p:tgtEl>
                                              <p:spTgt spid="12"/>
                                            </p:tgtEl>
                                            <p:attrNameLst>
                                              <p:attrName>ppt_x</p:attrName>
                                            </p:attrNameLst>
                                          </p:cBhvr>
                                          <p:tavLst>
                                            <p:tav tm="0">
                                              <p:val>
                                                <p:strVal val="#ppt_x"/>
                                              </p:val>
                                            </p:tav>
                                            <p:tav tm="100000">
                                              <p:val>
                                                <p:strVal val="#ppt_x"/>
                                              </p:val>
                                            </p:tav>
                                          </p:tavLst>
                                        </p:anim>
                                        <p:anim calcmode="lin" valueType="num" p14:bounceEnd="44000">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14:presetBounceEnd="44000">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14:bounceEnd="44000">
                                          <p:cBhvr additive="base">
                                            <p:cTn id="11" dur="500" fill="hold"/>
                                            <p:tgtEl>
                                              <p:spTgt spid="11"/>
                                            </p:tgtEl>
                                            <p:attrNameLst>
                                              <p:attrName>ppt_x</p:attrName>
                                            </p:attrNameLst>
                                          </p:cBhvr>
                                          <p:tavLst>
                                            <p:tav tm="0">
                                              <p:val>
                                                <p:strVal val="#ppt_x"/>
                                              </p:val>
                                            </p:tav>
                                            <p:tav tm="100000">
                                              <p:val>
                                                <p:strVal val="#ppt_x"/>
                                              </p:val>
                                            </p:tav>
                                          </p:tavLst>
                                        </p:anim>
                                        <p:anim calcmode="lin" valueType="num" p14:bounceEnd="44000">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4E05D1-F525-1594-8283-3AE785AFCF18}"/>
              </a:ext>
            </a:extLst>
          </p:cNvPr>
          <p:cNvPicPr>
            <a:picLocks noChangeAspect="1"/>
          </p:cNvPicPr>
          <p:nvPr/>
        </p:nvPicPr>
        <p:blipFill>
          <a:blip r:embed="rId2"/>
          <a:stretch>
            <a:fillRect/>
          </a:stretch>
        </p:blipFill>
        <p:spPr>
          <a:xfrm>
            <a:off x="2885644" y="-1380450"/>
            <a:ext cx="8663167" cy="3261643"/>
          </a:xfrm>
          <a:prstGeom prst="rect">
            <a:avLst/>
          </a:prstGeom>
        </p:spPr>
      </p:pic>
      <p:sp>
        <p:nvSpPr>
          <p:cNvPr id="4" name="TextBox 3">
            <a:extLst>
              <a:ext uri="{FF2B5EF4-FFF2-40B4-BE49-F238E27FC236}">
                <a16:creationId xmlns:a16="http://schemas.microsoft.com/office/drawing/2014/main" id="{45FABD19-D5F9-EFD3-42A1-D9BF4B379D5A}"/>
              </a:ext>
            </a:extLst>
          </p:cNvPr>
          <p:cNvSpPr txBox="1"/>
          <p:nvPr/>
        </p:nvSpPr>
        <p:spPr>
          <a:xfrm>
            <a:off x="544285" y="1883228"/>
            <a:ext cx="10537371" cy="584775"/>
          </a:xfrm>
          <a:prstGeom prst="rect">
            <a:avLst/>
          </a:prstGeom>
          <a:noFill/>
        </p:spPr>
        <p:txBody>
          <a:bodyPr wrap="square" rtlCol="0">
            <a:spAutoFit/>
          </a:bodyPr>
          <a:lstStyle/>
          <a:p>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Từng</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thành</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viên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phát</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biểu</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theo</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nội</a:t>
            </a:r>
            <a:r>
              <a:rPr lang="en-US" sz="3200" dirty="0">
                <a:latin typeface="Cambria" panose="02040503050406030204" pitchFamily="18" charset="0"/>
                <a:ea typeface="Cambria" panose="02040503050406030204" pitchFamily="18" charset="0"/>
              </a:rPr>
              <a:t> dung </a:t>
            </a:r>
            <a:r>
              <a:rPr lang="en-US" sz="3200" dirty="0" err="1">
                <a:latin typeface="Cambria" panose="02040503050406030204" pitchFamily="18" charset="0"/>
                <a:ea typeface="Cambria" panose="02040503050406030204" pitchFamily="18" charset="0"/>
              </a:rPr>
              <a:t>đã</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chuẩn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bị</a:t>
            </a:r>
            <a:r>
              <a:rPr lang="en-US" sz="3200" dirty="0">
                <a:latin typeface="Cambria" panose="02040503050406030204" pitchFamily="18" charset="0"/>
                <a:ea typeface="Cambria" panose="02040503050406030204" pitchFamily="18" charset="0"/>
              </a:rPr>
              <a:t>.</a:t>
            </a:r>
          </a:p>
        </p:txBody>
      </p:sp>
      <p:pic>
        <p:nvPicPr>
          <p:cNvPr id="6" name="Picture 5">
            <a:extLst>
              <a:ext uri="{FF2B5EF4-FFF2-40B4-BE49-F238E27FC236}">
                <a16:creationId xmlns:a16="http://schemas.microsoft.com/office/drawing/2014/main" id="{2A4CFE36-0351-7B32-083A-07DD89B25CF8}"/>
              </a:ext>
            </a:extLst>
          </p:cNvPr>
          <p:cNvPicPr>
            <a:picLocks noChangeAspect="1"/>
          </p:cNvPicPr>
          <p:nvPr/>
        </p:nvPicPr>
        <p:blipFill>
          <a:blip r:embed="rId2"/>
          <a:stretch>
            <a:fillRect/>
          </a:stretch>
        </p:blipFill>
        <p:spPr>
          <a:xfrm>
            <a:off x="1400175" y="2605087"/>
            <a:ext cx="9391650" cy="3629025"/>
          </a:xfrm>
          <a:prstGeom prst="rect">
            <a:avLst/>
          </a:prstGeom>
        </p:spPr>
      </p:pic>
    </p:spTree>
    <p:extLst>
      <p:ext uri="{BB962C8B-B14F-4D97-AF65-F5344CB8AC3E}">
        <p14:creationId xmlns:p14="http://schemas.microsoft.com/office/powerpoint/2010/main" val="323424393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BEBA8EAE-BF5A-486C-A8C5-ECC9F3942E4B}">
                <a14:imgProps xmlns:a14="http://schemas.microsoft.com/office/drawing/2010/main">
                  <a14:imgLayer r:embed="rId3">
                    <a14:imgEffect>
                      <a14:backgroundRemoval t="33576" b="66384" l="43133" r="59304">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backgroundRemoval>
                    </a14:imgEffect>
                  </a14:imgLayer>
                </a14:imgProps>
              </a:ext>
              <a:ext uri="{28A0092B-C50C-407E-A947-70E740481C1C}">
                <a14:useLocalDpi xmlns:a14="http://schemas.microsoft.com/office/drawing/2010/main" val="0"/>
              </a:ext>
            </a:extLst>
          </a:blip>
          <a:srcRect l="42659" t="32901" r="40500" b="32654"/>
          <a:stretch/>
        </p:blipFill>
        <p:spPr>
          <a:xfrm>
            <a:off x="1833615" y="2631027"/>
            <a:ext cx="2151975" cy="3448050"/>
          </a:xfrm>
          <a:prstGeom prst="rect">
            <a:avLst/>
          </a:prstGeom>
          <a:effectLst>
            <a:outerShdw blurRad="76200" dir="18900000" sy="23000" kx="-1200000" algn="bl" rotWithShape="0">
              <a:prstClr val="black">
                <a:alpha val="20000"/>
              </a:prstClr>
            </a:outerShdw>
          </a:effectLst>
        </p:spPr>
      </p:pic>
      <p:pic>
        <p:nvPicPr>
          <p:cNvPr id="12" name="Picture 11"/>
          <p:cNvPicPr>
            <a:picLocks noChangeAspect="1"/>
          </p:cNvPicPr>
          <p:nvPr/>
        </p:nvPicPr>
        <p:blipFill rotWithShape="1">
          <a:blip r:embed="rId2">
            <a:extLst>
              <a:ext uri="{BEBA8EAE-BF5A-486C-A8C5-ECC9F3942E4B}">
                <a14:imgProps xmlns:a14="http://schemas.microsoft.com/office/drawing/2010/main">
                  <a14:imgLayer r:embed="rId3">
                    <a14:imgEffect>
                      <a14:backgroundRemoval t="33091" b="66505" l="12437" r="28608">
                        <a14:foregroundMark x1="48987" y1="61616" x2="48481" y2="63677"/>
                        <a14:foregroundMark x1="52310" y1="61131" x2="52405" y2="64646"/>
                        <a14:foregroundMark x1="47911" y1="65253" x2="47911" y2="65253"/>
                        <a14:foregroundMark x1="52816" y1="61374" x2="52816" y2="61374"/>
                        <a14:foregroundMark x1="47627" y1="64768" x2="48481" y2="64404"/>
                        <a14:foregroundMark x1="53576" y1="42545" x2="48101" y2="42424"/>
                        <a14:foregroundMark x1="19367" y1="46465" x2="19652" y2="51515"/>
                        <a14:foregroundMark x1="18038" y1="56040" x2="16962" y2="65495"/>
                        <a14:foregroundMark x1="20665" y1="54788" x2="22785" y2="64242"/>
                        <a14:foregroundMark x1="23766" y1="64889" x2="25316" y2="64889"/>
                        <a14:foregroundMark x1="23196" y1="63434" x2="24905" y2="65131"/>
                        <a14:foregroundMark x1="23829" y1="63717" x2="23829" y2="63717"/>
                        <a14:foregroundMark x1="21994" y1="52889" x2="22563" y2="54343"/>
                        <a14:foregroundMark x1="17247" y1="53697" x2="17247" y2="54869"/>
                        <a14:foregroundMark x1="16424" y1="65859" x2="16424" y2="65859"/>
                        <a14:foregroundMark x1="15918" y1="65616" x2="15918" y2="65616"/>
                        <a14:foregroundMark x1="24810" y1="65778" x2="24810" y2="65778"/>
                        <a14:foregroundMark x1="25443" y1="65414" x2="25443" y2="65414"/>
                        <a14:foregroundMark x1="22785" y1="65414" x2="22785" y2="65414"/>
                        <a14:foregroundMark x1="22057" y1="65253" x2="22057" y2="65253"/>
                        <a14:foregroundMark x1="25886" y1="65253" x2="25886" y2="65253"/>
                      </a14:backgroundRemoval>
                    </a14:imgEffect>
                  </a14:imgLayer>
                </a14:imgProps>
              </a:ext>
              <a:ext uri="{28A0092B-C50C-407E-A947-70E740481C1C}">
                <a14:useLocalDpi xmlns:a14="http://schemas.microsoft.com/office/drawing/2010/main" val="0"/>
              </a:ext>
            </a:extLst>
          </a:blip>
          <a:srcRect l="11461" t="32428" r="71698" b="33127"/>
          <a:stretch/>
        </p:blipFill>
        <p:spPr>
          <a:xfrm>
            <a:off x="0" y="2562835"/>
            <a:ext cx="2194534" cy="3516242"/>
          </a:xfrm>
          <a:prstGeom prst="rect">
            <a:avLst/>
          </a:prstGeom>
          <a:effectLst>
            <a:outerShdw blurRad="76200" dir="18900000" sy="23000" kx="-1200000" algn="bl" rotWithShape="0">
              <a:prstClr val="black">
                <a:alpha val="20000"/>
              </a:prstClr>
            </a:outerShdw>
          </a:effectLst>
        </p:spPr>
      </p:pic>
      <p:grpSp>
        <p:nvGrpSpPr>
          <p:cNvPr id="2" name="Group 1">
            <a:extLst>
              <a:ext uri="{FF2B5EF4-FFF2-40B4-BE49-F238E27FC236}">
                <a16:creationId xmlns:a16="http://schemas.microsoft.com/office/drawing/2014/main" id="{49CF35AB-8F2D-50B7-096C-B4FB664BC0B5}"/>
              </a:ext>
            </a:extLst>
          </p:cNvPr>
          <p:cNvGrpSpPr/>
          <p:nvPr/>
        </p:nvGrpSpPr>
        <p:grpSpPr>
          <a:xfrm>
            <a:off x="4010446" y="754513"/>
            <a:ext cx="6342129" cy="2143894"/>
            <a:chOff x="745873" y="2419655"/>
            <a:chExt cx="5857701" cy="2091540"/>
          </a:xfrm>
          <a:solidFill>
            <a:schemeClr val="bg1"/>
          </a:solidFill>
        </p:grpSpPr>
        <p:sp>
          <p:nvSpPr>
            <p:cNvPr id="3" name="Rounded Rectangular Callout 16">
              <a:extLst>
                <a:ext uri="{FF2B5EF4-FFF2-40B4-BE49-F238E27FC236}">
                  <a16:creationId xmlns:a16="http://schemas.microsoft.com/office/drawing/2014/main" id="{2CE46313-0861-D88C-EB68-A8C81054473D}"/>
                </a:ext>
              </a:extLst>
            </p:cNvPr>
            <p:cNvSpPr/>
            <p:nvPr/>
          </p:nvSpPr>
          <p:spPr>
            <a:xfrm>
              <a:off x="745873" y="2419655"/>
              <a:ext cx="5857701" cy="2078182"/>
            </a:xfrm>
            <a:prstGeom prst="wedgeRoundRectCallout">
              <a:avLst>
                <a:gd name="adj1" fmla="val -59569"/>
                <a:gd name="adj2" fmla="val 36752"/>
                <a:gd name="adj3" fmla="val 16667"/>
              </a:avLst>
            </a:prstGeom>
            <a:grpFill/>
            <a:ln w="38100">
              <a:solidFill>
                <a:srgbClr val="91190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1C9A70BC-B42A-D63B-E99E-4D3BD30E8BD0}"/>
                </a:ext>
              </a:extLst>
            </p:cNvPr>
            <p:cNvSpPr txBox="1"/>
            <p:nvPr/>
          </p:nvSpPr>
          <p:spPr>
            <a:xfrm>
              <a:off x="941003" y="2439396"/>
              <a:ext cx="5532466" cy="20717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Biểu hiện của những ứng xử đẹp trong trường học</a:t>
              </a:r>
              <a:r>
                <a:rPr kumimoji="0" lang="en-US" sz="4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44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là</a:t>
              </a:r>
              <a:r>
                <a:rPr kumimoji="0" lang="en-US" sz="4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44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gì</a:t>
              </a:r>
              <a:r>
                <a:rPr kumimoji="0" lang="en-US" sz="4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endParaRPr kumimoji="0" lang="vi-VN" sz="4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grpSp>
      <p:pic>
        <p:nvPicPr>
          <p:cNvPr id="8" name="Picture 7" descr="Text, whiteboard&#10;&#10;Description automatically generated">
            <a:extLst>
              <a:ext uri="{FF2B5EF4-FFF2-40B4-BE49-F238E27FC236}">
                <a16:creationId xmlns:a16="http://schemas.microsoft.com/office/drawing/2014/main" id="{3E5D0FCB-DDEF-9C1B-8AFF-1C353C9CA1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6686" y="3037293"/>
            <a:ext cx="6394233" cy="3820707"/>
          </a:xfrm>
          <a:prstGeom prst="rect">
            <a:avLst/>
          </a:prstGeom>
          <a:ln>
            <a:noFill/>
          </a:ln>
          <a:effectLst>
            <a:outerShdw blurRad="292100" dist="139700" dir="2700000" algn="tl" rotWithShape="0">
              <a:srgbClr val="333333">
                <a:alpha val="65000"/>
              </a:srgbClr>
            </a:outerShdw>
          </a:effectLst>
        </p:spPr>
      </p:pic>
      <p:sp>
        <p:nvSpPr>
          <p:cNvPr id="9" name="TextBox 8">
            <a:extLst>
              <a:ext uri="{FF2B5EF4-FFF2-40B4-BE49-F238E27FC236}">
                <a16:creationId xmlns:a16="http://schemas.microsoft.com/office/drawing/2014/main" id="{C7450324-67B7-055B-9DFF-8AB04C7A86E2}"/>
              </a:ext>
            </a:extLst>
          </p:cNvPr>
          <p:cNvSpPr txBox="1"/>
          <p:nvPr/>
        </p:nvSpPr>
        <p:spPr>
          <a:xfrm>
            <a:off x="4855027" y="3733800"/>
            <a:ext cx="5693229" cy="2554545"/>
          </a:xfrm>
          <a:prstGeom prst="rect">
            <a:avLst/>
          </a:prstGeom>
          <a:noFill/>
        </p:spPr>
        <p:txBody>
          <a:bodyPr wrap="square" rtlCol="0">
            <a:spAutoFit/>
          </a:bodyPr>
          <a:lstStyle/>
          <a:p>
            <a:pPr lvl="0" algn="just"/>
            <a:r>
              <a:rPr lang="vi-VN" sz="4000" dirty="0">
                <a:solidFill>
                  <a:srgbClr val="FF0000"/>
                </a:solidFill>
                <a:latin typeface="Cambria" panose="02040503050406030204" pitchFamily="18" charset="0"/>
                <a:ea typeface="Cambria" panose="02040503050406030204" pitchFamily="18" charset="0"/>
              </a:rPr>
              <a:t>Biểu hiện của những ứng xử đẹp trong trường học: lời nói, cử chỉ, việc làm, thái độ.</a:t>
            </a:r>
            <a:endParaRPr kumimoji="0" lang="en-US" sz="40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25850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14:presetBounceEnd="44000">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14:bounceEnd="44000">
                                          <p:cBhvr additive="base">
                                            <p:cTn id="7" dur="500" fill="hold"/>
                                            <p:tgtEl>
                                              <p:spTgt spid="12"/>
                                            </p:tgtEl>
                                            <p:attrNameLst>
                                              <p:attrName>ppt_x</p:attrName>
                                            </p:attrNameLst>
                                          </p:cBhvr>
                                          <p:tavLst>
                                            <p:tav tm="0">
                                              <p:val>
                                                <p:strVal val="#ppt_x"/>
                                              </p:val>
                                            </p:tav>
                                            <p:tav tm="100000">
                                              <p:val>
                                                <p:strVal val="#ppt_x"/>
                                              </p:val>
                                            </p:tav>
                                          </p:tavLst>
                                        </p:anim>
                                        <p:anim calcmode="lin" valueType="num" p14:bounceEnd="44000">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14:presetBounceEnd="44000">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14:bounceEnd="44000">
                                          <p:cBhvr additive="base">
                                            <p:cTn id="11" dur="500" fill="hold"/>
                                            <p:tgtEl>
                                              <p:spTgt spid="11"/>
                                            </p:tgtEl>
                                            <p:attrNameLst>
                                              <p:attrName>ppt_x</p:attrName>
                                            </p:attrNameLst>
                                          </p:cBhvr>
                                          <p:tavLst>
                                            <p:tav tm="0">
                                              <p:val>
                                                <p:strVal val="#ppt_x"/>
                                              </p:val>
                                            </p:tav>
                                            <p:tav tm="100000">
                                              <p:val>
                                                <p:strVal val="#ppt_x"/>
                                              </p:val>
                                            </p:tav>
                                          </p:tavLst>
                                        </p:anim>
                                        <p:anim calcmode="lin" valueType="num" p14:bounceEnd="44000">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Text, whiteboard&#10;&#10;Description automatically generated">
            <a:extLst>
              <a:ext uri="{FF2B5EF4-FFF2-40B4-BE49-F238E27FC236}">
                <a16:creationId xmlns:a16="http://schemas.microsoft.com/office/drawing/2014/main" id="{3E5D0FCB-DDEF-9C1B-8AFF-1C353C9CA1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1" y="588008"/>
            <a:ext cx="10787742" cy="5888992"/>
          </a:xfrm>
          <a:prstGeom prst="rect">
            <a:avLst/>
          </a:prstGeom>
          <a:ln>
            <a:noFill/>
          </a:ln>
          <a:effectLst>
            <a:outerShdw blurRad="292100" dist="139700" dir="2700000" algn="tl" rotWithShape="0">
              <a:srgbClr val="333333">
                <a:alpha val="65000"/>
              </a:srgbClr>
            </a:outerShdw>
          </a:effectLst>
        </p:spPr>
      </p:pic>
      <p:sp>
        <p:nvSpPr>
          <p:cNvPr id="9" name="TextBox 8">
            <a:extLst>
              <a:ext uri="{FF2B5EF4-FFF2-40B4-BE49-F238E27FC236}">
                <a16:creationId xmlns:a16="http://schemas.microsoft.com/office/drawing/2014/main" id="{C7450324-67B7-055B-9DFF-8AB04C7A86E2}"/>
              </a:ext>
            </a:extLst>
          </p:cNvPr>
          <p:cNvSpPr txBox="1"/>
          <p:nvPr/>
        </p:nvSpPr>
        <p:spPr>
          <a:xfrm>
            <a:off x="1643743" y="1567543"/>
            <a:ext cx="9372600" cy="4401205"/>
          </a:xfrm>
          <a:prstGeom prst="rect">
            <a:avLst/>
          </a:prstGeom>
          <a:noFill/>
        </p:spPr>
        <p:txBody>
          <a:bodyPr wrap="square" rtlCol="0">
            <a:spAutoFit/>
          </a:bodyPr>
          <a:lstStyle/>
          <a:p>
            <a:pPr lvl="0" algn="just"/>
            <a:r>
              <a:rPr lang="vi-VN" sz="2800" b="1" dirty="0">
                <a:solidFill>
                  <a:srgbClr val="FF0000"/>
                </a:solidFill>
                <a:latin typeface="Cambria" panose="02040503050406030204" pitchFamily="18" charset="0"/>
                <a:ea typeface="Cambria" panose="02040503050406030204" pitchFamily="18" charset="0"/>
              </a:rPr>
              <a:t>- Ví dụ:</a:t>
            </a:r>
          </a:p>
          <a:p>
            <a:pPr lvl="0" algn="just"/>
            <a:r>
              <a:rPr lang="vi-VN" sz="2800" b="1" dirty="0">
                <a:solidFill>
                  <a:srgbClr val="FF0000"/>
                </a:solidFill>
                <a:latin typeface="Cambria" panose="02040503050406030204" pitchFamily="18" charset="0"/>
                <a:ea typeface="Cambria" panose="02040503050406030204" pitchFamily="18" charset="0"/>
              </a:rPr>
              <a:t>* Biểu hiện của ứng xử đẹp trong giao tiếp với thầy cô giáo:</a:t>
            </a:r>
          </a:p>
          <a:p>
            <a:pPr lvl="0" algn="just"/>
            <a:r>
              <a:rPr lang="vi-VN" sz="2800" dirty="0">
                <a:solidFill>
                  <a:srgbClr val="FF0000"/>
                </a:solidFill>
                <a:latin typeface="Cambria" panose="02040503050406030204" pitchFamily="18" charset="0"/>
                <a:ea typeface="Cambria" panose="02040503050406030204" pitchFamily="18" charset="0"/>
              </a:rPr>
              <a:t>+ Luôn thể hiện sự kính trọng và lễ phép; không có hành động và cử chỉ thiếu chuẩn mực đạo đức, vô lễ với thầy cô,..</a:t>
            </a:r>
          </a:p>
          <a:p>
            <a:pPr lvl="0" algn="just"/>
            <a:r>
              <a:rPr lang="vi-VN" sz="2800" dirty="0">
                <a:solidFill>
                  <a:srgbClr val="FF0000"/>
                </a:solidFill>
                <a:latin typeface="Cambria" panose="02040503050406030204" pitchFamily="18" charset="0"/>
                <a:ea typeface="Cambria" panose="02040503050406030204" pitchFamily="18" charset="0"/>
              </a:rPr>
              <a:t>+ Khi gặp thầy cô biết nói lời chào thể hiện sự lễ phép,...</a:t>
            </a:r>
          </a:p>
          <a:p>
            <a:pPr lvl="0" algn="just"/>
            <a:r>
              <a:rPr lang="vi-VN" sz="2800" dirty="0">
                <a:solidFill>
                  <a:srgbClr val="FF0000"/>
                </a:solidFill>
                <a:latin typeface="Cambria" panose="02040503050406030204" pitchFamily="18" charset="0"/>
                <a:ea typeface="Cambria" panose="02040503050406030204" pitchFamily="18" charset="0"/>
              </a:rPr>
              <a:t>+ Khi hỏi và trả lời: Biết nói đầy đủ có chủ ngữ và vị ngữ, từ ngữ xưng hô đảm bảo tôn ti trật tự,..</a:t>
            </a:r>
          </a:p>
          <a:p>
            <a:pPr lvl="0" algn="just"/>
            <a:r>
              <a:rPr lang="vi-VN" sz="2800" dirty="0">
                <a:solidFill>
                  <a:srgbClr val="FF0000"/>
                </a:solidFill>
                <a:latin typeface="Cambria" panose="02040503050406030204" pitchFamily="18" charset="0"/>
                <a:ea typeface="Cambria" panose="02040503050406030204" pitchFamily="18" charset="0"/>
              </a:rPr>
              <a:t>+ Khi mắc lỗi, biết lựa chọn thời điểm và từ ngữ để xin lỗi, thể hiện sự chân thành, thực sự biết lỗi và muốn sửa lỗi.</a:t>
            </a:r>
          </a:p>
        </p:txBody>
      </p:sp>
    </p:spTree>
    <p:extLst>
      <p:ext uri="{BB962C8B-B14F-4D97-AF65-F5344CB8AC3E}">
        <p14:creationId xmlns:p14="http://schemas.microsoft.com/office/powerpoint/2010/main" val="17967809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Text, whiteboard&#10;&#10;Description automatically generated">
            <a:extLst>
              <a:ext uri="{FF2B5EF4-FFF2-40B4-BE49-F238E27FC236}">
                <a16:creationId xmlns:a16="http://schemas.microsoft.com/office/drawing/2014/main" id="{3E5D0FCB-DDEF-9C1B-8AFF-1C353C9CA1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743" y="370114"/>
            <a:ext cx="11560627" cy="6106886"/>
          </a:xfrm>
          <a:prstGeom prst="rect">
            <a:avLst/>
          </a:prstGeom>
          <a:ln>
            <a:noFill/>
          </a:ln>
          <a:effectLst>
            <a:outerShdw blurRad="292100" dist="139700" dir="2700000" algn="tl" rotWithShape="0">
              <a:srgbClr val="333333">
                <a:alpha val="65000"/>
              </a:srgbClr>
            </a:outerShdw>
          </a:effectLst>
        </p:spPr>
      </p:pic>
      <p:sp>
        <p:nvSpPr>
          <p:cNvPr id="9" name="TextBox 8">
            <a:extLst>
              <a:ext uri="{FF2B5EF4-FFF2-40B4-BE49-F238E27FC236}">
                <a16:creationId xmlns:a16="http://schemas.microsoft.com/office/drawing/2014/main" id="{C7450324-67B7-055B-9DFF-8AB04C7A86E2}"/>
              </a:ext>
            </a:extLst>
          </p:cNvPr>
          <p:cNvSpPr txBox="1"/>
          <p:nvPr/>
        </p:nvSpPr>
        <p:spPr>
          <a:xfrm>
            <a:off x="1164771" y="1121228"/>
            <a:ext cx="10417629" cy="4708981"/>
          </a:xfrm>
          <a:prstGeom prst="rect">
            <a:avLst/>
          </a:prstGeom>
          <a:noFill/>
        </p:spPr>
        <p:txBody>
          <a:bodyPr wrap="square" rtlCol="0">
            <a:spAutoFit/>
          </a:bodyPr>
          <a:lstStyle/>
          <a:p>
            <a:pPr lvl="0" algn="just"/>
            <a:r>
              <a:rPr lang="vi-VN" sz="2500" b="1" dirty="0">
                <a:solidFill>
                  <a:srgbClr val="FF0000"/>
                </a:solidFill>
                <a:latin typeface="Cambria" panose="02040503050406030204" pitchFamily="18" charset="0"/>
                <a:ea typeface="Cambria" panose="02040503050406030204" pitchFamily="18" charset="0"/>
              </a:rPr>
              <a:t>* Biểu hiện của ứng xử đẹp trong giao tiếp với bạn bè:</a:t>
            </a:r>
          </a:p>
          <a:p>
            <a:pPr lvl="0" algn="just"/>
            <a:r>
              <a:rPr lang="vi-VN" sz="2500" dirty="0">
                <a:solidFill>
                  <a:srgbClr val="FF0000"/>
                </a:solidFill>
                <a:latin typeface="Cambria" panose="02040503050406030204" pitchFamily="18" charset="0"/>
                <a:ea typeface="Cambria" panose="02040503050406030204" pitchFamily="18" charset="0"/>
              </a:rPr>
              <a:t>+ Sử dụng từ ngữ xưng hô đúng vai giao tiếp với bạn bè: cởi mở, trong sáng,..</a:t>
            </a:r>
          </a:p>
          <a:p>
            <a:pPr lvl="0" algn="just"/>
            <a:r>
              <a:rPr lang="vi-VN" sz="2500" dirty="0">
                <a:solidFill>
                  <a:srgbClr val="FF0000"/>
                </a:solidFill>
                <a:latin typeface="Cambria" panose="02040503050406030204" pitchFamily="18" charset="0"/>
                <a:ea typeface="Cambria" panose="02040503050406030204" pitchFamily="18" charset="0"/>
              </a:rPr>
              <a:t>+ Không gọi nhau bằng những từ ngữ chỉ để gọi những người tôn kính như: ông bà, bố mẹ,..</a:t>
            </a:r>
          </a:p>
          <a:p>
            <a:pPr lvl="0" algn="just"/>
            <a:r>
              <a:rPr lang="vi-VN" sz="2500" dirty="0">
                <a:solidFill>
                  <a:srgbClr val="FF0000"/>
                </a:solidFill>
                <a:latin typeface="Cambria" panose="02040503050406030204" pitchFamily="18" charset="0"/>
                <a:ea typeface="Cambria" panose="02040503050406030204" pitchFamily="18" charset="0"/>
              </a:rPr>
              <a:t>+ Khi gặp gỡ hoặc tạm biệt, biết bắt tay nhau hoặc nói lời chào đảm bảo sự trong sáng, thân mật, không làm ầm ĩ ảnh hưởng đến người xung quanh.</a:t>
            </a:r>
          </a:p>
          <a:p>
            <a:pPr lvl="0" algn="just"/>
            <a:r>
              <a:rPr lang="vi-VN" sz="2500" dirty="0">
                <a:solidFill>
                  <a:srgbClr val="FF0000"/>
                </a:solidFill>
                <a:latin typeface="Cambria" panose="02040503050406030204" pitchFamily="18" charset="0"/>
                <a:ea typeface="Cambria" panose="02040503050406030204" pitchFamily="18" charset="0"/>
              </a:rPr>
              <a:t>+ Khi thăm hỏi, giúp đỡ bạn bè: Lời nói đảm bảo sự chân thành, tinh tế, không xa lánh, coi thường bạn, không có thái độ kì thị với ngoại hình của bạn,...</a:t>
            </a:r>
          </a:p>
          <a:p>
            <a:pPr lvl="0" algn="just"/>
            <a:r>
              <a:rPr lang="vi-VN" sz="2500" dirty="0">
                <a:solidFill>
                  <a:srgbClr val="FF0000"/>
                </a:solidFill>
                <a:latin typeface="Cambria" panose="02040503050406030204" pitchFamily="18" charset="0"/>
                <a:ea typeface="Cambria" panose="02040503050406030204" pitchFamily="18" charset="0"/>
              </a:rPr>
              <a:t>+ Khi mắc lỗi: Chủ động gặp bạn để xin lỗi cùng thái độ chân thành,..</a:t>
            </a:r>
          </a:p>
          <a:p>
            <a:pPr lvl="0" algn="just"/>
            <a:r>
              <a:rPr lang="vi-VN" sz="2500" dirty="0">
                <a:solidFill>
                  <a:srgbClr val="FF0000"/>
                </a:solidFill>
                <a:latin typeface="Cambria" panose="02040503050406030204" pitchFamily="18" charset="0"/>
                <a:ea typeface="Cambria" panose="02040503050406030204" pitchFamily="18" charset="0"/>
              </a:rPr>
              <a:t>+ Khi thảo luận với bạn: Biết lắng nghe tích cực, tôn trọng ý kiến khác biệt,... </a:t>
            </a:r>
          </a:p>
        </p:txBody>
      </p:sp>
    </p:spTree>
    <p:extLst>
      <p:ext uri="{BB962C8B-B14F-4D97-AF65-F5344CB8AC3E}">
        <p14:creationId xmlns:p14="http://schemas.microsoft.com/office/powerpoint/2010/main" val="19396795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9Slide.vn</Template>
  <TotalTime>360</TotalTime>
  <Words>591</Words>
  <Application>Microsoft Office PowerPoint</Application>
  <PresentationFormat>Widescreen</PresentationFormat>
  <Paragraphs>26</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9Slide.vn</dc:subject>
  <dc:creator>huong</dc:creator>
  <dc:description>9Slide.vn</dc:description>
  <cp:lastModifiedBy>Administrator</cp:lastModifiedBy>
  <cp:revision>67</cp:revision>
  <dcterms:created xsi:type="dcterms:W3CDTF">2023-12-16T13:14:56Z</dcterms:created>
  <dcterms:modified xsi:type="dcterms:W3CDTF">2025-05-09T09:21:01Z</dcterms:modified>
  <cp:category>9Slide.vn</cp:category>
</cp:coreProperties>
</file>