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Jua" panose="020B0600000101010101" charset="-127"/>
      <p:regular r:id="rId7"/>
    </p:embeddedFont>
    <p:embeddedFont>
      <p:font typeface="Bogart" panose="020B0600000101010101" charset="0"/>
      <p:regular r:id="rId8"/>
    </p:embeddedFont>
    <p:embeddedFont>
      <p:font typeface="Mulled Wine Season" panose="020B0600000101010101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ưu" userId="a6d23f4b4a75e01b" providerId="LiveId" clId="{9A268346-FAA5-4C18-873D-8479BD19197F}"/>
    <pc:docChg chg="undo custSel addSld modSld">
      <pc:chgData name="Thảo Lưu" userId="a6d23f4b4a75e01b" providerId="LiveId" clId="{9A268346-FAA5-4C18-873D-8479BD19197F}" dt="2026-04-15T14:45:32.878" v="301" actId="1076"/>
      <pc:docMkLst>
        <pc:docMk/>
      </pc:docMkLst>
      <pc:sldChg chg="modSp mod">
        <pc:chgData name="Thảo Lưu" userId="a6d23f4b4a75e01b" providerId="LiveId" clId="{9A268346-FAA5-4C18-873D-8479BD19197F}" dt="2026-04-15T14:45:07.839" v="295" actId="1076"/>
        <pc:sldMkLst>
          <pc:docMk/>
          <pc:sldMk cId="0" sldId="257"/>
        </pc:sldMkLst>
        <pc:spChg chg="mod">
          <ac:chgData name="Thảo Lưu" userId="a6d23f4b4a75e01b" providerId="LiveId" clId="{9A268346-FAA5-4C18-873D-8479BD19197F}" dt="2026-04-15T14:44:39.469" v="288" actId="14100"/>
          <ac:spMkLst>
            <pc:docMk/>
            <pc:sldMk cId="0" sldId="257"/>
            <ac:spMk id="5" creationId="{00000000-0000-0000-0000-000000000000}"/>
          </ac:spMkLst>
        </pc:spChg>
        <pc:spChg chg="mod">
          <ac:chgData name="Thảo Lưu" userId="a6d23f4b4a75e01b" providerId="LiveId" clId="{9A268346-FAA5-4C18-873D-8479BD19197F}" dt="2026-04-15T14:44:51.786" v="290" actId="1076"/>
          <ac:spMkLst>
            <pc:docMk/>
            <pc:sldMk cId="0" sldId="257"/>
            <ac:spMk id="6" creationId="{00000000-0000-0000-0000-000000000000}"/>
          </ac:spMkLst>
        </pc:spChg>
        <pc:spChg chg="mod">
          <ac:chgData name="Thảo Lưu" userId="a6d23f4b4a75e01b" providerId="LiveId" clId="{9A268346-FAA5-4C18-873D-8479BD19197F}" dt="2026-04-15T14:45:07.839" v="295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Thảo Lưu" userId="a6d23f4b4a75e01b" providerId="LiveId" clId="{9A268346-FAA5-4C18-873D-8479BD19197F}" dt="2026-04-15T14:45:04.322" v="294" actId="1076"/>
          <ac:spMkLst>
            <pc:docMk/>
            <pc:sldMk cId="0" sldId="257"/>
            <ac:spMk id="11" creationId="{44007A8B-11A6-DDFC-98D8-BC81507FDA5F}"/>
          </ac:spMkLst>
        </pc:spChg>
        <pc:grpChg chg="mod">
          <ac:chgData name="Thảo Lưu" userId="a6d23f4b4a75e01b" providerId="LiveId" clId="{9A268346-FAA5-4C18-873D-8479BD19197F}" dt="2026-04-15T14:23:14.370" v="82" actId="1076"/>
          <ac:grpSpMkLst>
            <pc:docMk/>
            <pc:sldMk cId="0" sldId="257"/>
            <ac:grpSpMk id="2" creationId="{00000000-0000-0000-0000-000000000000}"/>
          </ac:grpSpMkLst>
        </pc:grpChg>
        <pc:graphicFrameChg chg="mod modGraphic">
          <ac:chgData name="Thảo Lưu" userId="a6d23f4b4a75e01b" providerId="LiveId" clId="{9A268346-FAA5-4C18-873D-8479BD19197F}" dt="2026-04-15T14:45:01.544" v="293" actId="1076"/>
          <ac:graphicFrameMkLst>
            <pc:docMk/>
            <pc:sldMk cId="0" sldId="257"/>
            <ac:graphicFrameMk id="9" creationId="{6FA083D2-67B2-19B6-8E36-E41B2DC3AF74}"/>
          </ac:graphicFrameMkLst>
        </pc:graphicFrameChg>
      </pc:sldChg>
      <pc:sldChg chg="addSp delSp modSp mod">
        <pc:chgData name="Thảo Lưu" userId="a6d23f4b4a75e01b" providerId="LiveId" clId="{9A268346-FAA5-4C18-873D-8479BD19197F}" dt="2026-04-15T14:43:52.207" v="279" actId="14100"/>
        <pc:sldMkLst>
          <pc:docMk/>
          <pc:sldMk cId="0" sldId="258"/>
        </pc:sldMkLst>
        <pc:spChg chg="mod">
          <ac:chgData name="Thảo Lưu" userId="a6d23f4b4a75e01b" providerId="LiveId" clId="{9A268346-FAA5-4C18-873D-8479BD19197F}" dt="2026-04-15T14:43:52.207" v="279" actId="14100"/>
          <ac:spMkLst>
            <pc:docMk/>
            <pc:sldMk cId="0" sldId="258"/>
            <ac:spMk id="9" creationId="{00000000-0000-0000-0000-000000000000}"/>
          </ac:spMkLst>
        </pc:spChg>
        <pc:spChg chg="mod">
          <ac:chgData name="Thảo Lưu" userId="a6d23f4b4a75e01b" providerId="LiveId" clId="{9A268346-FAA5-4C18-873D-8479BD19197F}" dt="2026-04-15T14:25:15.073" v="138"/>
          <ac:spMkLst>
            <pc:docMk/>
            <pc:sldMk cId="0" sldId="258"/>
            <ac:spMk id="11" creationId="{B2FEDFF4-820A-D4EB-FC91-BEF155FB4F54}"/>
          </ac:spMkLst>
        </pc:spChg>
        <pc:grpChg chg="add del mod">
          <ac:chgData name="Thảo Lưu" userId="a6d23f4b4a75e01b" providerId="LiveId" clId="{9A268346-FAA5-4C18-873D-8479BD19197F}" dt="2026-04-15T14:25:02.427" v="133" actId="21"/>
          <ac:grpSpMkLst>
            <pc:docMk/>
            <pc:sldMk cId="0" sldId="258"/>
            <ac:grpSpMk id="2" creationId="{00000000-0000-0000-0000-000000000000}"/>
          </ac:grpSpMkLst>
        </pc:grpChg>
        <pc:graphicFrameChg chg="mod modGraphic">
          <ac:chgData name="Thảo Lưu" userId="a6d23f4b4a75e01b" providerId="LiveId" clId="{9A268346-FAA5-4C18-873D-8479BD19197F}" dt="2026-04-15T14:37:33.084" v="210" actId="255"/>
          <ac:graphicFrameMkLst>
            <pc:docMk/>
            <pc:sldMk cId="0" sldId="258"/>
            <ac:graphicFrameMk id="10" creationId="{E5FF3173-EC35-C6A0-0CE6-A6A9B44651C2}"/>
          </ac:graphicFrameMkLst>
        </pc:graphicFrameChg>
      </pc:sldChg>
      <pc:sldChg chg="modSp mod">
        <pc:chgData name="Thảo Lưu" userId="a6d23f4b4a75e01b" providerId="LiveId" clId="{9A268346-FAA5-4C18-873D-8479BD19197F}" dt="2026-04-15T14:45:32.878" v="301" actId="1076"/>
        <pc:sldMkLst>
          <pc:docMk/>
          <pc:sldMk cId="0" sldId="259"/>
        </pc:sldMkLst>
        <pc:spChg chg="mod">
          <ac:chgData name="Thảo Lưu" userId="a6d23f4b4a75e01b" providerId="LiveId" clId="{9A268346-FAA5-4C18-873D-8479BD19197F}" dt="2026-04-15T14:45:29.633" v="300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Thảo Lưu" userId="a6d23f4b4a75e01b" providerId="LiveId" clId="{9A268346-FAA5-4C18-873D-8479BD19197F}" dt="2026-04-15T14:44:32.867" v="286" actId="1076"/>
          <ac:spMkLst>
            <pc:docMk/>
            <pc:sldMk cId="0" sldId="259"/>
            <ac:spMk id="8" creationId="{00000000-0000-0000-0000-000000000000}"/>
          </ac:spMkLst>
        </pc:spChg>
        <pc:spChg chg="mod">
          <ac:chgData name="Thảo Lưu" userId="a6d23f4b4a75e01b" providerId="LiveId" clId="{9A268346-FAA5-4C18-873D-8479BD19197F}" dt="2026-04-15T14:45:32.878" v="301" actId="1076"/>
          <ac:spMkLst>
            <pc:docMk/>
            <pc:sldMk cId="0" sldId="259"/>
            <ac:spMk id="9" creationId="{EB50D734-BDC7-B631-97CE-4847B54A1972}"/>
          </ac:spMkLst>
        </pc:spChg>
        <pc:graphicFrameChg chg="mod modGraphic">
          <ac:chgData name="Thảo Lưu" userId="a6d23f4b4a75e01b" providerId="LiveId" clId="{9A268346-FAA5-4C18-873D-8479BD19197F}" dt="2026-04-15T14:45:26.197" v="299" actId="1076"/>
          <ac:graphicFrameMkLst>
            <pc:docMk/>
            <pc:sldMk cId="0" sldId="259"/>
            <ac:graphicFrameMk id="10" creationId="{F16E8602-1711-8785-2CA0-CDDECC02AC1A}"/>
          </ac:graphicFrameMkLst>
        </pc:graphicFrameChg>
      </pc:sldChg>
      <pc:sldChg chg="modSp add mod">
        <pc:chgData name="Thảo Lưu" userId="a6d23f4b4a75e01b" providerId="LiveId" clId="{9A268346-FAA5-4C18-873D-8479BD19197F}" dt="2026-04-15T14:45:18.579" v="297" actId="1076"/>
        <pc:sldMkLst>
          <pc:docMk/>
          <pc:sldMk cId="344969818" sldId="260"/>
        </pc:sldMkLst>
        <pc:spChg chg="mod">
          <ac:chgData name="Thảo Lưu" userId="a6d23f4b4a75e01b" providerId="LiveId" clId="{9A268346-FAA5-4C18-873D-8479BD19197F}" dt="2026-04-15T14:45:18.579" v="297" actId="1076"/>
          <ac:spMkLst>
            <pc:docMk/>
            <pc:sldMk cId="344969818" sldId="260"/>
            <ac:spMk id="5" creationId="{26A9C07A-5691-6CF5-6EEA-562E56F4CD29}"/>
          </ac:spMkLst>
        </pc:spChg>
        <pc:graphicFrameChg chg="mod modGraphic">
          <ac:chgData name="Thảo Lưu" userId="a6d23f4b4a75e01b" providerId="LiveId" clId="{9A268346-FAA5-4C18-873D-8479BD19197F}" dt="2026-04-15T14:45:15.931" v="296" actId="1076"/>
          <ac:graphicFrameMkLst>
            <pc:docMk/>
            <pc:sldMk cId="344969818" sldId="260"/>
            <ac:graphicFrameMk id="10" creationId="{63CDCADD-4BFD-E741-CF3A-5B48C9431AAE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56701" y="945090"/>
            <a:ext cx="11895284" cy="7176573"/>
          </a:xfrm>
          <a:custGeom>
            <a:avLst/>
            <a:gdLst/>
            <a:ahLst/>
            <a:cxnLst/>
            <a:rect l="l" t="t" r="r" b="b"/>
            <a:pathLst>
              <a:path w="11895284" h="7176573">
                <a:moveTo>
                  <a:pt x="0" y="0"/>
                </a:moveTo>
                <a:lnTo>
                  <a:pt x="11895284" y="0"/>
                </a:lnTo>
                <a:lnTo>
                  <a:pt x="11895284" y="7176574"/>
                </a:lnTo>
                <a:lnTo>
                  <a:pt x="0" y="71765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74997" y="203928"/>
            <a:ext cx="9418997" cy="10441388"/>
          </a:xfrm>
          <a:custGeom>
            <a:avLst/>
            <a:gdLst/>
            <a:ahLst/>
            <a:cxnLst/>
            <a:rect l="l" t="t" r="r" b="b"/>
            <a:pathLst>
              <a:path w="9418997" h="10441388">
                <a:moveTo>
                  <a:pt x="0" y="0"/>
                </a:moveTo>
                <a:lnTo>
                  <a:pt x="9418997" y="0"/>
                </a:lnTo>
                <a:lnTo>
                  <a:pt x="9418997" y="10441387"/>
                </a:lnTo>
                <a:lnTo>
                  <a:pt x="0" y="104413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2735" b="-1410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881349" y="4809602"/>
            <a:ext cx="9377951" cy="197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6"/>
              </a:lnSpc>
            </a:pPr>
            <a:r>
              <a:rPr lang="en-US" sz="14838" dirty="0">
                <a:solidFill>
                  <a:srgbClr val="FFFFFF"/>
                </a:solidFill>
                <a:latin typeface="Bogart"/>
                <a:ea typeface="Bogart"/>
                <a:cs typeface="Bogart"/>
                <a:sym typeface="Bogart"/>
              </a:rPr>
              <a:t>TỰ NHIÊN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59771" y="3480456"/>
            <a:ext cx="6911208" cy="1052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sz="542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HIỆN TƯỢNG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14720" y="2273797"/>
            <a:ext cx="6911208" cy="1052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sz="542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5A3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227" y="324009"/>
            <a:ext cx="17556280" cy="9293154"/>
            <a:chOff x="0" y="0"/>
            <a:chExt cx="1313997" cy="710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3997" cy="710719"/>
            </a:xfrm>
            <a:custGeom>
              <a:avLst/>
              <a:gdLst/>
              <a:ahLst/>
              <a:cxnLst/>
              <a:rect l="l" t="t" r="r" b="b"/>
              <a:pathLst>
                <a:path w="1313997" h="710719">
                  <a:moveTo>
                    <a:pt x="41175" y="0"/>
                  </a:moveTo>
                  <a:lnTo>
                    <a:pt x="1272822" y="0"/>
                  </a:lnTo>
                  <a:cubicBezTo>
                    <a:pt x="1295562" y="0"/>
                    <a:pt x="1313997" y="18435"/>
                    <a:pt x="1313997" y="41175"/>
                  </a:cubicBezTo>
                  <a:lnTo>
                    <a:pt x="1313997" y="669544"/>
                  </a:lnTo>
                  <a:cubicBezTo>
                    <a:pt x="1313997" y="692285"/>
                    <a:pt x="1295562" y="710719"/>
                    <a:pt x="1272822" y="710719"/>
                  </a:cubicBezTo>
                  <a:lnTo>
                    <a:pt x="41175" y="710719"/>
                  </a:lnTo>
                  <a:cubicBezTo>
                    <a:pt x="18435" y="710719"/>
                    <a:pt x="0" y="692285"/>
                    <a:pt x="0" y="669544"/>
                  </a:cubicBezTo>
                  <a:lnTo>
                    <a:pt x="0" y="41175"/>
                  </a:lnTo>
                  <a:cubicBezTo>
                    <a:pt x="0" y="18435"/>
                    <a:pt x="18435" y="0"/>
                    <a:pt x="4117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313997" cy="8440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64373" y="6896099"/>
            <a:ext cx="3276027" cy="3565197"/>
          </a:xfrm>
          <a:custGeom>
            <a:avLst/>
            <a:gdLst/>
            <a:ahLst/>
            <a:cxnLst/>
            <a:rect l="l" t="t" r="r" b="b"/>
            <a:pathLst>
              <a:path w="3843061" h="4468526">
                <a:moveTo>
                  <a:pt x="0" y="0"/>
                </a:moveTo>
                <a:lnTo>
                  <a:pt x="3843061" y="0"/>
                </a:lnTo>
                <a:lnTo>
                  <a:pt x="3843061" y="4468526"/>
                </a:lnTo>
                <a:lnTo>
                  <a:pt x="0" y="4468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02272" y="1670589"/>
            <a:ext cx="10819331" cy="8790707"/>
          </a:xfrm>
          <a:custGeom>
            <a:avLst/>
            <a:gdLst/>
            <a:ahLst/>
            <a:cxnLst/>
            <a:rect l="l" t="t" r="r" b="b"/>
            <a:pathLst>
              <a:path w="10819331" h="8790707">
                <a:moveTo>
                  <a:pt x="0" y="0"/>
                </a:moveTo>
                <a:lnTo>
                  <a:pt x="10819331" y="0"/>
                </a:lnTo>
                <a:lnTo>
                  <a:pt x="10819331" y="8790707"/>
                </a:lnTo>
                <a:lnTo>
                  <a:pt x="0" y="8790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87607" y="885748"/>
            <a:ext cx="16764000" cy="622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37"/>
              </a:lnSpc>
            </a:pPr>
            <a:r>
              <a:rPr lang="en-US" sz="4427" spc="-39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KH </a:t>
            </a:r>
            <a:r>
              <a:rPr lang="en-US" sz="4427" spc="-39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nhánh</a:t>
            </a:r>
            <a:r>
              <a:rPr lang="en-US" sz="4427" spc="-39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1: </a:t>
            </a:r>
            <a:r>
              <a:rPr lang="vi-VN" sz="4427" spc="-39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Một số hiện tượng tự nhiên quanh bé</a:t>
            </a:r>
            <a:endParaRPr lang="en-US" sz="4427" spc="-39" dirty="0">
              <a:solidFill>
                <a:srgbClr val="000000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601888" y="8964292"/>
            <a:ext cx="6323378" cy="45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3"/>
              </a:lnSpc>
            </a:pPr>
            <a:r>
              <a:rPr lang="en-US" sz="3292" spc="-29" dirty="0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GV </a:t>
            </a:r>
            <a:r>
              <a:rPr lang="en-US" sz="3292" spc="-29" dirty="0" err="1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thực</a:t>
            </a:r>
            <a:r>
              <a:rPr lang="en-US" sz="3292" spc="-29" dirty="0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3292" spc="-29" dirty="0" err="1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hiện</a:t>
            </a:r>
            <a:r>
              <a:rPr lang="en-US" sz="3292" spc="-29" dirty="0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: Lưu Thị Thảo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FA083D2-67B2-19B6-8E36-E41B2DC3A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852855"/>
              </p:ext>
            </p:extLst>
          </p:nvPr>
        </p:nvGraphicFramePr>
        <p:xfrm>
          <a:off x="762000" y="2498600"/>
          <a:ext cx="15925801" cy="58872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226746">
                  <a:extLst>
                    <a:ext uri="{9D8B030D-6E8A-4147-A177-3AD203B41FA5}">
                      <a16:colId xmlns:a16="http://schemas.microsoft.com/office/drawing/2014/main" val="3728755193"/>
                    </a:ext>
                  </a:extLst>
                </a:gridCol>
                <a:gridCol w="2923101">
                  <a:extLst>
                    <a:ext uri="{9D8B030D-6E8A-4147-A177-3AD203B41FA5}">
                      <a16:colId xmlns:a16="http://schemas.microsoft.com/office/drawing/2014/main" val="213932906"/>
                    </a:ext>
                  </a:extLst>
                </a:gridCol>
                <a:gridCol w="3147535">
                  <a:extLst>
                    <a:ext uri="{9D8B030D-6E8A-4147-A177-3AD203B41FA5}">
                      <a16:colId xmlns:a16="http://schemas.microsoft.com/office/drawing/2014/main" val="1893270878"/>
                    </a:ext>
                  </a:extLst>
                </a:gridCol>
                <a:gridCol w="3237748">
                  <a:extLst>
                    <a:ext uri="{9D8B030D-6E8A-4147-A177-3AD203B41FA5}">
                      <a16:colId xmlns:a16="http://schemas.microsoft.com/office/drawing/2014/main" val="1215851873"/>
                    </a:ext>
                  </a:extLst>
                </a:gridCol>
                <a:gridCol w="3390671">
                  <a:extLst>
                    <a:ext uri="{9D8B030D-6E8A-4147-A177-3AD203B41FA5}">
                      <a16:colId xmlns:a16="http://schemas.microsoft.com/office/drawing/2014/main" val="1767373623"/>
                    </a:ext>
                  </a:extLst>
                </a:gridCol>
              </a:tblGrid>
              <a:tr h="569807">
                <a:tc>
                  <a:txBody>
                    <a:bodyPr/>
                    <a:lstStyle/>
                    <a:p>
                      <a:pPr marL="457200" algn="ctr">
                        <a:buNone/>
                      </a:pPr>
                      <a:r>
                        <a:rPr lang="nl-NL" sz="2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13/4/2026</a:t>
                      </a:r>
                      <a:endParaRPr lang="ko-KR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buNone/>
                      </a:pPr>
                      <a:r>
                        <a:rPr lang="nl-NL" sz="2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14/4/2026</a:t>
                      </a:r>
                      <a:endParaRPr lang="ko-KR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15/4/2026</a:t>
                      </a:r>
                      <a:endParaRPr lang="ko-KR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16/4/2026</a:t>
                      </a:r>
                      <a:endParaRPr lang="ko-KR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17/4/2026</a:t>
                      </a:r>
                      <a:endParaRPr lang="ko-KR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457605"/>
                  </a:ext>
                </a:extLst>
              </a:tr>
              <a:tr h="125328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triển thể chất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VĐCB: "Tung bóng lên cao và bắt bóng bằng 2 tay"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triển ngôn ngữ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 quen chữ cái p-q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triển nhận thức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"Tách gộp 9 đối tượng thành 2 phần theo cách cách khác nhau" 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triển TCKN-XH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Bé tập phơi quần áo.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</a:t>
                      </a: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triển ngôn ngữ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Kể lại chuyện: Giọt nước tý xíu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183352"/>
                  </a:ext>
                </a:extLst>
              </a:tr>
              <a:tr h="25401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Hòn non bộ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Kéo co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Vật chìm vật nổi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Dòng chảy nhanh chậm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Sự biến đổi của màu sắc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</a:t>
                      </a:r>
                      <a:r>
                        <a:rPr lang="fr-FR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Hòn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non </a:t>
                      </a:r>
                      <a:r>
                        <a:rPr lang="fr-FR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bộ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Nhảy bao bố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Vật chìm vật nổi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Dòng chảy nhanh chậm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Sự biến đổi của màu sắc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Squat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Chạy tiếp sức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Cây xoài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Ngảy bao bố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Đua thuyền cạn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Câu cá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Trò chơi 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ân 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 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Chơi đua thuyền thúng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Thời tiết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Kéo co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Chơi pha màu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Đong đo nước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Dòng chảy nhanh chậm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 Nhảy qua mô đất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Nhảy lò cò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Sân trường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Hoạt động lao động tập thể: Vệ sinh sân trường, hành lang lớp học ( Thu gom rác, phân loại rác, quét dọn sân trường, nhặt lá rụng...)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028196"/>
                  </a:ext>
                </a:extLst>
              </a:tr>
              <a:tr h="13138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nl-NL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Truyện</a:t>
                      </a: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Giọt nước tý xíu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TC: Bé khéo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Tìm hiểu các mùa trong năm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Bé học Tiếng Anh: từ vựng Chủ đề HTTN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TC: ôn luyện, củng cố từ vựng HTTN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Làm thí nghiệm nước bốc hơi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- Hát: Gọi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 tên cảm xúc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TC: Ôn luyện, củng cố từ vựng HTTN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Truyện: Hồ nước và mây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Dạy trẻ nhận biết các mùa trong năm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Tiết tấu phối hợp "Cháu vẽ ông mặt trời"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Liên hoan văn nghệ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Nêu gương cuối tuần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124003"/>
                  </a:ext>
                </a:extLst>
              </a:tr>
            </a:tbl>
          </a:graphicData>
        </a:graphic>
      </p:graphicFrame>
      <p:sp>
        <p:nvSpPr>
          <p:cNvPr id="11" name="TextBox 7">
            <a:extLst>
              <a:ext uri="{FF2B5EF4-FFF2-40B4-BE49-F238E27FC236}">
                <a16:creationId xmlns:a16="http://schemas.microsoft.com/office/drawing/2014/main" id="{44007A8B-11A6-DDFC-98D8-BC81507FDA5F}"/>
              </a:ext>
            </a:extLst>
          </p:cNvPr>
          <p:cNvSpPr txBox="1"/>
          <p:nvPr/>
        </p:nvSpPr>
        <p:spPr>
          <a:xfrm>
            <a:off x="9269607" y="1760952"/>
            <a:ext cx="8103993" cy="575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37"/>
              </a:lnSpc>
            </a:pPr>
            <a:r>
              <a:rPr lang="vi-VN" sz="3200" spc="-39" dirty="0">
                <a:solidFill>
                  <a:srgbClr val="FF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Thời gian: Từ 13/4/2026 đến 17/4/2026</a:t>
            </a:r>
            <a:endParaRPr lang="en-US" sz="3200" spc="-39" dirty="0">
              <a:solidFill>
                <a:srgbClr val="FF0000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43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003" y="346146"/>
            <a:ext cx="17404421" cy="9594708"/>
            <a:chOff x="0" y="0"/>
            <a:chExt cx="1289216" cy="710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9216" cy="710719"/>
            </a:xfrm>
            <a:custGeom>
              <a:avLst/>
              <a:gdLst/>
              <a:ahLst/>
              <a:cxnLst/>
              <a:rect l="l" t="t" r="r" b="b"/>
              <a:pathLst>
                <a:path w="1289216" h="710719">
                  <a:moveTo>
                    <a:pt x="41966" y="0"/>
                  </a:moveTo>
                  <a:lnTo>
                    <a:pt x="1247250" y="0"/>
                  </a:lnTo>
                  <a:cubicBezTo>
                    <a:pt x="1270427" y="0"/>
                    <a:pt x="1289216" y="18789"/>
                    <a:pt x="1289216" y="41966"/>
                  </a:cubicBezTo>
                  <a:lnTo>
                    <a:pt x="1289216" y="668753"/>
                  </a:lnTo>
                  <a:cubicBezTo>
                    <a:pt x="1289216" y="691930"/>
                    <a:pt x="1270427" y="710719"/>
                    <a:pt x="1247250" y="710719"/>
                  </a:cubicBezTo>
                  <a:lnTo>
                    <a:pt x="41966" y="710719"/>
                  </a:lnTo>
                  <a:cubicBezTo>
                    <a:pt x="18789" y="710719"/>
                    <a:pt x="0" y="691930"/>
                    <a:pt x="0" y="668753"/>
                  </a:cubicBezTo>
                  <a:lnTo>
                    <a:pt x="0" y="41966"/>
                  </a:lnTo>
                  <a:cubicBezTo>
                    <a:pt x="0" y="18789"/>
                    <a:pt x="18789" y="0"/>
                    <a:pt x="41966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89216" cy="8440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11944" y="7277946"/>
            <a:ext cx="3493822" cy="3009054"/>
          </a:xfrm>
          <a:custGeom>
            <a:avLst/>
            <a:gdLst/>
            <a:ahLst/>
            <a:cxnLst/>
            <a:rect l="l" t="t" r="r" b="b"/>
            <a:pathLst>
              <a:path w="3493822" h="3009054">
                <a:moveTo>
                  <a:pt x="0" y="0"/>
                </a:moveTo>
                <a:lnTo>
                  <a:pt x="3493822" y="0"/>
                </a:lnTo>
                <a:lnTo>
                  <a:pt x="3493822" y="3009054"/>
                </a:lnTo>
                <a:lnTo>
                  <a:pt x="0" y="30090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19890" y="1181536"/>
            <a:ext cx="10351698" cy="8229600"/>
          </a:xfrm>
          <a:custGeom>
            <a:avLst/>
            <a:gdLst/>
            <a:ahLst/>
            <a:cxnLst/>
            <a:rect l="l" t="t" r="r" b="b"/>
            <a:pathLst>
              <a:path w="10351698" h="8229600">
                <a:moveTo>
                  <a:pt x="0" y="0"/>
                </a:moveTo>
                <a:lnTo>
                  <a:pt x="10351698" y="0"/>
                </a:lnTo>
                <a:lnTo>
                  <a:pt x="103516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019208">
            <a:off x="1074806" y="85118"/>
            <a:ext cx="853447" cy="2267612"/>
          </a:xfrm>
          <a:custGeom>
            <a:avLst/>
            <a:gdLst/>
            <a:ahLst/>
            <a:cxnLst/>
            <a:rect l="l" t="t" r="r" b="b"/>
            <a:pathLst>
              <a:path w="853447" h="2267612">
                <a:moveTo>
                  <a:pt x="0" y="0"/>
                </a:moveTo>
                <a:lnTo>
                  <a:pt x="853447" y="0"/>
                </a:lnTo>
                <a:lnTo>
                  <a:pt x="853447" y="2267612"/>
                </a:lnTo>
                <a:lnTo>
                  <a:pt x="0" y="22676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85055" y="602906"/>
            <a:ext cx="15415071" cy="616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37"/>
              </a:lnSpc>
            </a:pPr>
            <a:r>
              <a:rPr lang="en-US" sz="4427" spc="-39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KH nhánh 2: Bé ứng phó với biến đổi khí hậu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34200" y="9382719"/>
            <a:ext cx="8982482" cy="463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523"/>
              </a:lnSpc>
            </a:pPr>
            <a:r>
              <a:rPr lang="en-US" sz="3292" spc="-29" dirty="0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GV </a:t>
            </a:r>
            <a:r>
              <a:rPr lang="en-US" sz="3292" spc="-29" dirty="0" err="1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thực</a:t>
            </a:r>
            <a:r>
              <a:rPr lang="en-US" sz="3292" spc="-29" dirty="0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3292" spc="-29" dirty="0" err="1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hiện</a:t>
            </a:r>
            <a:r>
              <a:rPr lang="en-US" sz="3292" spc="-29" dirty="0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: Nguyễn Thị </a:t>
            </a:r>
            <a:r>
              <a:rPr lang="vi-VN" sz="3292" spc="-29" dirty="0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Hoài Thương</a:t>
            </a:r>
            <a:endParaRPr lang="en-US" sz="3292" spc="-29" dirty="0">
              <a:solidFill>
                <a:srgbClr val="619AC4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5FF3173-EC35-C6A0-0CE6-A6A9B4465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615116"/>
              </p:ext>
            </p:extLst>
          </p:nvPr>
        </p:nvGraphicFramePr>
        <p:xfrm>
          <a:off x="1501529" y="1733374"/>
          <a:ext cx="15849598" cy="662387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29721">
                  <a:extLst>
                    <a:ext uri="{9D8B030D-6E8A-4147-A177-3AD203B41FA5}">
                      <a16:colId xmlns:a16="http://schemas.microsoft.com/office/drawing/2014/main" val="3864663093"/>
                    </a:ext>
                  </a:extLst>
                </a:gridCol>
                <a:gridCol w="2927898">
                  <a:extLst>
                    <a:ext uri="{9D8B030D-6E8A-4147-A177-3AD203B41FA5}">
                      <a16:colId xmlns:a16="http://schemas.microsoft.com/office/drawing/2014/main" val="3077223822"/>
                    </a:ext>
                  </a:extLst>
                </a:gridCol>
                <a:gridCol w="3152696">
                  <a:extLst>
                    <a:ext uri="{9D8B030D-6E8A-4147-A177-3AD203B41FA5}">
                      <a16:colId xmlns:a16="http://schemas.microsoft.com/office/drawing/2014/main" val="1404100348"/>
                    </a:ext>
                  </a:extLst>
                </a:gridCol>
                <a:gridCol w="3243059">
                  <a:extLst>
                    <a:ext uri="{9D8B030D-6E8A-4147-A177-3AD203B41FA5}">
                      <a16:colId xmlns:a16="http://schemas.microsoft.com/office/drawing/2014/main" val="4010088077"/>
                    </a:ext>
                  </a:extLst>
                </a:gridCol>
                <a:gridCol w="3396224">
                  <a:extLst>
                    <a:ext uri="{9D8B030D-6E8A-4147-A177-3AD203B41FA5}">
                      <a16:colId xmlns:a16="http://schemas.microsoft.com/office/drawing/2014/main" val="2181306707"/>
                    </a:ext>
                  </a:extLst>
                </a:gridCol>
              </a:tblGrid>
              <a:tr h="4364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20/4/2026</a:t>
                      </a:r>
                      <a:endParaRPr lang="ko-KR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21/4/2026</a:t>
                      </a:r>
                      <a:endParaRPr lang="ko-KR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22/4/2026</a:t>
                      </a:r>
                      <a:endParaRPr lang="ko-KR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23/4/2026</a:t>
                      </a:r>
                      <a:endParaRPr lang="ko-KR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24/4/2026</a:t>
                      </a:r>
                      <a:endParaRPr lang="ko-KR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2760251"/>
                  </a:ext>
                </a:extLst>
              </a:tr>
              <a:tr h="2903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triển thể chất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-VĐCB: Chuyền bóng qua đầu, chạy chậm 120m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triển nhận thức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Bé với quyền tham gia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triển ngôn ngữ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Tập tô chữ cái p-q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triển nhận thức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"Đếm đến 10, nhận biết các nhóm có 10 đối tượng, nhận biết chữ số 10"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vi-VN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triển thẩm mỹ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HĐ EDP: “Làm nhà nổi chống lũ”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888565"/>
                  </a:ext>
                </a:extLst>
              </a:tr>
              <a:tr h="23568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Thời tiết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"Trèo lên xuống ghế 35-40cm”        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Vặt lá sâu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 Nhổ cỏ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Tưới cây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 Nhảy dây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Cây mướp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Chuồn chuồn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Quan sát sự nảy mầm của hạt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Chăm sóc cây xanh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Kéo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Nhặt lá cây bỏ vào thùng rác.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Vẽ phấn.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Nhổ cỏ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 Squat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Bể cá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Nhảy bao bố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Vệ sinh khu thiên nhiên: quét đất, nhặt lá, lau lá cây,...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Thời tiết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Chìm nổi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Nhặt lá cây bỏ vào thùng rác.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Vẽ phấn.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Nhổ cỏ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 Đua thuyền trên cạn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2938790"/>
                  </a:ext>
                </a:extLst>
              </a:tr>
              <a:tr h="1456434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Truyện: Sơn tinh thủy tinh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HD 5E: Khám phá ngôi nhà chống lũ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Bé học tiếng Anh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TC: ôn luyện, củng cố từ vựng HTTN</a:t>
                      </a:r>
                      <a:r>
                        <a:rPr lang="vi-VN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Dạy trẻ trên đường đến trường không đi sát ao, hồ, vũng nước lớn 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- Hát: Ông mặt trời của em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Bé học tiếng Anh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TC: ôn luyện, củng cố từ vựng HTTN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Xây dựng mẫu thiết kế "Ngôi nhà chống lũ"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Thơ Nước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TC: Sự biến đổi màu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- Thực hành thao tác mô phỏng ột số quy tắc an toàn khi ở sân bay và khi lên máy bay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- Vệ sinh lớp cuối tuần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Liên hoan văn nghệ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 Nêu gương cuối tuần, phát bé ngoan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2128485"/>
                  </a:ext>
                </a:extLst>
              </a:tr>
            </a:tbl>
          </a:graphicData>
        </a:graphic>
      </p:graphicFrame>
      <p:sp>
        <p:nvSpPr>
          <p:cNvPr id="11" name="TextBox 7">
            <a:extLst>
              <a:ext uri="{FF2B5EF4-FFF2-40B4-BE49-F238E27FC236}">
                <a16:creationId xmlns:a16="http://schemas.microsoft.com/office/drawing/2014/main" id="{B2FEDFF4-820A-D4EB-FC91-BEF155FB4F54}"/>
              </a:ext>
            </a:extLst>
          </p:cNvPr>
          <p:cNvSpPr txBox="1"/>
          <p:nvPr/>
        </p:nvSpPr>
        <p:spPr>
          <a:xfrm>
            <a:off x="9269607" y="1128669"/>
            <a:ext cx="8103993" cy="575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37"/>
              </a:lnSpc>
            </a:pPr>
            <a:r>
              <a:rPr lang="vi-VN" sz="3200" spc="-39" dirty="0">
                <a:solidFill>
                  <a:srgbClr val="FF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Thời gian: Từ 20/4/2026 đến 24/4/2026</a:t>
            </a:r>
            <a:endParaRPr lang="en-US" sz="3200" spc="-39" dirty="0">
              <a:solidFill>
                <a:srgbClr val="FF0000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A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3465" y="346146"/>
            <a:ext cx="17738959" cy="9594708"/>
            <a:chOff x="0" y="0"/>
            <a:chExt cx="1313997" cy="710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3997" cy="710719"/>
            </a:xfrm>
            <a:custGeom>
              <a:avLst/>
              <a:gdLst/>
              <a:ahLst/>
              <a:cxnLst/>
              <a:rect l="l" t="t" r="r" b="b"/>
              <a:pathLst>
                <a:path w="1313997" h="710719">
                  <a:moveTo>
                    <a:pt x="41175" y="0"/>
                  </a:moveTo>
                  <a:lnTo>
                    <a:pt x="1272822" y="0"/>
                  </a:lnTo>
                  <a:cubicBezTo>
                    <a:pt x="1295562" y="0"/>
                    <a:pt x="1313997" y="18435"/>
                    <a:pt x="1313997" y="41175"/>
                  </a:cubicBezTo>
                  <a:lnTo>
                    <a:pt x="1313997" y="669544"/>
                  </a:lnTo>
                  <a:cubicBezTo>
                    <a:pt x="1313997" y="692285"/>
                    <a:pt x="1295562" y="710719"/>
                    <a:pt x="1272822" y="710719"/>
                  </a:cubicBezTo>
                  <a:lnTo>
                    <a:pt x="41175" y="710719"/>
                  </a:lnTo>
                  <a:cubicBezTo>
                    <a:pt x="18435" y="710719"/>
                    <a:pt x="0" y="692285"/>
                    <a:pt x="0" y="669544"/>
                  </a:cubicBezTo>
                  <a:lnTo>
                    <a:pt x="0" y="41175"/>
                  </a:lnTo>
                  <a:cubicBezTo>
                    <a:pt x="0" y="18435"/>
                    <a:pt x="18435" y="0"/>
                    <a:pt x="4117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313997" cy="8440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39600" y="6005517"/>
            <a:ext cx="4408085" cy="4198701"/>
          </a:xfrm>
          <a:custGeom>
            <a:avLst/>
            <a:gdLst/>
            <a:ahLst/>
            <a:cxnLst/>
            <a:rect l="l" t="t" r="r" b="b"/>
            <a:pathLst>
              <a:path w="4408085" h="4198701">
                <a:moveTo>
                  <a:pt x="0" y="0"/>
                </a:moveTo>
                <a:lnTo>
                  <a:pt x="4408085" y="0"/>
                </a:lnTo>
                <a:lnTo>
                  <a:pt x="4408085" y="4198701"/>
                </a:lnTo>
                <a:lnTo>
                  <a:pt x="0" y="4198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39586" y="-514990"/>
            <a:ext cx="3071110" cy="2775515"/>
          </a:xfrm>
          <a:custGeom>
            <a:avLst/>
            <a:gdLst/>
            <a:ahLst/>
            <a:cxnLst/>
            <a:rect l="l" t="t" r="r" b="b"/>
            <a:pathLst>
              <a:path w="3071110" h="2775515">
                <a:moveTo>
                  <a:pt x="0" y="0"/>
                </a:moveTo>
                <a:lnTo>
                  <a:pt x="3071110" y="0"/>
                </a:lnTo>
                <a:lnTo>
                  <a:pt x="3071110" y="2775516"/>
                </a:lnTo>
                <a:lnTo>
                  <a:pt x="0" y="2775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31524" y="593334"/>
            <a:ext cx="10898813" cy="616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37"/>
              </a:lnSpc>
            </a:pPr>
            <a:r>
              <a:rPr lang="en-US" sz="4427" spc="-39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KH nhánh 3: Mùa hè yêu thương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44295" y="9334500"/>
            <a:ext cx="6323378" cy="45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3"/>
              </a:lnSpc>
            </a:pPr>
            <a:r>
              <a:rPr lang="en-US" sz="3292" spc="-29" dirty="0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GV </a:t>
            </a:r>
            <a:r>
              <a:rPr lang="en-US" sz="3292" spc="-29" dirty="0" err="1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thực</a:t>
            </a:r>
            <a:r>
              <a:rPr lang="en-US" sz="3292" spc="-29" dirty="0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3292" spc="-29" dirty="0" err="1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hiện</a:t>
            </a:r>
            <a:r>
              <a:rPr lang="en-US" sz="3292" spc="-29" dirty="0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: Lưu Thị Thảo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B50D734-BDC7-B631-97CE-4847B54A1972}"/>
              </a:ext>
            </a:extLst>
          </p:cNvPr>
          <p:cNvSpPr txBox="1"/>
          <p:nvPr/>
        </p:nvSpPr>
        <p:spPr>
          <a:xfrm>
            <a:off x="9298092" y="1249044"/>
            <a:ext cx="8103993" cy="575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37"/>
              </a:lnSpc>
            </a:pPr>
            <a:r>
              <a:rPr lang="vi-VN" sz="3200" spc="-39" dirty="0">
                <a:solidFill>
                  <a:srgbClr val="FF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Thời gian: Từ 28/4/2025 đến 2/5/2025</a:t>
            </a:r>
            <a:endParaRPr lang="en-US" sz="3200" spc="-39" dirty="0">
              <a:solidFill>
                <a:srgbClr val="FF0000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16E8602-1711-8785-2CA0-CDDECC02A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065078"/>
              </p:ext>
            </p:extLst>
          </p:nvPr>
        </p:nvGraphicFramePr>
        <p:xfrm>
          <a:off x="1024471" y="1967190"/>
          <a:ext cx="16490271" cy="66579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44475">
                  <a:extLst>
                    <a:ext uri="{9D8B030D-6E8A-4147-A177-3AD203B41FA5}">
                      <a16:colId xmlns:a16="http://schemas.microsoft.com/office/drawing/2014/main" val="613105494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1142293252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17634962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116038902"/>
                    </a:ext>
                  </a:extLst>
                </a:gridCol>
                <a:gridCol w="2725396">
                  <a:extLst>
                    <a:ext uri="{9D8B030D-6E8A-4147-A177-3AD203B41FA5}">
                      <a16:colId xmlns:a16="http://schemas.microsoft.com/office/drawing/2014/main" val="2838571016"/>
                    </a:ext>
                  </a:extLst>
                </a:gridCol>
              </a:tblGrid>
              <a:tr h="4496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27/4/2026</a:t>
                      </a:r>
                      <a:endParaRPr lang="ko-KR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28/4/2026</a:t>
                      </a:r>
                      <a:endParaRPr lang="ko-KR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en-US" sz="2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</a:t>
                      </a:r>
                      <a:r>
                        <a:rPr lang="vi-VN" sz="2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/4/2026</a:t>
                      </a:r>
                      <a:endParaRPr lang="ko-KR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30/4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/2026</a:t>
                      </a:r>
                      <a:endParaRPr lang="ko-KR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1/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/2026</a:t>
                      </a:r>
                      <a:endParaRPr lang="ko-KR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2620454"/>
                  </a:ext>
                </a:extLst>
              </a:tr>
              <a:tr h="1021110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2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Nghỉ bù Giỗ Tổ Hùng Vương 10/3 âm lịch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triển ngôn ngữ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nl-NL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 quen chữ cái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v-r "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triển </a:t>
                      </a:r>
                      <a:r>
                        <a:rPr lang="nl-NL" sz="2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</a:t>
                      </a:r>
                      <a:r>
                        <a:rPr lang="vi-VN" sz="2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thức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nl-NL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 tích các vật bằng 1 đơn vị đo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32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vi-VN" sz="32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lễ Giải phóng miền Nam </a:t>
                      </a:r>
                      <a:endParaRPr lang="ko-KR" sz="32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96" marR="3679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2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 lễ Quốc Tế lao động </a:t>
                      </a:r>
                      <a:endParaRPr lang="ko-KR" sz="32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96" marR="36796" marT="0" marB="0" anchor="ctr"/>
                </a:tc>
                <a:extLst>
                  <a:ext uri="{0D108BD9-81ED-4DB2-BD59-A6C34878D82A}">
                    <a16:rowId xmlns:a16="http://schemas.microsoft.com/office/drawing/2014/main" val="2043658928"/>
                  </a:ext>
                </a:extLst>
              </a:tr>
              <a:tr h="2825070">
                <a:tc vMerge="1">
                  <a:txBody>
                    <a:bodyPr/>
                    <a:lstStyle/>
                    <a:p>
                      <a:pPr algn="just">
                        <a:buNone/>
                      </a:pPr>
                      <a:endParaRPr lang="ko-K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Thời tiết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Kéo co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Chơi pha màu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nl-NL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Đong đo nước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nl-NL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Dòng chảy nhanh chậm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 Nhảy qua mô đất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Nhảy lò cò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Cây xoài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Nhảy bao bố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Nhặt lá cây bỏ vào thùng rác.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Vẽ phấn.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Nhổ cỏ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 Squat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just">
                        <a:buNone/>
                      </a:pPr>
                      <a:endParaRPr lang="ko-K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just">
                        <a:buNone/>
                      </a:pPr>
                      <a:endParaRPr lang="ko-K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4745205"/>
                  </a:ext>
                </a:extLst>
              </a:tr>
              <a:tr h="236214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Bé học tiếng Anh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TC: ôn luyện, củng cố từ vựng HTTN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Ca dao: Nắng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Bé học tiếng Anh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TC: ôn luyện, củng cố từ vựng HTTN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- Đặt lời mới theo giai điệu  bài hát  "Cho tôi đi làm mưa với"</a:t>
                      </a:r>
                      <a:endParaRPr lang="ko-K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just">
                        <a:buNone/>
                      </a:pPr>
                      <a:endParaRPr lang="ko-K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just">
                        <a:buNone/>
                      </a:pPr>
                      <a:endParaRPr lang="ko-K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230628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A8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54740-905A-30B3-AD87-2AE7B042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33138D2-D09B-4DE7-4826-DE52E06AB737}"/>
              </a:ext>
            </a:extLst>
          </p:cNvPr>
          <p:cNvGrpSpPr/>
          <p:nvPr/>
        </p:nvGrpSpPr>
        <p:grpSpPr>
          <a:xfrm>
            <a:off x="183465" y="346146"/>
            <a:ext cx="17738959" cy="9594708"/>
            <a:chOff x="0" y="0"/>
            <a:chExt cx="1313997" cy="71071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850C105-B6C2-C815-C9C4-B407C983CECD}"/>
                </a:ext>
              </a:extLst>
            </p:cNvPr>
            <p:cNvSpPr/>
            <p:nvPr/>
          </p:nvSpPr>
          <p:spPr>
            <a:xfrm>
              <a:off x="0" y="0"/>
              <a:ext cx="1313997" cy="710719"/>
            </a:xfrm>
            <a:custGeom>
              <a:avLst/>
              <a:gdLst/>
              <a:ahLst/>
              <a:cxnLst/>
              <a:rect l="l" t="t" r="r" b="b"/>
              <a:pathLst>
                <a:path w="1313997" h="710719">
                  <a:moveTo>
                    <a:pt x="41175" y="0"/>
                  </a:moveTo>
                  <a:lnTo>
                    <a:pt x="1272822" y="0"/>
                  </a:lnTo>
                  <a:cubicBezTo>
                    <a:pt x="1295562" y="0"/>
                    <a:pt x="1313997" y="18435"/>
                    <a:pt x="1313997" y="41175"/>
                  </a:cubicBezTo>
                  <a:lnTo>
                    <a:pt x="1313997" y="669544"/>
                  </a:lnTo>
                  <a:cubicBezTo>
                    <a:pt x="1313997" y="692285"/>
                    <a:pt x="1295562" y="710719"/>
                    <a:pt x="1272822" y="710719"/>
                  </a:cubicBezTo>
                  <a:lnTo>
                    <a:pt x="41175" y="710719"/>
                  </a:lnTo>
                  <a:cubicBezTo>
                    <a:pt x="18435" y="710719"/>
                    <a:pt x="0" y="692285"/>
                    <a:pt x="0" y="669544"/>
                  </a:cubicBezTo>
                  <a:lnTo>
                    <a:pt x="0" y="41175"/>
                  </a:lnTo>
                  <a:cubicBezTo>
                    <a:pt x="0" y="18435"/>
                    <a:pt x="18435" y="0"/>
                    <a:pt x="4117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A410288-E0B4-F8CF-2F6C-57BA8D251E0A}"/>
                </a:ext>
              </a:extLst>
            </p:cNvPr>
            <p:cNvSpPr txBox="1"/>
            <p:nvPr/>
          </p:nvSpPr>
          <p:spPr>
            <a:xfrm>
              <a:off x="0" y="-133350"/>
              <a:ext cx="1313997" cy="8440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26A9C07A-5691-6CF5-6EEA-562E56F4CD29}"/>
              </a:ext>
            </a:extLst>
          </p:cNvPr>
          <p:cNvSpPr/>
          <p:nvPr/>
        </p:nvSpPr>
        <p:spPr>
          <a:xfrm>
            <a:off x="8763000" y="7172113"/>
            <a:ext cx="3464405" cy="3055701"/>
          </a:xfrm>
          <a:custGeom>
            <a:avLst/>
            <a:gdLst/>
            <a:ahLst/>
            <a:cxnLst/>
            <a:rect l="l" t="t" r="r" b="b"/>
            <a:pathLst>
              <a:path w="4408085" h="4198701">
                <a:moveTo>
                  <a:pt x="0" y="0"/>
                </a:moveTo>
                <a:lnTo>
                  <a:pt x="4408085" y="0"/>
                </a:lnTo>
                <a:lnTo>
                  <a:pt x="4408085" y="4198701"/>
                </a:lnTo>
                <a:lnTo>
                  <a:pt x="0" y="4198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C731DDB-9D0C-E0BF-753B-EFD6FA44C1FA}"/>
              </a:ext>
            </a:extLst>
          </p:cNvPr>
          <p:cNvSpPr/>
          <p:nvPr/>
        </p:nvSpPr>
        <p:spPr>
          <a:xfrm>
            <a:off x="-339586" y="-514990"/>
            <a:ext cx="3071110" cy="2775515"/>
          </a:xfrm>
          <a:custGeom>
            <a:avLst/>
            <a:gdLst/>
            <a:ahLst/>
            <a:cxnLst/>
            <a:rect l="l" t="t" r="r" b="b"/>
            <a:pathLst>
              <a:path w="3071110" h="2775515">
                <a:moveTo>
                  <a:pt x="0" y="0"/>
                </a:moveTo>
                <a:lnTo>
                  <a:pt x="3071110" y="0"/>
                </a:lnTo>
                <a:lnTo>
                  <a:pt x="3071110" y="2775516"/>
                </a:lnTo>
                <a:lnTo>
                  <a:pt x="0" y="2775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A6456A4-D3AB-69F8-5C39-93E8B27B642D}"/>
              </a:ext>
            </a:extLst>
          </p:cNvPr>
          <p:cNvSpPr txBox="1"/>
          <p:nvPr/>
        </p:nvSpPr>
        <p:spPr>
          <a:xfrm>
            <a:off x="2731524" y="593334"/>
            <a:ext cx="10898813" cy="616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37"/>
              </a:lnSpc>
            </a:pPr>
            <a:r>
              <a:rPr lang="en-US" sz="4427" spc="-39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KH nhánh 3: Mùa hè yêu thương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BA231DB-2DBC-961F-D2E1-06D7B8DCF60E}"/>
              </a:ext>
            </a:extLst>
          </p:cNvPr>
          <p:cNvSpPr txBox="1"/>
          <p:nvPr/>
        </p:nvSpPr>
        <p:spPr>
          <a:xfrm>
            <a:off x="2362200" y="9234115"/>
            <a:ext cx="6323378" cy="45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3"/>
              </a:lnSpc>
            </a:pPr>
            <a:r>
              <a:rPr lang="en-US" sz="3292" spc="-29" dirty="0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GV </a:t>
            </a:r>
            <a:r>
              <a:rPr lang="en-US" sz="3292" spc="-29" dirty="0" err="1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thực</a:t>
            </a:r>
            <a:r>
              <a:rPr lang="en-US" sz="3292" spc="-29" dirty="0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3292" spc="-29" dirty="0" err="1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hiện</a:t>
            </a:r>
            <a:r>
              <a:rPr lang="en-US" sz="3292" spc="-29" dirty="0">
                <a:solidFill>
                  <a:srgbClr val="619AC4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: Lưu Thị Thảo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A8E1ADC-DA47-8DB4-5C7B-02BEABBD53BA}"/>
              </a:ext>
            </a:extLst>
          </p:cNvPr>
          <p:cNvSpPr txBox="1"/>
          <p:nvPr/>
        </p:nvSpPr>
        <p:spPr>
          <a:xfrm>
            <a:off x="9269607" y="1128669"/>
            <a:ext cx="8103993" cy="575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37"/>
              </a:lnSpc>
            </a:pPr>
            <a:r>
              <a:rPr lang="vi-VN" sz="3200" spc="-39" dirty="0">
                <a:solidFill>
                  <a:srgbClr val="FF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Thời gian: Từ 28/4/2025 đến 2/5/2025</a:t>
            </a:r>
            <a:endParaRPr lang="en-US" sz="3200" spc="-39" dirty="0">
              <a:solidFill>
                <a:srgbClr val="FF0000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3CDCADD-4BFD-E741-CF3A-5B48C9431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985603"/>
              </p:ext>
            </p:extLst>
          </p:nvPr>
        </p:nvGraphicFramePr>
        <p:xfrm>
          <a:off x="819066" y="2233828"/>
          <a:ext cx="16467755" cy="642636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36550">
                  <a:extLst>
                    <a:ext uri="{9D8B030D-6E8A-4147-A177-3AD203B41FA5}">
                      <a16:colId xmlns:a16="http://schemas.microsoft.com/office/drawing/2014/main" val="613105494"/>
                    </a:ext>
                  </a:extLst>
                </a:gridCol>
                <a:gridCol w="3022578">
                  <a:extLst>
                    <a:ext uri="{9D8B030D-6E8A-4147-A177-3AD203B41FA5}">
                      <a16:colId xmlns:a16="http://schemas.microsoft.com/office/drawing/2014/main" val="1142293252"/>
                    </a:ext>
                  </a:extLst>
                </a:gridCol>
                <a:gridCol w="3254647">
                  <a:extLst>
                    <a:ext uri="{9D8B030D-6E8A-4147-A177-3AD203B41FA5}">
                      <a16:colId xmlns:a16="http://schemas.microsoft.com/office/drawing/2014/main" val="2176349620"/>
                    </a:ext>
                  </a:extLst>
                </a:gridCol>
                <a:gridCol w="3347929">
                  <a:extLst>
                    <a:ext uri="{9D8B030D-6E8A-4147-A177-3AD203B41FA5}">
                      <a16:colId xmlns:a16="http://schemas.microsoft.com/office/drawing/2014/main" val="116038902"/>
                    </a:ext>
                  </a:extLst>
                </a:gridCol>
                <a:gridCol w="3506051">
                  <a:extLst>
                    <a:ext uri="{9D8B030D-6E8A-4147-A177-3AD203B41FA5}">
                      <a16:colId xmlns:a16="http://schemas.microsoft.com/office/drawing/2014/main" val="2838571016"/>
                    </a:ext>
                  </a:extLst>
                </a:gridCol>
              </a:tblGrid>
              <a:tr h="55275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4/5/2026</a:t>
                      </a:r>
                      <a:endParaRPr lang="ko-KR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5/5/2026</a:t>
                      </a:r>
                      <a:endParaRPr lang="ko-KR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/5/2026</a:t>
                      </a:r>
                      <a:endParaRPr lang="ko-KR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7/5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/2026</a:t>
                      </a:r>
                      <a:endParaRPr lang="ko-KR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l-NL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 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8/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vi-VN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/2026</a:t>
                      </a:r>
                      <a:endParaRPr lang="ko-KR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7697849"/>
                  </a:ext>
                </a:extLst>
              </a:tr>
              <a:tr h="55275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triển thể chất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VĐCB: Ném xa bằng 2 tay, chạy nhanh 15m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triển </a:t>
                      </a:r>
                      <a:r>
                        <a:rPr lang="nl-NL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</a:t>
                      </a: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thức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"Nhận biết mối quan hệ hơn kém về số lượng của 3 nhóm đối tượng trong phạm vi 10"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triển TC_KNXH 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Dạy trẻ tiết kiệm và bảo vệ nguồn nước</a:t>
                      </a: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triển ngôn ngữ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Tập tô chữ cái “v, r”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Phát triển thẩm mỹ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VĐMH: Em yêu mùa hè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7737937"/>
                  </a:ext>
                </a:extLst>
              </a:tr>
              <a:tr h="217029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Thời tiết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Kéo co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Chơi đánh đàn organ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Trình diễn thời trang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Chơi các loại nhạc cụ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 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Nhảy lò cò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Hoa đồng hồ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Bé tập làm chú bộ đội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Trình diễn thời trang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Chơi các loại nhạc cụ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Ca hát, nhảy múa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cây phượng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Trời mưa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Đánh trống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Trình diễn thời trang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Ca hát, nhảy múa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</a:t>
                      </a: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Bật qua gò đất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Thời tiết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TCVĐ: Kéo co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Chơi tự chọn: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Nhặt lá cây bỏ vào thùng rác.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Vẽ phấn.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Nhổ cỏ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 Squat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Quan sát: Sân trường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Hoạt động lao động tập thể: Vệ sinh sân trường, hành lang lớp học ( Thu gom rác, phân loại rác, quét dọn sân trường, nhặt lá rụng...)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2306286"/>
                  </a:ext>
                </a:extLst>
              </a:tr>
              <a:tr h="111493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Ca dao: Nắng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Hát: Bé yêu biển lắm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-- Bé học tiếng Anh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TC: ôn luyện, củng cố từ vựng HTTN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Hát: Bé yêu biển lắm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Tiết tấu phối hợp "Cháu vẽ ông mặt trời"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Hát: Ông mặt trời của em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Bé học tiếng Anh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TC: ôn luyện, củng cố từ vựng HTTN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</a:rPr>
                        <a:t>- Đặt lời mới theo giai điệu  bài hát  "Cho tôi đi làm mưa với"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 Liên hoan văn nghệ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 Nêu gương cuối tuần, phát bé ngoan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ko-K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7106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6981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1435</Words>
  <Application>Microsoft Office PowerPoint</Application>
  <PresentationFormat>Custom</PresentationFormat>
  <Paragraphs>238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Jua</vt:lpstr>
      <vt:lpstr>Times New Roman</vt:lpstr>
      <vt:lpstr>Mulled Wine Season</vt:lpstr>
      <vt:lpstr>Calibri</vt:lpstr>
      <vt:lpstr>Arial</vt:lpstr>
      <vt:lpstr>Bogart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 Types of Weather Science Presentation in Colourful Illustrative Style</dc:title>
  <dc:creator>user</dc:creator>
  <cp:lastModifiedBy>Thảo Lưu</cp:lastModifiedBy>
  <cp:revision>2</cp:revision>
  <dcterms:created xsi:type="dcterms:W3CDTF">2006-08-16T00:00:00Z</dcterms:created>
  <dcterms:modified xsi:type="dcterms:W3CDTF">2026-04-15T14:45:37Z</dcterms:modified>
  <dc:identifier>DAGkepYwxc8</dc:identifier>
</cp:coreProperties>
</file>