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25"/>
  </p:handoutMasterIdLst>
  <p:sldIdLst>
    <p:sldId id="267" r:id="rId3"/>
    <p:sldId id="256" r:id="rId4"/>
    <p:sldId id="261" r:id="rId6"/>
    <p:sldId id="266" r:id="rId7"/>
    <p:sldId id="265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8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5" autoAdjust="0"/>
    <p:restoredTop sz="86439" autoAdjust="0"/>
  </p:normalViewPr>
  <p:slideViewPr>
    <p:cSldViewPr showGuides="1">
      <p:cViewPr varScale="1">
        <p:scale>
          <a:sx n="81" d="100"/>
          <a:sy n="81" d="100"/>
        </p:scale>
        <p:origin x="-1436" y="-56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8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handoutMaster" Target="handoutMasters/handoutMaster1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6F775-5F11-439F-A21D-50709D9649F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2819400"/>
            <a:ext cx="6858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01/2026</a:t>
            </a:r>
            <a:endParaRPr lang="vi-VN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19" y="126876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 NHÀ TRẺ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1975515"/>
          <a:ext cx="8659688" cy="27496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186"/>
                <a:gridCol w="1486173"/>
                <a:gridCol w="1747401"/>
                <a:gridCol w="1550239"/>
                <a:gridCol w="1486451"/>
                <a:gridCol w="1616238"/>
              </a:tblGrid>
              <a:tr h="3809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4905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bước vào các ô vòng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NBPB To – nhỏ (Tiết 2)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quả táo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Cây táo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Quả cam, quả chuối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961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bước vào các ô vòng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PTTCX</a:t>
                      </a:r>
                      <a:r>
                        <a:rPr lang="en-US" alt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-TM</a:t>
                      </a:r>
                      <a:r>
                        <a:rPr lang="en-US" alt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quả táo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PB to - nhỏ (2)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</a:t>
                      </a:r>
                      <a:r>
                        <a:rPr lang="vi-VN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 thị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DH: Quả cam, quả chuối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927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1237254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099" y="1988553"/>
          <a:ext cx="9067801" cy="4687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458"/>
                <a:gridCol w="1690607"/>
                <a:gridCol w="1690607"/>
                <a:gridCol w="1613761"/>
                <a:gridCol w="1613761"/>
                <a:gridCol w="1690607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51216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thí nghiệm giấy thấm nước và giấy không thấm nước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trang trí cánh diều tuổi thơ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 giấy làm quả cầu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Chiếc thuyền giấy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Hát: Con diều giấy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106866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giấy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giấy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thấm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giấy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thấm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diều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giấy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giấy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thuyền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</a:tr>
              <a:tr h="10686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3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thí nghiệm giấy thấm nước và giấy không thấm nước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vo giấy làm quả cầu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diều giấy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HN: Học thả diều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Chiếc thuyền giấy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trang trí cánh diều tuổi thơ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932" y="1064989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1916430"/>
          <a:ext cx="8991600" cy="4386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771636"/>
                <a:gridCol w="1581164"/>
                <a:gridCol w="1631347"/>
                <a:gridCol w="1713383"/>
                <a:gridCol w="1532070"/>
              </a:tblGrid>
              <a:tr h="36348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</a:tr>
              <a:tr h="66511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bước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dồn trước trên ghế thể dục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Gộp hai nhóm đối tượng có số lượng trong phạm vi 5, đếm và nói kết quả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Thời trang tái chế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học cách phân loại rác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Dạy hát: Không xả rác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bước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dồn trước trên ghế thể dục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phân loại rác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Không xả rác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Gộp hai nhóm đối tượng có số lượng trong phạm vi 5, đếm và nói kết quả(3)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Thời trang tái chế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3808" y="178975"/>
            <a:ext cx="39604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787" y="76470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800" y="1534521"/>
          <a:ext cx="9023350" cy="3681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2636"/>
                <a:gridCol w="1512168"/>
                <a:gridCol w="1656184"/>
                <a:gridCol w="1584176"/>
                <a:gridCol w="1728192"/>
                <a:gridCol w="1800200"/>
              </a:tblGrid>
              <a:tr h="3454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845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Đi, đập bóng 4-5 lần liên tiếp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sóc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3220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Đồng dao xanh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kỹ năng chăm chăm sóc vườn rau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 9 tiết 1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xa bằng 1 tay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Vườn cải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1971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 9 tiết 1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kỹ năng chăm sóc vườn rau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Bầu và bí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Vườn rau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xa bằng 1 tay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146" y="864017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 TRẺ</a:t>
            </a:r>
            <a:endParaRPr lang="vi-V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9220" y="1700530"/>
          <a:ext cx="8925560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6925"/>
                <a:gridCol w="1563370"/>
                <a:gridCol w="1620520"/>
                <a:gridCol w="1620520"/>
                <a:gridCol w="1730375"/>
                <a:gridCol w="1593850"/>
              </a:tblGrid>
              <a:tr h="4978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099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 bóng qua dây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NBTN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Hoa hồng, hoa cúc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Thơ: Hoa nở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Màu hoa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Loài hoa bé thích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439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2</a:t>
                      </a:r>
                      <a:endParaRPr lang="vi-VN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/>
                        <a:buNone/>
                        <a:defRPr/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Loài hoa bé thích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ctr" fontAlgn="base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NBTN</a:t>
                      </a: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 hồng- Hoa cúc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ctr" fontAlgn="base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;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bóng qua dây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Màu hoa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Thơ: Hai bông hoa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070" y="836930"/>
            <a:ext cx="88353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9070" y="1644650"/>
          <a:ext cx="8836025" cy="3730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8670"/>
                <a:gridCol w="1611630"/>
                <a:gridCol w="1610995"/>
                <a:gridCol w="1534160"/>
                <a:gridCol w="1712595"/>
                <a:gridCol w="1577975"/>
              </a:tblGrid>
              <a:tr h="42989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9761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sánh chiều cao của 2 đối tượng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Mùa xuân đã về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hoa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bằng một tay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 Mùa xuân đến rồi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528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So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trúng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502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bằng 1 tay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sánh chiều cao của 2 đối tượng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màu hoa mùa xuân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 chú đỗ con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 xuân đến rồi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1282" y="840376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54940" y="1673225"/>
          <a:ext cx="8826500" cy="2886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7400"/>
                <a:gridCol w="1477010"/>
                <a:gridCol w="1602740"/>
                <a:gridCol w="1574165"/>
                <a:gridCol w="1809115"/>
                <a:gridCol w="1576070"/>
              </a:tblGrid>
              <a:tr h="4191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550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 1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dích dắc qua 5 điểm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Trò chuyện về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So sánh, phát hiện quy tắc sắp xếp và sắp xếp theo quy tắc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hoa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125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dích dắc qua 5 điểm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 chuyện về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Tạo hình: Vẽ hoa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hoa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80" y="-37465"/>
            <a:ext cx="92754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560" y="114738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830" y="676910"/>
            <a:ext cx="904875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1115" y="1443990"/>
          <a:ext cx="8980805" cy="38106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5170"/>
                <a:gridCol w="1669415"/>
                <a:gridCol w="1717675"/>
                <a:gridCol w="1761490"/>
                <a:gridCol w="1765300"/>
                <a:gridCol w="1341755"/>
              </a:tblGrid>
              <a:tr h="43751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0750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loài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h, k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VT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nhịp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  <a:tr h="10972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yêu hoa</a:t>
                      </a:r>
                      <a:r>
                        <a:rPr lang="nl-NL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VT theo nhịp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 lá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Bé tìm hiểu các loài hoa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Hoa Bìm Bìm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h, k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  <a:tr h="120078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các loại hoa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Vỗ tay theo nhịp: Hoa lá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h, k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Đóng kịch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Chuyện của Hoa Phù Dung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yêu hoa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144560" y="64813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526" y="858829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NHÀ TRẺ</a:t>
            </a:r>
            <a:endParaRPr lang="vi-V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02565" y="1689100"/>
          <a:ext cx="8765540" cy="2797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2955"/>
                <a:gridCol w="1396365"/>
                <a:gridCol w="1454150"/>
                <a:gridCol w="1659890"/>
                <a:gridCol w="1661795"/>
                <a:gridCol w="1810385"/>
              </a:tblGrid>
              <a:tr h="42291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3921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qua vật cản 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NBTN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Mùa xuân của bé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cánh hoa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Chiếc áo mùa xuân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VĐ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Bé và hoa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3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PTTC</a:t>
                      </a:r>
                      <a:endParaRPr lang="vi-VN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Bò </a:t>
                      </a:r>
                      <a:r>
                        <a:rPr lang="nl-NL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qua vật cản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NBTN: 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 xuân của bé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cánh hoa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đào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PTNN: 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 mầm đón xuân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PTTCXH- TM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Bé và hoa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996" y="76448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34620" y="1572895"/>
          <a:ext cx="8841105" cy="4038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4540"/>
                <a:gridCol w="1864360"/>
                <a:gridCol w="1824990"/>
                <a:gridCol w="1380490"/>
                <a:gridCol w="1412240"/>
                <a:gridCol w="1594485"/>
              </a:tblGrid>
              <a:tr h="3562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3157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 đối trượng trong phạm vi 4 và đếm theo khả năng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đến với lễ hội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Màu hoa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 mào gà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bông hoa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  <a:tr h="13315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vi 4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khả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năng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rồi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/>
                </a:tc>
              </a:tr>
              <a:tr h="1219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Bé đến với lễ hội mùa xuân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Đếm đối tượng trong phạm vi 4 và đếm theo khả năng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hoa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8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 hoa màu gà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Màu hoa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771" y="-15391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412776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496" y="2348880"/>
          <a:ext cx="9001125" cy="2860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661"/>
                <a:gridCol w="1640199"/>
                <a:gridCol w="1562100"/>
                <a:gridCol w="1582229"/>
                <a:gridCol w="1657561"/>
                <a:gridCol w="1755249"/>
              </a:tblGrid>
              <a:tr h="36731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36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vi-VN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Hoa bưởi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NBTN Cây nhãn, cây bưởi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vi-VN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Con chim hót trên cây cành cây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vi-VN" altLang="nl-NL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</a:t>
                      </a:r>
                      <a:r>
                        <a:rPr lang="en-US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Ỉ</a:t>
                      </a:r>
                      <a:r>
                        <a:rPr lang="vi-VN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en-US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ẾT</a:t>
                      </a:r>
                      <a:r>
                        <a:rPr lang="vi-VN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vi-VN" altLang="en-US" sz="20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ƯƠ</a:t>
                      </a:r>
                      <a:r>
                        <a:rPr lang="en-US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vi-VN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en-US" alt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ỊCH</a:t>
                      </a:r>
                      <a:endParaRPr lang="en-US" altLang="en-US" sz="20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 rowSpan="2" hMerge="1">
                  <a:tcPr/>
                </a:tc>
              </a:tr>
              <a:tr h="135671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vi-VN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KNXH-TM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 quả bưởi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NBTN: Cây nhãn, cây bưởi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PTNN: </a:t>
                      </a:r>
                      <a:endParaRPr lang="vi-VN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nl-NL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  Hoa nở 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vMerge="1" gridSpan="2">
                  <a:tcPr/>
                </a:tc>
                <a:tc vMerge="1" hMerge="1"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258" y="875447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7950" y="1722120"/>
          <a:ext cx="8963660" cy="2693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100"/>
                <a:gridCol w="1570355"/>
                <a:gridCol w="1415415"/>
                <a:gridCol w="1839595"/>
                <a:gridCol w="1737360"/>
                <a:gridCol w="1600835"/>
              </a:tblGrid>
              <a:tr h="4089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0655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Chạy thay đổi tốc độ theo hiệu lệnh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 chuối logic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Chiếc áo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CXH: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Bé với lễ hội 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</a:t>
                      </a:r>
                      <a:r>
                        <a:rPr lang="en-US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+mn-ea"/>
                        </a:rPr>
                        <a:t>ịt</a:t>
                      </a:r>
                      <a:endParaRPr lang="en-US" alt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114300" marR="114300" marT="0" marB="0" anchor="t" anchorCtr="0"/>
                </a:tc>
              </a:tr>
              <a:tr h="1219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Chạy thay đổi tốc độ theo hiệu lệnh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lễ hội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So sánh, phát hiện quy tắc sắp xếp và sắp xếp theo quy tắc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Sự tích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Mùa xuân đến rồi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315" y="828675"/>
            <a:ext cx="88258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65100" y="1657350"/>
          <a:ext cx="8888730" cy="3782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3750"/>
                <a:gridCol w="1576705"/>
                <a:gridCol w="1428750"/>
                <a:gridCol w="1921510"/>
                <a:gridCol w="1580515"/>
                <a:gridCol w="1587500"/>
              </a:tblGrid>
              <a:tr h="42862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solidFill>
                      <a:srgbClr val="66CCFF"/>
                    </a:solidFill>
                  </a:tcPr>
                </a:tc>
              </a:tr>
              <a:tr h="11169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20m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10s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tò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he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kịch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  <a:tr h="11201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2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 20m liên tục theo hướng thẳng trong 10s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một số lễ hội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Đóng kịch: Truyện thỏ con và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Nặn tò he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lễ hội bắt vịt mùa xuân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t" anchorCtr="0"/>
                </a:tc>
              </a:tr>
              <a:tr h="11163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một số lễ hội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tò he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 20m liên tục theo hướng thẳng trong 10s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Sự tích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</a:t>
                      </a:r>
                      <a:r>
                        <a:rPr lang="en-US" altLang="nb-NO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lễ hội bắt vịt mùa xuân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86" y="0"/>
            <a:ext cx="9175172" cy="68421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427" y="41818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68760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00972" y="1976646"/>
          <a:ext cx="8991600" cy="4397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97360"/>
                <a:gridCol w="2020570"/>
                <a:gridCol w="1397000"/>
                <a:gridCol w="1438270"/>
              </a:tblGrid>
              <a:tr h="35920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3639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nhớ lời cô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 đối tượng trong phạm vi 3 và đếm theo khả năng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 theo hướng thẳng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/>
                      <a:r>
                        <a:rPr lang="vi-VN" altLang="nl-NL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NGH</a:t>
                      </a:r>
                      <a:r>
                        <a:rPr lang="en-US" altLang="en-US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Ỉ</a:t>
                      </a:r>
                      <a:r>
                        <a:rPr lang="vi-VN" altLang="en-US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</a:t>
                      </a:r>
                      <a:r>
                        <a:rPr lang="en-US" altLang="en-US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ẾT</a:t>
                      </a:r>
                      <a:r>
                        <a:rPr lang="vi-VN" altLang="en-US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endParaRPr lang="vi-VN" altLang="en-US" sz="20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altLang="en-US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</a:t>
                      </a:r>
                      <a:r>
                        <a:rPr lang="en-US" altLang="en-US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ƯƠNG</a:t>
                      </a:r>
                      <a:r>
                        <a:rPr lang="vi-VN" altLang="en-US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L</a:t>
                      </a:r>
                      <a:r>
                        <a:rPr lang="en-US" altLang="en-US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ỊCH</a:t>
                      </a:r>
                      <a:endParaRPr lang="en-US" altLang="en-US" sz="20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endParaRPr lang="nl-NL" sz="20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cPr/>
                </a:tc>
              </a:tr>
              <a:tr h="131000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Đếm đối tượng trong phạm vi 3 và đếm theo khả năng</a:t>
                      </a:r>
                      <a:endParaRPr lang="nl-NL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thẳng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Đính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chai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nhựa</a:t>
                      </a:r>
                      <a:endParaRPr lang="en-US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 gridSpan="2">
                  <a:tcPr/>
                </a:tc>
                <a:tc vMerge="1" hMerge="1">
                  <a:tcPr marL="0" marR="0" marT="0" marB="0"/>
                </a:tc>
              </a:tr>
              <a:tr h="13639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 đối tượng trong phạm vi 3 và đếm theo khả năng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Trườn theo hướng thẳng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Bé nhớ lời cô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gridSpan="2"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4547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38545" y="2060848"/>
          <a:ext cx="8991600" cy="2748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713383"/>
                <a:gridCol w="1532070"/>
              </a:tblGrid>
              <a:tr h="28803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chơi với giấy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STEAM (5E):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kỳ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giấy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Tâm sự của vỏ hộp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vi-VN" altLang="nl-NL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NGH</a:t>
                      </a:r>
                      <a:r>
                        <a:rPr lang="en-US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Ỉ</a:t>
                      </a:r>
                      <a:r>
                        <a:rPr lang="vi-VN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</a:t>
                      </a:r>
                      <a:r>
                        <a:rPr lang="en-US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ẾT</a:t>
                      </a:r>
                      <a:r>
                        <a:rPr lang="vi-VN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endParaRPr lang="vi-VN" altLang="en-US" sz="18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</a:t>
                      </a:r>
                      <a:r>
                        <a:rPr lang="en-US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ƯƠNG</a:t>
                      </a:r>
                      <a:r>
                        <a:rPr lang="vi-VN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L</a:t>
                      </a:r>
                      <a:r>
                        <a:rPr lang="en-US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ỊCH</a:t>
                      </a:r>
                      <a:endParaRPr lang="nl-NL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cPr/>
                </a:tc>
              </a:tr>
              <a:tr h="103986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b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Điều kỳ diệu từ giấy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Tâm sự của vỏ hộp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b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Làm túi giấy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gridSpan="2"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917197"/>
            <a:ext cx="87214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2809" y="1628800"/>
          <a:ext cx="9057409" cy="484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8698"/>
                <a:gridCol w="1650478"/>
                <a:gridCol w="1731983"/>
                <a:gridCol w="1656184"/>
                <a:gridCol w="1443798"/>
                <a:gridCol w="1766268"/>
              </a:tblGrid>
              <a:tr h="34914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8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2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nảy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mầm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b-NO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b-NO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khoảng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4m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b-NO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b-NO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chậu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minh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/>
                      <a:r>
                        <a:rPr lang="vi-VN" altLang="nl-NL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NGH</a:t>
                      </a:r>
                      <a:r>
                        <a:rPr lang="en-US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Ỉ</a:t>
                      </a:r>
                      <a:r>
                        <a:rPr lang="vi-VN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</a:t>
                      </a:r>
                      <a:r>
                        <a:rPr lang="en-US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ẾT</a:t>
                      </a:r>
                      <a:r>
                        <a:rPr lang="vi-VN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endParaRPr lang="vi-VN" altLang="en-US" sz="18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</a:t>
                      </a:r>
                      <a:r>
                        <a:rPr lang="en-US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ƯƠNG</a:t>
                      </a:r>
                      <a:r>
                        <a:rPr lang="vi-VN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L</a:t>
                      </a:r>
                      <a:r>
                        <a:rPr lang="en-US" altLang="en-US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ỊCH</a:t>
                      </a:r>
                      <a:endParaRPr lang="vi-VN" sz="18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 rowSpan="3" hMerge="1">
                  <a:tcPr/>
                </a:tc>
              </a:tr>
              <a:tr h="141994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và bắt bóng với người đối diện khoảng cách 4m 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h,k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Bé tìm hiểu sự phát triển của cây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vMerge="1" gridSpan="2">
                  <a:tcPr marL="114300" marR="114300" marT="0" marB="0"/>
                </a:tc>
                <a:tc vMerge="1" hMerge="1">
                  <a:tcPr marL="114300" marR="114300" marT="0" marB="0"/>
                </a:tc>
              </a:tr>
              <a:tr h="112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chậu cây thông minh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 giống nảy mầm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h, k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vMerge="1" gridSpan="2">
                  <a:tcPr marL="114300" marR="114300" marT="0" marB="0"/>
                </a:tc>
                <a:tc vMerge="1" hMerge="1"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204" y="162880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09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3627" y="2514600"/>
          <a:ext cx="8534400" cy="26250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5035"/>
                <a:gridCol w="1642745"/>
                <a:gridCol w="1533525"/>
                <a:gridCol w="1475105"/>
                <a:gridCol w="1515745"/>
                <a:gridCol w="1712245"/>
              </a:tblGrid>
              <a:tr h="41034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Tung bóng bằng 2 tay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NBTN Su hào, bắp cải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NBPB to - nhỏ (Tiết 1)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Bắp cải xanh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PTTCXH-TM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Di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màu cây bắp cải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bóng bằng 2 taY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0287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10287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 hào, bắp cải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màu cây bắp cải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NBPB to - nhỏ (1)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PTNN: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 cải xanh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" y="-99392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28571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980728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07435" y="1772181"/>
          <a:ext cx="8991600" cy="3629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597823"/>
                <a:gridCol w="1780129"/>
                <a:gridCol w="1575048"/>
                <a:gridCol w="1600200"/>
                <a:gridCol w="1676400"/>
              </a:tblGrid>
              <a:tr h="4457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8521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giữ vệ sinh lớp học 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7210" algn="l"/>
                        </a:tabLs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Ghép đôi tương ứng thành cặp có liên quan </a:t>
                      </a:r>
                      <a:endParaRPr lang="en-US" sz="16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 kì diệu từ lá cây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Bé giữ vệ sinh môi trường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xa bằng 1 tay 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9918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Ghép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cặp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9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kỳ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diệu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gìn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Ghép đôi tương ứng thành cặp có liên quan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xa bằng 1 tay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Sự kỳ diệu từ lá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Bé giữ vệ sinh môi trường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giữ vệ sinh lớp học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13346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782" y="1202085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3230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713230"/>
                <a:gridCol w="1532223"/>
              </a:tblGrid>
              <a:tr h="40863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950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sánh sự giống và khác nhau của hình vuông và chữ nhật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alt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NVL tái chế từ nhựa, kim loại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Ném xa bằng 2 tay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Vất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chỗ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 trí chai lọ nhựa để trồng cây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268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Ném xa bằng 2 tay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  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Bé tìm hiểu tái chế từ nhựa, kim loại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sánh sự giống và khác nhau của hình vuông và chữ nhật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Bé bảo vệ môi trường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 trí vỏ lọ, chai nhựa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3808" y="178975"/>
            <a:ext cx="39604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LÊ CHÂN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07555" y="1854561"/>
          <a:ext cx="9023556" cy="38546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2636"/>
                <a:gridCol w="1656184"/>
                <a:gridCol w="1584176"/>
                <a:gridCol w="1584176"/>
                <a:gridCol w="1728192"/>
                <a:gridCol w="1728192"/>
              </a:tblGrid>
              <a:tr h="3606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2065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4-5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tiếp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gạo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so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VĐM: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thóc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77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 dung tích các vật, so sánh diễn đạt kết quả đo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Những hạt gạo nhảy múa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VĐM: Hạt thóc vàng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 dung tích các vật, so sánh diễn đạt kết quả đo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đập và bắt bóng 4- 5 lần liên tiếp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1971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đồ chơi từ lá 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cây, quả thông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 các loại hạt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 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hạt gạo nhảy múa.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VĐM: Hạt thóc vàng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 dung tích các vật, so sánh diễn đạt kết quả đo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Đi, đập bóng 4-5 lần liên tiếp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6"/>
          <p:cNvSpPr txBox="1"/>
          <p:nvPr/>
        </p:nvSpPr>
        <p:spPr>
          <a:xfrm>
            <a:off x="178897" y="92459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02*208"/>
  <p:tag name="TABLE_ENDDRAG_RECT" val="15*130*702*208"/>
</p:tagLst>
</file>

<file path=ppt/tags/tag2.xml><?xml version="1.0" encoding="utf-8"?>
<p:tagLst xmlns:p="http://schemas.openxmlformats.org/presentationml/2006/main">
  <p:tag name="TABLE_ENDDRAG_ORIGIN_RECT" val="695*293"/>
  <p:tag name="TABLE_ENDDRAG_RECT" val="22*129*695*293"/>
</p:tagLst>
</file>

<file path=ppt/tags/tag3.xml><?xml version="1.0" encoding="utf-8"?>
<p:tagLst xmlns:p="http://schemas.openxmlformats.org/presentationml/2006/main">
  <p:tag name="TABLE_ENDDRAG_ORIGIN_RECT" val="695*211"/>
  <p:tag name="TABLE_ENDDRAG_RECT" val="12*133*695*211"/>
</p:tagLst>
</file>

<file path=ppt/tags/tag4.xml><?xml version="1.0" encoding="utf-8"?>
<p:tagLst xmlns:p="http://schemas.openxmlformats.org/presentationml/2006/main">
  <p:tag name="TABLE_ENDDRAG_ORIGIN_RECT" val="707*340"/>
  <p:tag name="TABLE_ENDDRAG_RECT" val="-2*115*707*340"/>
</p:tagLst>
</file>

<file path=ppt/tags/tag5.xml><?xml version="1.0" encoding="utf-8"?>
<p:tagLst xmlns:p="http://schemas.openxmlformats.org/presentationml/2006/main">
  <p:tag name="TABLE_ENDDRAG_ORIGIN_RECT" val="690*220"/>
  <p:tag name="TABLE_ENDDRAG_RECT" val="15*133*690*220"/>
</p:tagLst>
</file>

<file path=ppt/tags/tag6.xml><?xml version="1.0" encoding="utf-8"?>
<p:tagLst xmlns:p="http://schemas.openxmlformats.org/presentationml/2006/main">
  <p:tag name="TABLE_ENDDRAG_ORIGIN_RECT" val="693*350"/>
  <p:tag name="TABLE_ENDDRAG_RECT" val="13*124*693*350"/>
</p:tagLst>
</file>

<file path=ppt/tags/tag7.xml><?xml version="1.0" encoding="utf-8"?>
<p:tagLst xmlns:p="http://schemas.openxmlformats.org/presentationml/2006/main">
  <p:tag name="TABLE_ENDDRAG_ORIGIN_RECT" val="705*207"/>
  <p:tag name="TABLE_ENDDRAG_RECT" val="0*139*705*207"/>
</p:tagLst>
</file>

<file path=ppt/tags/tag8.xml><?xml version="1.0" encoding="utf-8"?>
<p:tagLst xmlns:p="http://schemas.openxmlformats.org/presentationml/2006/main">
  <p:tag name="TABLE_ENDDRAG_ORIGIN_RECT" val="699*312"/>
  <p:tag name="TABLE_ENDDRAG_RECT" val="13*130*699*3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11260</Words>
  <Application>WPS Presentation</Application>
  <PresentationFormat>On-screen Show (4:3)</PresentationFormat>
  <Paragraphs>1235</Paragraphs>
  <Slides>21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4" baseType="lpstr">
      <vt:lpstr>Arial</vt:lpstr>
      <vt:lpstr>SimSun</vt:lpstr>
      <vt:lpstr>Wingdings</vt:lpstr>
      <vt:lpstr>Times New Roman</vt:lpstr>
      <vt:lpstr>Times New Roman</vt:lpstr>
      <vt:lpstr>Tahoma</vt:lpstr>
      <vt:lpstr>Symbol</vt:lpstr>
      <vt:lpstr>Microsoft YaHei</vt:lpstr>
      <vt:lpstr>Arial Unicode MS</vt:lpstr>
      <vt:lpstr>Calibri</vt:lpstr>
      <vt:lpstr>Calibri</vt:lpstr>
      <vt:lpstr>Baskerville Old Face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WPS_1704353665</cp:lastModifiedBy>
  <cp:revision>796</cp:revision>
  <dcterms:created xsi:type="dcterms:W3CDTF">2022-09-03T01:32:00Z</dcterms:created>
  <dcterms:modified xsi:type="dcterms:W3CDTF">2026-01-23T03:25:51Z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0721D77EAD584F5BBDBBED0989DB6E49_12</vt:lpwstr>
  </property>
  <property fmtid="{D5CDD505-2E9C-101B-9397-08002B2CF9AE}" pid="3" name="KSOProductBuildVer">
    <vt:lpwstr>1033-12.2.0.23196</vt:lpwstr>
  </property>
</Properties>
</file>