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7" r:id="rId3"/>
    <p:sldId id="256" r:id="rId4"/>
    <p:sldId id="261" r:id="rId6"/>
    <p:sldId id="266" r:id="rId7"/>
    <p:sldId id="265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84" r:id="rId16"/>
    <p:sldId id="275" r:id="rId17"/>
    <p:sldId id="276" r:id="rId18"/>
    <p:sldId id="277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05" autoAdjust="0"/>
    <p:restoredTop sz="86439" autoAdjust="0"/>
  </p:normalViewPr>
  <p:slideViewPr>
    <p:cSldViewPr showGuides="1">
      <p:cViewPr>
        <p:scale>
          <a:sx n="83" d="100"/>
          <a:sy n="83" d="100"/>
        </p:scale>
        <p:origin x="-1376" y="20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6F775-5F11-439F-A21D-50709D9649FB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02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2819400"/>
            <a:ext cx="6858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</a:t>
            </a:r>
            <a:endParaRPr lang="en-US" sz="5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vi-VN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5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2286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PHƯỜNG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19" y="1268760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 NHÀ TRẺ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/0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51460" y="2060605"/>
          <a:ext cx="8534400" cy="38286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565910"/>
                <a:gridCol w="1520190"/>
                <a:gridCol w="1487805"/>
                <a:gridCol w="1605641"/>
                <a:gridCol w="1592854"/>
              </a:tblGrid>
              <a:tr h="44537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22413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hình vuông  (Tiết 1)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Thuyền buồm, tàu thuỷ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Tàu thuỷ tí hon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 trang trí thuyền hoa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 - 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Chiếc thuyền nhỏ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</a:tr>
              <a:tr h="9906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 - 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 hát: Chiếc thuyền nhỏ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lvl="0" algn="ctr" fontAlgn="base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Thuyền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buồm,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tàu thuỷ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marL="0" marR="0" lvl="0" indent="0"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Tàu thuỷ tí hon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lvl="0" algn="ctr" fontAlgn="base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biết: </a:t>
                      </a: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vuông (1)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Dán trang trí thuyền hoa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8382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927"/>
            <a:ext cx="9175172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PHƯỜNG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182" y="1237254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/0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6199" y="1988841"/>
          <a:ext cx="9067800" cy="42208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458"/>
                <a:gridCol w="1690607"/>
                <a:gridCol w="1734820"/>
                <a:gridCol w="1670685"/>
                <a:gridCol w="1512624"/>
                <a:gridCol w="1690607"/>
              </a:tblGrid>
              <a:tr h="4320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05361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Tung bóng lên cao và bắt bóng bằng 2 tay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         Tạo hình: Vẽ con cá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Những con vật sống dưới nước.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Thơ: Rong và cá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Vận động: Vỗ tay theo TTC cá vàng bơi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</a:tr>
              <a:tr h="121094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2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Tung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tay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VTTTTC: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bơi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Rong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2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</a:tr>
              <a:tr h="10686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3</a:t>
                      </a:r>
                      <a:endParaRPr lang="en-US" sz="1600" b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Tung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tay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       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                                              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                                     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Rong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        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Vỗ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TTC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bơi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PHƯỜNG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8709" y="1064989"/>
            <a:ext cx="8721436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/0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" y="2057400"/>
          <a:ext cx="8991600" cy="43868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771636"/>
                <a:gridCol w="1581164"/>
                <a:gridCol w="1631347"/>
                <a:gridCol w="1713383"/>
                <a:gridCol w="1532070"/>
              </a:tblGrid>
              <a:tr h="36348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66511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Chắp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ghép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mới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cầu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Bé với an toàn giao thông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Đi theo đường dích dắc( 4- 5 điểm)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Xé dán đèn giao thông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</a:tr>
              <a:tr h="98367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Chắp ghép các hình hình học để tạo thành các hình mới theo ý thích và theo yêu cầu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Luật giao thông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ạy h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át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Đi đường em nhớ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Đi theo đường dích dắc  (4- 5 điểm)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Xé dán đèn giao thông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99663" y="188500"/>
            <a:ext cx="39604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PHƯỜNG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787" y="908849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Tx/>
              <a:buSzTx/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Tx/>
              <a:buSzTx/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3 (16/03/2026 - 20/03/2026)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7640" y="1714500"/>
          <a:ext cx="8868410" cy="37776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1850"/>
                <a:gridCol w="1546860"/>
                <a:gridCol w="1486535"/>
                <a:gridCol w="1625600"/>
                <a:gridCol w="1649095"/>
                <a:gridCol w="1728470"/>
              </a:tblGrid>
              <a:tr h="33528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6713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xa 40 -50cm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</a:t>
                      </a:r>
                      <a:r>
                        <a:rPr lang="en-US" alt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Số 10 (Tiết</a:t>
                      </a:r>
                      <a:r>
                        <a:rPr lang="en-US" alt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1)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TCCC: p, q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các con vật sống dưới nước bằng lá cây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Cá cầu vồng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4015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Số 10 (Tiết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1)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Cá cầu vồng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Bật xa 40- 50cm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TCCC: p,q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các con vật sống dưới nước bằng lá cây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0350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</a:t>
                      </a:r>
                      <a:r>
                        <a:rPr lang="en-US" alt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Số 10 (Tiết</a:t>
                      </a:r>
                      <a:r>
                        <a:rPr lang="en-US" alt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1)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TCCC: p, q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VĐMH: Chú ếch con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Cá cầu vồng</a:t>
                      </a:r>
                      <a:r>
                        <a:rPr lang="nl-NL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xa 40 – 50 cm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419236" y="764833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PHƯỜNG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3601" y="861477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 TRẺ</a:t>
            </a:r>
            <a:endParaRPr lang="vi-VN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3/03/2026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7/03/2026)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45415" y="1695450"/>
          <a:ext cx="8769985" cy="29292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2955"/>
                <a:gridCol w="1536065"/>
                <a:gridCol w="1592580"/>
                <a:gridCol w="1592580"/>
                <a:gridCol w="1699895"/>
                <a:gridCol w="1565910"/>
              </a:tblGrid>
              <a:tr h="49403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06362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 Trẻ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Chắp ghép tàu hoả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Máy bay, tàu hoả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 - 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tàu hỏa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3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Chiếc máy bay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 - 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Đoàn tàu nhỏ xíu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3716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 Trẻ 2</a:t>
                      </a:r>
                      <a:endParaRPr lang="vi-VN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Chắp</a:t>
                      </a:r>
                      <a:r>
                        <a:rPr lang="vi-VN" sz="16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ghép tàu hỏa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lvl="0" algn="ctr" fontAlgn="base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Máy bay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tàu hỏa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 - 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 hát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Đoàn tàu nhỏ xíu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Con tàu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 máy bay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t" anchorCtr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PHƯỜNG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526" y="908467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3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3/03/2026 -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7/03/2026)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07645" y="1700530"/>
          <a:ext cx="8707755" cy="41268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240"/>
                <a:gridCol w="1657350"/>
                <a:gridCol w="1565910"/>
                <a:gridCol w="1552575"/>
                <a:gridCol w="1599565"/>
                <a:gridCol w="1555115"/>
              </a:tblGrid>
              <a:tr h="41719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03695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Thế giới côn trùng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kỹ năng phòng chống 1 số con côn trùng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       Truyện: Ba chú bướm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Vận động múa: Con chuồn chuồn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    Tạo hình con bướm từ lá cây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13157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2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kỹ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chống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trùng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trùng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bướm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vườn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minh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Chị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nâu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7922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trùng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20000"/>
                        </a:lnSpc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trẻ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kỹ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năng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phòng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chống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1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số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con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côn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trùng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      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múa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Kìa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bướm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PTNN:                                              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Ba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bướm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                                            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bướm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PHƯỜNG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526" y="836712"/>
            <a:ext cx="8721436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4 THÁNG 3 (23/03/2026 -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27/03/2026)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07315" y="1784985"/>
          <a:ext cx="8876030" cy="3326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1845"/>
                <a:gridCol w="1485265"/>
                <a:gridCol w="1611630"/>
                <a:gridCol w="1682115"/>
                <a:gridCol w="1719580"/>
                <a:gridCol w="1585595"/>
              </a:tblGrid>
              <a:tr h="42672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49669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nhạc: RKN: Em là công an tí hon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Văn hoá giao thông công cộng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Kiến đi ô tô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dồn ngang trên ghế thể dục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Vẽ xe buýt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40271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2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Kiến con đi ô tô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TCXH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MTXQ: Văn hoá giao thông công cộng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Vẽ xe buýt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dục: Đi dồn ngang trên ghế thể dục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nhạc: RKN: Em là công an tí hon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6890" y="116008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PHƯỜNG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262" y="810698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4 THÁNG 3 (23/03/2026 - 27/03/2026) 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96850" y="1628775"/>
          <a:ext cx="8876030" cy="4089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1510"/>
                <a:gridCol w="1770380"/>
                <a:gridCol w="1734820"/>
                <a:gridCol w="1743075"/>
                <a:gridCol w="1294130"/>
                <a:gridCol w="1682115"/>
              </a:tblGrid>
              <a:tr h="4318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khám phá một số con vật sống trong rừng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Thể dục: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 chui qua ống dài 1,2x0,6m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</a:t>
                      </a: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CXH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Chung tay bảo tồn động vật vườn Quốc gia Cát Bà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g, y	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PTTM</a:t>
                      </a:r>
                      <a:r>
                        <a:rPr lang="en-US" alt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M</a:t>
                      </a:r>
                      <a:r>
                        <a:rPr lang="en-US" alt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úa:</a:t>
                      </a:r>
                      <a:r>
                        <a:rPr 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Chú khỉ con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2192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2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Chung tay bảo tồn động vật quý hiểm ở vườn quốc gia Cát Bà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Bò chui qua ống dài 1,2 x 0,6m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rừng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g,y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úa:</a:t>
                      </a: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Chú khỉ con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2192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các con vật sống trong rừng bằng lá cây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khám phá một số con vật sống trong rừng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Chung tay bảo tồn động vật vườn Quốc gia Cát Bà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g, 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Thể dục: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nl-NL" sz="16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chui qua ống dài 1,2 x 0,6m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144560" y="64813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" y="56617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2142" y="300608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PH</a:t>
            </a:r>
            <a:r>
              <a:rPr lang="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2924" y="1484784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NHÀ TRẺ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/0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51460" y="2564765"/>
          <a:ext cx="8688705" cy="25425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5970"/>
                <a:gridCol w="1599565"/>
                <a:gridCol w="1550670"/>
                <a:gridCol w="1634490"/>
                <a:gridCol w="1550670"/>
                <a:gridCol w="1577340"/>
              </a:tblGrid>
              <a:tr h="4851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 - 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Quà mùng 8/3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 - 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8/3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Dán hoa tặng mẹ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 - 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trí bưu thiếp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Đứng co 1 chân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Đứng co 1 chân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 - 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Ngày 8/3 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 - 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Quà mùng 8/3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Dán hoa tặng mẹ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20000"/>
                        </a:lnSpc>
                        <a:spcBef>
                          <a:spcPts val="1800"/>
                        </a:spcBef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 - 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Trang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trí bưu thiếp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320142" y="9102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686" y="0"/>
            <a:ext cx="9175172" cy="684214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7427" y="41818"/>
            <a:ext cx="914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ƯỜNG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1268760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/0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6200" y="2061354"/>
          <a:ext cx="8991600" cy="37636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676400"/>
                <a:gridCol w="1553344"/>
                <a:gridCol w="1723256"/>
                <a:gridCol w="1600200"/>
                <a:gridCol w="1676400"/>
              </a:tblGrid>
              <a:tr h="40830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10109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 trí thiệp tặng mẹ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với ngày 8.3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Dán hoa tặng mẹ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Múa: Quà 8/3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Sử dụng hình học chắp ghép thành hình có nghĩa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6967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chắp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ghép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nghĩa</a:t>
                      </a:r>
                      <a:endParaRPr lang="en-US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8/3</a:t>
                      </a:r>
                      <a:endParaRPr lang="en-US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thiệp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mẹ</a:t>
                      </a:r>
                      <a:endParaRPr lang="en-US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mẹ</a:t>
                      </a:r>
                      <a:endParaRPr lang="en-US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       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Múa: Quà 8/3</a:t>
                      </a:r>
                      <a:endParaRPr lang="en-US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08458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20000"/>
                        </a:lnSpc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Sử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dụng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hình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học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chắp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ghép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thành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hình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có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nghĩa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20000"/>
                        </a:lnSpc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Bé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với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ngày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8/3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Múa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mừng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                                     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Qùa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8/3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          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Trang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thiệp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mẹ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ƯỜNG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1245472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/0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38545" y="2060848"/>
          <a:ext cx="8991600" cy="25692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676400"/>
                <a:gridCol w="1676400"/>
                <a:gridCol w="1631347"/>
                <a:gridCol w="1713383"/>
                <a:gridCol w="1532070"/>
              </a:tblGrid>
              <a:tr h="3600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14236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8/3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Trang trí bưu thiếp”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8/3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nhạc: VTTTC: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8/3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39867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2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Nhận biết các con số có ý nghĩa 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8/3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Trang trí bưu thiếp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Thơ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Lời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chúc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8/3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của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bé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nhạc: VTTTTC: Ngày vui 8/3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ƯỜNG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917197"/>
            <a:ext cx="8721436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/0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2809" y="1628800"/>
          <a:ext cx="8943975" cy="4485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3745"/>
                <a:gridCol w="2186940"/>
                <a:gridCol w="2290654"/>
                <a:gridCol w="1282700"/>
                <a:gridCol w="1228015"/>
                <a:gridCol w="1201633"/>
              </a:tblGrid>
              <a:tr h="43204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35318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 Tuổi 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8/3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SL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PV 9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ít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ít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p, q 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Gấp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thiệp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mẹ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mồng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8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tháng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19944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 Tuổi 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So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sánh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SL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của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3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nhóm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đối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tượng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trong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PV 9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bằng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các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cách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khác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nhau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và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nói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kết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quả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(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Bằng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nhau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,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nhiều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nhất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,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ít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nhất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,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ít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hơn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)</a:t>
                      </a:r>
                      <a:endParaRPr lang="vi-VN" sz="15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mồng 8/3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b-NO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b-NO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Ngày vui mồng 8/3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b-NO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b-NO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p,q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b-NO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b-NO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Gấp thiệp tặng mẹ 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1250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 Tuổi 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l-NL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So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sánh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SL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của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3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nhóm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đối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tượng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trong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PV 9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bằng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các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cách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khác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nhau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và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nói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kết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quả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(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Bằng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nhau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,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nhiều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nhất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,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ít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nhất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,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ít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hơn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)</a:t>
                      </a:r>
                      <a:endParaRPr lang="en-US" sz="15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p, q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PTTCKNXH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với ngày 8/3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Bó hoa tặng cô 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hát: Ngày vui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mồng 8/3.</a:t>
                      </a:r>
                      <a:endParaRPr lang="en-US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2286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ƯỜNG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8332" y="1628799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NHÀ TRẺ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09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/0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73625" y="2514600"/>
          <a:ext cx="8690610" cy="24847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7044"/>
                <a:gridCol w="1687115"/>
                <a:gridCol w="1512168"/>
                <a:gridCol w="1537443"/>
                <a:gridCol w="1558901"/>
                <a:gridCol w="1728191"/>
              </a:tblGrid>
              <a:tr h="42039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04584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bóng về phía trước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Xe máy, ô tô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 - 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 bánh xe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Xe lu và xe ca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PTTCXH-TM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VĐ: Em tập lái ô tô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1854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bánh xe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 máy, ô tô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028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bóng về phía trước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VĐ: Em tập lái ô tô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Xe lu và xe ca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8382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335" y="-127000"/>
            <a:ext cx="9210675" cy="70586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28571"/>
            <a:ext cx="914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ƯỜNG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182" y="980728"/>
            <a:ext cx="8721436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/0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09340" y="1772816"/>
          <a:ext cx="9006205" cy="354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6605"/>
                <a:gridCol w="1759585"/>
                <a:gridCol w="1740063"/>
                <a:gridCol w="1554069"/>
                <a:gridCol w="1499483"/>
                <a:gridCol w="1676400"/>
              </a:tblGrid>
              <a:tr h="4320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64223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Phân thành 2 nhóm theo 1 dấu hiệu màu sắc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7210" algn="l"/>
                        </a:tabLs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Đàn gà con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Nhà bé có con gì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Mèo con thích cá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chú  gà sáng tạo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</a:tr>
              <a:tr h="102616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Toán: Phân thành 2 nhóm theo 1 dấu hiệu màu sắc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gì?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vịt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xám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vịt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</a:tr>
              <a:tr h="98367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gì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Toán: Phân thành 2 nhóm theo 1 dấu hiệu màu sắc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     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 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vịt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xám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                                               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13346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ƯỜNG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354" y="1155629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/0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" y="2057400"/>
          <a:ext cx="8991600" cy="38833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676400"/>
                <a:gridCol w="1676400"/>
                <a:gridCol w="1631347"/>
                <a:gridCol w="1596065"/>
                <a:gridCol w="1649388"/>
              </a:tblGrid>
              <a:tr h="40863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144188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Bật xa 35- 40cm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altLang="vi-VN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Steam (5E): Tìm hiểu một số nguyên liệu làm bè nổi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nhạc: Dạy hát: Bạn ơi có biết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vi-VN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Steam (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EDP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): Làm bè nổi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kinh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nghiệm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nghỉ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35561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2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Bật xa 35-40cm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</a:t>
                      </a:r>
                      <a:r>
                        <a:rPr lang="en-US" alt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Tìm hiểu nguyên liệu làm bè nổi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Làm bè nổi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Kể chuyện theo kinh nghiệm: Ngày nghỉ cuối tuần của bé.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nhạc: Dạy hát</a:t>
                      </a:r>
                      <a:r>
                        <a:rPr lang="en-US" alt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Bạn ơi có biết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99663" y="188500"/>
            <a:ext cx="39604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PHƯỜNG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1282" y="908720"/>
            <a:ext cx="8721436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3 (09/03/2026 - 13/03/2026)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51460" y="1824355"/>
          <a:ext cx="8667750" cy="35871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3740"/>
                <a:gridCol w="1452245"/>
                <a:gridCol w="1383665"/>
                <a:gridCol w="1590675"/>
                <a:gridCol w="1659890"/>
                <a:gridCol w="1867535"/>
              </a:tblGrid>
              <a:tr h="33528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239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xa bằng 2 tay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5E:</a:t>
                      </a:r>
                      <a:r>
                        <a:rPr lang="nl-NL" sz="16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Khám phá trứng chìm trứng nổi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nuôi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đáng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yêu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Mèo đi câu cá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EDP: làm chuồng cho vật nuôi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0731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TCXH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Những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con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vật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nuôi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đáng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yêu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Sự kì diệu của quả trứng</a:t>
                      </a:r>
                      <a:r>
                        <a:rPr lang="nl-NL" sz="16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Gà mẹ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 từ vỏ trứng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Ném xa bằng 2 tay.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05473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TCXH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Những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con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vật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nuôi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đáng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yêu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Khám phá trứng chìm trứng nổi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chuồng cho vật nuôi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Gà cánh tiên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xa bằng 2 tay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491626" y="69307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84*188"/>
  <p:tag name="TABLE_ENDDRAG_RECT" val="25*207*684*188"/>
</p:tagLst>
</file>

<file path=ppt/tags/tag2.xml><?xml version="1.0" encoding="utf-8"?>
<p:tagLst xmlns:p="http://schemas.openxmlformats.org/presentationml/2006/main">
  <p:tag name="TABLE_ENDDRAG_ORIGIN_RECT" val="682*282"/>
  <p:tag name="TABLE_ENDDRAG_RECT" val="19*144*682*282"/>
</p:tagLst>
</file>

<file path=ppt/tags/tag3.xml><?xml version="1.0" encoding="utf-8"?>
<p:tagLst xmlns:p="http://schemas.openxmlformats.org/presentationml/2006/main">
  <p:tag name="TABLE_ENDDRAG_ORIGIN_RECT" val="698*261"/>
  <p:tag name="TABLE_ENDDRAG_RECT" val="19*140*698*26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10447</Words>
  <Application>WPS Presentation</Application>
  <PresentationFormat>On-screen Show (4:3)</PresentationFormat>
  <Paragraphs>977</Paragraphs>
  <Slides>17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9" baseType="lpstr">
      <vt:lpstr>Arial</vt:lpstr>
      <vt:lpstr>SimSun</vt:lpstr>
      <vt:lpstr>Wingdings</vt:lpstr>
      <vt:lpstr>Times New Roman</vt:lpstr>
      <vt:lpstr>Times New Roman</vt:lpstr>
      <vt:lpstr>Tahoma</vt:lpstr>
      <vt:lpstr>Calibri</vt:lpstr>
      <vt:lpstr>Symbol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WPS_1704353665</cp:lastModifiedBy>
  <cp:revision>813</cp:revision>
  <dcterms:created xsi:type="dcterms:W3CDTF">2022-09-03T01:32:00Z</dcterms:created>
  <dcterms:modified xsi:type="dcterms:W3CDTF">2026-03-17T09:35:33Z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7883B99753514366AA98654A2B64AFCD_12</vt:lpwstr>
  </property>
  <property fmtid="{D5CDD505-2E9C-101B-9397-08002B2CF9AE}" pid="3" name="KSOProductBuildVer">
    <vt:lpwstr>1033-12.1.0.25242</vt:lpwstr>
  </property>
</Properties>
</file>