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805" r:id="rId3"/>
  </p:sldMasterIdLst>
  <p:notesMasterIdLst>
    <p:notesMasterId r:id="rId19"/>
  </p:notesMasterIdLst>
  <p:sldIdLst>
    <p:sldId id="267" r:id="rId4"/>
    <p:sldId id="549" r:id="rId5"/>
    <p:sldId id="269" r:id="rId6"/>
    <p:sldId id="559" r:id="rId7"/>
    <p:sldId id="560" r:id="rId8"/>
    <p:sldId id="563" r:id="rId9"/>
    <p:sldId id="552" r:id="rId10"/>
    <p:sldId id="551" r:id="rId11"/>
    <p:sldId id="564" r:id="rId12"/>
    <p:sldId id="561" r:id="rId13"/>
    <p:sldId id="565" r:id="rId14"/>
    <p:sldId id="562" r:id="rId15"/>
    <p:sldId id="554" r:id="rId16"/>
    <p:sldId id="294" r:id="rId17"/>
    <p:sldId id="5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8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C7A169"/>
    <a:srgbClr val="39F7C5"/>
    <a:srgbClr val="FF66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0" autoAdjust="0"/>
    <p:restoredTop sz="94364" autoAdjust="0"/>
  </p:normalViewPr>
  <p:slideViewPr>
    <p:cSldViewPr snapToGrid="0" showGuides="1">
      <p:cViewPr varScale="1">
        <p:scale>
          <a:sx n="78" d="100"/>
          <a:sy n="78" d="100"/>
        </p:scale>
        <p:origin x="624" y="67"/>
      </p:cViewPr>
      <p:guideLst>
        <p:guide pos="408"/>
        <p:guide pos="7224"/>
        <p:guide orient="horz" pos="67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BF83E-A388-42F9-833E-B5E8008FB8EE}" type="datetimeFigureOut">
              <a:rPr lang="en-US" smtClean="0"/>
              <a:t>25/02/2026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5ADE-B041-4004-AEB6-F8C66316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2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6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9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6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33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2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939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4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3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575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5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28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02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0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2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20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03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0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3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90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13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8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4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2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4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8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6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0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06E38-BBC6-44AB-BED6-22F909A693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E28EC-14E7-40BE-A871-E73BCF250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6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5109E-2004-4A98-B305-E40FC4E57A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CFFA-3B53-4A65-AF25-6B1C3BBD0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9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0" y="5718629"/>
            <a:ext cx="748588" cy="7127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98870" y="3972673"/>
            <a:ext cx="4465369" cy="15897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thưởng Hồ Chí Minh về văn học nghệ thuật năm 2000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35429" y="1130300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0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4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56"/>
            <a:ext cx="3976914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1" y="1915886"/>
            <a:ext cx="87086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07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95053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049" y="123280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 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giả: Lưu Trọng Lư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28" name="Vertical Scroll 2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15,16,17 :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9044" y="2316181"/>
            <a:ext cx="4116120" cy="1479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Lưu Trọng Lư (19/6/1911–10/8/1991)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nhà thơ, nhà văn, nhà soạn kịch Việt Nam.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8031" y="4073236"/>
            <a:ext cx="4053103" cy="1440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Quê quán: làng Cao Hạ, xã Hạ Trạch, huyện Bố Trạch, tỉnh Quảng Bình.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51573" y="2414226"/>
            <a:ext cx="4465369" cy="1282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chính: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 lam </a:t>
            </a:r>
            <a:r>
              <a:rPr lang="vi-VN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chiều,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thu (1939); Tỏa sáng đôi bờ (1959); Người con gái sông Gianh (1966)</a:t>
            </a:r>
            <a:r>
              <a:rPr lang="vi-VN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4" descr="C:\Users\admin\AppData\Local\Microsoft\Windows\INetCache\Content.MSO\40F425C3.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19" y="2296523"/>
            <a:ext cx="221196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8145" y="5400857"/>
            <a:ext cx="29094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TRỌNG LƯ (1911-1991)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5" grpId="0" animBg="1"/>
      <p:bldP spid="6" grpId="0" animBg="1"/>
      <p:bldP spid="3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681990" y="1138196"/>
            <a:ext cx="10858500" cy="8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 </a:t>
            </a: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khổ thơ đầu của bài thơ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067800" y="1898381"/>
            <a:ext cx="2560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đó em có cảm nhận gì về người mẹ và tình cảm của nhà thơ dành cho mẹ?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23" name="Diamond 22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Tiết 15,16,17: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820" y="2563091"/>
            <a:ext cx="3380509" cy="3644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89420" y="2549236"/>
            <a:ext cx="3297381" cy="3658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515" y="2798609"/>
            <a:ext cx="3117275" cy="339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Hình ảnh người mẹ hiện lên như thế nào trong tâm tưởng của nhân vật trữ tình?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từ ngữ thể hiện tình cảm của nhà thơ dành cho mẹ?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28108" y="3338945"/>
            <a:ext cx="2646219" cy="2064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35921" y="3907003"/>
            <a:ext cx="225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Nỗi nhớ của nhà thơ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7461" y="3089565"/>
            <a:ext cx="24661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nét nghệ thuật nào được tác giả sử dụng để tái hiện hình ảnh người mẹ?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/>
      <p:bldP spid="15" grpId="0" animBg="1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3489" y="1173709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3240" y="1628802"/>
            <a:ext cx="6098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Bức tranh thiên nhiên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(khổ 1).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Vertical Scroll 20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6" name="Diamond 15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377" y="2090467"/>
            <a:ext cx="45624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 nhớ của nhà thơ (Khổ 2,3).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12590"/>
              </p:ext>
            </p:extLst>
          </p:nvPr>
        </p:nvGraphicFramePr>
        <p:xfrm>
          <a:off x="2105891" y="2607533"/>
          <a:ext cx="8950036" cy="4067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073">
                  <a:extLst>
                    <a:ext uri="{9D8B030D-6E8A-4147-A177-3AD203B41FA5}">
                      <a16:colId xmlns:a16="http://schemas.microsoft.com/office/drawing/2014/main" val="3926641978"/>
                    </a:ext>
                  </a:extLst>
                </a:gridCol>
                <a:gridCol w="4003963">
                  <a:extLst>
                    <a:ext uri="{9D8B030D-6E8A-4147-A177-3AD203B41FA5}">
                      <a16:colId xmlns:a16="http://schemas.microsoft.com/office/drawing/2014/main" val="4029359161"/>
                    </a:ext>
                  </a:extLst>
                </a:gridCol>
              </a:tblGrid>
              <a:tr h="5513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0345"/>
                  </a:ext>
                </a:extLst>
              </a:tr>
              <a:tr h="133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từ ngữ về mẹ: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Từ ngữ thể hiện tình cảm của nhà thơ: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907163"/>
                  </a:ext>
                </a:extLst>
              </a:tr>
              <a:tr h="13383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người mẹ và tình cảm của nhà thơ: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0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23" name="Diamond 22"/>
          <p:cNvSpPr/>
          <p:nvPr/>
        </p:nvSpPr>
        <p:spPr>
          <a:xfrm>
            <a:off x="41565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78895"/>
              </p:ext>
            </p:extLst>
          </p:nvPr>
        </p:nvGraphicFramePr>
        <p:xfrm>
          <a:off x="1008515" y="1121085"/>
          <a:ext cx="9476499" cy="5449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9809">
                  <a:extLst>
                    <a:ext uri="{9D8B030D-6E8A-4147-A177-3AD203B41FA5}">
                      <a16:colId xmlns:a16="http://schemas.microsoft.com/office/drawing/2014/main" val="939756442"/>
                    </a:ext>
                  </a:extLst>
                </a:gridCol>
                <a:gridCol w="5616690">
                  <a:extLst>
                    <a:ext uri="{9D8B030D-6E8A-4147-A177-3AD203B41FA5}">
                      <a16:colId xmlns:a16="http://schemas.microsoft.com/office/drawing/2014/main" val="1439001168"/>
                    </a:ext>
                  </a:extLst>
                </a:gridCol>
              </a:tblGrid>
              <a:tr h="3873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</a:t>
                      </a: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9422"/>
                  </a:ext>
                </a:extLst>
              </a:tr>
              <a:tr h="3536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extLst>
                  <a:ext uri="{0D108BD9-81ED-4DB2-BD59-A6C34878D82A}">
                    <a16:rowId xmlns:a16="http://schemas.microsoft.com/office/drawing/2014/main" val="4143221205"/>
                  </a:ext>
                </a:extLst>
              </a:tr>
              <a:tr h="1102781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17799"/>
                  </a:ext>
                </a:extLst>
              </a:tr>
              <a:tr h="42273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2" marR="491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7727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8515" y="1538382"/>
            <a:ext cx="3965267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ảnh, từ ngữ về mẹ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Mẹ đưa áo đỏ ra dậu phơi mỗi khi có nắng mới về.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Nét cười đen nhánh trong ánh trưa hè.                                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Từ ngữ thể hiện tình cảm của nhà thơ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nhớ, chửa xóa mờ.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0869" y="1593256"/>
            <a:ext cx="524800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hình ảnh ấn tượng, có hồn.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dùng từ chỉ sắc màu: (áo) đỏ, (nét cười) đen nhánh.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Đối lập trong hình ảnh: Nắng mới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hắt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bên song &gt;&lt; Nắng mới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 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 nội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 hiện ấn tượng hình ảnh người mẹ và tình cảm của nhà thơ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360" y="5115375"/>
            <a:ext cx="9376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mẹ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lên trong tâm tưởng nhà thơ với đầy đủ nét duyên dáng, hiền từ của người phụ nữ  Việt Nam thuở xưa.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6906" y="6090576"/>
            <a:ext cx="897774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nhà thơ: Thổn thức, bồi hồi nhớ thương mẹ.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4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店chenying0907 22"/>
          <p:cNvGrpSpPr>
            <a:grpSpLocks/>
          </p:cNvGrpSpPr>
          <p:nvPr/>
        </p:nvGrpSpPr>
        <p:grpSpPr bwMode="auto">
          <a:xfrm>
            <a:off x="4700588" y="1114108"/>
            <a:ext cx="2730500" cy="714375"/>
            <a:chOff x="7044797" y="1708142"/>
            <a:chExt cx="2946474" cy="769640"/>
          </a:xfrm>
        </p:grpSpPr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7108625" y="1878802"/>
              <a:ext cx="2632416" cy="46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/>
              <a:r>
                <a:rPr lang="en-US" altLang="zh-CN" sz="2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III.TỔNG KẾT</a:t>
              </a:r>
              <a:endPara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8"/>
            <p:cNvGrpSpPr>
              <a:grpSpLocks noChangeAspect="1"/>
            </p:cNvGrpSpPr>
            <p:nvPr/>
          </p:nvGrpSpPr>
          <p:grpSpPr bwMode="auto">
            <a:xfrm>
              <a:off x="7044797" y="1708142"/>
              <a:ext cx="2946474" cy="769640"/>
              <a:chOff x="3686" y="-140"/>
              <a:chExt cx="5666" cy="1480"/>
            </a:xfrm>
            <a:solidFill>
              <a:schemeClr val="tx1">
                <a:alpha val="70000"/>
              </a:schemeClr>
            </a:solidFill>
          </p:grpSpPr>
          <p:sp>
            <p:nvSpPr>
              <p:cNvPr id="7" name="Freeform 9"/>
              <p:cNvSpPr>
                <a:spLocks noEditPoints="1"/>
              </p:cNvSpPr>
              <p:nvPr/>
            </p:nvSpPr>
            <p:spPr bwMode="auto">
              <a:xfrm>
                <a:off x="3686" y="-140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3686" y="1023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9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3923"/>
            <a:ext cx="12192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6"/>
          <p:cNvGrpSpPr>
            <a:grpSpLocks/>
          </p:cNvGrpSpPr>
          <p:nvPr/>
        </p:nvGrpSpPr>
        <p:grpSpPr bwMode="auto">
          <a:xfrm>
            <a:off x="740932" y="1829118"/>
            <a:ext cx="3863975" cy="4516264"/>
            <a:chOff x="1809" y="2422"/>
            <a:chExt cx="3768" cy="6034"/>
          </a:xfrm>
        </p:grpSpPr>
        <p:sp>
          <p:nvSpPr>
            <p:cNvPr id="11" name="圆角矩形 26"/>
            <p:cNvSpPr/>
            <p:nvPr/>
          </p:nvSpPr>
          <p:spPr>
            <a:xfrm>
              <a:off x="1889" y="2501"/>
              <a:ext cx="3584" cy="5861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93"/>
            <p:cNvSpPr/>
            <p:nvPr/>
          </p:nvSpPr>
          <p:spPr>
            <a:xfrm>
              <a:off x="1809" y="2422"/>
              <a:ext cx="605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93"/>
            <p:cNvSpPr/>
            <p:nvPr/>
          </p:nvSpPr>
          <p:spPr>
            <a:xfrm rot="10800000">
              <a:off x="4972" y="7851"/>
              <a:ext cx="605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011534" y="1941191"/>
            <a:ext cx="3512436" cy="4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en-US" sz="2000" b="1" u="sng" dirty="0">
                <a:latin typeface="Times New Roman" panose="02020603050405020304" pitchFamily="18" charset="0"/>
              </a:rPr>
              <a:t>Nghệ thuật:</a:t>
            </a:r>
          </a:p>
        </p:txBody>
      </p:sp>
      <p:grpSp>
        <p:nvGrpSpPr>
          <p:cNvPr id="15" name="组合 33"/>
          <p:cNvGrpSpPr>
            <a:grpSpLocks/>
          </p:cNvGrpSpPr>
          <p:nvPr/>
        </p:nvGrpSpPr>
        <p:grpSpPr bwMode="auto">
          <a:xfrm>
            <a:off x="4712534" y="1838643"/>
            <a:ext cx="3350808" cy="4506740"/>
            <a:chOff x="1809" y="2422"/>
            <a:chExt cx="3768" cy="6034"/>
          </a:xfrm>
        </p:grpSpPr>
        <p:sp>
          <p:nvSpPr>
            <p:cNvPr id="16" name="圆角矩形 34"/>
            <p:cNvSpPr/>
            <p:nvPr/>
          </p:nvSpPr>
          <p:spPr>
            <a:xfrm>
              <a:off x="1889" y="2502"/>
              <a:ext cx="3584" cy="585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17" name="矩形 93"/>
            <p:cNvSpPr/>
            <p:nvPr/>
          </p:nvSpPr>
          <p:spPr>
            <a:xfrm>
              <a:off x="1809" y="2422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18" name="矩形 93"/>
            <p:cNvSpPr/>
            <p:nvPr/>
          </p:nvSpPr>
          <p:spPr>
            <a:xfrm rot="10800000">
              <a:off x="4973" y="7851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</p:grp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975026" y="2053733"/>
            <a:ext cx="28250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 ức về mẹ gắn liền với sự biết ơn, tình yêu tha thiết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nhân vật trữ tình.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Vertical Scroll 26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70" y="2425917"/>
            <a:ext cx="3291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Thể thơ thất ngôn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Giọng điệu nhẹ nhàng, tha thiết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linh hoạt các biện pháp tu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Cách ngắt nhịp đều đặn, chủ yếu là 4/3, gieo vần chủ yếu là vần thông.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33"/>
          <p:cNvGrpSpPr>
            <a:grpSpLocks/>
          </p:cNvGrpSpPr>
          <p:nvPr/>
        </p:nvGrpSpPr>
        <p:grpSpPr bwMode="auto">
          <a:xfrm>
            <a:off x="8353825" y="1845598"/>
            <a:ext cx="3350808" cy="4506740"/>
            <a:chOff x="1809" y="2422"/>
            <a:chExt cx="3768" cy="6034"/>
          </a:xfrm>
        </p:grpSpPr>
        <p:sp>
          <p:nvSpPr>
            <p:cNvPr id="23" name="圆角矩形 34"/>
            <p:cNvSpPr/>
            <p:nvPr/>
          </p:nvSpPr>
          <p:spPr>
            <a:xfrm>
              <a:off x="1889" y="2502"/>
              <a:ext cx="3584" cy="585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24" name="矩形 93"/>
            <p:cNvSpPr/>
            <p:nvPr/>
          </p:nvSpPr>
          <p:spPr>
            <a:xfrm>
              <a:off x="1809" y="2422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  <p:sp>
          <p:nvSpPr>
            <p:cNvPr id="25" name="矩形 93"/>
            <p:cNvSpPr/>
            <p:nvPr/>
          </p:nvSpPr>
          <p:spPr>
            <a:xfrm rot="10800000">
              <a:off x="4973" y="7851"/>
              <a:ext cx="604" cy="60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E94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23157" y="1959054"/>
            <a:ext cx="2590800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u="sng" dirty="0"/>
              <a:t>3</a:t>
            </a:r>
            <a:r>
              <a:rPr lang="vi-VN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Ý nghĩa: </a:t>
            </a:r>
          </a:p>
          <a:p>
            <a:pPr>
              <a:lnSpc>
                <a:spcPct val="150000"/>
              </a:lnSpc>
            </a:pP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 đắp thêm tình cảm kính yêu người mẹ, trân trọng  tình cảm gia đình cho người đọc.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0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0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0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4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56"/>
            <a:ext cx="3976914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07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rcRect l="77070" t="47262" r="22855" b="52565"/>
          <a:stretch>
            <a:fillRect/>
          </a:stretch>
        </p:blipFill>
        <p:spPr>
          <a:xfrm>
            <a:off x="6691536" y="3603604"/>
            <a:ext cx="3575" cy="6160"/>
          </a:xfrm>
          <a:custGeom>
            <a:avLst/>
            <a:gdLst>
              <a:gd name="connsiteX0" fmla="*/ 0 w 3575"/>
              <a:gd name="connsiteY0" fmla="*/ 0 h 6160"/>
              <a:gd name="connsiteX1" fmla="*/ 1499 w 3575"/>
              <a:gd name="connsiteY1" fmla="*/ 2550 h 6160"/>
              <a:gd name="connsiteX2" fmla="*/ 2854 w 3575"/>
              <a:gd name="connsiteY2" fmla="*/ 4971 h 6160"/>
              <a:gd name="connsiteX3" fmla="*/ 0 w 3575"/>
              <a:gd name="connsiteY3" fmla="*/ 0 h 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5" h="6160">
                <a:moveTo>
                  <a:pt x="0" y="0"/>
                </a:moveTo>
                <a:lnTo>
                  <a:pt x="1499" y="2550"/>
                </a:lnTo>
                <a:cubicBezTo>
                  <a:pt x="3939" y="6728"/>
                  <a:pt x="4002" y="6909"/>
                  <a:pt x="2854" y="4971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256084" y="957022"/>
            <a:ext cx="175240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480" y="1714037"/>
            <a:ext cx="7787640" cy="46288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rcRect l="53343" t="-1574" r="43725" b="100000"/>
          <a:stretch>
            <a:fillRect/>
          </a:stretch>
        </p:blipFill>
        <p:spPr>
          <a:xfrm>
            <a:off x="2027782" y="2291987"/>
            <a:ext cx="52782" cy="40029"/>
          </a:xfrm>
          <a:custGeom>
            <a:avLst/>
            <a:gdLst>
              <a:gd name="connsiteX0" fmla="*/ 26391 w 52782"/>
              <a:gd name="connsiteY0" fmla="*/ 0 h 40029"/>
              <a:gd name="connsiteX1" fmla="*/ 52782 w 52782"/>
              <a:gd name="connsiteY1" fmla="*/ 40029 h 40029"/>
              <a:gd name="connsiteX2" fmla="*/ 0 w 52782"/>
              <a:gd name="connsiteY2" fmla="*/ 40029 h 40029"/>
              <a:gd name="connsiteX3" fmla="*/ 26391 w 52782"/>
              <a:gd name="connsiteY3" fmla="*/ 0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" h="40029">
                <a:moveTo>
                  <a:pt x="26391" y="0"/>
                </a:moveTo>
                <a:lnTo>
                  <a:pt x="52782" y="40029"/>
                </a:lnTo>
                <a:lnTo>
                  <a:pt x="0" y="40029"/>
                </a:lnTo>
                <a:lnTo>
                  <a:pt x="26391" y="0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rcRect l="100000" t="46946" r="-5779" b="44467"/>
          <a:stretch>
            <a:fillRect/>
          </a:stretch>
        </p:blipFill>
        <p:spPr>
          <a:xfrm>
            <a:off x="2867704" y="3525927"/>
            <a:ext cx="104034" cy="218394"/>
          </a:xfrm>
          <a:custGeom>
            <a:avLst/>
            <a:gdLst>
              <a:gd name="connsiteX0" fmla="*/ 0 w 104034"/>
              <a:gd name="connsiteY0" fmla="*/ 0 h 218394"/>
              <a:gd name="connsiteX1" fmla="*/ 104034 w 104034"/>
              <a:gd name="connsiteY1" fmla="*/ 157794 h 218394"/>
              <a:gd name="connsiteX2" fmla="*/ 0 w 104034"/>
              <a:gd name="connsiteY2" fmla="*/ 218394 h 218394"/>
              <a:gd name="connsiteX3" fmla="*/ 0 w 104034"/>
              <a:gd name="connsiteY3" fmla="*/ 0 h 21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34" h="218394">
                <a:moveTo>
                  <a:pt x="0" y="0"/>
                </a:moveTo>
                <a:lnTo>
                  <a:pt x="104034" y="157794"/>
                </a:lnTo>
                <a:lnTo>
                  <a:pt x="0" y="2183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rcRect l="23467" t="-12937" r="73680" b="100000"/>
          <a:stretch>
            <a:fillRect/>
          </a:stretch>
        </p:blipFill>
        <p:spPr>
          <a:xfrm>
            <a:off x="1798320" y="1957192"/>
            <a:ext cx="86676" cy="277248"/>
          </a:xfrm>
          <a:custGeom>
            <a:avLst/>
            <a:gdLst>
              <a:gd name="connsiteX0" fmla="*/ 0 w 86676"/>
              <a:gd name="connsiteY0" fmla="*/ 0 h 277248"/>
              <a:gd name="connsiteX1" fmla="*/ 86676 w 86676"/>
              <a:gd name="connsiteY1" fmla="*/ 0 h 277248"/>
              <a:gd name="connsiteX2" fmla="*/ 86676 w 86676"/>
              <a:gd name="connsiteY2" fmla="*/ 277248 h 277248"/>
              <a:gd name="connsiteX3" fmla="*/ 0 w 86676"/>
              <a:gd name="connsiteY3" fmla="*/ 277248 h 277248"/>
              <a:gd name="connsiteX4" fmla="*/ 0 w 86676"/>
              <a:gd name="connsiteY4" fmla="*/ 0 h 2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277248">
                <a:moveTo>
                  <a:pt x="0" y="0"/>
                </a:moveTo>
                <a:lnTo>
                  <a:pt x="86676" y="0"/>
                </a:lnTo>
                <a:lnTo>
                  <a:pt x="86676" y="277248"/>
                </a:lnTo>
                <a:lnTo>
                  <a:pt x="0" y="2772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rcRect l="75400" t="-12937" r="21747" b="100000"/>
          <a:stretch>
            <a:fillRect/>
          </a:stretch>
        </p:blipFill>
        <p:spPr>
          <a:xfrm>
            <a:off x="3376287" y="1957192"/>
            <a:ext cx="86676" cy="277248"/>
          </a:xfrm>
          <a:custGeom>
            <a:avLst/>
            <a:gdLst>
              <a:gd name="connsiteX0" fmla="*/ 0 w 86676"/>
              <a:gd name="connsiteY0" fmla="*/ 0 h 277248"/>
              <a:gd name="connsiteX1" fmla="*/ 86676 w 86676"/>
              <a:gd name="connsiteY1" fmla="*/ 0 h 277248"/>
              <a:gd name="connsiteX2" fmla="*/ 86676 w 86676"/>
              <a:gd name="connsiteY2" fmla="*/ 277248 h 277248"/>
              <a:gd name="connsiteX3" fmla="*/ 0 w 86676"/>
              <a:gd name="connsiteY3" fmla="*/ 277248 h 277248"/>
              <a:gd name="connsiteX4" fmla="*/ 0 w 86676"/>
              <a:gd name="connsiteY4" fmla="*/ 0 h 2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277248">
                <a:moveTo>
                  <a:pt x="0" y="0"/>
                </a:moveTo>
                <a:lnTo>
                  <a:pt x="86676" y="0"/>
                </a:lnTo>
                <a:lnTo>
                  <a:pt x="86676" y="277248"/>
                </a:lnTo>
                <a:lnTo>
                  <a:pt x="0" y="2772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rcRect l="48990" t="-9795" r="48158" b="100000"/>
          <a:stretch>
            <a:fillRect/>
          </a:stretch>
        </p:blipFill>
        <p:spPr>
          <a:xfrm>
            <a:off x="2573813" y="2024517"/>
            <a:ext cx="86676" cy="209923"/>
          </a:xfrm>
          <a:custGeom>
            <a:avLst/>
            <a:gdLst>
              <a:gd name="connsiteX0" fmla="*/ 0 w 86676"/>
              <a:gd name="connsiteY0" fmla="*/ 0 h 209923"/>
              <a:gd name="connsiteX1" fmla="*/ 86676 w 86676"/>
              <a:gd name="connsiteY1" fmla="*/ 0 h 209923"/>
              <a:gd name="connsiteX2" fmla="*/ 86676 w 86676"/>
              <a:gd name="connsiteY2" fmla="*/ 209923 h 209923"/>
              <a:gd name="connsiteX3" fmla="*/ 0 w 86676"/>
              <a:gd name="connsiteY3" fmla="*/ 209923 h 209923"/>
              <a:gd name="connsiteX4" fmla="*/ 0 w 86676"/>
              <a:gd name="connsiteY4" fmla="*/ 0 h 2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209923">
                <a:moveTo>
                  <a:pt x="0" y="0"/>
                </a:moveTo>
                <a:lnTo>
                  <a:pt x="86676" y="0"/>
                </a:lnTo>
                <a:lnTo>
                  <a:pt x="86676" y="209923"/>
                </a:lnTo>
                <a:lnTo>
                  <a:pt x="0" y="2099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rcRect l="23467" t="100000" r="73680" b="-21838"/>
          <a:stretch>
            <a:fillRect/>
          </a:stretch>
        </p:blipFill>
        <p:spPr>
          <a:xfrm>
            <a:off x="1798320" y="4377565"/>
            <a:ext cx="86676" cy="468006"/>
          </a:xfrm>
          <a:custGeom>
            <a:avLst/>
            <a:gdLst>
              <a:gd name="connsiteX0" fmla="*/ 0 w 86676"/>
              <a:gd name="connsiteY0" fmla="*/ 0 h 468006"/>
              <a:gd name="connsiteX1" fmla="*/ 86676 w 86676"/>
              <a:gd name="connsiteY1" fmla="*/ 0 h 468006"/>
              <a:gd name="connsiteX2" fmla="*/ 86676 w 86676"/>
              <a:gd name="connsiteY2" fmla="*/ 468006 h 468006"/>
              <a:gd name="connsiteX3" fmla="*/ 0 w 86676"/>
              <a:gd name="connsiteY3" fmla="*/ 468006 h 468006"/>
              <a:gd name="connsiteX4" fmla="*/ 0 w 86676"/>
              <a:gd name="connsiteY4" fmla="*/ 0 h 46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468006">
                <a:moveTo>
                  <a:pt x="0" y="0"/>
                </a:moveTo>
                <a:lnTo>
                  <a:pt x="86676" y="0"/>
                </a:lnTo>
                <a:lnTo>
                  <a:pt x="86676" y="468006"/>
                </a:lnTo>
                <a:lnTo>
                  <a:pt x="0" y="4680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rcRect l="48990" t="100000" r="48158" b="-24979"/>
          <a:stretch>
            <a:fillRect/>
          </a:stretch>
        </p:blipFill>
        <p:spPr>
          <a:xfrm>
            <a:off x="2573813" y="4377565"/>
            <a:ext cx="86676" cy="535331"/>
          </a:xfrm>
          <a:custGeom>
            <a:avLst/>
            <a:gdLst>
              <a:gd name="connsiteX0" fmla="*/ 0 w 86676"/>
              <a:gd name="connsiteY0" fmla="*/ 0 h 535331"/>
              <a:gd name="connsiteX1" fmla="*/ 86676 w 86676"/>
              <a:gd name="connsiteY1" fmla="*/ 0 h 535331"/>
              <a:gd name="connsiteX2" fmla="*/ 86676 w 86676"/>
              <a:gd name="connsiteY2" fmla="*/ 535331 h 535331"/>
              <a:gd name="connsiteX3" fmla="*/ 0 w 86676"/>
              <a:gd name="connsiteY3" fmla="*/ 535331 h 535331"/>
              <a:gd name="connsiteX4" fmla="*/ 0 w 86676"/>
              <a:gd name="connsiteY4" fmla="*/ 0 h 53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535331">
                <a:moveTo>
                  <a:pt x="0" y="0"/>
                </a:moveTo>
                <a:lnTo>
                  <a:pt x="86676" y="0"/>
                </a:lnTo>
                <a:lnTo>
                  <a:pt x="86676" y="535331"/>
                </a:lnTo>
                <a:lnTo>
                  <a:pt x="0" y="5353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rcRect l="75400" t="100000" r="21747" b="-21838"/>
          <a:stretch>
            <a:fillRect/>
          </a:stretch>
        </p:blipFill>
        <p:spPr>
          <a:xfrm>
            <a:off x="3376287" y="4377565"/>
            <a:ext cx="86676" cy="468006"/>
          </a:xfrm>
          <a:custGeom>
            <a:avLst/>
            <a:gdLst>
              <a:gd name="connsiteX0" fmla="*/ 0 w 86676"/>
              <a:gd name="connsiteY0" fmla="*/ 0 h 468006"/>
              <a:gd name="connsiteX1" fmla="*/ 86676 w 86676"/>
              <a:gd name="connsiteY1" fmla="*/ 0 h 468006"/>
              <a:gd name="connsiteX2" fmla="*/ 86676 w 86676"/>
              <a:gd name="connsiteY2" fmla="*/ 468006 h 468006"/>
              <a:gd name="connsiteX3" fmla="*/ 0 w 86676"/>
              <a:gd name="connsiteY3" fmla="*/ 468006 h 468006"/>
              <a:gd name="connsiteX4" fmla="*/ 0 w 86676"/>
              <a:gd name="connsiteY4" fmla="*/ 0 h 46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" h="468006">
                <a:moveTo>
                  <a:pt x="0" y="0"/>
                </a:moveTo>
                <a:lnTo>
                  <a:pt x="86676" y="0"/>
                </a:lnTo>
                <a:lnTo>
                  <a:pt x="86676" y="468006"/>
                </a:lnTo>
                <a:lnTo>
                  <a:pt x="0" y="4680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Freeform 32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Vertical Scroll 33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28" name="Diamond 27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44" y="3190494"/>
            <a:ext cx="4890647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em, hình ảnh, chi tiết nào về người mẹ của mình khiến em thấy yêu thương nhất.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chia sẻ bằng 1 đoạn viết khoảng 10 câu văn.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3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1278360"/>
            <a:ext cx="11672888" cy="520816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06013" y="1122153"/>
            <a:ext cx="1514475" cy="355123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8029062" y="1144174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77" y="1164431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5699" y="1157444"/>
            <a:ext cx="293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09" y="2012586"/>
            <a:ext cx="10322670" cy="3058826"/>
          </a:xfrm>
          <a:prstGeom prst="rect">
            <a:avLst/>
          </a:prstGeom>
        </p:spPr>
      </p:pic>
      <p:sp>
        <p:nvSpPr>
          <p:cNvPr id="16" name="Diamond 15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0229" y="2805622"/>
            <a:ext cx="7635988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tư duy cho bài học.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 kĩ nội dung của bài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học. 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ọc, chuẩn bị trước bài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mai em về Chiêm Hóa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8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729" y="9855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giả: Lưu Trọng Lư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a. Đọc, giải nghĩa từ: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6" name="Diamond 15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4070" y="241267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2847568"/>
            <a:ext cx="4520710" cy="4010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5781" y="2992573"/>
            <a:ext cx="4322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Thầy me (từ cũ):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bố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Thiếu thời: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hời kì còn bé, còn đang ở độ tuổi thiếu niên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Giậu: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Tấm tre nứa đan hoặc hàng cây nhỏ, rậm để ngăn sân vườn.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cánh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Mường tượng: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lại hoặc tưởng tượng ra trong trí hình ảnh nào đó không rõ ràng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iậu quê &gt; Đài phát thanh và truyền hình Vĩ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Giậu quê &gt; Đài phát thanh và truyền hình Vĩnh Phú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Giậu quê &gt; Đài phát thanh và truyền hình Vĩnh Phú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874" y="1431736"/>
            <a:ext cx="2869021" cy="22582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7174" y="3662698"/>
            <a:ext cx="139609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Giậu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148" y="1355648"/>
            <a:ext cx="2526568" cy="2258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874" y="4179587"/>
            <a:ext cx="2869021" cy="2124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148" y="4216103"/>
            <a:ext cx="2611960" cy="2086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7174" y="6456220"/>
            <a:ext cx="1396099" cy="40011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Nội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40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29" y="10363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giả: Lưu Trọng Lư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a. Đọc, giải nghĩa từ: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49" y="2966720"/>
            <a:ext cx="3395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Tìm hiểu chung: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1040"/>
              </p:ext>
            </p:extLst>
          </p:nvPr>
        </p:nvGraphicFramePr>
        <p:xfrm>
          <a:off x="4334827" y="1267213"/>
          <a:ext cx="6596409" cy="4925770"/>
        </p:xfrm>
        <a:graphic>
          <a:graphicData uri="http://schemas.openxmlformats.org/drawingml/2006/table">
            <a:tbl>
              <a:tblPr firstRow="1" firstCol="1" bandRow="1"/>
              <a:tblGrid>
                <a:gridCol w="2883391">
                  <a:extLst>
                    <a:ext uri="{9D8B030D-6E8A-4147-A177-3AD203B41FA5}">
                      <a16:colId xmlns:a16="http://schemas.microsoft.com/office/drawing/2014/main" val="806752966"/>
                    </a:ext>
                  </a:extLst>
                </a:gridCol>
                <a:gridCol w="3713018">
                  <a:extLst>
                    <a:ext uri="{9D8B030D-6E8A-4147-A177-3AD203B41FA5}">
                      <a16:colId xmlns:a16="http://schemas.microsoft.com/office/drawing/2014/main" val="1654433861"/>
                    </a:ext>
                  </a:extLst>
                </a:gridCol>
              </a:tblGrid>
              <a:tr h="615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00748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03610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thơ, đặc điểm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92008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 thức biểu đạt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27940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08515"/>
                  </a:ext>
                </a:extLst>
              </a:tr>
              <a:tr h="1231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thể,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đối tượng trữ tình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041394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29" y="10363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giả: Lưu Trọng Lư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a. Đọc, giải nghĩa từ: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49" y="2966720"/>
            <a:ext cx="25932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Tìm hiểu chung</a:t>
            </a:r>
            <a:endParaRPr lang="en-US" sz="22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2053"/>
              </p:ext>
            </p:extLst>
          </p:nvPr>
        </p:nvGraphicFramePr>
        <p:xfrm>
          <a:off x="4391898" y="1967344"/>
          <a:ext cx="6483927" cy="4446251"/>
        </p:xfrm>
        <a:graphic>
          <a:graphicData uri="http://schemas.openxmlformats.org/drawingml/2006/table">
            <a:tbl>
              <a:tblPr firstRow="1" firstCol="1" bandRow="1"/>
              <a:tblGrid>
                <a:gridCol w="1828793">
                  <a:extLst>
                    <a:ext uri="{9D8B030D-6E8A-4147-A177-3AD203B41FA5}">
                      <a16:colId xmlns:a16="http://schemas.microsoft.com/office/drawing/2014/main" val="806752966"/>
                    </a:ext>
                  </a:extLst>
                </a:gridCol>
                <a:gridCol w="4655134">
                  <a:extLst>
                    <a:ext uri="{9D8B030D-6E8A-4147-A177-3AD203B41FA5}">
                      <a16:colId xmlns:a16="http://schemas.microsoft.com/office/drawing/2014/main" val="1654433861"/>
                    </a:ext>
                  </a:extLst>
                </a:gridCol>
              </a:tblGrid>
              <a:tr h="615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00748"/>
                  </a:ext>
                </a:extLst>
              </a:tr>
              <a:tr h="5416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03610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thơ,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Đặc điểm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vi-VN" sz="2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92008"/>
                  </a:ext>
                </a:extLst>
              </a:tr>
              <a:tr h="6157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 thức biểu đạt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2794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77891" y="2438400"/>
            <a:ext cx="464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 từ tập thơ “Tiếng thu”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3664" y="3182163"/>
            <a:ext cx="216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chữ 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1526" y="3600234"/>
            <a:ext cx="448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Mỗi dòng có 7 chữ. Các dòng trong bài thơ thường ngắt nhịp 4/3, cũng có khi bắt nhịp ¾; thường có nhiều vần, vần thường là vần chân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235" y="5747464"/>
            <a:ext cx="473826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cảm ( Tự sự, miêu tả)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29" y="103632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 </a:t>
            </a: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giả: Lưu Trọng Lư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rabicPeriod"/>
              <a:tabLst>
                <a:tab pos="1386840" algn="l"/>
              </a:tabLst>
            </a:pP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phẩm: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tabLst>
                <a:tab pos="138684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a. Đọc, giải nghĩa từ: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49" y="2966720"/>
            <a:ext cx="2593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Tìm hiểu chung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51821"/>
              </p:ext>
            </p:extLst>
          </p:nvPr>
        </p:nvGraphicFramePr>
        <p:xfrm>
          <a:off x="3754582" y="1294923"/>
          <a:ext cx="7176655" cy="5050460"/>
        </p:xfrm>
        <a:graphic>
          <a:graphicData uri="http://schemas.openxmlformats.org/drawingml/2006/table">
            <a:tbl>
              <a:tblPr firstRow="1" firstCol="1" bandRow="1"/>
              <a:tblGrid>
                <a:gridCol w="2452254">
                  <a:extLst>
                    <a:ext uri="{9D8B030D-6E8A-4147-A177-3AD203B41FA5}">
                      <a16:colId xmlns:a16="http://schemas.microsoft.com/office/drawing/2014/main" val="806752966"/>
                    </a:ext>
                  </a:extLst>
                </a:gridCol>
                <a:gridCol w="4724401">
                  <a:extLst>
                    <a:ext uri="{9D8B030D-6E8A-4147-A177-3AD203B41FA5}">
                      <a16:colId xmlns:a16="http://schemas.microsoft.com/office/drawing/2014/main" val="1654433861"/>
                    </a:ext>
                  </a:extLst>
                </a:gridCol>
              </a:tblGrid>
              <a:tr h="615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00748"/>
                  </a:ext>
                </a:extLst>
              </a:tr>
              <a:tr h="2010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08515"/>
                  </a:ext>
                </a:extLst>
              </a:tr>
              <a:tr h="1316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thể</a:t>
                      </a:r>
                      <a:r>
                        <a:rPr lang="vi-VN" sz="2200" b="1" baseline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trữ tình</a:t>
                      </a:r>
                      <a:endParaRPr lang="vi-VN" sz="22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Đối tượng trữ tình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041394"/>
                  </a:ext>
                </a:extLst>
              </a:tr>
              <a:tr h="1108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2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639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5491" y="1939633"/>
            <a:ext cx="4405745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800"/>
              </a:lnSpc>
              <a:spcAft>
                <a:spcPts val="10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phần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Phần 1 (khổ thơ đầu):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 tranh thiên nhiên “nắng mới”.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8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Phần 2 (khổ 2, 3):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 nhớ của nhà thơ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491" y="3987101"/>
            <a:ext cx="432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 thể trữ tình “tôi”, </a:t>
            </a:r>
            <a:endParaRPr lang="vi-VN" sz="24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trữ tình: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mẹ của mình.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5491" y="5337053"/>
            <a:ext cx="4003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 theo một </a:t>
            </a:r>
            <a:r>
              <a:rPr lang="vi-VN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 ảnh khơi nguồn cảm hứng cho tác giả.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382"/>
            <a:ext cx="11582399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681990" y="1138196"/>
            <a:ext cx="10858500" cy="8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 </a:t>
            </a: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khổ thơ đầu của bài thơ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067800" y="1898381"/>
            <a:ext cx="256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em cảm nhận được gì về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thiên nhiên nắng mới và tâm trạng của nhà 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44" y="85111"/>
            <a:ext cx="613171" cy="496376"/>
          </a:xfrm>
          <a:prstGeom prst="rect">
            <a:avLst/>
          </a:prstGeom>
        </p:spPr>
      </p:pic>
      <p:sp>
        <p:nvSpPr>
          <p:cNvPr id="23" name="Diamond 22"/>
          <p:cNvSpPr/>
          <p:nvPr/>
        </p:nvSpPr>
        <p:spPr>
          <a:xfrm>
            <a:off x="0" y="-40640"/>
            <a:ext cx="1640114" cy="9144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6727" y="85111"/>
            <a:ext cx="937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MỚI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LƯU TRỌNG LƯ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0820" y="2563091"/>
            <a:ext cx="3380509" cy="3644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89420" y="2549236"/>
            <a:ext cx="3297381" cy="3658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204" y="2909450"/>
            <a:ext cx="2867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Bức tranh thiên nhiên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nắng mới 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hiện lên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ở thời gian, không gian nào? Tìm những từ ngữ diễn tả tâm trạng nhà thơ trước nắng mới?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74328" y="3338945"/>
            <a:ext cx="257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Tìm và nêu tác dụng của các biện pháp nghệ thuật đặc sắc trong khổ thơ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228108" y="3338945"/>
            <a:ext cx="2646219" cy="2064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49776" y="3962405"/>
            <a:ext cx="264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thiên nhiên nắng mới.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96788"/>
              </p:ext>
            </p:extLst>
          </p:nvPr>
        </p:nvGraphicFramePr>
        <p:xfrm>
          <a:off x="207817" y="163763"/>
          <a:ext cx="11873346" cy="6694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154">
                  <a:extLst>
                    <a:ext uri="{9D8B030D-6E8A-4147-A177-3AD203B41FA5}">
                      <a16:colId xmlns:a16="http://schemas.microsoft.com/office/drawing/2014/main" val="2258735406"/>
                    </a:ext>
                  </a:extLst>
                </a:gridCol>
                <a:gridCol w="10071192">
                  <a:extLst>
                    <a:ext uri="{9D8B030D-6E8A-4147-A177-3AD203B41FA5}">
                      <a16:colId xmlns:a16="http://schemas.microsoft.com/office/drawing/2014/main" val="3795178391"/>
                    </a:ext>
                  </a:extLst>
                </a:gridCol>
              </a:tblGrid>
              <a:tr h="5912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02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32119"/>
                  </a:ext>
                </a:extLst>
              </a:tr>
              <a:tr h="431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2656799839"/>
                  </a:ext>
                </a:extLst>
              </a:tr>
              <a:tr h="973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2251745016"/>
                  </a:ext>
                </a:extLst>
              </a:tr>
              <a:tr h="83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4033854758"/>
                  </a:ext>
                </a:extLst>
              </a:tr>
              <a:tr h="46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3761752453"/>
                  </a:ext>
                </a:extLst>
              </a:tr>
              <a:tr h="25389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50297"/>
                  </a:ext>
                </a:extLst>
              </a:tr>
              <a:tr h="86243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001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333627"/>
            <a:ext cx="1967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2" y="2218321"/>
            <a:ext cx="1593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6" y="3028513"/>
            <a:ext cx="155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760155"/>
            <a:ext cx="20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diện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0875" y="740837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0222" y="3435923"/>
            <a:ext cx="247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7817" y="163763"/>
          <a:ext cx="11873346" cy="6694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154">
                  <a:extLst>
                    <a:ext uri="{9D8B030D-6E8A-4147-A177-3AD203B41FA5}">
                      <a16:colId xmlns:a16="http://schemas.microsoft.com/office/drawing/2014/main" val="2258735406"/>
                    </a:ext>
                  </a:extLst>
                </a:gridCol>
                <a:gridCol w="10071192">
                  <a:extLst>
                    <a:ext uri="{9D8B030D-6E8A-4147-A177-3AD203B41FA5}">
                      <a16:colId xmlns:a16="http://schemas.microsoft.com/office/drawing/2014/main" val="3795178391"/>
                    </a:ext>
                  </a:extLst>
                </a:gridCol>
              </a:tblGrid>
              <a:tr h="5912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02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32119"/>
                  </a:ext>
                </a:extLst>
              </a:tr>
              <a:tr h="431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2656799839"/>
                  </a:ext>
                </a:extLst>
              </a:tr>
              <a:tr h="973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2251745016"/>
                  </a:ext>
                </a:extLst>
              </a:tr>
              <a:tr h="83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4033854758"/>
                  </a:ext>
                </a:extLst>
              </a:tr>
              <a:tr h="46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extLst>
                  <a:ext uri="{0D108BD9-81ED-4DB2-BD59-A6C34878D82A}">
                    <a16:rowId xmlns:a16="http://schemas.microsoft.com/office/drawing/2014/main" val="3761752453"/>
                  </a:ext>
                </a:extLst>
              </a:tr>
              <a:tr h="25389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50297"/>
                  </a:ext>
                </a:extLst>
              </a:tr>
              <a:tr h="86243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18" marR="550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00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2" y="6027003"/>
            <a:ext cx="1102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gian tĩnh lặng, hiu hắt, đầy 1 màu hoài niệm.</a:t>
            </a:r>
            <a:endParaRPr 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buồn quạnh hiu xa vắng, nhớ thương những kỉ niệm thuở ấu thơ.</a:t>
            </a:r>
            <a:endParaRPr lang="en-US" sz="2400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36" y="3796151"/>
            <a:ext cx="11873347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từ đặc sắc: + hắt</a:t>
            </a: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Gợi không gian hiu hắt, vắng lặng.</a:t>
            </a:r>
          </a:p>
          <a:p>
            <a:pPr lvl="0">
              <a:lnSpc>
                <a:spcPct val="115000"/>
              </a:lnSpc>
            </a:pP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“xao xác”, “não nùng”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tả âm thanh xao động. Tiếng gà nhấn mạnh sự vắng lặng của không gian, lấy động để tả tĩnh. Cách ngắt nhịp 2/2/3 thể hiện cảm xúc trầm buồn, nhớ thương.</a:t>
            </a:r>
          </a:p>
          <a:p>
            <a:pPr lvl="0">
              <a:lnSpc>
                <a:spcPct val="115000"/>
              </a:lnSpc>
            </a:pP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“chập chờn”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những hình ảnh trong quá khứ dần hiện lên trong tâm trí của nhân vật trữ tình. </a:t>
            </a:r>
            <a:endParaRPr lang="en-US" sz="2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073" y="3028513"/>
            <a:ext cx="7564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 xác, não nùng, lòng rượi buồn, chập chờn sống lại.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3" y="2218321"/>
            <a:ext cx="846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hắt bên song , Âm thanh tiếng gà xao xác, não nùng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Không gian hiu hắt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799" y="1266016"/>
            <a:ext cx="846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tại, buổi trưa buồn bên song cửa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Bình dị nhưng đủ sức lay động lòng 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33627"/>
            <a:ext cx="1967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2" y="2218321"/>
            <a:ext cx="1593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6" y="3028513"/>
            <a:ext cx="155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760155"/>
            <a:ext cx="20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diện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0875" y="740837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0222" y="3435923"/>
            <a:ext cx="247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3842</TotalTime>
  <Words>1436</Words>
  <Application>Microsoft Office PowerPoint</Application>
  <PresentationFormat>Widescreen</PresentationFormat>
  <Paragraphs>191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18_Office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271</cp:revision>
  <dcterms:created xsi:type="dcterms:W3CDTF">2021-09-08T13:32:23Z</dcterms:created>
  <dcterms:modified xsi:type="dcterms:W3CDTF">2026-02-25T14:42:57Z</dcterms:modified>
</cp:coreProperties>
</file>