
<file path=[Content_Types].xml><?xml version="1.0" encoding="utf-8"?>
<Types xmlns="http://schemas.openxmlformats.org/package/2006/content-types">
  <Default Extension="3gp" ContentType="video/3gpp"/>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6" r:id="rId2"/>
    <p:sldId id="272" r:id="rId3"/>
    <p:sldId id="321" r:id="rId4"/>
    <p:sldId id="322" r:id="rId5"/>
    <p:sldId id="274" r:id="rId6"/>
    <p:sldId id="286" r:id="rId7"/>
    <p:sldId id="304" r:id="rId8"/>
    <p:sldId id="305" r:id="rId9"/>
    <p:sldId id="317" r:id="rId10"/>
    <p:sldId id="318" r:id="rId11"/>
    <p:sldId id="307" r:id="rId12"/>
    <p:sldId id="325" r:id="rId13"/>
    <p:sldId id="290" r:id="rId14"/>
    <p:sldId id="312" r:id="rId15"/>
    <p:sldId id="313" r:id="rId16"/>
    <p:sldId id="2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36"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4660"/>
  </p:normalViewPr>
  <p:slideViewPr>
    <p:cSldViewPr snapToGrid="0" showGuides="1">
      <p:cViewPr varScale="1">
        <p:scale>
          <a:sx n="83" d="100"/>
          <a:sy n="83" d="100"/>
        </p:scale>
        <p:origin x="480" y="62"/>
      </p:cViewPr>
      <p:guideLst>
        <p:guide pos="416"/>
        <p:guide pos="7256"/>
        <p:guide orient="horz" pos="648"/>
        <p:guide orient="horz" pos="712"/>
        <p:guide orient="horz" pos="3936"/>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1BF61-AEF0-40EB-BEB5-006B6051428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EBB9981-8C09-470E-914D-39BBDA234F29}">
      <dgm:prSet phldrT="[Text]" custT="1"/>
      <dgm:spPr/>
      <dgm:t>
        <a:bodyPr/>
        <a:lstStyle/>
        <a:p>
          <a:r>
            <a:rPr lang="vi-VN" sz="2400" dirty="0">
              <a:solidFill>
                <a:srgbClr val="FFFF00"/>
              </a:solidFill>
              <a:latin typeface="Times New Roman" panose="02020603050405020304" pitchFamily="18" charset="0"/>
              <a:cs typeface="Times New Roman" panose="02020603050405020304" pitchFamily="18" charset="0"/>
            </a:rPr>
            <a:t>NƯỚC</a:t>
          </a:r>
          <a:endParaRPr lang="en-US" sz="2400" dirty="0">
            <a:solidFill>
              <a:srgbClr val="FFFF00"/>
            </a:solidFill>
            <a:latin typeface="Times New Roman" panose="02020603050405020304" pitchFamily="18" charset="0"/>
            <a:cs typeface="Times New Roman" panose="02020603050405020304" pitchFamily="18" charset="0"/>
          </a:endParaRPr>
        </a:p>
      </dgm:t>
    </dgm:pt>
    <dgm:pt modelId="{52AD736E-BCFE-42C0-80D7-85235EBEB9F3}" type="parTrans" cxnId="{DA8203C1-78D9-4A70-BC0D-72CA4D98196E}">
      <dgm:prSet/>
      <dgm:spPr/>
      <dgm:t>
        <a:bodyPr/>
        <a:lstStyle/>
        <a:p>
          <a:endParaRPr lang="en-US" sz="2400">
            <a:latin typeface="Times New Roman" panose="02020603050405020304" pitchFamily="18" charset="0"/>
            <a:cs typeface="Times New Roman" panose="02020603050405020304" pitchFamily="18" charset="0"/>
          </a:endParaRPr>
        </a:p>
      </dgm:t>
    </dgm:pt>
    <dgm:pt modelId="{8F64382F-42D4-4D97-9369-B78A64B5B103}" type="sibTrans" cxnId="{DA8203C1-78D9-4A70-BC0D-72CA4D98196E}">
      <dgm:prSet/>
      <dgm:spPr/>
      <dgm:t>
        <a:bodyPr/>
        <a:lstStyle/>
        <a:p>
          <a:endParaRPr lang="en-US" sz="2400">
            <a:latin typeface="Times New Roman" panose="02020603050405020304" pitchFamily="18" charset="0"/>
            <a:cs typeface="Times New Roman" panose="02020603050405020304" pitchFamily="18" charset="0"/>
          </a:endParaRPr>
        </a:p>
      </dgm:t>
    </dgm:pt>
    <dgm:pt modelId="{56971E7B-477C-4506-834A-9B850DCD71E5}">
      <dgm:prSet phldrT="[Text]" custT="1"/>
      <dgm:spPr/>
      <dgm:t>
        <a:bodyPr/>
        <a:lstStyle/>
        <a:p>
          <a:r>
            <a:rPr lang="vi-VN" sz="2400" b="1" dirty="0">
              <a:latin typeface="Times New Roman" panose="02020603050405020304" pitchFamily="18" charset="0"/>
              <a:cs typeface="Times New Roman" panose="02020603050405020304" pitchFamily="18" charset="0"/>
            </a:rPr>
            <a:t>Cách mạng công nghiệp lần thứ nhất đến nay: hơn 20cm.</a:t>
          </a:r>
          <a:endParaRPr lang="en-US" sz="2400" b="1" dirty="0">
            <a:latin typeface="Times New Roman" panose="02020603050405020304" pitchFamily="18" charset="0"/>
            <a:cs typeface="Times New Roman" panose="02020603050405020304" pitchFamily="18" charset="0"/>
          </a:endParaRPr>
        </a:p>
      </dgm:t>
    </dgm:pt>
    <dgm:pt modelId="{70DCAE51-3951-4CDB-9A7F-BE9B993244B0}" type="parTrans" cxnId="{EE537363-FDC6-4478-B7CD-BA3FD5607F79}">
      <dgm:prSet/>
      <dgm:spPr/>
      <dgm:t>
        <a:bodyPr/>
        <a:lstStyle/>
        <a:p>
          <a:endParaRPr lang="en-US" sz="2400">
            <a:latin typeface="Times New Roman" panose="02020603050405020304" pitchFamily="18" charset="0"/>
            <a:cs typeface="Times New Roman" panose="02020603050405020304" pitchFamily="18" charset="0"/>
          </a:endParaRPr>
        </a:p>
      </dgm:t>
    </dgm:pt>
    <dgm:pt modelId="{3BA83172-021B-4773-8C6B-0BE109761053}" type="sibTrans" cxnId="{EE537363-FDC6-4478-B7CD-BA3FD5607F79}">
      <dgm:prSet/>
      <dgm:spPr/>
      <dgm:t>
        <a:bodyPr/>
        <a:lstStyle/>
        <a:p>
          <a:endParaRPr lang="en-US" sz="2400">
            <a:latin typeface="Times New Roman" panose="02020603050405020304" pitchFamily="18" charset="0"/>
            <a:cs typeface="Times New Roman" panose="02020603050405020304" pitchFamily="18" charset="0"/>
          </a:endParaRPr>
        </a:p>
      </dgm:t>
    </dgm:pt>
    <dgm:pt modelId="{8CF2EC6E-79E6-44FB-8ABB-23C709C501FB}">
      <dgm:prSet phldrT="[Text]" custT="1"/>
      <dgm:spPr/>
      <dgm:t>
        <a:bodyPr/>
        <a:lstStyle/>
        <a:p>
          <a:r>
            <a:rPr lang="vi-VN" sz="2400" dirty="0">
              <a:solidFill>
                <a:srgbClr val="FFFF00"/>
              </a:solidFill>
              <a:latin typeface="Times New Roman" panose="02020603050405020304" pitchFamily="18" charset="0"/>
              <a:cs typeface="Times New Roman" panose="02020603050405020304" pitchFamily="18" charset="0"/>
            </a:rPr>
            <a:t>DÂNG</a:t>
          </a:r>
          <a:endParaRPr lang="en-US" sz="2400" dirty="0">
            <a:solidFill>
              <a:srgbClr val="FFFF00"/>
            </a:solidFill>
            <a:latin typeface="Times New Roman" panose="02020603050405020304" pitchFamily="18" charset="0"/>
            <a:cs typeface="Times New Roman" panose="02020603050405020304" pitchFamily="18" charset="0"/>
          </a:endParaRPr>
        </a:p>
      </dgm:t>
    </dgm:pt>
    <dgm:pt modelId="{4BE4384F-5CE8-43C7-918B-4B774DCAB54B}" type="parTrans" cxnId="{26430D85-0A7C-4855-A9FE-D84A67BF58CC}">
      <dgm:prSet/>
      <dgm:spPr/>
      <dgm:t>
        <a:bodyPr/>
        <a:lstStyle/>
        <a:p>
          <a:endParaRPr lang="en-US" sz="2400">
            <a:latin typeface="Times New Roman" panose="02020603050405020304" pitchFamily="18" charset="0"/>
            <a:cs typeface="Times New Roman" panose="02020603050405020304" pitchFamily="18" charset="0"/>
          </a:endParaRPr>
        </a:p>
      </dgm:t>
    </dgm:pt>
    <dgm:pt modelId="{CAB27223-079A-4AED-B362-E6FA7DCBD480}" type="sibTrans" cxnId="{26430D85-0A7C-4855-A9FE-D84A67BF58CC}">
      <dgm:prSet/>
      <dgm:spPr/>
      <dgm:t>
        <a:bodyPr/>
        <a:lstStyle/>
        <a:p>
          <a:endParaRPr lang="en-US" sz="2400">
            <a:latin typeface="Times New Roman" panose="02020603050405020304" pitchFamily="18" charset="0"/>
            <a:cs typeface="Times New Roman" panose="02020603050405020304" pitchFamily="18" charset="0"/>
          </a:endParaRPr>
        </a:p>
      </dgm:t>
    </dgm:pt>
    <dgm:pt modelId="{80653FB2-8285-4491-A947-6D07AB2894AD}">
      <dgm:prSet phldrT="[Text]" custT="1"/>
      <dgm:spPr/>
      <dgm:t>
        <a:bodyPr/>
        <a:lstStyle/>
        <a:p>
          <a:endParaRPr lang="en-US" sz="2400" dirty="0">
            <a:latin typeface="Times New Roman" panose="02020603050405020304" pitchFamily="18" charset="0"/>
            <a:cs typeface="Times New Roman" panose="02020603050405020304" pitchFamily="18" charset="0"/>
          </a:endParaRPr>
        </a:p>
      </dgm:t>
    </dgm:pt>
    <dgm:pt modelId="{D80FA038-066C-4E6F-8A7F-492C6BBE6099}" type="parTrans" cxnId="{085F15B0-D08C-4DE5-ACF2-B9857F0FEAA1}">
      <dgm:prSet/>
      <dgm:spPr/>
      <dgm:t>
        <a:bodyPr/>
        <a:lstStyle/>
        <a:p>
          <a:endParaRPr lang="en-US" sz="2400">
            <a:latin typeface="Times New Roman" panose="02020603050405020304" pitchFamily="18" charset="0"/>
            <a:cs typeface="Times New Roman" panose="02020603050405020304" pitchFamily="18" charset="0"/>
          </a:endParaRPr>
        </a:p>
      </dgm:t>
    </dgm:pt>
    <dgm:pt modelId="{D152D5FD-C033-484A-BC0F-F80F155D6CE3}" type="sibTrans" cxnId="{085F15B0-D08C-4DE5-ACF2-B9857F0FEAA1}">
      <dgm:prSet/>
      <dgm:spPr/>
      <dgm:t>
        <a:bodyPr/>
        <a:lstStyle/>
        <a:p>
          <a:endParaRPr lang="en-US" sz="2400">
            <a:latin typeface="Times New Roman" panose="02020603050405020304" pitchFamily="18" charset="0"/>
            <a:cs typeface="Times New Roman" panose="02020603050405020304" pitchFamily="18" charset="0"/>
          </a:endParaRPr>
        </a:p>
      </dgm:t>
    </dgm:pt>
    <dgm:pt modelId="{451C36F0-EA1F-4142-902C-F7CB976FFA1A}">
      <dgm:prSet phldrT="[Text]" custT="1"/>
      <dgm:spPr/>
      <dgm:t>
        <a:bodyPr/>
        <a:lstStyle/>
        <a:p>
          <a:r>
            <a:rPr lang="vi-VN" sz="2400" dirty="0">
              <a:solidFill>
                <a:srgbClr val="FFFF00"/>
              </a:solidFill>
              <a:latin typeface="Times New Roman" panose="02020603050405020304" pitchFamily="18" charset="0"/>
              <a:cs typeface="Times New Roman" panose="02020603050405020304" pitchFamily="18" charset="0"/>
            </a:rPr>
            <a:t>LÊN</a:t>
          </a:r>
          <a:endParaRPr lang="en-US" sz="2400" dirty="0">
            <a:solidFill>
              <a:srgbClr val="FFFF00"/>
            </a:solidFill>
            <a:latin typeface="Times New Roman" panose="02020603050405020304" pitchFamily="18" charset="0"/>
            <a:cs typeface="Times New Roman" panose="02020603050405020304" pitchFamily="18" charset="0"/>
          </a:endParaRPr>
        </a:p>
      </dgm:t>
    </dgm:pt>
    <dgm:pt modelId="{53F1E138-7B8E-45FB-AE9D-07FA98DE3E18}" type="parTrans" cxnId="{4DBE5AF1-C638-4719-8926-9E423221FB04}">
      <dgm:prSet/>
      <dgm:spPr/>
      <dgm:t>
        <a:bodyPr/>
        <a:lstStyle/>
        <a:p>
          <a:endParaRPr lang="en-US" sz="2400">
            <a:latin typeface="Times New Roman" panose="02020603050405020304" pitchFamily="18" charset="0"/>
            <a:cs typeface="Times New Roman" panose="02020603050405020304" pitchFamily="18" charset="0"/>
          </a:endParaRPr>
        </a:p>
      </dgm:t>
    </dgm:pt>
    <dgm:pt modelId="{DA0841C4-8C3F-45B4-BDAB-1932EEC6829E}" type="sibTrans" cxnId="{4DBE5AF1-C638-4719-8926-9E423221FB04}">
      <dgm:prSet/>
      <dgm:spPr/>
      <dgm:t>
        <a:bodyPr/>
        <a:lstStyle/>
        <a:p>
          <a:endParaRPr lang="en-US" sz="2400">
            <a:latin typeface="Times New Roman" panose="02020603050405020304" pitchFamily="18" charset="0"/>
            <a:cs typeface="Times New Roman" panose="02020603050405020304" pitchFamily="18" charset="0"/>
          </a:endParaRPr>
        </a:p>
      </dgm:t>
    </dgm:pt>
    <dgm:pt modelId="{5DAB0F9D-3340-4B0D-916A-7D391624D291}">
      <dgm:prSet phldrT="[Text]" custT="1"/>
      <dgm:spPr/>
      <dgm:t>
        <a:bodyPr/>
        <a:lstStyle/>
        <a:p>
          <a:endParaRPr lang="en-US" sz="2400" dirty="0">
            <a:latin typeface="Times New Roman" panose="02020603050405020304" pitchFamily="18" charset="0"/>
            <a:cs typeface="Times New Roman" panose="02020603050405020304" pitchFamily="18" charset="0"/>
          </a:endParaRPr>
        </a:p>
      </dgm:t>
    </dgm:pt>
    <dgm:pt modelId="{41944C5E-F35A-4F00-ADC4-B659C6101F8A}" type="parTrans" cxnId="{CF4B2D0B-42D0-4454-82D5-BC6965E4F5FB}">
      <dgm:prSet/>
      <dgm:spPr/>
      <dgm:t>
        <a:bodyPr/>
        <a:lstStyle/>
        <a:p>
          <a:endParaRPr lang="en-US" sz="2400">
            <a:latin typeface="Times New Roman" panose="02020603050405020304" pitchFamily="18" charset="0"/>
            <a:cs typeface="Times New Roman" panose="02020603050405020304" pitchFamily="18" charset="0"/>
          </a:endParaRPr>
        </a:p>
      </dgm:t>
    </dgm:pt>
    <dgm:pt modelId="{DB426C3B-4F0A-4384-A70B-BA885130E503}" type="sibTrans" cxnId="{CF4B2D0B-42D0-4454-82D5-BC6965E4F5FB}">
      <dgm:prSet/>
      <dgm:spPr/>
      <dgm:t>
        <a:bodyPr/>
        <a:lstStyle/>
        <a:p>
          <a:endParaRPr lang="en-US" sz="2400">
            <a:latin typeface="Times New Roman" panose="02020603050405020304" pitchFamily="18" charset="0"/>
            <a:cs typeface="Times New Roman" panose="02020603050405020304" pitchFamily="18" charset="0"/>
          </a:endParaRPr>
        </a:p>
      </dgm:t>
    </dgm:pt>
    <dgm:pt modelId="{2042947A-D2C2-469A-A350-E9ED9F383DA1}">
      <dgm:prSet phldrT="[Text]" custT="1"/>
      <dgm:spPr/>
      <dgm:t>
        <a:bodyPr/>
        <a:lstStyle/>
        <a:p>
          <a:r>
            <a:rPr lang="vi-VN" sz="2400" dirty="0">
              <a:solidFill>
                <a:srgbClr val="FFFF00"/>
              </a:solidFill>
              <a:latin typeface="Times New Roman" panose="02020603050405020304" pitchFamily="18" charset="0"/>
              <a:cs typeface="Times New Roman" panose="02020603050405020304" pitchFamily="18" charset="0"/>
            </a:rPr>
            <a:t>BIỂN</a:t>
          </a:r>
          <a:endParaRPr lang="en-US" sz="2400" dirty="0">
            <a:solidFill>
              <a:srgbClr val="FFFF00"/>
            </a:solidFill>
            <a:latin typeface="Times New Roman" panose="02020603050405020304" pitchFamily="18" charset="0"/>
            <a:cs typeface="Times New Roman" panose="02020603050405020304" pitchFamily="18" charset="0"/>
          </a:endParaRPr>
        </a:p>
      </dgm:t>
    </dgm:pt>
    <dgm:pt modelId="{6E0BA910-7AC8-4490-A742-10A603BCC4F6}" type="parTrans" cxnId="{CF136F70-E3E8-4E94-B1A7-862402A4879B}">
      <dgm:prSet/>
      <dgm:spPr/>
      <dgm:t>
        <a:bodyPr/>
        <a:lstStyle/>
        <a:p>
          <a:endParaRPr lang="en-US" sz="2400">
            <a:latin typeface="Times New Roman" panose="02020603050405020304" pitchFamily="18" charset="0"/>
            <a:cs typeface="Times New Roman" panose="02020603050405020304" pitchFamily="18" charset="0"/>
          </a:endParaRPr>
        </a:p>
      </dgm:t>
    </dgm:pt>
    <dgm:pt modelId="{6BD20FDF-5684-4937-A163-20033F17A21B}" type="sibTrans" cxnId="{CF136F70-E3E8-4E94-B1A7-862402A4879B}">
      <dgm:prSet/>
      <dgm:spPr/>
      <dgm:t>
        <a:bodyPr/>
        <a:lstStyle/>
        <a:p>
          <a:endParaRPr lang="en-US" sz="2400">
            <a:latin typeface="Times New Roman" panose="02020603050405020304" pitchFamily="18" charset="0"/>
            <a:cs typeface="Times New Roman" panose="02020603050405020304" pitchFamily="18" charset="0"/>
          </a:endParaRPr>
        </a:p>
      </dgm:t>
    </dgm:pt>
    <dgm:pt modelId="{AB5B7B48-69E5-438C-939F-D4DC6DCE5450}">
      <dgm:prSet phldrT="[Text]" custT="1"/>
      <dgm:spPr/>
      <dgm:t>
        <a:bodyPr/>
        <a:lstStyle/>
        <a:p>
          <a:r>
            <a:rPr lang="vi-VN" sz="2400" dirty="0">
              <a:solidFill>
                <a:srgbClr val="FFFF00"/>
              </a:solidFill>
              <a:latin typeface="Times New Roman" panose="02020603050405020304" pitchFamily="18" charset="0"/>
              <a:cs typeface="Times New Roman" panose="02020603050405020304" pitchFamily="18" charset="0"/>
            </a:rPr>
            <a:t>BAO NHIÊU</a:t>
          </a:r>
          <a:endParaRPr lang="en-US" sz="2400" dirty="0">
            <a:solidFill>
              <a:srgbClr val="FFFF00"/>
            </a:solidFill>
            <a:latin typeface="Times New Roman" panose="02020603050405020304" pitchFamily="18" charset="0"/>
            <a:cs typeface="Times New Roman" panose="02020603050405020304" pitchFamily="18" charset="0"/>
          </a:endParaRPr>
        </a:p>
      </dgm:t>
    </dgm:pt>
    <dgm:pt modelId="{A53DCAD7-5D25-4692-AF62-D34877303A96}" type="parTrans" cxnId="{EEBB7705-C95F-4BD4-88BE-BB104D9C6FAD}">
      <dgm:prSet/>
      <dgm:spPr/>
      <dgm:t>
        <a:bodyPr/>
        <a:lstStyle/>
        <a:p>
          <a:endParaRPr lang="en-US" sz="2400">
            <a:latin typeface="Times New Roman" panose="02020603050405020304" pitchFamily="18" charset="0"/>
            <a:cs typeface="Times New Roman" panose="02020603050405020304" pitchFamily="18" charset="0"/>
          </a:endParaRPr>
        </a:p>
      </dgm:t>
    </dgm:pt>
    <dgm:pt modelId="{CB45961B-FAED-4695-A8CA-8C81C89EC66D}" type="sibTrans" cxnId="{EEBB7705-C95F-4BD4-88BE-BB104D9C6FAD}">
      <dgm:prSet/>
      <dgm:spPr/>
      <dgm:t>
        <a:bodyPr/>
        <a:lstStyle/>
        <a:p>
          <a:endParaRPr lang="en-US" sz="2400">
            <a:latin typeface="Times New Roman" panose="02020603050405020304" pitchFamily="18" charset="0"/>
            <a:cs typeface="Times New Roman" panose="02020603050405020304" pitchFamily="18" charset="0"/>
          </a:endParaRPr>
        </a:p>
      </dgm:t>
    </dgm:pt>
    <dgm:pt modelId="{1B48C2E9-BF58-4026-85B9-27EF1A08C166}">
      <dgm:prSet custT="1"/>
      <dgm:spPr/>
      <dgm:t>
        <a:bodyPr/>
        <a:lstStyle/>
        <a:p>
          <a:r>
            <a:rPr lang="vi-VN" sz="2400" b="1" dirty="0">
              <a:latin typeface="Times New Roman" panose="02020603050405020304" pitchFamily="18" charset="0"/>
              <a:cs typeface="Times New Roman" panose="02020603050405020304" pitchFamily="18" charset="0"/>
            </a:rPr>
            <a:t>Những năm gần đây, nước biển dâng trung bình 3mm/năm. </a:t>
          </a:r>
          <a:endParaRPr lang="en-US" sz="2400" b="1" dirty="0">
            <a:latin typeface="Times New Roman" panose="02020603050405020304" pitchFamily="18" charset="0"/>
            <a:cs typeface="Times New Roman" panose="02020603050405020304" pitchFamily="18" charset="0"/>
          </a:endParaRPr>
        </a:p>
      </dgm:t>
    </dgm:pt>
    <dgm:pt modelId="{DC978739-CB93-4F35-AE5F-1E0BDE8D49C1}" type="parTrans" cxnId="{16A75662-C5E2-4387-96EE-60E6C965B10E}">
      <dgm:prSet/>
      <dgm:spPr/>
      <dgm:t>
        <a:bodyPr/>
        <a:lstStyle/>
        <a:p>
          <a:endParaRPr lang="en-US" sz="2400">
            <a:latin typeface="Times New Roman" panose="02020603050405020304" pitchFamily="18" charset="0"/>
            <a:cs typeface="Times New Roman" panose="02020603050405020304" pitchFamily="18" charset="0"/>
          </a:endParaRPr>
        </a:p>
      </dgm:t>
    </dgm:pt>
    <dgm:pt modelId="{F218D5D9-5229-4E50-9052-1750BC4B6165}" type="sibTrans" cxnId="{16A75662-C5E2-4387-96EE-60E6C965B10E}">
      <dgm:prSet/>
      <dgm:spPr/>
      <dgm:t>
        <a:bodyPr/>
        <a:lstStyle/>
        <a:p>
          <a:endParaRPr lang="en-US" sz="2400">
            <a:latin typeface="Times New Roman" panose="02020603050405020304" pitchFamily="18" charset="0"/>
            <a:cs typeface="Times New Roman" panose="02020603050405020304" pitchFamily="18" charset="0"/>
          </a:endParaRPr>
        </a:p>
      </dgm:t>
    </dgm:pt>
    <dgm:pt modelId="{C82DF8E6-76FD-4DA4-9236-6401066382B0}">
      <dgm:prSet custT="1"/>
      <dgm:spPr/>
      <dgm:t>
        <a:bodyPr/>
        <a:lstStyle/>
        <a:p>
          <a:endParaRPr lang="en-US" sz="2400">
            <a:latin typeface="Times New Roman" panose="02020603050405020304" pitchFamily="18" charset="0"/>
            <a:cs typeface="Times New Roman" panose="02020603050405020304" pitchFamily="18" charset="0"/>
          </a:endParaRPr>
        </a:p>
      </dgm:t>
    </dgm:pt>
    <dgm:pt modelId="{7D8B6D39-6B75-4FAD-9B71-A007C932A401}" type="parTrans" cxnId="{3B9BB4C4-6F60-4347-815E-CF2EAD1BECE9}">
      <dgm:prSet/>
      <dgm:spPr/>
      <dgm:t>
        <a:bodyPr/>
        <a:lstStyle/>
        <a:p>
          <a:endParaRPr lang="en-US" sz="2400">
            <a:latin typeface="Times New Roman" panose="02020603050405020304" pitchFamily="18" charset="0"/>
            <a:cs typeface="Times New Roman" panose="02020603050405020304" pitchFamily="18" charset="0"/>
          </a:endParaRPr>
        </a:p>
      </dgm:t>
    </dgm:pt>
    <dgm:pt modelId="{18E294BE-55E5-498B-81A7-1CD9E532F088}" type="sibTrans" cxnId="{3B9BB4C4-6F60-4347-815E-CF2EAD1BECE9}">
      <dgm:prSet/>
      <dgm:spPr/>
      <dgm:t>
        <a:bodyPr/>
        <a:lstStyle/>
        <a:p>
          <a:endParaRPr lang="en-US" sz="2400">
            <a:latin typeface="Times New Roman" panose="02020603050405020304" pitchFamily="18" charset="0"/>
            <a:cs typeface="Times New Roman" panose="02020603050405020304" pitchFamily="18" charset="0"/>
          </a:endParaRPr>
        </a:p>
      </dgm:t>
    </dgm:pt>
    <dgm:pt modelId="{27B95011-2A2A-40CC-843F-C2428937081E}">
      <dgm:prSet custT="1"/>
      <dgm:spPr/>
      <dgm:t>
        <a:bodyPr/>
        <a:lstStyle/>
        <a:p>
          <a:r>
            <a:rPr lang="vi-VN" sz="2400" b="1" dirty="0">
              <a:latin typeface="Times New Roman" panose="02020603050405020304" pitchFamily="18" charset="0"/>
              <a:cs typeface="Times New Roman" panose="02020603050405020304" pitchFamily="18" charset="0"/>
            </a:rPr>
            <a:t>Kịch bản xấu: Nước biển dâng 86 cm so với ngày nay</a:t>
          </a:r>
          <a:endParaRPr lang="en-US" sz="2400" b="1" dirty="0">
            <a:latin typeface="Times New Roman" panose="02020603050405020304" pitchFamily="18" charset="0"/>
            <a:cs typeface="Times New Roman" panose="02020603050405020304" pitchFamily="18" charset="0"/>
          </a:endParaRPr>
        </a:p>
      </dgm:t>
    </dgm:pt>
    <dgm:pt modelId="{4CA7A868-5254-4C05-BB55-990BD2D26580}" type="parTrans" cxnId="{E8FE49F5-D83F-4905-9330-316FB406CC07}">
      <dgm:prSet/>
      <dgm:spPr/>
      <dgm:t>
        <a:bodyPr/>
        <a:lstStyle/>
        <a:p>
          <a:endParaRPr lang="en-US" sz="2400">
            <a:latin typeface="Times New Roman" panose="02020603050405020304" pitchFamily="18" charset="0"/>
            <a:cs typeface="Times New Roman" panose="02020603050405020304" pitchFamily="18" charset="0"/>
          </a:endParaRPr>
        </a:p>
      </dgm:t>
    </dgm:pt>
    <dgm:pt modelId="{EB4DE7D6-494B-44C9-BD01-CF15ADDA75EE}" type="sibTrans" cxnId="{E8FE49F5-D83F-4905-9330-316FB406CC07}">
      <dgm:prSet/>
      <dgm:spPr/>
      <dgm:t>
        <a:bodyPr/>
        <a:lstStyle/>
        <a:p>
          <a:endParaRPr lang="en-US" sz="2400">
            <a:latin typeface="Times New Roman" panose="02020603050405020304" pitchFamily="18" charset="0"/>
            <a:cs typeface="Times New Roman" panose="02020603050405020304" pitchFamily="18" charset="0"/>
          </a:endParaRPr>
        </a:p>
      </dgm:t>
    </dgm:pt>
    <dgm:pt modelId="{A6492F8B-6B95-461C-A5F8-6A0B1EF136A8}">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B18E2D38-F6DE-4004-B13A-14DC5DF35008}" type="parTrans" cxnId="{D6565B48-20C0-46E6-A209-C647B5CE3683}">
      <dgm:prSet/>
      <dgm:spPr/>
      <dgm:t>
        <a:bodyPr/>
        <a:lstStyle/>
        <a:p>
          <a:endParaRPr lang="en-US" sz="2400">
            <a:latin typeface="Times New Roman" panose="02020603050405020304" pitchFamily="18" charset="0"/>
            <a:cs typeface="Times New Roman" panose="02020603050405020304" pitchFamily="18" charset="0"/>
          </a:endParaRPr>
        </a:p>
      </dgm:t>
    </dgm:pt>
    <dgm:pt modelId="{6340CDEA-7454-404C-AC5A-60A230EE6BE4}" type="sibTrans" cxnId="{D6565B48-20C0-46E6-A209-C647B5CE3683}">
      <dgm:prSet/>
      <dgm:spPr/>
      <dgm:t>
        <a:bodyPr/>
        <a:lstStyle/>
        <a:p>
          <a:endParaRPr lang="en-US" sz="2400">
            <a:latin typeface="Times New Roman" panose="02020603050405020304" pitchFamily="18" charset="0"/>
            <a:cs typeface="Times New Roman" panose="02020603050405020304" pitchFamily="18" charset="0"/>
          </a:endParaRPr>
        </a:p>
      </dgm:t>
    </dgm:pt>
    <dgm:pt modelId="{63E3EAB2-211B-4577-94B3-5FC895389D7A}">
      <dgm:prSet custT="1"/>
      <dgm:spPr/>
      <dgm:t>
        <a:bodyPr/>
        <a:lstStyle/>
        <a:p>
          <a:r>
            <a:rPr lang="vi-VN" sz="2400" b="1" dirty="0">
              <a:latin typeface="Times New Roman" panose="02020603050405020304" pitchFamily="18" charset="0"/>
              <a:cs typeface="Times New Roman" panose="02020603050405020304" pitchFamily="18" charset="0"/>
            </a:rPr>
            <a:t>Nguy cơ: Nước biển dâng từ 50 cm, lượng tăng gấp đôi so với 1 thế kỉ trước. </a:t>
          </a:r>
          <a:endParaRPr lang="en-US" sz="2400" b="1" dirty="0">
            <a:latin typeface="Times New Roman" panose="02020603050405020304" pitchFamily="18" charset="0"/>
            <a:cs typeface="Times New Roman" panose="02020603050405020304" pitchFamily="18" charset="0"/>
          </a:endParaRPr>
        </a:p>
      </dgm:t>
    </dgm:pt>
    <dgm:pt modelId="{4BB5E075-E48D-4DDE-B04C-87E60D34FA40}" type="parTrans" cxnId="{9A6266D6-3C69-4A5E-B3D1-FCB0F258E3F5}">
      <dgm:prSet/>
      <dgm:spPr/>
      <dgm:t>
        <a:bodyPr/>
        <a:lstStyle/>
        <a:p>
          <a:endParaRPr lang="en-US" sz="2400">
            <a:latin typeface="Times New Roman" panose="02020603050405020304" pitchFamily="18" charset="0"/>
            <a:cs typeface="Times New Roman" panose="02020603050405020304" pitchFamily="18" charset="0"/>
          </a:endParaRPr>
        </a:p>
      </dgm:t>
    </dgm:pt>
    <dgm:pt modelId="{8B583311-90CF-4F17-80C1-589CC52C3C45}" type="sibTrans" cxnId="{9A6266D6-3C69-4A5E-B3D1-FCB0F258E3F5}">
      <dgm:prSet/>
      <dgm:spPr/>
      <dgm:t>
        <a:bodyPr/>
        <a:lstStyle/>
        <a:p>
          <a:endParaRPr lang="en-US" sz="2400">
            <a:latin typeface="Times New Roman" panose="02020603050405020304" pitchFamily="18" charset="0"/>
            <a:cs typeface="Times New Roman" panose="02020603050405020304" pitchFamily="18" charset="0"/>
          </a:endParaRPr>
        </a:p>
      </dgm:t>
    </dgm:pt>
    <dgm:pt modelId="{973C8920-13DA-430F-BCA9-8AB5B074C858}">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E4DE5362-8275-448E-B867-FEA30D9C2BF2}" type="parTrans" cxnId="{46E8C510-B1FA-4F36-966A-0572A6F587CA}">
      <dgm:prSet/>
      <dgm:spPr/>
      <dgm:t>
        <a:bodyPr/>
        <a:lstStyle/>
        <a:p>
          <a:endParaRPr lang="en-US" sz="2400">
            <a:latin typeface="Times New Roman" panose="02020603050405020304" pitchFamily="18" charset="0"/>
            <a:cs typeface="Times New Roman" panose="02020603050405020304" pitchFamily="18" charset="0"/>
          </a:endParaRPr>
        </a:p>
      </dgm:t>
    </dgm:pt>
    <dgm:pt modelId="{FB67DA53-889D-41BE-B120-35F3256AFEFB}" type="sibTrans" cxnId="{46E8C510-B1FA-4F36-966A-0572A6F587CA}">
      <dgm:prSet/>
      <dgm:spPr/>
      <dgm:t>
        <a:bodyPr/>
        <a:lstStyle/>
        <a:p>
          <a:endParaRPr lang="en-US" sz="2400">
            <a:latin typeface="Times New Roman" panose="02020603050405020304" pitchFamily="18" charset="0"/>
            <a:cs typeface="Times New Roman" panose="02020603050405020304" pitchFamily="18" charset="0"/>
          </a:endParaRPr>
        </a:p>
      </dgm:t>
    </dgm:pt>
    <dgm:pt modelId="{A52DA264-A9A2-4786-8456-69B13DBEE750}">
      <dgm:prSet custT="1"/>
      <dgm:spPr/>
      <dgm:t>
        <a:bodyPr/>
        <a:lstStyle/>
        <a:p>
          <a:r>
            <a:rPr lang="vi-VN"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 cảnh báo: Mực nước biển vẫn tăng lên chứ không giảm đi.</a:t>
          </a:r>
          <a:endParaRPr lang="en-US" sz="2400" dirty="0">
            <a:latin typeface="Times New Roman" panose="02020603050405020304" pitchFamily="18" charset="0"/>
            <a:cs typeface="Times New Roman" panose="02020603050405020304" pitchFamily="18" charset="0"/>
          </a:endParaRPr>
        </a:p>
      </dgm:t>
    </dgm:pt>
    <dgm:pt modelId="{A31E3DEA-0E4E-448E-865A-AE9D3B004635}" type="parTrans" cxnId="{2A7966F3-2BCD-475A-B777-8288B9D2307E}">
      <dgm:prSet/>
      <dgm:spPr/>
      <dgm:t>
        <a:bodyPr/>
        <a:lstStyle/>
        <a:p>
          <a:endParaRPr lang="en-US" sz="2400">
            <a:latin typeface="Times New Roman" panose="02020603050405020304" pitchFamily="18" charset="0"/>
            <a:cs typeface="Times New Roman" panose="02020603050405020304" pitchFamily="18" charset="0"/>
          </a:endParaRPr>
        </a:p>
      </dgm:t>
    </dgm:pt>
    <dgm:pt modelId="{45C5BA78-6F8F-4F85-9221-EF05CF8E551A}" type="sibTrans" cxnId="{2A7966F3-2BCD-475A-B777-8288B9D2307E}">
      <dgm:prSet/>
      <dgm:spPr/>
      <dgm:t>
        <a:bodyPr/>
        <a:lstStyle/>
        <a:p>
          <a:endParaRPr lang="en-US" sz="2400">
            <a:latin typeface="Times New Roman" panose="02020603050405020304" pitchFamily="18" charset="0"/>
            <a:cs typeface="Times New Roman" panose="02020603050405020304" pitchFamily="18" charset="0"/>
          </a:endParaRPr>
        </a:p>
      </dgm:t>
    </dgm:pt>
    <dgm:pt modelId="{F5224FE6-73D1-4B3F-B571-95FF016C9B61}">
      <dgm:prSet custT="1"/>
      <dgm:spPr/>
      <dgm:t>
        <a:bodyPr/>
        <a:lstStyle/>
        <a:p>
          <a:endParaRPr lang="en-US" sz="2400" b="1" dirty="0">
            <a:latin typeface="Times New Roman" panose="02020603050405020304" pitchFamily="18" charset="0"/>
            <a:cs typeface="Times New Roman" panose="02020603050405020304" pitchFamily="18" charset="0"/>
          </a:endParaRPr>
        </a:p>
      </dgm:t>
    </dgm:pt>
    <dgm:pt modelId="{0D7443D7-02C0-48B2-BA7D-BF7E303D6950}" type="parTrans" cxnId="{9E142703-B4FC-4E74-A44B-DEDF3515B45A}">
      <dgm:prSet/>
      <dgm:spPr/>
      <dgm:t>
        <a:bodyPr/>
        <a:lstStyle/>
        <a:p>
          <a:endParaRPr lang="en-US"/>
        </a:p>
      </dgm:t>
    </dgm:pt>
    <dgm:pt modelId="{F60746EE-5A70-4425-8DAA-C9CAE66BD0EF}" type="sibTrans" cxnId="{9E142703-B4FC-4E74-A44B-DEDF3515B45A}">
      <dgm:prSet/>
      <dgm:spPr/>
      <dgm:t>
        <a:bodyPr/>
        <a:lstStyle/>
        <a:p>
          <a:endParaRPr lang="en-US"/>
        </a:p>
      </dgm:t>
    </dgm:pt>
    <dgm:pt modelId="{E819DD26-894D-4B91-BF6B-D0DE0CC35201}" type="pres">
      <dgm:prSet presAssocID="{5D21BF61-AEF0-40EB-BEB5-006B60514285}" presName="linearFlow" presStyleCnt="0">
        <dgm:presLayoutVars>
          <dgm:dir/>
          <dgm:animLvl val="lvl"/>
          <dgm:resizeHandles val="exact"/>
        </dgm:presLayoutVars>
      </dgm:prSet>
      <dgm:spPr/>
    </dgm:pt>
    <dgm:pt modelId="{9CBEA683-4916-4714-806B-441F1A94F675}" type="pres">
      <dgm:prSet presAssocID="{5EBB9981-8C09-470E-914D-39BBDA234F29}" presName="composite" presStyleCnt="0"/>
      <dgm:spPr/>
    </dgm:pt>
    <dgm:pt modelId="{915EB18F-3BAA-4211-9965-B9E9E450CBFF}" type="pres">
      <dgm:prSet presAssocID="{5EBB9981-8C09-470E-914D-39BBDA234F29}" presName="parentText" presStyleLbl="alignNode1" presStyleIdx="0" presStyleCnt="5">
        <dgm:presLayoutVars>
          <dgm:chMax val="1"/>
          <dgm:bulletEnabled val="1"/>
        </dgm:presLayoutVars>
      </dgm:prSet>
      <dgm:spPr/>
    </dgm:pt>
    <dgm:pt modelId="{A602FA2F-3501-4879-9FC7-54C2DAA74C6D}" type="pres">
      <dgm:prSet presAssocID="{5EBB9981-8C09-470E-914D-39BBDA234F29}" presName="descendantText" presStyleLbl="alignAcc1" presStyleIdx="0" presStyleCnt="5" custLinFactNeighborX="1534" custLinFactNeighborY="-35631">
        <dgm:presLayoutVars>
          <dgm:bulletEnabled val="1"/>
        </dgm:presLayoutVars>
      </dgm:prSet>
      <dgm:spPr/>
    </dgm:pt>
    <dgm:pt modelId="{B124BF5A-27DA-4871-847D-94CF56D9D2D6}" type="pres">
      <dgm:prSet presAssocID="{8F64382F-42D4-4D97-9369-B78A64B5B103}" presName="sp" presStyleCnt="0"/>
      <dgm:spPr/>
    </dgm:pt>
    <dgm:pt modelId="{975DF944-857F-491E-AEEA-2E959370D56C}" type="pres">
      <dgm:prSet presAssocID="{2042947A-D2C2-469A-A350-E9ED9F383DA1}" presName="composite" presStyleCnt="0"/>
      <dgm:spPr/>
    </dgm:pt>
    <dgm:pt modelId="{7300379F-CE7D-4938-A7CC-439D4EB735CF}" type="pres">
      <dgm:prSet presAssocID="{2042947A-D2C2-469A-A350-E9ED9F383DA1}" presName="parentText" presStyleLbl="alignNode1" presStyleIdx="1" presStyleCnt="5">
        <dgm:presLayoutVars>
          <dgm:chMax val="1"/>
          <dgm:bulletEnabled val="1"/>
        </dgm:presLayoutVars>
      </dgm:prSet>
      <dgm:spPr/>
    </dgm:pt>
    <dgm:pt modelId="{724EE847-B0CA-4047-B425-370DB5DF16A4}" type="pres">
      <dgm:prSet presAssocID="{2042947A-D2C2-469A-A350-E9ED9F383DA1}" presName="descendantText" presStyleLbl="alignAcc1" presStyleIdx="1" presStyleCnt="5" custLinFactNeighborX="633" custLinFactNeighborY="-6035">
        <dgm:presLayoutVars>
          <dgm:bulletEnabled val="1"/>
        </dgm:presLayoutVars>
      </dgm:prSet>
      <dgm:spPr/>
    </dgm:pt>
    <dgm:pt modelId="{A41E255F-B4E0-4BC1-9D44-0A395F7BF5F3}" type="pres">
      <dgm:prSet presAssocID="{6BD20FDF-5684-4937-A163-20033F17A21B}" presName="sp" presStyleCnt="0"/>
      <dgm:spPr/>
    </dgm:pt>
    <dgm:pt modelId="{A80E038C-62E4-4E9D-BC92-670AB0A92FD1}" type="pres">
      <dgm:prSet presAssocID="{8CF2EC6E-79E6-44FB-8ABB-23C709C501FB}" presName="composite" presStyleCnt="0"/>
      <dgm:spPr/>
    </dgm:pt>
    <dgm:pt modelId="{9E95EB19-533C-4F8F-ABD4-571DBB276F48}" type="pres">
      <dgm:prSet presAssocID="{8CF2EC6E-79E6-44FB-8ABB-23C709C501FB}" presName="parentText" presStyleLbl="alignNode1" presStyleIdx="2" presStyleCnt="5">
        <dgm:presLayoutVars>
          <dgm:chMax val="1"/>
          <dgm:bulletEnabled val="1"/>
        </dgm:presLayoutVars>
      </dgm:prSet>
      <dgm:spPr/>
    </dgm:pt>
    <dgm:pt modelId="{937EFFB8-1AAE-49CB-A6B8-C71131D895B4}" type="pres">
      <dgm:prSet presAssocID="{8CF2EC6E-79E6-44FB-8ABB-23C709C501FB}" presName="descendantText" presStyleLbl="alignAcc1" presStyleIdx="2" presStyleCnt="5">
        <dgm:presLayoutVars>
          <dgm:bulletEnabled val="1"/>
        </dgm:presLayoutVars>
      </dgm:prSet>
      <dgm:spPr/>
    </dgm:pt>
    <dgm:pt modelId="{6398070B-DCAE-44FA-A08A-274FEF486E06}" type="pres">
      <dgm:prSet presAssocID="{CAB27223-079A-4AED-B362-E6FA7DCBD480}" presName="sp" presStyleCnt="0"/>
      <dgm:spPr/>
    </dgm:pt>
    <dgm:pt modelId="{421F7239-EAA4-4D99-9F9B-ED4E98573907}" type="pres">
      <dgm:prSet presAssocID="{451C36F0-EA1F-4142-902C-F7CB976FFA1A}" presName="composite" presStyleCnt="0"/>
      <dgm:spPr/>
    </dgm:pt>
    <dgm:pt modelId="{09CB8CC0-D9B7-4597-8C42-6FAD2ACA7260}" type="pres">
      <dgm:prSet presAssocID="{451C36F0-EA1F-4142-902C-F7CB976FFA1A}" presName="parentText" presStyleLbl="alignNode1" presStyleIdx="3" presStyleCnt="5">
        <dgm:presLayoutVars>
          <dgm:chMax val="1"/>
          <dgm:bulletEnabled val="1"/>
        </dgm:presLayoutVars>
      </dgm:prSet>
      <dgm:spPr/>
    </dgm:pt>
    <dgm:pt modelId="{B74311B2-A62B-4A8A-8378-D7BCECA5D21C}" type="pres">
      <dgm:prSet presAssocID="{451C36F0-EA1F-4142-902C-F7CB976FFA1A}" presName="descendantText" presStyleLbl="alignAcc1" presStyleIdx="3" presStyleCnt="5" custLinFactNeighborX="278" custLinFactNeighborY="-3728">
        <dgm:presLayoutVars>
          <dgm:bulletEnabled val="1"/>
        </dgm:presLayoutVars>
      </dgm:prSet>
      <dgm:spPr/>
    </dgm:pt>
    <dgm:pt modelId="{7EA44CCD-D067-4F84-B642-2D644E1142F6}" type="pres">
      <dgm:prSet presAssocID="{DA0841C4-8C3F-45B4-BDAB-1932EEC6829E}" presName="sp" presStyleCnt="0"/>
      <dgm:spPr/>
    </dgm:pt>
    <dgm:pt modelId="{3D8A0E1E-D7D9-47C6-A4D5-86B32603184B}" type="pres">
      <dgm:prSet presAssocID="{AB5B7B48-69E5-438C-939F-D4DC6DCE5450}" presName="composite" presStyleCnt="0"/>
      <dgm:spPr/>
    </dgm:pt>
    <dgm:pt modelId="{79E6447F-A665-4385-94CB-F0B8E05A91D9}" type="pres">
      <dgm:prSet presAssocID="{AB5B7B48-69E5-438C-939F-D4DC6DCE5450}" presName="parentText" presStyleLbl="alignNode1" presStyleIdx="4" presStyleCnt="5">
        <dgm:presLayoutVars>
          <dgm:chMax val="1"/>
          <dgm:bulletEnabled val="1"/>
        </dgm:presLayoutVars>
      </dgm:prSet>
      <dgm:spPr/>
    </dgm:pt>
    <dgm:pt modelId="{97D3A24E-7141-47F7-A49A-A0003961BD8A}" type="pres">
      <dgm:prSet presAssocID="{AB5B7B48-69E5-438C-939F-D4DC6DCE5450}" presName="descendantText" presStyleLbl="alignAcc1" presStyleIdx="4" presStyleCnt="5">
        <dgm:presLayoutVars>
          <dgm:bulletEnabled val="1"/>
        </dgm:presLayoutVars>
      </dgm:prSet>
      <dgm:spPr/>
    </dgm:pt>
  </dgm:ptLst>
  <dgm:cxnLst>
    <dgm:cxn modelId="{B0656F01-FB02-4F2B-99D3-79C92BBD86B7}" type="presOf" srcId="{5D21BF61-AEF0-40EB-BEB5-006B60514285}" destId="{E819DD26-894D-4B91-BF6B-D0DE0CC35201}" srcOrd="0" destOrd="0" presId="urn:microsoft.com/office/officeart/2005/8/layout/chevron2"/>
    <dgm:cxn modelId="{9E142703-B4FC-4E74-A44B-DEDF3515B45A}" srcId="{2042947A-D2C2-469A-A350-E9ED9F383DA1}" destId="{F5224FE6-73D1-4B3F-B571-95FF016C9B61}" srcOrd="0" destOrd="0" parTransId="{0D7443D7-02C0-48B2-BA7D-BF7E303D6950}" sibTransId="{F60746EE-5A70-4425-8DAA-C9CAE66BD0EF}"/>
    <dgm:cxn modelId="{EEBB7705-C95F-4BD4-88BE-BB104D9C6FAD}" srcId="{5D21BF61-AEF0-40EB-BEB5-006B60514285}" destId="{AB5B7B48-69E5-438C-939F-D4DC6DCE5450}" srcOrd="4" destOrd="0" parTransId="{A53DCAD7-5D25-4692-AF62-D34877303A96}" sibTransId="{CB45961B-FAED-4695-A8CA-8C81C89EC66D}"/>
    <dgm:cxn modelId="{CF4B2D0B-42D0-4454-82D5-BC6965E4F5FB}" srcId="{451C36F0-EA1F-4142-902C-F7CB976FFA1A}" destId="{5DAB0F9D-3340-4B0D-916A-7D391624D291}" srcOrd="0" destOrd="0" parTransId="{41944C5E-F35A-4F00-ADC4-B659C6101F8A}" sibTransId="{DB426C3B-4F0A-4384-A70B-BA885130E503}"/>
    <dgm:cxn modelId="{46E8C510-B1FA-4F36-966A-0572A6F587CA}" srcId="{451C36F0-EA1F-4142-902C-F7CB976FFA1A}" destId="{973C8920-13DA-430F-BCA9-8AB5B074C858}" srcOrd="2" destOrd="0" parTransId="{E4DE5362-8275-448E-B867-FEA30D9C2BF2}" sibTransId="{FB67DA53-889D-41BE-B120-35F3256AFEFB}"/>
    <dgm:cxn modelId="{B5E5FD1F-8969-4FAA-AE73-DB6DB7F0CA6C}" type="presOf" srcId="{5EBB9981-8C09-470E-914D-39BBDA234F29}" destId="{915EB18F-3BAA-4211-9965-B9E9E450CBFF}" srcOrd="0" destOrd="0" presId="urn:microsoft.com/office/officeart/2005/8/layout/chevron2"/>
    <dgm:cxn modelId="{7408A221-4823-453B-8D10-8A729E080993}" type="presOf" srcId="{F5224FE6-73D1-4B3F-B571-95FF016C9B61}" destId="{724EE847-B0CA-4047-B425-370DB5DF16A4}" srcOrd="0" destOrd="0" presId="urn:microsoft.com/office/officeart/2005/8/layout/chevron2"/>
    <dgm:cxn modelId="{BC73FC40-42F5-45F7-881C-8493CEA7DC11}" type="presOf" srcId="{63E3EAB2-211B-4577-94B3-5FC895389D7A}" destId="{B74311B2-A62B-4A8A-8378-D7BCECA5D21C}" srcOrd="0" destOrd="1" presId="urn:microsoft.com/office/officeart/2005/8/layout/chevron2"/>
    <dgm:cxn modelId="{16A75662-C5E2-4387-96EE-60E6C965B10E}" srcId="{2042947A-D2C2-469A-A350-E9ED9F383DA1}" destId="{1B48C2E9-BF58-4026-85B9-27EF1A08C166}" srcOrd="1" destOrd="0" parTransId="{DC978739-CB93-4F35-AE5F-1E0BDE8D49C1}" sibTransId="{F218D5D9-5229-4E50-9052-1750BC4B6165}"/>
    <dgm:cxn modelId="{EE537363-FDC6-4478-B7CD-BA3FD5607F79}" srcId="{5EBB9981-8C09-470E-914D-39BBDA234F29}" destId="{56971E7B-477C-4506-834A-9B850DCD71E5}" srcOrd="0" destOrd="0" parTransId="{70DCAE51-3951-4CDB-9A7F-BE9B993244B0}" sibTransId="{3BA83172-021B-4773-8C6B-0BE109761053}"/>
    <dgm:cxn modelId="{02E73748-F4F4-4E85-8D27-B1EA7C6993DB}" type="presOf" srcId="{973C8920-13DA-430F-BCA9-8AB5B074C858}" destId="{B74311B2-A62B-4A8A-8378-D7BCECA5D21C}" srcOrd="0" destOrd="2" presId="urn:microsoft.com/office/officeart/2005/8/layout/chevron2"/>
    <dgm:cxn modelId="{D6565B48-20C0-46E6-A209-C647B5CE3683}" srcId="{8CF2EC6E-79E6-44FB-8ABB-23C709C501FB}" destId="{A6492F8B-6B95-461C-A5F8-6A0B1EF136A8}" srcOrd="2" destOrd="0" parTransId="{B18E2D38-F6DE-4004-B13A-14DC5DF35008}" sibTransId="{6340CDEA-7454-404C-AC5A-60A230EE6BE4}"/>
    <dgm:cxn modelId="{FA86396F-0003-4CC7-B0C0-5DDF44B2C7D8}" type="presOf" srcId="{56971E7B-477C-4506-834A-9B850DCD71E5}" destId="{A602FA2F-3501-4879-9FC7-54C2DAA74C6D}" srcOrd="0" destOrd="0" presId="urn:microsoft.com/office/officeart/2005/8/layout/chevron2"/>
    <dgm:cxn modelId="{CF136F70-E3E8-4E94-B1A7-862402A4879B}" srcId="{5D21BF61-AEF0-40EB-BEB5-006B60514285}" destId="{2042947A-D2C2-469A-A350-E9ED9F383DA1}" srcOrd="1" destOrd="0" parTransId="{6E0BA910-7AC8-4490-A742-10A603BCC4F6}" sibTransId="{6BD20FDF-5684-4937-A163-20033F17A21B}"/>
    <dgm:cxn modelId="{0121BD70-5893-4734-A6B8-50F6393AA6CA}" type="presOf" srcId="{80653FB2-8285-4491-A947-6D07AB2894AD}" destId="{937EFFB8-1AAE-49CB-A6B8-C71131D895B4}" srcOrd="0" destOrd="0" presId="urn:microsoft.com/office/officeart/2005/8/layout/chevron2"/>
    <dgm:cxn modelId="{EBBF7157-7454-48FB-9602-1E13CE87FCE6}" type="presOf" srcId="{5DAB0F9D-3340-4B0D-916A-7D391624D291}" destId="{B74311B2-A62B-4A8A-8378-D7BCECA5D21C}" srcOrd="0" destOrd="0" presId="urn:microsoft.com/office/officeart/2005/8/layout/chevron2"/>
    <dgm:cxn modelId="{EAE97479-9DBA-49B7-9627-5F8E7421B387}" type="presOf" srcId="{A52DA264-A9A2-4786-8456-69B13DBEE750}" destId="{97D3A24E-7141-47F7-A49A-A0003961BD8A}" srcOrd="0" destOrd="0" presId="urn:microsoft.com/office/officeart/2005/8/layout/chevron2"/>
    <dgm:cxn modelId="{80BF3C7B-BC1F-41EA-B200-BEF81B6470D3}" type="presOf" srcId="{AB5B7B48-69E5-438C-939F-D4DC6DCE5450}" destId="{79E6447F-A665-4385-94CB-F0B8E05A91D9}" srcOrd="0" destOrd="0" presId="urn:microsoft.com/office/officeart/2005/8/layout/chevron2"/>
    <dgm:cxn modelId="{86F15282-7C3B-46E1-9EE2-AFF0A82246EC}" type="presOf" srcId="{8CF2EC6E-79E6-44FB-8ABB-23C709C501FB}" destId="{9E95EB19-533C-4F8F-ABD4-571DBB276F48}" srcOrd="0" destOrd="0" presId="urn:microsoft.com/office/officeart/2005/8/layout/chevron2"/>
    <dgm:cxn modelId="{26430D85-0A7C-4855-A9FE-D84A67BF58CC}" srcId="{5D21BF61-AEF0-40EB-BEB5-006B60514285}" destId="{8CF2EC6E-79E6-44FB-8ABB-23C709C501FB}" srcOrd="2" destOrd="0" parTransId="{4BE4384F-5CE8-43C7-918B-4B774DCAB54B}" sibTransId="{CAB27223-079A-4AED-B362-E6FA7DCBD480}"/>
    <dgm:cxn modelId="{EE6AF592-A1EB-44C0-BD08-689740056D0C}" type="presOf" srcId="{451C36F0-EA1F-4142-902C-F7CB976FFA1A}" destId="{09CB8CC0-D9B7-4597-8C42-6FAD2ACA7260}" srcOrd="0" destOrd="0" presId="urn:microsoft.com/office/officeart/2005/8/layout/chevron2"/>
    <dgm:cxn modelId="{8E9B88A0-7FC5-4FAE-99FC-46A91E8F6590}" type="presOf" srcId="{2042947A-D2C2-469A-A350-E9ED9F383DA1}" destId="{7300379F-CE7D-4938-A7CC-439D4EB735CF}" srcOrd="0" destOrd="0" presId="urn:microsoft.com/office/officeart/2005/8/layout/chevron2"/>
    <dgm:cxn modelId="{A4289EAB-3757-482E-A3E2-46AFD65D5EB3}" type="presOf" srcId="{A6492F8B-6B95-461C-A5F8-6A0B1EF136A8}" destId="{937EFFB8-1AAE-49CB-A6B8-C71131D895B4}" srcOrd="0" destOrd="2" presId="urn:microsoft.com/office/officeart/2005/8/layout/chevron2"/>
    <dgm:cxn modelId="{085F15B0-D08C-4DE5-ACF2-B9857F0FEAA1}" srcId="{8CF2EC6E-79E6-44FB-8ABB-23C709C501FB}" destId="{80653FB2-8285-4491-A947-6D07AB2894AD}" srcOrd="0" destOrd="0" parTransId="{D80FA038-066C-4E6F-8A7F-492C6BBE6099}" sibTransId="{D152D5FD-C033-484A-BC0F-F80F155D6CE3}"/>
    <dgm:cxn modelId="{DA8203C1-78D9-4A70-BC0D-72CA4D98196E}" srcId="{5D21BF61-AEF0-40EB-BEB5-006B60514285}" destId="{5EBB9981-8C09-470E-914D-39BBDA234F29}" srcOrd="0" destOrd="0" parTransId="{52AD736E-BCFE-42C0-80D7-85235EBEB9F3}" sibTransId="{8F64382F-42D4-4D97-9369-B78A64B5B103}"/>
    <dgm:cxn modelId="{3B9BB4C4-6F60-4347-815E-CF2EAD1BECE9}" srcId="{2042947A-D2C2-469A-A350-E9ED9F383DA1}" destId="{C82DF8E6-76FD-4DA4-9236-6401066382B0}" srcOrd="2" destOrd="0" parTransId="{7D8B6D39-6B75-4FAD-9B71-A007C932A401}" sibTransId="{18E294BE-55E5-498B-81A7-1CD9E532F088}"/>
    <dgm:cxn modelId="{9A6266D6-3C69-4A5E-B3D1-FCB0F258E3F5}" srcId="{451C36F0-EA1F-4142-902C-F7CB976FFA1A}" destId="{63E3EAB2-211B-4577-94B3-5FC895389D7A}" srcOrd="1" destOrd="0" parTransId="{4BB5E075-E48D-4DDE-B04C-87E60D34FA40}" sibTransId="{8B583311-90CF-4F17-80C1-589CC52C3C45}"/>
    <dgm:cxn modelId="{EF9BF0DA-81DC-4545-8CD9-0CE743C04741}" type="presOf" srcId="{27B95011-2A2A-40CC-843F-C2428937081E}" destId="{937EFFB8-1AAE-49CB-A6B8-C71131D895B4}" srcOrd="0" destOrd="1" presId="urn:microsoft.com/office/officeart/2005/8/layout/chevron2"/>
    <dgm:cxn modelId="{C7A289F0-A91E-416A-93FD-119BBDD1AB41}" type="presOf" srcId="{C82DF8E6-76FD-4DA4-9236-6401066382B0}" destId="{724EE847-B0CA-4047-B425-370DB5DF16A4}" srcOrd="0" destOrd="2" presId="urn:microsoft.com/office/officeart/2005/8/layout/chevron2"/>
    <dgm:cxn modelId="{4DBE5AF1-C638-4719-8926-9E423221FB04}" srcId="{5D21BF61-AEF0-40EB-BEB5-006B60514285}" destId="{451C36F0-EA1F-4142-902C-F7CB976FFA1A}" srcOrd="3" destOrd="0" parTransId="{53F1E138-7B8E-45FB-AE9D-07FA98DE3E18}" sibTransId="{DA0841C4-8C3F-45B4-BDAB-1932EEC6829E}"/>
    <dgm:cxn modelId="{2A7966F3-2BCD-475A-B777-8288B9D2307E}" srcId="{AB5B7B48-69E5-438C-939F-D4DC6DCE5450}" destId="{A52DA264-A9A2-4786-8456-69B13DBEE750}" srcOrd="0" destOrd="0" parTransId="{A31E3DEA-0E4E-448E-865A-AE9D3B004635}" sibTransId="{45C5BA78-6F8F-4F85-9221-EF05CF8E551A}"/>
    <dgm:cxn modelId="{E8FE49F5-D83F-4905-9330-316FB406CC07}" srcId="{8CF2EC6E-79E6-44FB-8ABB-23C709C501FB}" destId="{27B95011-2A2A-40CC-843F-C2428937081E}" srcOrd="1" destOrd="0" parTransId="{4CA7A868-5254-4C05-BB55-990BD2D26580}" sibTransId="{EB4DE7D6-494B-44C9-BD01-CF15ADDA75EE}"/>
    <dgm:cxn modelId="{493CB7F8-546C-43DD-A9F9-7BDE0F00E834}" type="presOf" srcId="{1B48C2E9-BF58-4026-85B9-27EF1A08C166}" destId="{724EE847-B0CA-4047-B425-370DB5DF16A4}" srcOrd="0" destOrd="1" presId="urn:microsoft.com/office/officeart/2005/8/layout/chevron2"/>
    <dgm:cxn modelId="{3B39AF5C-121D-4FC9-92BE-B39F0B4A6F7A}" type="presParOf" srcId="{E819DD26-894D-4B91-BF6B-D0DE0CC35201}" destId="{9CBEA683-4916-4714-806B-441F1A94F675}" srcOrd="0" destOrd="0" presId="urn:microsoft.com/office/officeart/2005/8/layout/chevron2"/>
    <dgm:cxn modelId="{58BBBE33-78A6-49D9-8732-1BE37B8D5BE7}" type="presParOf" srcId="{9CBEA683-4916-4714-806B-441F1A94F675}" destId="{915EB18F-3BAA-4211-9965-B9E9E450CBFF}" srcOrd="0" destOrd="0" presId="urn:microsoft.com/office/officeart/2005/8/layout/chevron2"/>
    <dgm:cxn modelId="{25F546E0-2BDC-4B9F-BF03-293971A57ED4}" type="presParOf" srcId="{9CBEA683-4916-4714-806B-441F1A94F675}" destId="{A602FA2F-3501-4879-9FC7-54C2DAA74C6D}" srcOrd="1" destOrd="0" presId="urn:microsoft.com/office/officeart/2005/8/layout/chevron2"/>
    <dgm:cxn modelId="{585C38F9-DD86-4091-AC9A-A062835296C8}" type="presParOf" srcId="{E819DD26-894D-4B91-BF6B-D0DE0CC35201}" destId="{B124BF5A-27DA-4871-847D-94CF56D9D2D6}" srcOrd="1" destOrd="0" presId="urn:microsoft.com/office/officeart/2005/8/layout/chevron2"/>
    <dgm:cxn modelId="{2F5B168B-D80C-4EA3-B523-CCFA3C52DBF8}" type="presParOf" srcId="{E819DD26-894D-4B91-BF6B-D0DE0CC35201}" destId="{975DF944-857F-491E-AEEA-2E959370D56C}" srcOrd="2" destOrd="0" presId="urn:microsoft.com/office/officeart/2005/8/layout/chevron2"/>
    <dgm:cxn modelId="{F3B96CC5-F6F2-4912-957A-68B2538F5C44}" type="presParOf" srcId="{975DF944-857F-491E-AEEA-2E959370D56C}" destId="{7300379F-CE7D-4938-A7CC-439D4EB735CF}" srcOrd="0" destOrd="0" presId="urn:microsoft.com/office/officeart/2005/8/layout/chevron2"/>
    <dgm:cxn modelId="{82F051F3-7A22-4332-9DED-03B803DEC394}" type="presParOf" srcId="{975DF944-857F-491E-AEEA-2E959370D56C}" destId="{724EE847-B0CA-4047-B425-370DB5DF16A4}" srcOrd="1" destOrd="0" presId="urn:microsoft.com/office/officeart/2005/8/layout/chevron2"/>
    <dgm:cxn modelId="{2576C647-F0D9-4767-A2A6-51F8E956ACBC}" type="presParOf" srcId="{E819DD26-894D-4B91-BF6B-D0DE0CC35201}" destId="{A41E255F-B4E0-4BC1-9D44-0A395F7BF5F3}" srcOrd="3" destOrd="0" presId="urn:microsoft.com/office/officeart/2005/8/layout/chevron2"/>
    <dgm:cxn modelId="{4C1814A2-635B-465E-BDC3-5FF48BADBE17}" type="presParOf" srcId="{E819DD26-894D-4B91-BF6B-D0DE0CC35201}" destId="{A80E038C-62E4-4E9D-BC92-670AB0A92FD1}" srcOrd="4" destOrd="0" presId="urn:microsoft.com/office/officeart/2005/8/layout/chevron2"/>
    <dgm:cxn modelId="{AE5FCD10-52ED-4AAE-8031-5F04728F3924}" type="presParOf" srcId="{A80E038C-62E4-4E9D-BC92-670AB0A92FD1}" destId="{9E95EB19-533C-4F8F-ABD4-571DBB276F48}" srcOrd="0" destOrd="0" presId="urn:microsoft.com/office/officeart/2005/8/layout/chevron2"/>
    <dgm:cxn modelId="{E9D71DD7-B5C6-4FF4-993C-3291E8BC4D57}" type="presParOf" srcId="{A80E038C-62E4-4E9D-BC92-670AB0A92FD1}" destId="{937EFFB8-1AAE-49CB-A6B8-C71131D895B4}" srcOrd="1" destOrd="0" presId="urn:microsoft.com/office/officeart/2005/8/layout/chevron2"/>
    <dgm:cxn modelId="{A0513B57-AC4F-4B5F-B428-85D28A167656}" type="presParOf" srcId="{E819DD26-894D-4B91-BF6B-D0DE0CC35201}" destId="{6398070B-DCAE-44FA-A08A-274FEF486E06}" srcOrd="5" destOrd="0" presId="urn:microsoft.com/office/officeart/2005/8/layout/chevron2"/>
    <dgm:cxn modelId="{4656F700-64F2-4A24-8DB4-E3A755120A47}" type="presParOf" srcId="{E819DD26-894D-4B91-BF6B-D0DE0CC35201}" destId="{421F7239-EAA4-4D99-9F9B-ED4E98573907}" srcOrd="6" destOrd="0" presId="urn:microsoft.com/office/officeart/2005/8/layout/chevron2"/>
    <dgm:cxn modelId="{4CD3D438-B969-48CD-9F81-24BAED4016F6}" type="presParOf" srcId="{421F7239-EAA4-4D99-9F9B-ED4E98573907}" destId="{09CB8CC0-D9B7-4597-8C42-6FAD2ACA7260}" srcOrd="0" destOrd="0" presId="urn:microsoft.com/office/officeart/2005/8/layout/chevron2"/>
    <dgm:cxn modelId="{31D2BD8E-2316-4CA0-A48B-83515F344393}" type="presParOf" srcId="{421F7239-EAA4-4D99-9F9B-ED4E98573907}" destId="{B74311B2-A62B-4A8A-8378-D7BCECA5D21C}" srcOrd="1" destOrd="0" presId="urn:microsoft.com/office/officeart/2005/8/layout/chevron2"/>
    <dgm:cxn modelId="{385094E6-0F93-4BD3-9F69-C23A5FAD0690}" type="presParOf" srcId="{E819DD26-894D-4B91-BF6B-D0DE0CC35201}" destId="{7EA44CCD-D067-4F84-B642-2D644E1142F6}" srcOrd="7" destOrd="0" presId="urn:microsoft.com/office/officeart/2005/8/layout/chevron2"/>
    <dgm:cxn modelId="{679903A4-5133-4E6B-9A35-DB45875DA699}" type="presParOf" srcId="{E819DD26-894D-4B91-BF6B-D0DE0CC35201}" destId="{3D8A0E1E-D7D9-47C6-A4D5-86B32603184B}" srcOrd="8" destOrd="0" presId="urn:microsoft.com/office/officeart/2005/8/layout/chevron2"/>
    <dgm:cxn modelId="{9F128086-A181-4D9D-BE99-9388182CF514}" type="presParOf" srcId="{3D8A0E1E-D7D9-47C6-A4D5-86B32603184B}" destId="{79E6447F-A665-4385-94CB-F0B8E05A91D9}" srcOrd="0" destOrd="0" presId="urn:microsoft.com/office/officeart/2005/8/layout/chevron2"/>
    <dgm:cxn modelId="{96CB4639-ED4D-43FE-8521-54E253A19C65}" type="presParOf" srcId="{3D8A0E1E-D7D9-47C6-A4D5-86B32603184B}" destId="{97D3A24E-7141-47F7-A49A-A0003961BD8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EB18F-3BAA-4211-9965-B9E9E450CBFF}">
      <dsp:nvSpPr>
        <dsp:cNvPr id="0" name=""/>
        <dsp:cNvSpPr/>
      </dsp:nvSpPr>
      <dsp:spPr>
        <a:xfrm rot="5400000">
          <a:off x="-218713" y="225535"/>
          <a:ext cx="1458087" cy="10206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rgbClr val="FFFF00"/>
              </a:solidFill>
              <a:latin typeface="Times New Roman" panose="02020603050405020304" pitchFamily="18" charset="0"/>
              <a:cs typeface="Times New Roman" panose="02020603050405020304" pitchFamily="18" charset="0"/>
            </a:rPr>
            <a:t>NƯỚC</a:t>
          </a:r>
          <a:endParaRPr lang="en-US" sz="2400" kern="1200" dirty="0">
            <a:solidFill>
              <a:srgbClr val="FFFF00"/>
            </a:solidFill>
            <a:latin typeface="Times New Roman" panose="02020603050405020304" pitchFamily="18" charset="0"/>
            <a:cs typeface="Times New Roman" panose="02020603050405020304" pitchFamily="18" charset="0"/>
          </a:endParaRPr>
        </a:p>
      </dsp:txBody>
      <dsp:txXfrm rot="-5400000">
        <a:off x="1" y="517153"/>
        <a:ext cx="1020661" cy="437426"/>
      </dsp:txXfrm>
    </dsp:sp>
    <dsp:sp modelId="{A602FA2F-3501-4879-9FC7-54C2DAA74C6D}">
      <dsp:nvSpPr>
        <dsp:cNvPr id="0" name=""/>
        <dsp:cNvSpPr/>
      </dsp:nvSpPr>
      <dsp:spPr>
        <a:xfrm rot="5400000">
          <a:off x="4572058" y="-3551397"/>
          <a:ext cx="947756" cy="80505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a:latin typeface="Times New Roman" panose="02020603050405020304" pitchFamily="18" charset="0"/>
              <a:cs typeface="Times New Roman" panose="02020603050405020304" pitchFamily="18" charset="0"/>
            </a:rPr>
            <a:t>Cách mạng công nghiệp lần thứ nhất đến nay: hơn 20cm.</a:t>
          </a:r>
          <a:endParaRPr lang="en-US" sz="2400" b="1" kern="1200" dirty="0">
            <a:latin typeface="Times New Roman" panose="02020603050405020304" pitchFamily="18" charset="0"/>
            <a:cs typeface="Times New Roman" panose="02020603050405020304" pitchFamily="18" charset="0"/>
          </a:endParaRPr>
        </a:p>
      </dsp:txBody>
      <dsp:txXfrm rot="-5400000">
        <a:off x="1020661" y="46266"/>
        <a:ext cx="8004284" cy="855224"/>
      </dsp:txXfrm>
    </dsp:sp>
    <dsp:sp modelId="{7300379F-CE7D-4938-A7CC-439D4EB735CF}">
      <dsp:nvSpPr>
        <dsp:cNvPr id="0" name=""/>
        <dsp:cNvSpPr/>
      </dsp:nvSpPr>
      <dsp:spPr>
        <a:xfrm rot="5400000">
          <a:off x="-218713" y="1569562"/>
          <a:ext cx="1458087" cy="10206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rgbClr val="FFFF00"/>
              </a:solidFill>
              <a:latin typeface="Times New Roman" panose="02020603050405020304" pitchFamily="18" charset="0"/>
              <a:cs typeface="Times New Roman" panose="02020603050405020304" pitchFamily="18" charset="0"/>
            </a:rPr>
            <a:t>BIỂN</a:t>
          </a:r>
          <a:endParaRPr lang="en-US" sz="2400" kern="1200" dirty="0">
            <a:solidFill>
              <a:srgbClr val="FFFF00"/>
            </a:solidFill>
            <a:latin typeface="Times New Roman" panose="02020603050405020304" pitchFamily="18" charset="0"/>
            <a:cs typeface="Times New Roman" panose="02020603050405020304" pitchFamily="18" charset="0"/>
          </a:endParaRPr>
        </a:p>
      </dsp:txBody>
      <dsp:txXfrm rot="-5400000">
        <a:off x="1" y="1861180"/>
        <a:ext cx="1020661" cy="437426"/>
      </dsp:txXfrm>
    </dsp:sp>
    <dsp:sp modelId="{724EE847-B0CA-4047-B425-370DB5DF16A4}">
      <dsp:nvSpPr>
        <dsp:cNvPr id="0" name=""/>
        <dsp:cNvSpPr/>
      </dsp:nvSpPr>
      <dsp:spPr>
        <a:xfrm rot="5400000">
          <a:off x="4572058" y="-2257745"/>
          <a:ext cx="947756" cy="80505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b="1"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vi-VN" sz="2400" b="1" kern="1200" dirty="0">
              <a:latin typeface="Times New Roman" panose="02020603050405020304" pitchFamily="18" charset="0"/>
              <a:cs typeface="Times New Roman" panose="02020603050405020304" pitchFamily="18" charset="0"/>
            </a:rPr>
            <a:t>Những năm gần đây, nước biển dâng trung bình 3mm/năm. </a:t>
          </a:r>
          <a:endParaRPr lang="en-US" sz="2400" b="1"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a:latin typeface="Times New Roman" panose="02020603050405020304" pitchFamily="18" charset="0"/>
            <a:cs typeface="Times New Roman" panose="02020603050405020304" pitchFamily="18" charset="0"/>
          </a:endParaRPr>
        </a:p>
      </dsp:txBody>
      <dsp:txXfrm rot="-5400000">
        <a:off x="1020661" y="1339918"/>
        <a:ext cx="8004284" cy="855224"/>
      </dsp:txXfrm>
    </dsp:sp>
    <dsp:sp modelId="{9E95EB19-533C-4F8F-ABD4-571DBB276F48}">
      <dsp:nvSpPr>
        <dsp:cNvPr id="0" name=""/>
        <dsp:cNvSpPr/>
      </dsp:nvSpPr>
      <dsp:spPr>
        <a:xfrm rot="5400000">
          <a:off x="-218713" y="2913588"/>
          <a:ext cx="1458087" cy="10206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rgbClr val="FFFF00"/>
              </a:solidFill>
              <a:latin typeface="Times New Roman" panose="02020603050405020304" pitchFamily="18" charset="0"/>
              <a:cs typeface="Times New Roman" panose="02020603050405020304" pitchFamily="18" charset="0"/>
            </a:rPr>
            <a:t>DÂNG</a:t>
          </a:r>
          <a:endParaRPr lang="en-US" sz="2400" kern="1200" dirty="0">
            <a:solidFill>
              <a:srgbClr val="FFFF00"/>
            </a:solidFill>
            <a:latin typeface="Times New Roman" panose="02020603050405020304" pitchFamily="18" charset="0"/>
            <a:cs typeface="Times New Roman" panose="02020603050405020304" pitchFamily="18" charset="0"/>
          </a:endParaRPr>
        </a:p>
      </dsp:txBody>
      <dsp:txXfrm rot="-5400000">
        <a:off x="1" y="3205206"/>
        <a:ext cx="1020661" cy="437426"/>
      </dsp:txXfrm>
    </dsp:sp>
    <dsp:sp modelId="{937EFFB8-1AAE-49CB-A6B8-C71131D895B4}">
      <dsp:nvSpPr>
        <dsp:cNvPr id="0" name=""/>
        <dsp:cNvSpPr/>
      </dsp:nvSpPr>
      <dsp:spPr>
        <a:xfrm rot="5400000">
          <a:off x="4572058" y="-856521"/>
          <a:ext cx="947756" cy="80505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vi-VN" sz="2400" b="1" kern="1200" dirty="0">
              <a:latin typeface="Times New Roman" panose="02020603050405020304" pitchFamily="18" charset="0"/>
              <a:cs typeface="Times New Roman" panose="02020603050405020304" pitchFamily="18" charset="0"/>
            </a:rPr>
            <a:t>Kịch bản xấu: Nước biển dâng 86 cm so với ngày nay</a:t>
          </a:r>
          <a:endParaRPr lang="en-US" sz="2400" b="1"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dsp:txBody>
      <dsp:txXfrm rot="-5400000">
        <a:off x="1020661" y="2741142"/>
        <a:ext cx="8004284" cy="855224"/>
      </dsp:txXfrm>
    </dsp:sp>
    <dsp:sp modelId="{09CB8CC0-D9B7-4597-8C42-6FAD2ACA7260}">
      <dsp:nvSpPr>
        <dsp:cNvPr id="0" name=""/>
        <dsp:cNvSpPr/>
      </dsp:nvSpPr>
      <dsp:spPr>
        <a:xfrm rot="5400000">
          <a:off x="-218713" y="4257615"/>
          <a:ext cx="1458087" cy="10206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rgbClr val="FFFF00"/>
              </a:solidFill>
              <a:latin typeface="Times New Roman" panose="02020603050405020304" pitchFamily="18" charset="0"/>
              <a:cs typeface="Times New Roman" panose="02020603050405020304" pitchFamily="18" charset="0"/>
            </a:rPr>
            <a:t>LÊN</a:t>
          </a:r>
          <a:endParaRPr lang="en-US" sz="2400" kern="1200" dirty="0">
            <a:solidFill>
              <a:srgbClr val="FFFF00"/>
            </a:solidFill>
            <a:latin typeface="Times New Roman" panose="02020603050405020304" pitchFamily="18" charset="0"/>
            <a:cs typeface="Times New Roman" panose="02020603050405020304" pitchFamily="18" charset="0"/>
          </a:endParaRPr>
        </a:p>
      </dsp:txBody>
      <dsp:txXfrm rot="-5400000">
        <a:off x="1" y="4549233"/>
        <a:ext cx="1020661" cy="437426"/>
      </dsp:txXfrm>
    </dsp:sp>
    <dsp:sp modelId="{B74311B2-A62B-4A8A-8378-D7BCECA5D21C}">
      <dsp:nvSpPr>
        <dsp:cNvPr id="0" name=""/>
        <dsp:cNvSpPr/>
      </dsp:nvSpPr>
      <dsp:spPr>
        <a:xfrm rot="5400000">
          <a:off x="4572058" y="452173"/>
          <a:ext cx="947756" cy="80505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vi-VN" sz="2400" b="1" kern="1200" dirty="0">
              <a:latin typeface="Times New Roman" panose="02020603050405020304" pitchFamily="18" charset="0"/>
              <a:cs typeface="Times New Roman" panose="02020603050405020304" pitchFamily="18" charset="0"/>
            </a:rPr>
            <a:t>Nguy cơ: Nước biển dâng từ 50 cm, lượng tăng gấp đôi so với 1 thế kỉ trước. </a:t>
          </a:r>
          <a:endParaRPr lang="en-US" sz="2400" b="1"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dsp:txBody>
      <dsp:txXfrm rot="-5400000">
        <a:off x="1020661" y="4049836"/>
        <a:ext cx="8004284" cy="855224"/>
      </dsp:txXfrm>
    </dsp:sp>
    <dsp:sp modelId="{79E6447F-A665-4385-94CB-F0B8E05A91D9}">
      <dsp:nvSpPr>
        <dsp:cNvPr id="0" name=""/>
        <dsp:cNvSpPr/>
      </dsp:nvSpPr>
      <dsp:spPr>
        <a:xfrm rot="5400000">
          <a:off x="-218713" y="5601642"/>
          <a:ext cx="1458087" cy="10206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rgbClr val="FFFF00"/>
              </a:solidFill>
              <a:latin typeface="Times New Roman" panose="02020603050405020304" pitchFamily="18" charset="0"/>
              <a:cs typeface="Times New Roman" panose="02020603050405020304" pitchFamily="18" charset="0"/>
            </a:rPr>
            <a:t>BAO NHIÊU</a:t>
          </a:r>
          <a:endParaRPr lang="en-US" sz="2400" kern="1200" dirty="0">
            <a:solidFill>
              <a:srgbClr val="FFFF00"/>
            </a:solidFill>
            <a:latin typeface="Times New Roman" panose="02020603050405020304" pitchFamily="18" charset="0"/>
            <a:cs typeface="Times New Roman" panose="02020603050405020304" pitchFamily="18" charset="0"/>
          </a:endParaRPr>
        </a:p>
      </dsp:txBody>
      <dsp:txXfrm rot="-5400000">
        <a:off x="1" y="5893260"/>
        <a:ext cx="1020661" cy="437426"/>
      </dsp:txXfrm>
    </dsp:sp>
    <dsp:sp modelId="{97D3A24E-7141-47F7-A49A-A0003961BD8A}">
      <dsp:nvSpPr>
        <dsp:cNvPr id="0" name=""/>
        <dsp:cNvSpPr/>
      </dsp:nvSpPr>
      <dsp:spPr>
        <a:xfrm rot="5400000">
          <a:off x="4571808" y="1831781"/>
          <a:ext cx="948255" cy="80505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i="1" kern="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 cảnh báo: Mực nước biển vẫn tăng lên chứ không giảm đi.</a:t>
          </a:r>
          <a:endParaRPr lang="en-US" sz="2400" kern="1200" dirty="0">
            <a:latin typeface="Times New Roman" panose="02020603050405020304" pitchFamily="18" charset="0"/>
            <a:cs typeface="Times New Roman" panose="02020603050405020304" pitchFamily="18" charset="0"/>
          </a:endParaRPr>
        </a:p>
      </dsp:txBody>
      <dsp:txXfrm rot="-5400000">
        <a:off x="1020661" y="5429218"/>
        <a:ext cx="8004260" cy="8556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A863-4742-4E2A-9725-B619BEDF52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9CD4C2-AC88-43B0-8AC4-14E9F7E5CA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736BA-E0EF-48FC-92D9-917691248DC6}"/>
              </a:ext>
            </a:extLst>
          </p:cNvPr>
          <p:cNvSpPr>
            <a:spLocks noGrp="1"/>
          </p:cNvSpPr>
          <p:nvPr>
            <p:ph type="dt" sz="half" idx="10"/>
          </p:nvPr>
        </p:nvSpPr>
        <p:spPr/>
        <p:txBody>
          <a:bodyPr/>
          <a:lstStyle/>
          <a:p>
            <a:fld id="{3D82D461-51FE-45D2-B1CC-C6B79C420EE5}" type="datetimeFigureOut">
              <a:rPr lang="en-US" smtClean="0"/>
              <a:t>26/02/2026</a:t>
            </a:fld>
            <a:endParaRPr lang="en-US"/>
          </a:p>
        </p:txBody>
      </p:sp>
      <p:sp>
        <p:nvSpPr>
          <p:cNvPr id="5" name="Footer Placeholder 4">
            <a:extLst>
              <a:ext uri="{FF2B5EF4-FFF2-40B4-BE49-F238E27FC236}">
                <a16:creationId xmlns:a16="http://schemas.microsoft.com/office/drawing/2014/main" id="{0BEF9808-57E6-4ED8-B614-895CD3626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7EF9E-8921-4269-B96D-20416DC489D9}"/>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276889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9402-5CC5-4CC5-ADB3-967D579DE3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4E1C09-9686-44ED-91E2-558F04173A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C7761-0F89-443B-99FF-BB7ED90FEAA9}"/>
              </a:ext>
            </a:extLst>
          </p:cNvPr>
          <p:cNvSpPr>
            <a:spLocks noGrp="1"/>
          </p:cNvSpPr>
          <p:nvPr>
            <p:ph type="dt" sz="half" idx="10"/>
          </p:nvPr>
        </p:nvSpPr>
        <p:spPr/>
        <p:txBody>
          <a:bodyPr/>
          <a:lstStyle/>
          <a:p>
            <a:fld id="{3D82D461-51FE-45D2-B1CC-C6B79C420EE5}" type="datetimeFigureOut">
              <a:rPr lang="en-US" smtClean="0"/>
              <a:t>26/02/2026</a:t>
            </a:fld>
            <a:endParaRPr lang="en-US"/>
          </a:p>
        </p:txBody>
      </p:sp>
      <p:sp>
        <p:nvSpPr>
          <p:cNvPr id="5" name="Footer Placeholder 4">
            <a:extLst>
              <a:ext uri="{FF2B5EF4-FFF2-40B4-BE49-F238E27FC236}">
                <a16:creationId xmlns:a16="http://schemas.microsoft.com/office/drawing/2014/main" id="{9A32B57C-50C6-4CDF-BCD8-1E9B81B63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1DF0D-2526-4251-8E93-7BDC60FA9FB7}"/>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2831621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9BB528-F55A-46F3-83EA-B796FEDD59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27C860-F407-4711-86F4-E3BBFA8C18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E4375-3B73-4670-82C4-3BF76AF1A473}"/>
              </a:ext>
            </a:extLst>
          </p:cNvPr>
          <p:cNvSpPr>
            <a:spLocks noGrp="1"/>
          </p:cNvSpPr>
          <p:nvPr>
            <p:ph type="dt" sz="half" idx="10"/>
          </p:nvPr>
        </p:nvSpPr>
        <p:spPr/>
        <p:txBody>
          <a:bodyPr/>
          <a:lstStyle/>
          <a:p>
            <a:fld id="{3D82D461-51FE-45D2-B1CC-C6B79C420EE5}" type="datetimeFigureOut">
              <a:rPr lang="en-US" smtClean="0"/>
              <a:t>26/02/2026</a:t>
            </a:fld>
            <a:endParaRPr lang="en-US"/>
          </a:p>
        </p:txBody>
      </p:sp>
      <p:sp>
        <p:nvSpPr>
          <p:cNvPr id="5" name="Footer Placeholder 4">
            <a:extLst>
              <a:ext uri="{FF2B5EF4-FFF2-40B4-BE49-F238E27FC236}">
                <a16:creationId xmlns:a16="http://schemas.microsoft.com/office/drawing/2014/main" id="{AFC2F62D-A01B-46B7-AFB2-88FBE0D47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0B451-8CF5-42E7-AE7C-033F1CF8BB93}"/>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284211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DAA7-7F50-4A76-8076-3CA505C142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148379-154D-4565-ACC5-F0955E2248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41876-E0FD-49C8-82E2-FE6AEAF218A1}"/>
              </a:ext>
            </a:extLst>
          </p:cNvPr>
          <p:cNvSpPr>
            <a:spLocks noGrp="1"/>
          </p:cNvSpPr>
          <p:nvPr>
            <p:ph type="dt" sz="half" idx="10"/>
          </p:nvPr>
        </p:nvSpPr>
        <p:spPr/>
        <p:txBody>
          <a:bodyPr/>
          <a:lstStyle/>
          <a:p>
            <a:fld id="{3D82D461-51FE-45D2-B1CC-C6B79C420EE5}" type="datetimeFigureOut">
              <a:rPr lang="en-US" smtClean="0"/>
              <a:t>26/02/2026</a:t>
            </a:fld>
            <a:endParaRPr lang="en-US"/>
          </a:p>
        </p:txBody>
      </p:sp>
      <p:sp>
        <p:nvSpPr>
          <p:cNvPr id="5" name="Footer Placeholder 4">
            <a:extLst>
              <a:ext uri="{FF2B5EF4-FFF2-40B4-BE49-F238E27FC236}">
                <a16:creationId xmlns:a16="http://schemas.microsoft.com/office/drawing/2014/main" id="{8B5124E1-439C-4598-98EB-04C1AE24D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6C441-E0A0-4757-A4AC-A0AACAAAC760}"/>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58268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CF2D4-E97B-475E-8454-F12DB17CF2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17B875-F939-4674-A46C-38B4BA84C9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7B6113-301D-4C7A-861C-B931BCA31067}"/>
              </a:ext>
            </a:extLst>
          </p:cNvPr>
          <p:cNvSpPr>
            <a:spLocks noGrp="1"/>
          </p:cNvSpPr>
          <p:nvPr>
            <p:ph type="dt" sz="half" idx="10"/>
          </p:nvPr>
        </p:nvSpPr>
        <p:spPr/>
        <p:txBody>
          <a:bodyPr/>
          <a:lstStyle/>
          <a:p>
            <a:fld id="{3D82D461-51FE-45D2-B1CC-C6B79C420EE5}" type="datetimeFigureOut">
              <a:rPr lang="en-US" smtClean="0"/>
              <a:t>26/02/2026</a:t>
            </a:fld>
            <a:endParaRPr lang="en-US"/>
          </a:p>
        </p:txBody>
      </p:sp>
      <p:sp>
        <p:nvSpPr>
          <p:cNvPr id="5" name="Footer Placeholder 4">
            <a:extLst>
              <a:ext uri="{FF2B5EF4-FFF2-40B4-BE49-F238E27FC236}">
                <a16:creationId xmlns:a16="http://schemas.microsoft.com/office/drawing/2014/main" id="{B04CF5F9-68F4-4EC4-8794-8110B95D7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F8383-687F-4C15-97B9-42B4D40E9AC1}"/>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1500742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A35E-95B5-45C1-B47F-55CD803A0A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B0B066-6565-46D6-9293-7DABEA9A4A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81FEDB-86CF-4EF3-96A8-1FE7DC5C29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BFCCE6-F0A5-4F8F-A7AB-F45599AB9B58}"/>
              </a:ext>
            </a:extLst>
          </p:cNvPr>
          <p:cNvSpPr>
            <a:spLocks noGrp="1"/>
          </p:cNvSpPr>
          <p:nvPr>
            <p:ph type="dt" sz="half" idx="10"/>
          </p:nvPr>
        </p:nvSpPr>
        <p:spPr/>
        <p:txBody>
          <a:bodyPr/>
          <a:lstStyle/>
          <a:p>
            <a:fld id="{3D82D461-51FE-45D2-B1CC-C6B79C420EE5}" type="datetimeFigureOut">
              <a:rPr lang="en-US" smtClean="0"/>
              <a:t>26/02/2026</a:t>
            </a:fld>
            <a:endParaRPr lang="en-US"/>
          </a:p>
        </p:txBody>
      </p:sp>
      <p:sp>
        <p:nvSpPr>
          <p:cNvPr id="6" name="Footer Placeholder 5">
            <a:extLst>
              <a:ext uri="{FF2B5EF4-FFF2-40B4-BE49-F238E27FC236}">
                <a16:creationId xmlns:a16="http://schemas.microsoft.com/office/drawing/2014/main" id="{2E0B1C99-B16F-4556-B2FF-0DFE0668D9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8B406F-FEDB-4E9D-8B85-11E19A34BBDC}"/>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211435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A59D-C8B2-49B3-B3A8-7B272A9C5B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E44612-BBDD-4332-84B9-78C01DD089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F90822-31B6-420C-B5EB-0BE35CE64A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987C33-31B7-46F7-92A4-2C907BCB65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1C8548-EC0B-4C55-9FA9-D6291B5D53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0E73F9-917F-4878-B56D-4638B5C0ADFE}"/>
              </a:ext>
            </a:extLst>
          </p:cNvPr>
          <p:cNvSpPr>
            <a:spLocks noGrp="1"/>
          </p:cNvSpPr>
          <p:nvPr>
            <p:ph type="dt" sz="half" idx="10"/>
          </p:nvPr>
        </p:nvSpPr>
        <p:spPr/>
        <p:txBody>
          <a:bodyPr/>
          <a:lstStyle/>
          <a:p>
            <a:fld id="{3D82D461-51FE-45D2-B1CC-C6B79C420EE5}" type="datetimeFigureOut">
              <a:rPr lang="en-US" smtClean="0"/>
              <a:t>26/02/2026</a:t>
            </a:fld>
            <a:endParaRPr lang="en-US"/>
          </a:p>
        </p:txBody>
      </p:sp>
      <p:sp>
        <p:nvSpPr>
          <p:cNvPr id="8" name="Footer Placeholder 7">
            <a:extLst>
              <a:ext uri="{FF2B5EF4-FFF2-40B4-BE49-F238E27FC236}">
                <a16:creationId xmlns:a16="http://schemas.microsoft.com/office/drawing/2014/main" id="{673B264A-3D32-4807-AA96-CB608D3876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A1EF49-499B-4CB0-9509-F9600BC3036D}"/>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200819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432A-662A-4CCA-9CE2-0B595109AC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154AB6-C8F5-45A1-8A77-79D7A976CD9A}"/>
              </a:ext>
            </a:extLst>
          </p:cNvPr>
          <p:cNvSpPr>
            <a:spLocks noGrp="1"/>
          </p:cNvSpPr>
          <p:nvPr>
            <p:ph type="dt" sz="half" idx="10"/>
          </p:nvPr>
        </p:nvSpPr>
        <p:spPr/>
        <p:txBody>
          <a:bodyPr/>
          <a:lstStyle/>
          <a:p>
            <a:fld id="{3D82D461-51FE-45D2-B1CC-C6B79C420EE5}" type="datetimeFigureOut">
              <a:rPr lang="en-US" smtClean="0"/>
              <a:t>26/02/2026</a:t>
            </a:fld>
            <a:endParaRPr lang="en-US"/>
          </a:p>
        </p:txBody>
      </p:sp>
      <p:sp>
        <p:nvSpPr>
          <p:cNvPr id="4" name="Footer Placeholder 3">
            <a:extLst>
              <a:ext uri="{FF2B5EF4-FFF2-40B4-BE49-F238E27FC236}">
                <a16:creationId xmlns:a16="http://schemas.microsoft.com/office/drawing/2014/main" id="{9059C025-8B75-4BEF-9B4C-D35056DFA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C02CFD-8731-4FB3-80A1-BD95EA6CFDE2}"/>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144057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818258-5F61-4C99-AD96-41F2045E005E}"/>
              </a:ext>
            </a:extLst>
          </p:cNvPr>
          <p:cNvSpPr>
            <a:spLocks noGrp="1"/>
          </p:cNvSpPr>
          <p:nvPr>
            <p:ph type="dt" sz="half" idx="10"/>
          </p:nvPr>
        </p:nvSpPr>
        <p:spPr/>
        <p:txBody>
          <a:bodyPr/>
          <a:lstStyle/>
          <a:p>
            <a:fld id="{3D82D461-51FE-45D2-B1CC-C6B79C420EE5}" type="datetimeFigureOut">
              <a:rPr lang="en-US" smtClean="0"/>
              <a:t>26/02/2026</a:t>
            </a:fld>
            <a:endParaRPr lang="en-US"/>
          </a:p>
        </p:txBody>
      </p:sp>
      <p:sp>
        <p:nvSpPr>
          <p:cNvPr id="3" name="Footer Placeholder 2">
            <a:extLst>
              <a:ext uri="{FF2B5EF4-FFF2-40B4-BE49-F238E27FC236}">
                <a16:creationId xmlns:a16="http://schemas.microsoft.com/office/drawing/2014/main" id="{9D2CFE32-3B81-4116-A48B-7F8CEC78ED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71393B-4F7A-4F3C-AA53-D2A0B5A1EADC}"/>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319712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85CC8-D831-456C-8D22-E7B9B726C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54132E-A52D-4CB4-A6CA-98A35D3012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062F7C-0DE4-419F-ACE9-1C6BB2342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41098-D14B-4345-ACE4-DFDD2666611B}"/>
              </a:ext>
            </a:extLst>
          </p:cNvPr>
          <p:cNvSpPr>
            <a:spLocks noGrp="1"/>
          </p:cNvSpPr>
          <p:nvPr>
            <p:ph type="dt" sz="half" idx="10"/>
          </p:nvPr>
        </p:nvSpPr>
        <p:spPr/>
        <p:txBody>
          <a:bodyPr/>
          <a:lstStyle/>
          <a:p>
            <a:fld id="{3D82D461-51FE-45D2-B1CC-C6B79C420EE5}" type="datetimeFigureOut">
              <a:rPr lang="en-US" smtClean="0"/>
              <a:t>26/02/2026</a:t>
            </a:fld>
            <a:endParaRPr lang="en-US"/>
          </a:p>
        </p:txBody>
      </p:sp>
      <p:sp>
        <p:nvSpPr>
          <p:cNvPr id="6" name="Footer Placeholder 5">
            <a:extLst>
              <a:ext uri="{FF2B5EF4-FFF2-40B4-BE49-F238E27FC236}">
                <a16:creationId xmlns:a16="http://schemas.microsoft.com/office/drawing/2014/main" id="{86547205-64E3-4B03-8B3A-4CC5553DBA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BA2319-2EC9-4650-8DD6-69A9AAF462B2}"/>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236730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CF48-BE36-414D-A7A1-C08D8DC3EE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EEEFB1-D64F-4F40-BE10-4C6300736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E3B697-223D-4160-8F07-427A09EAC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B4A379-3C6C-445D-B2D4-FA73DBEAA04A}"/>
              </a:ext>
            </a:extLst>
          </p:cNvPr>
          <p:cNvSpPr>
            <a:spLocks noGrp="1"/>
          </p:cNvSpPr>
          <p:nvPr>
            <p:ph type="dt" sz="half" idx="10"/>
          </p:nvPr>
        </p:nvSpPr>
        <p:spPr/>
        <p:txBody>
          <a:bodyPr/>
          <a:lstStyle/>
          <a:p>
            <a:fld id="{3D82D461-51FE-45D2-B1CC-C6B79C420EE5}" type="datetimeFigureOut">
              <a:rPr lang="en-US" smtClean="0"/>
              <a:t>26/02/2026</a:t>
            </a:fld>
            <a:endParaRPr lang="en-US"/>
          </a:p>
        </p:txBody>
      </p:sp>
      <p:sp>
        <p:nvSpPr>
          <p:cNvPr id="6" name="Footer Placeholder 5">
            <a:extLst>
              <a:ext uri="{FF2B5EF4-FFF2-40B4-BE49-F238E27FC236}">
                <a16:creationId xmlns:a16="http://schemas.microsoft.com/office/drawing/2014/main" id="{0F9EF2C0-0A2A-4576-B954-4EADFB895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1D24EC-4713-440A-AADA-A6E9B4E79555}"/>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186518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CD206E-CAF6-40D1-9B30-33EA084FFB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400CC7-A1B0-47D3-81A9-1AC2F128F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D65EC-0549-4A91-AD0A-3C9E7DE86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2D461-51FE-45D2-B1CC-C6B79C420EE5}" type="datetimeFigureOut">
              <a:rPr lang="en-US" smtClean="0"/>
              <a:t>26/02/2026</a:t>
            </a:fld>
            <a:endParaRPr lang="en-US"/>
          </a:p>
        </p:txBody>
      </p:sp>
      <p:sp>
        <p:nvSpPr>
          <p:cNvPr id="5" name="Footer Placeholder 4">
            <a:extLst>
              <a:ext uri="{FF2B5EF4-FFF2-40B4-BE49-F238E27FC236}">
                <a16:creationId xmlns:a16="http://schemas.microsoft.com/office/drawing/2014/main" id="{38721085-7C53-40E1-ADC3-495666B9A8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78B3AC-A7F8-48F6-93CF-F46BD2985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A30B3-E394-4264-BFC4-FCC6D101521C}" type="slidenum">
              <a:rPr lang="en-US" smtClean="0"/>
              <a:t>‹#›</a:t>
            </a:fld>
            <a:endParaRPr lang="en-US"/>
          </a:p>
        </p:txBody>
      </p:sp>
    </p:spTree>
    <p:extLst>
      <p:ext uri="{BB962C8B-B14F-4D97-AF65-F5344CB8AC3E}">
        <p14:creationId xmlns:p14="http://schemas.microsoft.com/office/powerpoint/2010/main" val="3527841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3gp"/><Relationship Id="rId1" Type="http://schemas.microsoft.com/office/2007/relationships/media" Target="../media/media1.3g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4BE09-5DE8-C747-2B87-637FCE23EE57}"/>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59ABA746-53A3-A9AC-3F22-648F6B8FA8A5}"/>
              </a:ext>
            </a:extLst>
          </p:cNvPr>
          <p:cNvPicPr>
            <a:picLocks noChangeAspect="1"/>
          </p:cNvPicPr>
          <p:nvPr/>
        </p:nvPicPr>
        <p:blipFill>
          <a:blip r:embed="rId2"/>
          <a:stretch>
            <a:fillRect/>
          </a:stretch>
        </p:blipFill>
        <p:spPr>
          <a:xfrm>
            <a:off x="-73741" y="0"/>
            <a:ext cx="12265741" cy="6895783"/>
          </a:xfrm>
          <a:prstGeom prst="rect">
            <a:avLst/>
          </a:prstGeom>
        </p:spPr>
      </p:pic>
      <p:pic>
        <p:nvPicPr>
          <p:cNvPr id="3" name="Picture 2">
            <a:extLst>
              <a:ext uri="{FF2B5EF4-FFF2-40B4-BE49-F238E27FC236}">
                <a16:creationId xmlns:a16="http://schemas.microsoft.com/office/drawing/2014/main" id="{9640C2A1-E779-8AAA-F310-441392397EC2}"/>
              </a:ext>
            </a:extLst>
          </p:cNvPr>
          <p:cNvPicPr>
            <a:picLocks noChangeAspect="1"/>
          </p:cNvPicPr>
          <p:nvPr/>
        </p:nvPicPr>
        <p:blipFill>
          <a:blip r:embed="rId3"/>
          <a:stretch>
            <a:fillRect/>
          </a:stretch>
        </p:blipFill>
        <p:spPr>
          <a:xfrm>
            <a:off x="1038327" y="1115793"/>
            <a:ext cx="9841571" cy="49433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C42809AE-C2E4-1D75-99C1-11E10C6CBDFB}"/>
              </a:ext>
            </a:extLst>
          </p:cNvPr>
          <p:cNvSpPr/>
          <p:nvPr/>
        </p:nvSpPr>
        <p:spPr>
          <a:xfrm>
            <a:off x="1362031" y="1549038"/>
            <a:ext cx="9194164" cy="3530962"/>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tabLst>
                <a:tab pos="182880" algn="l"/>
                <a:tab pos="3007995" algn="ctr"/>
              </a:tabLst>
            </a:pPr>
            <a:endPar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tabLst>
                <a:tab pos="182880" algn="l"/>
                <a:tab pos="3007995" algn="ctr"/>
              </a:tabLst>
            </a:pPr>
            <a:endPar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tabLst>
                <a:tab pos="182880" algn="l"/>
                <a:tab pos="3007995" algn="ctr"/>
              </a:tabLst>
            </a:pPr>
            <a:endPar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tabLst>
                <a:tab pos="182880" algn="l"/>
                <a:tab pos="3007995" algn="ctr"/>
              </a:tabLst>
            </a:pPr>
            <a:endPar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tabLst>
                <a:tab pos="182880" algn="l"/>
                <a:tab pos="3007995" algn="ctr"/>
              </a:tabLs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 BẢN THÔNG TIN</a:t>
            </a:r>
          </a:p>
          <a:p>
            <a:pPr>
              <a:lnSpc>
                <a:spcPct val="107000"/>
              </a:lnSpc>
              <a:spcAft>
                <a:spcPts val="800"/>
              </a:spcAft>
              <a:tabLst>
                <a:tab pos="182880" algn="l"/>
                <a:tab pos="3007995" algn="ctr"/>
              </a:tabLst>
            </a:pPr>
            <a:r>
              <a:rPr lang="vi-VN" sz="2800" b="1">
                <a:solidFill>
                  <a:srgbClr val="00B050"/>
                </a:solidFill>
                <a:latin typeface="+mj-lt"/>
                <a:ea typeface="Calibri" panose="020F0502020204030204" pitchFamily="34" charset="0"/>
                <a:cs typeface="#9Slide03 Arima Madurai Medium" panose="00000600000000000000" pitchFamily="2" charset="0"/>
              </a:rPr>
              <a:t>Đọc hiểu văn bản</a:t>
            </a:r>
            <a:r>
              <a:rPr lang="en-US" sz="2800" b="1">
                <a:solidFill>
                  <a:srgbClr val="00B050"/>
                </a:solidFill>
                <a:latin typeface="+mj-lt"/>
                <a:ea typeface="Calibri" panose="020F0502020204030204" pitchFamily="34" charset="0"/>
                <a:cs typeface="#9Slide03 Arima Madurai Medium" panose="00000600000000000000" pitchFamily="2" charset="0"/>
              </a:rPr>
              <a:t>: </a:t>
            </a:r>
            <a:r>
              <a:rPr lang="en-US" sz="28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Tiết 30,31</a:t>
            </a:r>
            <a:endParaRPr lang="en-US" sz="280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vi-VN" sz="3200" b="1">
                <a:solidFill>
                  <a:srgbClr val="FF0000"/>
                </a:solidFill>
                <a:latin typeface="+mj-lt"/>
                <a:ea typeface="Calibri" panose="020F0502020204030204" pitchFamily="34" charset="0"/>
                <a:cs typeface="#9Slide03 Arima Madurai Medium" panose="00000600000000000000" pitchFamily="2" charset="0"/>
              </a:rPr>
              <a:t>NƯỚC BIỂN DÂNG: BÀI TOÁN KHÓ CẦN </a:t>
            </a:r>
            <a:endParaRPr lang="en-US" sz="3200" b="1">
              <a:solidFill>
                <a:srgbClr val="FF0000"/>
              </a:solidFill>
              <a:latin typeface="+mj-lt"/>
              <a:ea typeface="Calibri" panose="020F0502020204030204" pitchFamily="34" charset="0"/>
              <a:cs typeface="#9Slide03 Arima Madurai Medium" panose="00000600000000000000" pitchFamily="2" charset="0"/>
            </a:endParaRPr>
          </a:p>
          <a:p>
            <a:pPr algn="ctr">
              <a:lnSpc>
                <a:spcPct val="107000"/>
              </a:lnSpc>
              <a:spcAft>
                <a:spcPts val="800"/>
              </a:spcAft>
            </a:pPr>
            <a:r>
              <a:rPr lang="vi-VN" sz="3200" b="1">
                <a:solidFill>
                  <a:srgbClr val="FF0000"/>
                </a:solidFill>
                <a:latin typeface="+mj-lt"/>
                <a:ea typeface="Calibri" panose="020F0502020204030204" pitchFamily="34" charset="0"/>
                <a:cs typeface="#9Slide03 Arima Madurai Medium" panose="00000600000000000000" pitchFamily="2" charset="0"/>
              </a:rPr>
              <a:t>GIẢI TRONG THẾ KỈ XXI</a:t>
            </a:r>
            <a:endParaRPr lang="en-US" sz="3200">
              <a:solidFill>
                <a:srgbClr val="FF0000"/>
              </a:solidFill>
              <a:latin typeface="+mj-lt"/>
              <a:ea typeface="Calibri" panose="020F0502020204030204" pitchFamily="34" charset="0"/>
              <a:cs typeface="#9Slide03 Arima Madurai Medium" panose="00000600000000000000" pitchFamily="2" charset="0"/>
            </a:endParaRPr>
          </a:p>
          <a:p>
            <a:pPr algn="ctr">
              <a:lnSpc>
                <a:spcPct val="107000"/>
              </a:lnSpc>
              <a:spcAft>
                <a:spcPts val="800"/>
              </a:spcAft>
            </a:pPr>
            <a:endPar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0547C367-1FB5-59F4-C54E-25B2B3460CF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83056" y1="21944" x2="83056" y2="21944"/>
                        <a14:foregroundMark x1="22500" y1="19722" x2="22500" y2="19722"/>
                        <a14:foregroundMark x1="26667" y1="30833" x2="26667" y2="30833"/>
                        <a14:foregroundMark x1="78889" y1="20556" x2="78889" y2="20556"/>
                      </a14:backgroundRemoval>
                    </a14:imgEffect>
                  </a14:imgLayer>
                </a14:imgProps>
              </a:ext>
            </a:extLst>
          </a:blip>
          <a:stretch>
            <a:fillRect/>
          </a:stretch>
        </p:blipFill>
        <p:spPr>
          <a:xfrm>
            <a:off x="10358698" y="161357"/>
            <a:ext cx="1659569" cy="1659569"/>
          </a:xfrm>
          <a:prstGeom prst="rect">
            <a:avLst/>
          </a:prstGeom>
        </p:spPr>
      </p:pic>
    </p:spTree>
    <p:extLst>
      <p:ext uri="{BB962C8B-B14F-4D97-AF65-F5344CB8AC3E}">
        <p14:creationId xmlns:p14="http://schemas.microsoft.com/office/powerpoint/2010/main" val="33734584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73741" y="0"/>
            <a:ext cx="12265741" cy="6895783"/>
          </a:xfrm>
          <a:prstGeom prst="rect">
            <a:avLst/>
          </a:prstGeom>
        </p:spPr>
      </p:pic>
      <p:pic>
        <p:nvPicPr>
          <p:cNvPr id="3" name="Picture 2">
            <a:extLst>
              <a:ext uri="{FF2B5EF4-FFF2-40B4-BE49-F238E27FC236}">
                <a16:creationId xmlns:a16="http://schemas.microsoft.com/office/drawing/2014/main" id="{4A915761-A72E-47E7-AC91-E9070D5A4021}"/>
              </a:ext>
            </a:extLst>
          </p:cNvPr>
          <p:cNvPicPr>
            <a:picLocks noChangeAspect="1"/>
          </p:cNvPicPr>
          <p:nvPr/>
        </p:nvPicPr>
        <p:blipFill>
          <a:blip r:embed="rId3"/>
          <a:stretch>
            <a:fillRect/>
          </a:stretch>
        </p:blipFill>
        <p:spPr>
          <a:xfrm>
            <a:off x="0" y="60387"/>
            <a:ext cx="12104914" cy="6797613"/>
          </a:xfrm>
          <a:prstGeom prst="snip2DiagRect">
            <a:avLst>
              <a:gd name="adj1" fmla="val 0"/>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aphicFrame>
        <p:nvGraphicFramePr>
          <p:cNvPr id="6" name="Table 5">
            <a:extLst>
              <a:ext uri="{FF2B5EF4-FFF2-40B4-BE49-F238E27FC236}">
                <a16:creationId xmlns:a16="http://schemas.microsoft.com/office/drawing/2014/main" id="{56B9F555-6ABA-4835-9200-61DCA6969A27}"/>
              </a:ext>
            </a:extLst>
          </p:cNvPr>
          <p:cNvGraphicFramePr>
            <a:graphicFrameLocks noGrp="1"/>
          </p:cNvGraphicFramePr>
          <p:nvPr>
            <p:extLst>
              <p:ext uri="{D42A27DB-BD31-4B8C-83A1-F6EECF244321}">
                <p14:modId xmlns:p14="http://schemas.microsoft.com/office/powerpoint/2010/main" val="3461846259"/>
              </p:ext>
            </p:extLst>
          </p:nvPr>
        </p:nvGraphicFramePr>
        <p:xfrm>
          <a:off x="0" y="0"/>
          <a:ext cx="12192000" cy="7389211"/>
        </p:xfrm>
        <a:graphic>
          <a:graphicData uri="http://schemas.openxmlformats.org/drawingml/2006/table">
            <a:tbl>
              <a:tblPr firstRow="1" firstCol="1" bandRow="1"/>
              <a:tblGrid>
                <a:gridCol w="2536371">
                  <a:extLst>
                    <a:ext uri="{9D8B030D-6E8A-4147-A177-3AD203B41FA5}">
                      <a16:colId xmlns:a16="http://schemas.microsoft.com/office/drawing/2014/main" val="601518158"/>
                    </a:ext>
                  </a:extLst>
                </a:gridCol>
                <a:gridCol w="9655629">
                  <a:extLst>
                    <a:ext uri="{9D8B030D-6E8A-4147-A177-3AD203B41FA5}">
                      <a16:colId xmlns:a16="http://schemas.microsoft.com/office/drawing/2014/main" val="84692082"/>
                    </a:ext>
                  </a:extLst>
                </a:gridCol>
              </a:tblGrid>
              <a:tr h="527442">
                <a:tc>
                  <a:txBody>
                    <a:bodyPr/>
                    <a:lstStyle/>
                    <a:p>
                      <a:pPr algn="ctr">
                        <a:lnSpc>
                          <a:spcPct val="107000"/>
                        </a:lnSpc>
                        <a:spcAft>
                          <a:spcPts val="800"/>
                        </a:spcAft>
                      </a:pP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 nhân</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Chi tiết</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678643"/>
                  </a:ext>
                </a:extLst>
              </a:tr>
              <a:tr h="1431987">
                <a:tc>
                  <a:txBody>
                    <a:bodyPr/>
                    <a:lstStyle/>
                    <a:p>
                      <a:pPr algn="just">
                        <a:lnSpc>
                          <a:spcPct val="107000"/>
                        </a:lnSpc>
                        <a:spcAft>
                          <a:spcPts val="800"/>
                        </a:spcAft>
                      </a:pPr>
                      <a:r>
                        <a:rPr lang="vi-VN" sz="2400" b="1" dirty="0">
                          <a:solidFill>
                            <a:schemeClr val="tx1"/>
                          </a:solidFill>
                          <a:effectLst/>
                          <a:latin typeface="+mj-lt"/>
                          <a:ea typeface="Calibri" panose="020F0502020204030204" pitchFamily="34" charset="0"/>
                          <a:cs typeface="Times New Roman" panose="02020603050405020304" pitchFamily="18" charset="0"/>
                        </a:rPr>
                        <a:t>Thủy triều</a:t>
                      </a:r>
                      <a:endParaRPr lang="en-US" sz="24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00000"/>
                        </a:lnSpc>
                        <a:spcAft>
                          <a:spcPts val="800"/>
                        </a:spcAft>
                        <a:buFontTx/>
                        <a:buNone/>
                      </a:pPr>
                      <a:endParaRPr lang="vi-VN" sz="22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90002"/>
                  </a:ext>
                </a:extLst>
              </a:tr>
              <a:tr h="664104">
                <a:tc>
                  <a:txBody>
                    <a:bodyPr/>
                    <a:lstStyle/>
                    <a:p>
                      <a:pPr algn="just">
                        <a:lnSpc>
                          <a:spcPct val="107000"/>
                        </a:lnSpc>
                        <a:spcAft>
                          <a:spcPts val="800"/>
                        </a:spcAf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Tác động của gió</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endParaRPr lang="en-US" sz="22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763027"/>
                  </a:ext>
                </a:extLst>
              </a:tr>
              <a:tr h="1142924">
                <a:tc>
                  <a:txBody>
                    <a:bodyPr/>
                    <a:lstStyle/>
                    <a:p>
                      <a:pPr algn="just">
                        <a:lnSpc>
                          <a:spcPct val="107000"/>
                        </a:lnSpc>
                        <a:spcAft>
                          <a:spcPts val="800"/>
                        </a:spcAf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Bão, động đất và sóng thần</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endParaRPr lang="en-US" sz="22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109592"/>
                  </a:ext>
                </a:extLst>
              </a:tr>
              <a:tr h="1600200">
                <a:tc>
                  <a:txBody>
                    <a:bodyPr/>
                    <a:lstStyle/>
                    <a:p>
                      <a:pPr algn="just">
                        <a:lnSpc>
                          <a:spcPct val="107000"/>
                        </a:lnSpc>
                        <a:spcAft>
                          <a:spcPts val="800"/>
                        </a:spcAf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Biến đổi khí hậu</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endParaRPr lang="en-US" sz="22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629671"/>
                  </a:ext>
                </a:extLst>
              </a:tr>
              <a:tr h="2022554">
                <a:tc gridSpan="2">
                  <a:txBody>
                    <a:bodyPr/>
                    <a:lstStyle/>
                    <a:p>
                      <a:pPr algn="just">
                        <a:lnSpc>
                          <a:spcPct val="100000"/>
                        </a:lnSpc>
                        <a:spcAft>
                          <a:spcPts val="800"/>
                        </a:spcAft>
                      </a:pPr>
                      <a:r>
                        <a:rPr lang="vi-VN" sz="2400" b="1" dirty="0">
                          <a:solidFill>
                            <a:srgbClr val="FF0000"/>
                          </a:solidFill>
                          <a:effectLst/>
                          <a:latin typeface="+mj-lt"/>
                          <a:ea typeface="Calibri" panose="020F0502020204030204" pitchFamily="34" charset="0"/>
                          <a:cs typeface="Times New Roman" panose="02020603050405020304" pitchFamily="18" charset="0"/>
                        </a:rPr>
                        <a:t>Nhận xét về cách trình bày (kênh hình, kênh chữ):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7000"/>
                        </a:lnSpc>
                        <a:spcAft>
                          <a:spcPts val="80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518879"/>
                  </a:ext>
                </a:extLst>
              </a:tr>
            </a:tbl>
          </a:graphicData>
        </a:graphic>
      </p:graphicFrame>
      <p:sp>
        <p:nvSpPr>
          <p:cNvPr id="2" name="TextBox 1"/>
          <p:cNvSpPr txBox="1"/>
          <p:nvPr/>
        </p:nvSpPr>
        <p:spPr>
          <a:xfrm>
            <a:off x="2527945" y="489858"/>
            <a:ext cx="9664055" cy="1549142"/>
          </a:xfrm>
          <a:prstGeom prst="rect">
            <a:avLst/>
          </a:prstGeom>
          <a:noFill/>
        </p:spPr>
        <p:txBody>
          <a:bodyPr wrap="square" rtlCol="0">
            <a:spAutoFit/>
          </a:bodyPr>
          <a:lstStyle/>
          <a:p>
            <a:pPr algn="just">
              <a:spcAft>
                <a:spcPts val="800"/>
              </a:spcAft>
            </a:pPr>
            <a:r>
              <a:rPr lang="vi-VN" sz="2200" dirty="0">
                <a:latin typeface="+mj-lt"/>
                <a:ea typeface="Calibri" panose="020F0502020204030204" pitchFamily="34" charset="0"/>
                <a:cs typeface="Times New Roman" panose="02020603050405020304" pitchFamily="18" charset="0"/>
              </a:rPr>
              <a:t>- Là yếu tố có giao động lớn và thường xuyên nhất dẫn đến sự thay đổi mực nước biển.</a:t>
            </a:r>
          </a:p>
          <a:p>
            <a:pPr algn="just">
              <a:spcAft>
                <a:spcPts val="800"/>
              </a:spcAft>
            </a:pPr>
            <a:r>
              <a:rPr lang="vi-VN" sz="2200" dirty="0">
                <a:latin typeface="+mj-lt"/>
                <a:ea typeface="Calibri" panose="020F0502020204030204" pitchFamily="34" charset="0"/>
                <a:cs typeface="Times New Roman" panose="02020603050405020304" pitchFamily="18" charset="0"/>
              </a:rPr>
              <a:t>- Dao động thủy triều được hình thành do lực hút của Mặt Trăng và Mặt Trời tác động lên Trái Đất, làm khối chất lỏng trên bề mặt biển và đại dương biến đổi.</a:t>
            </a:r>
          </a:p>
        </p:txBody>
      </p:sp>
      <p:sp>
        <p:nvSpPr>
          <p:cNvPr id="13" name="TextBox 12"/>
          <p:cNvSpPr txBox="1"/>
          <p:nvPr/>
        </p:nvSpPr>
        <p:spPr>
          <a:xfrm>
            <a:off x="2484402" y="1902226"/>
            <a:ext cx="9664055" cy="769441"/>
          </a:xfrm>
          <a:prstGeom prst="rect">
            <a:avLst/>
          </a:prstGeom>
          <a:noFill/>
        </p:spPr>
        <p:txBody>
          <a:bodyPr wrap="square" rtlCol="0">
            <a:spAutoFit/>
          </a:bodyPr>
          <a:lstStyle/>
          <a:p>
            <a:pPr algn="just">
              <a:lnSpc>
                <a:spcPct val="100000"/>
              </a:lnSpc>
              <a:spcAft>
                <a:spcPts val="800"/>
              </a:spcAft>
            </a:pPr>
            <a:r>
              <a:rPr lang="vi-VN" sz="2200" dirty="0">
                <a:solidFill>
                  <a:srgbClr val="000000"/>
                </a:solidFill>
                <a:ea typeface="Times New Roman" panose="02020603050405020304" pitchFamily="18" charset="0"/>
                <a:cs typeface="Times New Roman" panose="02020603050405020304" pitchFamily="18" charset="0"/>
              </a:rPr>
              <a:t> </a:t>
            </a:r>
            <a:r>
              <a:rPr lang="vi-VN" sz="2200" dirty="0">
                <a:solidFill>
                  <a:srgbClr val="000000"/>
                </a:solidFill>
                <a:latin typeface="+mj-lt"/>
                <a:ea typeface="Times New Roman" panose="02020603050405020304" pitchFamily="18" charset="0"/>
                <a:cs typeface="Times New Roman" panose="02020603050405020304" pitchFamily="18" charset="0"/>
              </a:rPr>
              <a:t>- Không chỉ góp phần tạo nên các hoàn lưu và dòng chảy trên biển, gió còn khiến cho mực nước dâng cao hay hạ thấp xuống.</a:t>
            </a:r>
            <a:endParaRPr lang="en-US" sz="2200" dirty="0">
              <a:latin typeface="+mj-lt"/>
              <a:ea typeface="Calibri" panose="020F0502020204030204" pitchFamily="34" charset="0"/>
              <a:cs typeface="Times New Roman" panose="02020603050405020304" pitchFamily="18" charset="0"/>
            </a:endParaRPr>
          </a:p>
        </p:txBody>
      </p:sp>
      <p:sp>
        <p:nvSpPr>
          <p:cNvPr id="4" name="Rectangle 3"/>
          <p:cNvSpPr/>
          <p:nvPr/>
        </p:nvSpPr>
        <p:spPr>
          <a:xfrm>
            <a:off x="2440858" y="2571138"/>
            <a:ext cx="9664055" cy="1210588"/>
          </a:xfrm>
          <a:prstGeom prst="rect">
            <a:avLst/>
          </a:prstGeom>
        </p:spPr>
        <p:txBody>
          <a:bodyPr wrap="square">
            <a:spAutoFit/>
          </a:bodyPr>
          <a:lstStyle/>
          <a:p>
            <a:pPr algn="just">
              <a:lnSpc>
                <a:spcPct val="100000"/>
              </a:lnSpc>
              <a:spcAft>
                <a:spcPts val="800"/>
              </a:spcAft>
            </a:pPr>
            <a:r>
              <a:rPr lang="vi-VN" sz="2200" dirty="0">
                <a:solidFill>
                  <a:srgbClr val="000000"/>
                </a:solidFill>
                <a:latin typeface="+mj-lt"/>
                <a:ea typeface="Times New Roman" panose="02020603050405020304" pitchFamily="18" charset="0"/>
                <a:cs typeface="Times New Roman" panose="02020603050405020304" pitchFamily="18" charset="0"/>
              </a:rPr>
              <a:t> - Mực nước biển nằm gần tâm bão đi qua tăng tạm thời khoảng 1 – 2 mét.</a:t>
            </a:r>
          </a:p>
          <a:p>
            <a:pPr algn="just">
              <a:lnSpc>
                <a:spcPct val="100000"/>
              </a:lnSpc>
              <a:spcAft>
                <a:spcPts val="800"/>
              </a:spcAft>
            </a:pPr>
            <a:r>
              <a:rPr lang="vi-VN" sz="2200" dirty="0">
                <a:solidFill>
                  <a:srgbClr val="000000"/>
                </a:solidFill>
                <a:latin typeface="+mj-lt"/>
                <a:ea typeface="Times New Roman" panose="02020603050405020304" pitchFamily="18" charset="0"/>
                <a:cs typeface="Times New Roman" panose="02020603050405020304" pitchFamily="18" charset="0"/>
              </a:rPr>
              <a:t>- Động đất hay va chạm kiến tạo dưới đáy biển sinh ra sóng thần khiến mực nước biển có khả năng tăng cao đến vài mét trong ngắn hạn.</a:t>
            </a:r>
          </a:p>
        </p:txBody>
      </p:sp>
      <p:sp>
        <p:nvSpPr>
          <p:cNvPr id="18" name="TextBox 17"/>
          <p:cNvSpPr txBox="1"/>
          <p:nvPr/>
        </p:nvSpPr>
        <p:spPr>
          <a:xfrm>
            <a:off x="2549716" y="3723884"/>
            <a:ext cx="9664055" cy="1651734"/>
          </a:xfrm>
          <a:prstGeom prst="rect">
            <a:avLst/>
          </a:prstGeom>
          <a:noFill/>
        </p:spPr>
        <p:txBody>
          <a:bodyPr wrap="square" rtlCol="0">
            <a:spAutoFit/>
          </a:bodyPr>
          <a:lstStyle/>
          <a:p>
            <a:pPr algn="just">
              <a:lnSpc>
                <a:spcPct val="100000"/>
              </a:lnSpc>
              <a:spcAft>
                <a:spcPts val="800"/>
              </a:spcAft>
            </a:pPr>
            <a:r>
              <a:rPr lang="vi-VN" sz="2200" dirty="0">
                <a:solidFill>
                  <a:srgbClr val="000000"/>
                </a:solidFill>
                <a:latin typeface="+mj-lt"/>
                <a:ea typeface="Times New Roman" panose="02020603050405020304" pitchFamily="18" charset="0"/>
                <a:cs typeface="Times New Roman" panose="02020603050405020304" pitchFamily="18" charset="0"/>
              </a:rPr>
              <a:t>- Do nhiệt độ tăng cao, các khối băng tuyết ở Bắc Cực, Nam Cực và các đỉnh núi tan chảy ra biển...đóng băng giảm đi.</a:t>
            </a:r>
          </a:p>
          <a:p>
            <a:pPr algn="just">
              <a:lnSpc>
                <a:spcPct val="100000"/>
              </a:lnSpc>
              <a:spcAft>
                <a:spcPts val="800"/>
              </a:spcAft>
            </a:pPr>
            <a:r>
              <a:rPr lang="vi-VN" sz="2200" dirty="0">
                <a:solidFill>
                  <a:srgbClr val="000000"/>
                </a:solidFill>
                <a:latin typeface="+mj-lt"/>
                <a:ea typeface="Times New Roman" panose="02020603050405020304" pitchFamily="18" charset="0"/>
                <a:cs typeface="Times New Roman" panose="02020603050405020304" pitchFamily="18" charset="0"/>
              </a:rPr>
              <a:t>-  Nước biển dâng do giãn nở nhiệt của nước biển.</a:t>
            </a:r>
          </a:p>
          <a:p>
            <a:pPr algn="just">
              <a:lnSpc>
                <a:spcPct val="100000"/>
              </a:lnSpc>
              <a:spcAft>
                <a:spcPts val="800"/>
              </a:spcAft>
            </a:pPr>
            <a:r>
              <a:rPr lang="vi-VN" sz="2200" dirty="0">
                <a:solidFill>
                  <a:srgbClr val="000000"/>
                </a:solidFill>
                <a:latin typeface="+mj-lt"/>
                <a:ea typeface="Times New Roman" panose="02020603050405020304" pitchFamily="18" charset="0"/>
                <a:cs typeface="Times New Roman" panose="02020603050405020304" pitchFamily="18" charset="0"/>
              </a:rPr>
              <a:t>- Thay đổi của dao động khí hậu, biến đổi dòng chảy...</a:t>
            </a:r>
          </a:p>
        </p:txBody>
      </p:sp>
      <p:sp>
        <p:nvSpPr>
          <p:cNvPr id="7" name="Rectangle 6"/>
          <p:cNvSpPr/>
          <p:nvPr/>
        </p:nvSpPr>
        <p:spPr>
          <a:xfrm>
            <a:off x="-1" y="5707551"/>
            <a:ext cx="12148457" cy="1210588"/>
          </a:xfrm>
          <a:prstGeom prst="rect">
            <a:avLst/>
          </a:prstGeom>
        </p:spPr>
        <p:txBody>
          <a:bodyPr wrap="square">
            <a:spAutoFit/>
          </a:bodyPr>
          <a:lstStyle/>
          <a:p>
            <a:pPr algn="just">
              <a:lnSpc>
                <a:spcPct val="100000"/>
              </a:lnSpc>
              <a:spcAft>
                <a:spcPts val="800"/>
              </a:spcAft>
            </a:pPr>
            <a:r>
              <a:rPr lang="vi-VN" sz="2200" dirty="0">
                <a:solidFill>
                  <a:srgbClr val="000000"/>
                </a:solidFill>
                <a:latin typeface="+mj-lt"/>
                <a:ea typeface="Times New Roman" panose="02020603050405020304" pitchFamily="18" charset="0"/>
                <a:cs typeface="Times New Roman" panose="02020603050405020304" pitchFamily="18" charset="0"/>
              </a:rPr>
              <a:t>- Bố cục chặt chẽ, sử dụng tiêu đề in đậm, các số liệu dựa trên cơ sở khoa học giúp người đọc dễ dàng nắm bắt nội dung. </a:t>
            </a:r>
          </a:p>
          <a:p>
            <a:pPr algn="just">
              <a:lnSpc>
                <a:spcPct val="100000"/>
              </a:lnSpc>
              <a:spcAft>
                <a:spcPts val="800"/>
              </a:spcAft>
            </a:pPr>
            <a:r>
              <a:rPr lang="vi-VN" sz="2200" dirty="0">
                <a:solidFill>
                  <a:srgbClr val="000000"/>
                </a:solidFill>
                <a:latin typeface="+mj-lt"/>
                <a:ea typeface="Times New Roman" panose="02020603050405020304" pitchFamily="18" charset="0"/>
                <a:cs typeface="Times New Roman" panose="02020603050405020304" pitchFamily="18" charset="0"/>
              </a:rPr>
              <a:t>- Sử dụng phương tiện phi ngôn ngữ (biểu đồ) thể hiện rõ nội dung cần hướng đến. </a:t>
            </a:r>
          </a:p>
        </p:txBody>
      </p:sp>
    </p:spTree>
    <p:extLst>
      <p:ext uri="{BB962C8B-B14F-4D97-AF65-F5344CB8AC3E}">
        <p14:creationId xmlns:p14="http://schemas.microsoft.com/office/powerpoint/2010/main" val="20424456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1000" fill="hold"/>
                                        <p:tgtEl>
                                          <p:spTgt spid="18"/>
                                        </p:tgtEl>
                                        <p:attrNameLst>
                                          <p:attrName>ppt_w</p:attrName>
                                        </p:attrNameLst>
                                      </p:cBhvr>
                                      <p:tavLst>
                                        <p:tav tm="0">
                                          <p:val>
                                            <p:fltVal val="0"/>
                                          </p:val>
                                        </p:tav>
                                        <p:tav tm="100000">
                                          <p:val>
                                            <p:strVal val="#ppt_w"/>
                                          </p:val>
                                        </p:tav>
                                      </p:tavLst>
                                    </p:anim>
                                    <p:anim calcmode="lin" valueType="num">
                                      <p:cBhvr>
                                        <p:cTn id="24" dur="1000" fill="hold"/>
                                        <p:tgtEl>
                                          <p:spTgt spid="18"/>
                                        </p:tgtEl>
                                        <p:attrNameLst>
                                          <p:attrName>ppt_h</p:attrName>
                                        </p:attrNameLst>
                                      </p:cBhvr>
                                      <p:tavLst>
                                        <p:tav tm="0">
                                          <p:val>
                                            <p:fltVal val="0"/>
                                          </p:val>
                                        </p:tav>
                                        <p:tav tm="100000">
                                          <p:val>
                                            <p:strVal val="#ppt_h"/>
                                          </p:val>
                                        </p:tav>
                                      </p:tavLst>
                                    </p:anim>
                                    <p:anim calcmode="lin" valueType="num">
                                      <p:cBhvr>
                                        <p:cTn id="25" dur="1000" fill="hold"/>
                                        <p:tgtEl>
                                          <p:spTgt spid="18"/>
                                        </p:tgtEl>
                                        <p:attrNameLst>
                                          <p:attrName>style.rotation</p:attrName>
                                        </p:attrNameLst>
                                      </p:cBhvr>
                                      <p:tavLst>
                                        <p:tav tm="0">
                                          <p:val>
                                            <p:fltVal val="90"/>
                                          </p:val>
                                        </p:tav>
                                        <p:tav tm="100000">
                                          <p:val>
                                            <p:fltVal val="0"/>
                                          </p:val>
                                        </p:tav>
                                      </p:tavLst>
                                    </p:anim>
                                    <p:animEffect transition="in" filter="fade">
                                      <p:cBhvr>
                                        <p:cTn id="26" dur="1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4" grpId="0"/>
      <p:bldP spid="1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mực-nước-biển-sẽ-dâng-cao-gấp-nhiều-lần-trong-thế-kỷ-tới-tải-video">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 y="0"/>
            <a:ext cx="12192001" cy="6844550"/>
          </a:xfrm>
        </p:spPr>
      </p:pic>
    </p:spTree>
    <p:extLst>
      <p:ext uri="{BB962C8B-B14F-4D97-AF65-F5344CB8AC3E}">
        <p14:creationId xmlns:p14="http://schemas.microsoft.com/office/powerpoint/2010/main" val="4173979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7194"/>
          <a:stretch/>
        </p:blipFill>
        <p:spPr>
          <a:xfrm>
            <a:off x="0" y="-230366"/>
            <a:ext cx="12272443" cy="7078206"/>
          </a:xfrm>
          <a:prstGeom prst="rect">
            <a:avLst/>
          </a:prstGeom>
        </p:spPr>
      </p:pic>
      <p:pic>
        <p:nvPicPr>
          <p:cNvPr id="28" name="Picture 27" descr="https://tiasang.com.vn/wp-content/uploads/old/Portals/0/nuoc%20bien%20dang%20a3.png"/>
          <p:cNvPicPr/>
          <p:nvPr/>
        </p:nvPicPr>
        <p:blipFill>
          <a:blip r:embed="rId3">
            <a:extLst>
              <a:ext uri="{28A0092B-C50C-407E-A947-70E740481C1C}">
                <a14:useLocalDpi xmlns:a14="http://schemas.microsoft.com/office/drawing/2010/main" val="0"/>
              </a:ext>
            </a:extLst>
          </a:blip>
          <a:srcRect/>
          <a:stretch>
            <a:fillRect/>
          </a:stretch>
        </p:blipFill>
        <p:spPr bwMode="auto">
          <a:xfrm>
            <a:off x="123588" y="1975326"/>
            <a:ext cx="2873612" cy="2820843"/>
          </a:xfrm>
          <a:prstGeom prst="rect">
            <a:avLst/>
          </a:prstGeom>
          <a:noFill/>
          <a:ln>
            <a:noFill/>
          </a:ln>
        </p:spPr>
      </p:pic>
      <p:graphicFrame>
        <p:nvGraphicFramePr>
          <p:cNvPr id="3" name="Diagram 2"/>
          <p:cNvGraphicFramePr/>
          <p:nvPr>
            <p:extLst>
              <p:ext uri="{D42A27DB-BD31-4B8C-83A1-F6EECF244321}">
                <p14:modId xmlns:p14="http://schemas.microsoft.com/office/powerpoint/2010/main" val="520272594"/>
              </p:ext>
            </p:extLst>
          </p:nvPr>
        </p:nvGraphicFramePr>
        <p:xfrm>
          <a:off x="3120788" y="0"/>
          <a:ext cx="9071212" cy="68478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46106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1076"/>
            <a:ext cx="12289386" cy="6909076"/>
          </a:xfrm>
          <a:prstGeom prst="rect">
            <a:avLst/>
          </a:prstGeom>
        </p:spPr>
      </p:pic>
      <p:grpSp>
        <p:nvGrpSpPr>
          <p:cNvPr id="23" name="Group 22">
            <a:extLst>
              <a:ext uri="{FF2B5EF4-FFF2-40B4-BE49-F238E27FC236}">
                <a16:creationId xmlns:a16="http://schemas.microsoft.com/office/drawing/2014/main" id="{7374A073-D228-4240-8C70-AF6D37BDE419}"/>
              </a:ext>
            </a:extLst>
          </p:cNvPr>
          <p:cNvGrpSpPr/>
          <p:nvPr/>
        </p:nvGrpSpPr>
        <p:grpSpPr>
          <a:xfrm>
            <a:off x="922199" y="4663427"/>
            <a:ext cx="10144308" cy="2097761"/>
            <a:chOff x="2469306" y="2205052"/>
            <a:chExt cx="2566572" cy="2447894"/>
          </a:xfrm>
        </p:grpSpPr>
        <p:sp>
          <p:nvSpPr>
            <p:cNvPr id="21" name="Teardrop 20">
              <a:extLst>
                <a:ext uri="{FF2B5EF4-FFF2-40B4-BE49-F238E27FC236}">
                  <a16:creationId xmlns:a16="http://schemas.microsoft.com/office/drawing/2014/main" id="{EEB8A47A-26E5-4619-AF65-31F9A75145A3}"/>
                </a:ext>
              </a:extLst>
            </p:cNvPr>
            <p:cNvSpPr/>
            <p:nvPr/>
          </p:nvSpPr>
          <p:spPr>
            <a:xfrm rot="5141952">
              <a:off x="2587984" y="2205052"/>
              <a:ext cx="2447894" cy="2447894"/>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B17C9ECA-E90A-45CB-91EC-B52B3AFF3362}"/>
                </a:ext>
              </a:extLst>
            </p:cNvPr>
            <p:cNvSpPr/>
            <p:nvPr/>
          </p:nvSpPr>
          <p:spPr>
            <a:xfrm>
              <a:off x="2469306" y="2283693"/>
              <a:ext cx="2499294" cy="2290612"/>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28" name="TextBox 27">
            <a:extLst>
              <a:ext uri="{FF2B5EF4-FFF2-40B4-BE49-F238E27FC236}">
                <a16:creationId xmlns:a16="http://schemas.microsoft.com/office/drawing/2014/main" id="{6CCF0026-9225-4978-A38E-9E53EF46D020}"/>
              </a:ext>
            </a:extLst>
          </p:cNvPr>
          <p:cNvSpPr txBox="1"/>
          <p:nvPr/>
        </p:nvSpPr>
        <p:spPr>
          <a:xfrm>
            <a:off x="2030298" y="5019809"/>
            <a:ext cx="8322741" cy="1384995"/>
          </a:xfrm>
          <a:prstGeom prst="rect">
            <a:avLst/>
          </a:prstGeom>
          <a:noFill/>
        </p:spPr>
        <p:txBody>
          <a:bodyPr wrap="square" rtlCol="0">
            <a:spAutoFit/>
          </a:bodyPr>
          <a:lstStyle/>
          <a:p>
            <a:pPr lvl="0">
              <a:defRPr/>
            </a:pPr>
            <a:r>
              <a:rPr lang="vi-VN" sz="2800" b="1" u="sng" dirty="0">
                <a:solidFill>
                  <a:srgbClr val="FF0000"/>
                </a:solidFill>
                <a:latin typeface="Times New Roman" panose="02020603050405020304" pitchFamily="18" charset="0"/>
                <a:cs typeface="Times New Roman" panose="02020603050405020304" pitchFamily="18" charset="0"/>
              </a:rPr>
              <a:t>Lời kêu gọi: </a:t>
            </a:r>
            <a:r>
              <a:rPr lang="vi-VN" sz="2800" b="1" i="1" dirty="0">
                <a:solidFill>
                  <a:srgbClr val="00B050"/>
                </a:solidFill>
                <a:latin typeface="Times New Roman" panose="02020603050405020304" pitchFamily="18" charset="0"/>
                <a:cs typeface="Times New Roman" panose="02020603050405020304" pitchFamily="18" charset="0"/>
              </a:rPr>
              <a:t>Tìm giải pháp thích ứng một cách hiệu quả là một trong những bài toán khó nhất mà loài người chúng ta cần hợp tác giải quyết trong thế kỉ này.</a:t>
            </a:r>
            <a:endParaRPr kumimoji="0" lang="en-US" sz="2800" b="1" i="1"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60C448A3-7EF2-4BCC-8E94-89A808C705C0}"/>
              </a:ext>
            </a:extLst>
          </p:cNvPr>
          <p:cNvGrpSpPr/>
          <p:nvPr/>
        </p:nvGrpSpPr>
        <p:grpSpPr>
          <a:xfrm>
            <a:off x="533795" y="88135"/>
            <a:ext cx="3243263" cy="4303634"/>
            <a:chOff x="660400" y="1764500"/>
            <a:chExt cx="3243263" cy="4303634"/>
          </a:xfrm>
        </p:grpSpPr>
        <p:sp>
          <p:nvSpPr>
            <p:cNvPr id="24" name="Flowchart: Off-page Connector 23">
              <a:extLst>
                <a:ext uri="{FF2B5EF4-FFF2-40B4-BE49-F238E27FC236}">
                  <a16:creationId xmlns:a16="http://schemas.microsoft.com/office/drawing/2014/main" id="{C5B64AF0-C93F-402E-9A54-48C444BD7F5F}"/>
                </a:ext>
              </a:extLst>
            </p:cNvPr>
            <p:cNvSpPr/>
            <p:nvPr/>
          </p:nvSpPr>
          <p:spPr>
            <a:xfrm>
              <a:off x="660400" y="2081922"/>
              <a:ext cx="3243263" cy="3986212"/>
            </a:xfrm>
            <a:prstGeom prst="flowChartOffpageConnector">
              <a:avLst/>
            </a:prstGeom>
            <a:solidFill>
              <a:schemeClr val="bg1"/>
            </a:solidFill>
            <a:ln w="28575">
              <a:solidFill>
                <a:srgbClr val="FFC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a:extLst>
                <a:ext uri="{FF2B5EF4-FFF2-40B4-BE49-F238E27FC236}">
                  <a16:creationId xmlns:a16="http://schemas.microsoft.com/office/drawing/2014/main" id="{8A791A13-C085-49E8-AED8-5B0C9F20AF92}"/>
                </a:ext>
              </a:extLst>
            </p:cNvPr>
            <p:cNvSpPr/>
            <p:nvPr/>
          </p:nvSpPr>
          <p:spPr>
            <a:xfrm rot="5400000">
              <a:off x="2039714" y="1561595"/>
              <a:ext cx="484632" cy="890441"/>
            </a:xfrm>
            <a:prstGeom prst="chevron">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3">
            <a:extLst>
              <a:ext uri="{FF2B5EF4-FFF2-40B4-BE49-F238E27FC236}">
                <a16:creationId xmlns:a16="http://schemas.microsoft.com/office/drawing/2014/main" id="{C197DCC1-A6CA-4506-B697-5C720A70EB8A}"/>
              </a:ext>
            </a:extLst>
          </p:cNvPr>
          <p:cNvGrpSpPr/>
          <p:nvPr/>
        </p:nvGrpSpPr>
        <p:grpSpPr>
          <a:xfrm>
            <a:off x="4410146" y="88135"/>
            <a:ext cx="3243263" cy="4303634"/>
            <a:chOff x="660400" y="1764500"/>
            <a:chExt cx="3243263" cy="4303634"/>
          </a:xfrm>
        </p:grpSpPr>
        <p:sp>
          <p:nvSpPr>
            <p:cNvPr id="35" name="Flowchart: Off-page Connector 34">
              <a:extLst>
                <a:ext uri="{FF2B5EF4-FFF2-40B4-BE49-F238E27FC236}">
                  <a16:creationId xmlns:a16="http://schemas.microsoft.com/office/drawing/2014/main" id="{6FFC235B-80B8-4ABD-8B0A-7D7C4FF7B9B1}"/>
                </a:ext>
              </a:extLst>
            </p:cNvPr>
            <p:cNvSpPr/>
            <p:nvPr/>
          </p:nvSpPr>
          <p:spPr>
            <a:xfrm>
              <a:off x="660400" y="2081922"/>
              <a:ext cx="3243263" cy="3986212"/>
            </a:xfrm>
            <a:prstGeom prst="flowChartOffpageConnector">
              <a:avLst/>
            </a:prstGeom>
            <a:solidFill>
              <a:schemeClr val="bg1"/>
            </a:solidFill>
            <a:ln w="28575">
              <a:solidFill>
                <a:srgbClr val="FFC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Chevron 35">
              <a:extLst>
                <a:ext uri="{FF2B5EF4-FFF2-40B4-BE49-F238E27FC236}">
                  <a16:creationId xmlns:a16="http://schemas.microsoft.com/office/drawing/2014/main" id="{2ED4C20E-6CE4-40A8-8BA0-A14449B95477}"/>
                </a:ext>
              </a:extLst>
            </p:cNvPr>
            <p:cNvSpPr/>
            <p:nvPr/>
          </p:nvSpPr>
          <p:spPr>
            <a:xfrm rot="5400000">
              <a:off x="2039714" y="1561595"/>
              <a:ext cx="484632" cy="890441"/>
            </a:xfrm>
            <a:prstGeom prst="chevron">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36">
            <a:extLst>
              <a:ext uri="{FF2B5EF4-FFF2-40B4-BE49-F238E27FC236}">
                <a16:creationId xmlns:a16="http://schemas.microsoft.com/office/drawing/2014/main" id="{EA3B861E-EE59-4641-A154-8FB44FA5511E}"/>
              </a:ext>
            </a:extLst>
          </p:cNvPr>
          <p:cNvGrpSpPr/>
          <p:nvPr/>
        </p:nvGrpSpPr>
        <p:grpSpPr>
          <a:xfrm>
            <a:off x="8147917" y="88135"/>
            <a:ext cx="3243263" cy="4303634"/>
            <a:chOff x="660400" y="1764500"/>
            <a:chExt cx="3243263" cy="4303634"/>
          </a:xfrm>
        </p:grpSpPr>
        <p:sp>
          <p:nvSpPr>
            <p:cNvPr id="38" name="Flowchart: Off-page Connector 37">
              <a:extLst>
                <a:ext uri="{FF2B5EF4-FFF2-40B4-BE49-F238E27FC236}">
                  <a16:creationId xmlns:a16="http://schemas.microsoft.com/office/drawing/2014/main" id="{B4C8F68A-D025-4436-B6EB-57EDB39A3D19}"/>
                </a:ext>
              </a:extLst>
            </p:cNvPr>
            <p:cNvSpPr/>
            <p:nvPr/>
          </p:nvSpPr>
          <p:spPr>
            <a:xfrm>
              <a:off x="660400" y="2081922"/>
              <a:ext cx="3243263" cy="3986212"/>
            </a:xfrm>
            <a:prstGeom prst="flowChartOffpageConnector">
              <a:avLst/>
            </a:prstGeom>
            <a:solidFill>
              <a:schemeClr val="bg1"/>
            </a:solidFill>
            <a:ln w="28575">
              <a:solidFill>
                <a:srgbClr val="FFC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Chevron 38">
              <a:extLst>
                <a:ext uri="{FF2B5EF4-FFF2-40B4-BE49-F238E27FC236}">
                  <a16:creationId xmlns:a16="http://schemas.microsoft.com/office/drawing/2014/main" id="{88981D4C-ACD8-4643-8273-C445059BD722}"/>
                </a:ext>
              </a:extLst>
            </p:cNvPr>
            <p:cNvSpPr/>
            <p:nvPr/>
          </p:nvSpPr>
          <p:spPr>
            <a:xfrm rot="5400000">
              <a:off x="2039714" y="1561595"/>
              <a:ext cx="484632" cy="890441"/>
            </a:xfrm>
            <a:prstGeom prst="chevron">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TextBox 40">
            <a:extLst>
              <a:ext uri="{FF2B5EF4-FFF2-40B4-BE49-F238E27FC236}">
                <a16:creationId xmlns:a16="http://schemas.microsoft.com/office/drawing/2014/main" id="{8A8B3CFA-65C7-4AAE-8653-F786AAA1BC2E}"/>
              </a:ext>
            </a:extLst>
          </p:cNvPr>
          <p:cNvSpPr txBox="1"/>
          <p:nvPr/>
        </p:nvSpPr>
        <p:spPr>
          <a:xfrm>
            <a:off x="533796" y="636808"/>
            <a:ext cx="3243262" cy="3121880"/>
          </a:xfrm>
          <a:prstGeom prst="rect">
            <a:avLst/>
          </a:prstGeom>
          <a:noFill/>
        </p:spPr>
        <p:txBody>
          <a:bodyPr wrap="square">
            <a:spAutoFit/>
          </a:bodyPr>
          <a:lstStyle/>
          <a:p>
            <a:pPr algn="just">
              <a:lnSpc>
                <a:spcPct val="107000"/>
              </a:lnSpc>
              <a:spcAft>
                <a:spcPts val="800"/>
              </a:spcAft>
            </a:pPr>
            <a:r>
              <a:rPr lang="vi-VN" sz="23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Mực nước biển toàn cầu sẽ liên </a:t>
            </a:r>
            <a:r>
              <a:rPr lang="vi-VN" sz="2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tục tăng với tốc độ ngày càng nhanh hơn do nhiều nguyên nhân khác nhau: băng tan, giãn nở của nước và các thay đổi trong hệ thống khí hậu Trái Đất.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410C1C61-F163-4355-B897-35687A62F233}"/>
              </a:ext>
            </a:extLst>
          </p:cNvPr>
          <p:cNvSpPr txBox="1"/>
          <p:nvPr/>
        </p:nvSpPr>
        <p:spPr>
          <a:xfrm>
            <a:off x="4483037" y="890190"/>
            <a:ext cx="3097478" cy="2397451"/>
          </a:xfrm>
          <a:prstGeom prst="rect">
            <a:avLst/>
          </a:prstGeom>
          <a:noFill/>
        </p:spPr>
        <p:txBody>
          <a:bodyPr wrap="square">
            <a:spAutoFit/>
          </a:bodyPr>
          <a:lstStyle/>
          <a:p>
            <a:pPr algn="ctr">
              <a:lnSpc>
                <a:spcPct val="107000"/>
              </a:lnSpc>
              <a:spcAft>
                <a:spcPts val="8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 độ dâng của nước biển do biến đổi khí hậu chừng 3 milimet một năm với gia tốc dương.</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8A8B3CFA-65C7-4AAE-8653-F786AAA1BC2E}"/>
              </a:ext>
            </a:extLst>
          </p:cNvPr>
          <p:cNvSpPr txBox="1"/>
          <p:nvPr/>
        </p:nvSpPr>
        <p:spPr>
          <a:xfrm>
            <a:off x="8286495" y="636808"/>
            <a:ext cx="3104685" cy="3253711"/>
          </a:xfrm>
          <a:prstGeom prst="rect">
            <a:avLst/>
          </a:prstGeom>
          <a:noFill/>
        </p:spPr>
        <p:txBody>
          <a:bodyPr wrap="square">
            <a:spAutoFit/>
          </a:bodyPr>
          <a:lstStyle/>
          <a:p>
            <a:pPr algn="just">
              <a:lnSpc>
                <a:spcPct val="107000"/>
              </a:lnSpc>
              <a:spcAft>
                <a:spcPts val="8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 kiến vào cuối thế kỷ tới, mực nước biển sẽ tăng lên trong khoảng 35-85 cm, gây thiệt hại cho kinh tế toàn cầu hàng ngàn tỷ USD với nhiều hệ lụy về phát triển.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70533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par>
                                <p:cTn id="14" presetID="22" presetClass="entr" presetSubtype="4"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down)">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1" grpId="0"/>
      <p:bldP spid="45"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8535" cy="6858000"/>
          </a:xfrm>
          <a:prstGeom prst="rect">
            <a:avLst/>
          </a:prstGeom>
        </p:spPr>
      </p:pic>
      <p:sp>
        <p:nvSpPr>
          <p:cNvPr id="14" name="Rectangle 13">
            <a:extLst>
              <a:ext uri="{FF2B5EF4-FFF2-40B4-BE49-F238E27FC236}">
                <a16:creationId xmlns:a16="http://schemas.microsoft.com/office/drawing/2014/main" id="{B1579C7C-8B80-40FA-972D-F9A840C3DAE1}"/>
              </a:ext>
            </a:extLst>
          </p:cNvPr>
          <p:cNvSpPr/>
          <p:nvPr/>
        </p:nvSpPr>
        <p:spPr>
          <a:xfrm>
            <a:off x="1741371" y="2170918"/>
            <a:ext cx="8709257" cy="3539430"/>
          </a:xfrm>
          <a:prstGeom prst="rect">
            <a:avLst/>
          </a:prstGeom>
        </p:spPr>
        <p:txBody>
          <a:bodyPr wrap="square">
            <a:spAutoFit/>
          </a:bodyPr>
          <a:lstStyle/>
          <a:p>
            <a:pPr algn="just"/>
            <a:r>
              <a:rPr lang="vi-VN" sz="3200" b="1" i="1" dirty="0">
                <a:solidFill>
                  <a:srgbClr val="3C4043"/>
                </a:solidFill>
                <a:latin typeface="Times New Roman" panose="02020603050405020304" pitchFamily="18" charset="0"/>
                <a:cs typeface="Times New Roman" panose="02020603050405020304" pitchFamily="18" charset="0"/>
              </a:rPr>
              <a:t>- Phần nhan đề, sa-pô rõ ràng.</a:t>
            </a:r>
          </a:p>
          <a:p>
            <a:pPr algn="just"/>
            <a:r>
              <a:rPr lang="vi-VN" sz="3200" b="1" i="1" dirty="0">
                <a:solidFill>
                  <a:srgbClr val="3C4043"/>
                </a:solidFill>
                <a:latin typeface="Times New Roman" panose="02020603050405020304" pitchFamily="18" charset="0"/>
                <a:cs typeface="Times New Roman" panose="02020603050405020304" pitchFamily="18" charset="0"/>
              </a:rPr>
              <a:t>- Ngôn ngữ thuyết minh mạch lạc, dễ hiểu, dựa trên cơ sở khoa học . </a:t>
            </a:r>
          </a:p>
          <a:p>
            <a:pPr algn="just"/>
            <a:r>
              <a:rPr lang="vi-VN" sz="3200" b="1" i="1" dirty="0">
                <a:solidFill>
                  <a:srgbClr val="3C4043"/>
                </a:solidFill>
                <a:latin typeface="Times New Roman" panose="02020603050405020304" pitchFamily="18" charset="0"/>
                <a:cs typeface="Times New Roman" panose="02020603050405020304" pitchFamily="18" charset="0"/>
              </a:rPr>
              <a:t>- Bố cục chặt chẽ, các ý lớn được in </a:t>
            </a:r>
            <a:r>
              <a:rPr lang="vi-VN" sz="3200" b="1" i="1">
                <a:solidFill>
                  <a:srgbClr val="3C4043"/>
                </a:solidFill>
                <a:latin typeface="Times New Roman" panose="02020603050405020304" pitchFamily="18" charset="0"/>
                <a:cs typeface="Times New Roman" panose="02020603050405020304" pitchFamily="18" charset="0"/>
              </a:rPr>
              <a:t>đậm </a:t>
            </a:r>
            <a:r>
              <a:rPr lang="en-US" sz="3200" b="1" i="1">
                <a:solidFill>
                  <a:srgbClr val="3C4043"/>
                </a:solidFill>
                <a:latin typeface="Times New Roman" panose="02020603050405020304" pitchFamily="18" charset="0"/>
                <a:cs typeface="Times New Roman" panose="02020603050405020304" pitchFamily="18" charset="0"/>
              </a:rPr>
              <a:t>giúp</a:t>
            </a:r>
            <a:r>
              <a:rPr lang="vi-VN" sz="3200" b="1" i="1">
                <a:solidFill>
                  <a:srgbClr val="3C4043"/>
                </a:solidFill>
                <a:latin typeface="Times New Roman" panose="02020603050405020304" pitchFamily="18" charset="0"/>
                <a:cs typeface="Times New Roman" panose="02020603050405020304" pitchFamily="18" charset="0"/>
              </a:rPr>
              <a:t> </a:t>
            </a:r>
            <a:r>
              <a:rPr lang="vi-VN" sz="3200" b="1" i="1" dirty="0">
                <a:solidFill>
                  <a:srgbClr val="3C4043"/>
                </a:solidFill>
                <a:latin typeface="Times New Roman" panose="02020603050405020304" pitchFamily="18" charset="0"/>
                <a:cs typeface="Times New Roman" panose="02020603050405020304" pitchFamily="18" charset="0"/>
              </a:rPr>
              <a:t>người đọc dễ dàng theo dõi và nắm bắt nội dung.</a:t>
            </a:r>
          </a:p>
          <a:p>
            <a:pPr algn="just"/>
            <a:r>
              <a:rPr lang="vi-VN" sz="3200" b="1" i="1" dirty="0">
                <a:solidFill>
                  <a:srgbClr val="3C4043"/>
                </a:solidFill>
                <a:latin typeface="Times New Roman" panose="02020603050405020304" pitchFamily="18" charset="0"/>
                <a:cs typeface="Times New Roman" panose="02020603050405020304" pitchFamily="18" charset="0"/>
              </a:rPr>
              <a:t>- Kết hợp với phương tiện phi ngôn ngữ là biểu đồ thể hiện rõ nội dung cần hướng đến.</a:t>
            </a:r>
          </a:p>
        </p:txBody>
      </p:sp>
      <p:sp>
        <p:nvSpPr>
          <p:cNvPr id="16" name="矩形: 圆角 24">
            <a:extLst>
              <a:ext uri="{FF2B5EF4-FFF2-40B4-BE49-F238E27FC236}">
                <a16:creationId xmlns:a16="http://schemas.microsoft.com/office/drawing/2014/main" id="{44E4F401-BEC9-4854-8E61-C5B26FB8E016}"/>
              </a:ext>
            </a:extLst>
          </p:cNvPr>
          <p:cNvSpPr/>
          <p:nvPr/>
        </p:nvSpPr>
        <p:spPr>
          <a:xfrm>
            <a:off x="2119415" y="521428"/>
            <a:ext cx="7953168" cy="725716"/>
          </a:xfrm>
          <a:prstGeom prst="roundRect">
            <a:avLst>
              <a:gd name="adj" fmla="val 50000"/>
            </a:avLst>
          </a:prstGeom>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dirty="0"/>
              <a:t>                </a:t>
            </a:r>
            <a:r>
              <a:rPr lang="en-US" altLang="zh-CN" sz="3600" b="1" dirty="0">
                <a:solidFill>
                  <a:srgbClr val="FF0000"/>
                </a:solidFill>
                <a:latin typeface="Times New Roman" panose="02020603050405020304" pitchFamily="18" charset="0"/>
                <a:cs typeface="Times New Roman" panose="02020603050405020304" pitchFamily="18" charset="0"/>
              </a:rPr>
              <a:t>1. </a:t>
            </a:r>
            <a:r>
              <a:rPr lang="vi-VN" altLang="zh-CN" sz="3600" b="1" dirty="0">
                <a:solidFill>
                  <a:srgbClr val="FF0000"/>
                </a:solidFill>
                <a:latin typeface="Times New Roman" panose="02020603050405020304" pitchFamily="18" charset="0"/>
                <a:cs typeface="Times New Roman" panose="02020603050405020304" pitchFamily="18" charset="0"/>
              </a:rPr>
              <a:t>Nghệ thuật</a:t>
            </a:r>
            <a:endParaRPr lang="zh-CN" altLang="en-US" b="1" dirty="0">
              <a:solidFill>
                <a:srgbClr val="FF0000"/>
              </a:solidFill>
              <a:latin typeface="Times New Roman" panose="02020603050405020304" pitchFamily="18" charset="0"/>
              <a:cs typeface="Times New Roman" panose="02020603050405020304" pitchFamily="18" charset="0"/>
            </a:endParaRPr>
          </a:p>
        </p:txBody>
      </p:sp>
      <p:pic>
        <p:nvPicPr>
          <p:cNvPr id="18" name="图片 2">
            <a:extLst>
              <a:ext uri="{FF2B5EF4-FFF2-40B4-BE49-F238E27FC236}">
                <a16:creationId xmlns:a16="http://schemas.microsoft.com/office/drawing/2014/main" id="{D14FDF41-E1CA-48B1-AAD9-9B4D4DE762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81657" y="324426"/>
            <a:ext cx="1232592" cy="1119720"/>
          </a:xfrm>
          <a:prstGeom prst="rect">
            <a:avLst/>
          </a:prstGeom>
        </p:spPr>
      </p:pic>
    </p:spTree>
    <p:extLst>
      <p:ext uri="{BB962C8B-B14F-4D97-AF65-F5344CB8AC3E}">
        <p14:creationId xmlns:p14="http://schemas.microsoft.com/office/powerpoint/2010/main" val="343433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8535" cy="6858000"/>
          </a:xfrm>
          <a:prstGeom prst="rect">
            <a:avLst/>
          </a:prstGeom>
        </p:spPr>
      </p:pic>
      <p:sp>
        <p:nvSpPr>
          <p:cNvPr id="15" name="Rectangle 14">
            <a:extLst>
              <a:ext uri="{FF2B5EF4-FFF2-40B4-BE49-F238E27FC236}">
                <a16:creationId xmlns:a16="http://schemas.microsoft.com/office/drawing/2014/main" id="{1949BBC1-3432-4C09-89E5-E105F44BB108}"/>
              </a:ext>
            </a:extLst>
          </p:cNvPr>
          <p:cNvSpPr/>
          <p:nvPr/>
        </p:nvSpPr>
        <p:spPr>
          <a:xfrm>
            <a:off x="762844" y="2479973"/>
            <a:ext cx="10765127" cy="2062103"/>
          </a:xfrm>
          <a:prstGeom prst="rect">
            <a:avLst/>
          </a:prstGeom>
        </p:spPr>
        <p:txBody>
          <a:bodyPr wrap="square">
            <a:spAutoFit/>
          </a:bodyPr>
          <a:lstStyle/>
          <a:p>
            <a:pPr algn="just"/>
            <a:r>
              <a:rPr lang="vi-VN" sz="3200" b="1" i="1" dirty="0">
                <a:latin typeface="Times New Roman" panose="02020603050405020304" pitchFamily="18" charset="0"/>
                <a:ea typeface="Calibri" panose="020F0502020204030204" pitchFamily="34" charset="0"/>
              </a:rPr>
              <a:t>	Văn bản giải thích hiện tượng tự nhiên nước biển dâng, nói về nguyên nhân thay đổi mực nước biển, thực trạng của hiện tượng nước biển dâng, hậu quả và khẳng định đây là bài toán khó cần giải của loài người trong thế kỉ XXI.</a:t>
            </a:r>
            <a:endParaRPr lang="en-SG" sz="3200" b="1" i="1" dirty="0">
              <a:latin typeface="Times New Roman" panose="02020603050405020304" pitchFamily="18" charset="0"/>
              <a:cs typeface="Times New Roman" panose="02020603050405020304" pitchFamily="18" charset="0"/>
            </a:endParaRPr>
          </a:p>
        </p:txBody>
      </p:sp>
      <p:sp>
        <p:nvSpPr>
          <p:cNvPr id="9" name="矩形: 圆角 24">
            <a:extLst>
              <a:ext uri="{FF2B5EF4-FFF2-40B4-BE49-F238E27FC236}">
                <a16:creationId xmlns:a16="http://schemas.microsoft.com/office/drawing/2014/main" id="{44E4F401-BEC9-4854-8E61-C5B26FB8E016}"/>
              </a:ext>
            </a:extLst>
          </p:cNvPr>
          <p:cNvSpPr/>
          <p:nvPr/>
        </p:nvSpPr>
        <p:spPr>
          <a:xfrm>
            <a:off x="2119415" y="521428"/>
            <a:ext cx="7953168" cy="725716"/>
          </a:xfrm>
          <a:prstGeom prst="roundRect">
            <a:avLst>
              <a:gd name="adj" fmla="val 50000"/>
            </a:avLst>
          </a:prstGeom>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dirty="0"/>
              <a:t>                </a:t>
            </a:r>
            <a:r>
              <a:rPr lang="vi-VN" altLang="zh-CN" sz="3600" b="1" dirty="0">
                <a:solidFill>
                  <a:srgbClr val="FF0000"/>
                </a:solidFill>
                <a:latin typeface="Times New Roman" panose="02020603050405020304" pitchFamily="18" charset="0"/>
                <a:cs typeface="Times New Roman" panose="02020603050405020304" pitchFamily="18" charset="0"/>
              </a:rPr>
              <a:t>2. Nội dung</a:t>
            </a:r>
            <a:endParaRPr lang="zh-CN" altLang="en-US" b="1" dirty="0">
              <a:solidFill>
                <a:srgbClr val="FF0000"/>
              </a:solidFill>
              <a:latin typeface="Times New Roman" panose="02020603050405020304" pitchFamily="18" charset="0"/>
              <a:cs typeface="Times New Roman" panose="02020603050405020304" pitchFamily="18" charset="0"/>
            </a:endParaRPr>
          </a:p>
        </p:txBody>
      </p:sp>
      <p:pic>
        <p:nvPicPr>
          <p:cNvPr id="10" name="图片 2">
            <a:extLst>
              <a:ext uri="{FF2B5EF4-FFF2-40B4-BE49-F238E27FC236}">
                <a16:creationId xmlns:a16="http://schemas.microsoft.com/office/drawing/2014/main" id="{D14FDF41-E1CA-48B1-AAD9-9B4D4DE762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81657" y="324426"/>
            <a:ext cx="1232592" cy="1119720"/>
          </a:xfrm>
          <a:prstGeom prst="rect">
            <a:avLst/>
          </a:prstGeom>
        </p:spPr>
      </p:pic>
    </p:spTree>
    <p:extLst>
      <p:ext uri="{BB962C8B-B14F-4D97-AF65-F5344CB8AC3E}">
        <p14:creationId xmlns:p14="http://schemas.microsoft.com/office/powerpoint/2010/main" val="219430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90" y="8707"/>
            <a:ext cx="12242090" cy="6849293"/>
          </a:xfrm>
          <a:prstGeom prst="rect">
            <a:avLst/>
          </a:prstGeom>
        </p:spPr>
      </p:pic>
      <p:pic>
        <p:nvPicPr>
          <p:cNvPr id="16" name="图片 12">
            <a:extLst>
              <a:ext uri="{FF2B5EF4-FFF2-40B4-BE49-F238E27FC236}">
                <a16:creationId xmlns:a16="http://schemas.microsoft.com/office/drawing/2014/main" id="{0FC65DD4-A478-4D35-B54A-74CEEC31A6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70252" y="-4206921"/>
            <a:ext cx="2263469" cy="12253457"/>
          </a:xfrm>
          <a:prstGeom prst="rect">
            <a:avLst/>
          </a:prstGeom>
        </p:spPr>
      </p:pic>
      <p:grpSp>
        <p:nvGrpSpPr>
          <p:cNvPr id="23" name="Group 22">
            <a:extLst>
              <a:ext uri="{FF2B5EF4-FFF2-40B4-BE49-F238E27FC236}">
                <a16:creationId xmlns:a16="http://schemas.microsoft.com/office/drawing/2014/main" id="{7374A073-D228-4240-8C70-AF6D37BDE419}"/>
              </a:ext>
            </a:extLst>
          </p:cNvPr>
          <p:cNvGrpSpPr/>
          <p:nvPr/>
        </p:nvGrpSpPr>
        <p:grpSpPr>
          <a:xfrm>
            <a:off x="4484914" y="110781"/>
            <a:ext cx="3782213" cy="728664"/>
            <a:chOff x="2469306" y="2205052"/>
            <a:chExt cx="2566572" cy="2447894"/>
          </a:xfrm>
        </p:grpSpPr>
        <p:sp>
          <p:nvSpPr>
            <p:cNvPr id="21" name="Teardrop 20">
              <a:extLst>
                <a:ext uri="{FF2B5EF4-FFF2-40B4-BE49-F238E27FC236}">
                  <a16:creationId xmlns:a16="http://schemas.microsoft.com/office/drawing/2014/main" id="{EEB8A47A-26E5-4619-AF65-31F9A75145A3}"/>
                </a:ext>
              </a:extLst>
            </p:cNvPr>
            <p:cNvSpPr/>
            <p:nvPr/>
          </p:nvSpPr>
          <p:spPr>
            <a:xfrm rot="5141952">
              <a:off x="2587984" y="2205052"/>
              <a:ext cx="2447894" cy="2447894"/>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B17C9ECA-E90A-45CB-91EC-B52B3AFF3362}"/>
                </a:ext>
              </a:extLst>
            </p:cNvPr>
            <p:cNvSpPr/>
            <p:nvPr/>
          </p:nvSpPr>
          <p:spPr>
            <a:xfrm>
              <a:off x="2469306" y="2283693"/>
              <a:ext cx="2499294" cy="2290612"/>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28" name="TextBox 27">
            <a:extLst>
              <a:ext uri="{FF2B5EF4-FFF2-40B4-BE49-F238E27FC236}">
                <a16:creationId xmlns:a16="http://schemas.microsoft.com/office/drawing/2014/main" id="{6CCF0026-9225-4978-A38E-9E53EF46D020}"/>
              </a:ext>
            </a:extLst>
          </p:cNvPr>
          <p:cNvSpPr txBox="1"/>
          <p:nvPr/>
        </p:nvSpPr>
        <p:spPr>
          <a:xfrm>
            <a:off x="4794141" y="203298"/>
            <a:ext cx="320812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TẬP DỰ ÁN</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666743" y="1205411"/>
            <a:ext cx="8784771" cy="1569660"/>
          </a:xfrm>
          <a:prstGeom prst="rect">
            <a:avLst/>
          </a:prstGeom>
          <a:noFill/>
        </p:spPr>
        <p:txBody>
          <a:bodyPr wrap="square" rtlCol="0">
            <a:spAutoFit/>
          </a:bodyPr>
          <a:lstStyle/>
          <a:p>
            <a:r>
              <a:rPr lang="vi-VN" sz="2400" b="1" i="1" dirty="0">
                <a:latin typeface="+mj-lt"/>
              </a:rPr>
              <a:t>Em hãy đóng vai là nhà hoạt động về môi trường để làm 1 video tuyên truyền cho mọi người về những ảnh hưởng của biến đổi khí hậu dẫn tới nước biển dâng và những giải pháp nhằm góp phần giảm thiểu điều đó.</a:t>
            </a:r>
            <a:endParaRPr lang="en-US" sz="2400" b="1" i="1" dirty="0">
              <a:latin typeface="+mj-lt"/>
            </a:endParaRPr>
          </a:p>
        </p:txBody>
      </p:sp>
    </p:spTree>
    <p:extLst>
      <p:ext uri="{BB962C8B-B14F-4D97-AF65-F5344CB8AC3E}">
        <p14:creationId xmlns:p14="http://schemas.microsoft.com/office/powerpoint/2010/main" val="29482668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73741" y="0"/>
            <a:ext cx="12265741" cy="6895783"/>
          </a:xfrm>
          <a:prstGeom prst="rect">
            <a:avLst/>
          </a:prstGeom>
        </p:spPr>
      </p:pic>
      <p:pic>
        <p:nvPicPr>
          <p:cNvPr id="3" name="Picture 2">
            <a:extLst>
              <a:ext uri="{FF2B5EF4-FFF2-40B4-BE49-F238E27FC236}">
                <a16:creationId xmlns:a16="http://schemas.microsoft.com/office/drawing/2014/main" id="{4A915761-A72E-47E7-AC91-E9070D5A4021}"/>
              </a:ext>
            </a:extLst>
          </p:cNvPr>
          <p:cNvPicPr>
            <a:picLocks noChangeAspect="1"/>
          </p:cNvPicPr>
          <p:nvPr/>
        </p:nvPicPr>
        <p:blipFill>
          <a:blip r:embed="rId3"/>
          <a:stretch>
            <a:fillRect/>
          </a:stretch>
        </p:blipFill>
        <p:spPr>
          <a:xfrm>
            <a:off x="1038327" y="1115793"/>
            <a:ext cx="9841571" cy="49433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4AD49E69-BA42-4FD3-AA09-F6B2F13C3098}"/>
              </a:ext>
            </a:extLst>
          </p:cNvPr>
          <p:cNvSpPr/>
          <p:nvPr/>
        </p:nvSpPr>
        <p:spPr>
          <a:xfrm>
            <a:off x="1362031" y="1549038"/>
            <a:ext cx="9194164" cy="797491"/>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Dựa vào nội dung đã chuẩn bị hoàn thiện nội dung phiếu học tập.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56B9F555-6ABA-4835-9200-61DCA6969A27}"/>
              </a:ext>
            </a:extLst>
          </p:cNvPr>
          <p:cNvGraphicFramePr>
            <a:graphicFrameLocks noGrp="1"/>
          </p:cNvGraphicFramePr>
          <p:nvPr>
            <p:extLst>
              <p:ext uri="{D42A27DB-BD31-4B8C-83A1-F6EECF244321}">
                <p14:modId xmlns:p14="http://schemas.microsoft.com/office/powerpoint/2010/main" val="2538177988"/>
              </p:ext>
            </p:extLst>
          </p:nvPr>
        </p:nvGraphicFramePr>
        <p:xfrm>
          <a:off x="1448052" y="2925690"/>
          <a:ext cx="9222154" cy="2447244"/>
        </p:xfrm>
        <a:graphic>
          <a:graphicData uri="http://schemas.openxmlformats.org/drawingml/2006/table">
            <a:tbl>
              <a:tblPr firstRow="1" firstCol="1" bandRow="1"/>
              <a:tblGrid>
                <a:gridCol w="5570951">
                  <a:extLst>
                    <a:ext uri="{9D8B030D-6E8A-4147-A177-3AD203B41FA5}">
                      <a16:colId xmlns:a16="http://schemas.microsoft.com/office/drawing/2014/main" val="601518158"/>
                    </a:ext>
                  </a:extLst>
                </a:gridCol>
                <a:gridCol w="3651203">
                  <a:extLst>
                    <a:ext uri="{9D8B030D-6E8A-4147-A177-3AD203B41FA5}">
                      <a16:colId xmlns:a16="http://schemas.microsoft.com/office/drawing/2014/main" val="84692082"/>
                    </a:ext>
                  </a:extLst>
                </a:gridCol>
              </a:tblGrid>
              <a:tr h="407874">
                <a:tc>
                  <a:txBody>
                    <a:bodyPr/>
                    <a:lstStyle/>
                    <a:p>
                      <a:pPr algn="ctr">
                        <a:lnSpc>
                          <a:spcPct val="107000"/>
                        </a:lnSpc>
                        <a:spcAft>
                          <a:spcPts val="80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tìm hiểu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678643"/>
                  </a:ext>
                </a:extLst>
              </a:tr>
              <a:tr h="407874">
                <a:tc>
                  <a:txBody>
                    <a:bodyPr/>
                    <a:lstStyle/>
                    <a:p>
                      <a:pPr algn="just">
                        <a:lnSpc>
                          <a:spcPct val="107000"/>
                        </a:lnSpc>
                        <a:spcAft>
                          <a:spcPts val="800"/>
                        </a:spcAft>
                      </a:pPr>
                      <a:r>
                        <a:rPr lang="vi-VN" sz="2400" dirty="0">
                          <a:effectLst/>
                          <a:latin typeface="+mj-lt"/>
                          <a:ea typeface="Calibri" panose="020F0502020204030204" pitchFamily="34" charset="0"/>
                          <a:cs typeface="Times New Roman" panose="02020603050405020304" pitchFamily="18" charset="0"/>
                        </a:rPr>
                        <a:t>Tác giả</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90002"/>
                  </a:ext>
                </a:extLst>
              </a:tr>
              <a:tr h="407874">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 xứ</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763027"/>
                  </a:ext>
                </a:extLst>
              </a:tr>
              <a:tr h="407874">
                <a:tc>
                  <a:txBody>
                    <a:bodyPr/>
                    <a:lstStyle/>
                    <a:p>
                      <a:pPr algn="just">
                        <a:lnSpc>
                          <a:spcPct val="107000"/>
                        </a:lnSpc>
                        <a:spcAft>
                          <a:spcPts val="8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loại, kiểu văn bản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109592"/>
                  </a:ext>
                </a:extLst>
              </a:tr>
              <a:tr h="407874">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 thức biểu đạt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629671"/>
                  </a:ext>
                </a:extLst>
              </a:tr>
              <a:tr h="407874">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 cục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038735"/>
                  </a:ext>
                </a:extLst>
              </a:tr>
            </a:tbl>
          </a:graphicData>
        </a:graphic>
      </p:graphicFrame>
      <p:sp>
        <p:nvSpPr>
          <p:cNvPr id="20" name="TextBox 19">
            <a:extLst>
              <a:ext uri="{FF2B5EF4-FFF2-40B4-BE49-F238E27FC236}">
                <a16:creationId xmlns:a16="http://schemas.microsoft.com/office/drawing/2014/main" id="{958BF712-AEB8-479D-A4D2-6F97146D7D28}"/>
              </a:ext>
            </a:extLst>
          </p:cNvPr>
          <p:cNvSpPr txBox="1"/>
          <p:nvPr/>
        </p:nvSpPr>
        <p:spPr>
          <a:xfrm>
            <a:off x="4221721" y="327064"/>
            <a:ext cx="3049190" cy="461665"/>
          </a:xfrm>
          <a:custGeom>
            <a:avLst/>
            <a:gdLst>
              <a:gd name="connsiteX0" fmla="*/ 0 w 3049190"/>
              <a:gd name="connsiteY0" fmla="*/ 0 h 461665"/>
              <a:gd name="connsiteX1" fmla="*/ 3049190 w 3049190"/>
              <a:gd name="connsiteY1" fmla="*/ 0 h 461665"/>
              <a:gd name="connsiteX2" fmla="*/ 3049190 w 3049190"/>
              <a:gd name="connsiteY2" fmla="*/ 461665 h 461665"/>
              <a:gd name="connsiteX3" fmla="*/ 0 w 3049190"/>
              <a:gd name="connsiteY3" fmla="*/ 461665 h 461665"/>
              <a:gd name="connsiteX4" fmla="*/ 0 w 3049190"/>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9190" h="461665" extrusionOk="0">
                <a:moveTo>
                  <a:pt x="0" y="0"/>
                </a:moveTo>
                <a:cubicBezTo>
                  <a:pt x="756032" y="-5264"/>
                  <a:pt x="1586589" y="84467"/>
                  <a:pt x="3049190" y="0"/>
                </a:cubicBezTo>
                <a:cubicBezTo>
                  <a:pt x="3045502" y="47644"/>
                  <a:pt x="3067007" y="347216"/>
                  <a:pt x="3049190" y="461665"/>
                </a:cubicBezTo>
                <a:cubicBezTo>
                  <a:pt x="1779625" y="567985"/>
                  <a:pt x="376762" y="454016"/>
                  <a:pt x="0" y="461665"/>
                </a:cubicBezTo>
                <a:cubicBezTo>
                  <a:pt x="26717" y="334458"/>
                  <a:pt x="19926" y="171528"/>
                  <a:pt x="0" y="0"/>
                </a:cubicBezTo>
                <a:close/>
              </a:path>
            </a:pathLst>
          </a:custGeom>
          <a:noFill/>
          <a:ln>
            <a:solidFill>
              <a:schemeClr val="tx1"/>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a:spAutoFit/>
          </a:bodyPr>
          <a:lstStyle/>
          <a:p>
            <a:r>
              <a:rPr lang="vi-VN" sz="2400" b="1" dirty="0">
                <a:solidFill>
                  <a:srgbClr val="C00000"/>
                </a:solidFill>
                <a:effectLst/>
                <a:latin typeface="Times New Roman" panose="02020603050405020304" pitchFamily="18" charset="0"/>
                <a:ea typeface="Times New Roman" panose="02020603050405020304" pitchFamily="18" charset="0"/>
              </a:rPr>
              <a:t>PHIẾU HỌC TẬP 1</a:t>
            </a:r>
            <a:endParaRPr lang="en-US" sz="2400" dirty="0"/>
          </a:p>
        </p:txBody>
      </p:sp>
      <p:pic>
        <p:nvPicPr>
          <p:cNvPr id="16" name="Picture 15">
            <a:extLst>
              <a:ext uri="{FF2B5EF4-FFF2-40B4-BE49-F238E27FC236}">
                <a16:creationId xmlns:a16="http://schemas.microsoft.com/office/drawing/2014/main" id="{11FC289E-A75D-47C2-AF46-15CDFC95D43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83056" y1="21944" x2="83056" y2="21944"/>
                        <a14:foregroundMark x1="22500" y1="19722" x2="22500" y2="19722"/>
                        <a14:foregroundMark x1="26667" y1="30833" x2="26667" y2="30833"/>
                        <a14:foregroundMark x1="78889" y1="20556" x2="78889" y2="20556"/>
                      </a14:backgroundRemoval>
                    </a14:imgEffect>
                  </a14:imgLayer>
                </a14:imgProps>
              </a:ext>
            </a:extLst>
          </a:blip>
          <a:stretch>
            <a:fillRect/>
          </a:stretch>
        </p:blipFill>
        <p:spPr>
          <a:xfrm>
            <a:off x="10358698" y="161357"/>
            <a:ext cx="1659569" cy="1659569"/>
          </a:xfrm>
          <a:prstGeom prst="rect">
            <a:avLst/>
          </a:prstGeom>
        </p:spPr>
      </p:pic>
    </p:spTree>
    <p:extLst>
      <p:ext uri="{BB962C8B-B14F-4D97-AF65-F5344CB8AC3E}">
        <p14:creationId xmlns:p14="http://schemas.microsoft.com/office/powerpoint/2010/main" val="27282534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3741" y="0"/>
            <a:ext cx="12265741" cy="6895783"/>
          </a:xfrm>
          <a:prstGeom prst="rect">
            <a:avLst/>
          </a:prstGeom>
        </p:spPr>
      </p:pic>
      <p:grpSp>
        <p:nvGrpSpPr>
          <p:cNvPr id="11" name="Group 10">
            <a:extLst>
              <a:ext uri="{FF2B5EF4-FFF2-40B4-BE49-F238E27FC236}">
                <a16:creationId xmlns:a16="http://schemas.microsoft.com/office/drawing/2014/main" id="{808456B8-E661-4AD2-BC68-16E46B858015}"/>
              </a:ext>
            </a:extLst>
          </p:cNvPr>
          <p:cNvGrpSpPr/>
          <p:nvPr/>
        </p:nvGrpSpPr>
        <p:grpSpPr>
          <a:xfrm>
            <a:off x="0" y="1044713"/>
            <a:ext cx="4793343" cy="728663"/>
            <a:chOff x="7296858" y="360377"/>
            <a:chExt cx="4572000" cy="1330955"/>
          </a:xfrm>
        </p:grpSpPr>
        <p:sp>
          <p:nvSpPr>
            <p:cNvPr id="12" name="Rectangle: Rounded Corners 11">
              <a:extLst>
                <a:ext uri="{FF2B5EF4-FFF2-40B4-BE49-F238E27FC236}">
                  <a16:creationId xmlns:a16="http://schemas.microsoft.com/office/drawing/2014/main" id="{EDA322BB-F9B4-4E11-9996-3892E01E7942}"/>
                </a:ext>
              </a:extLst>
            </p:cNvPr>
            <p:cNvSpPr/>
            <p:nvPr/>
          </p:nvSpPr>
          <p:spPr>
            <a:xfrm>
              <a:off x="7296858" y="360377"/>
              <a:ext cx="4572000" cy="1330955"/>
            </a:xfrm>
            <a:prstGeom prst="roundRect">
              <a:avLst>
                <a:gd name="adj" fmla="val 50000"/>
              </a:avLst>
            </a:prstGeom>
            <a:gradFill flip="none" rotWithShape="1">
              <a:gsLst>
                <a:gs pos="0">
                  <a:srgbClr val="FFFF00"/>
                </a:gs>
                <a:gs pos="64000">
                  <a:srgbClr val="FF33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EC04D01F-9BC5-4D9D-87C0-CC19533E8F23}"/>
                </a:ext>
              </a:extLst>
            </p:cNvPr>
            <p:cNvSpPr/>
            <p:nvPr/>
          </p:nvSpPr>
          <p:spPr>
            <a:xfrm>
              <a:off x="7377724" y="412573"/>
              <a:ext cx="570128" cy="1186477"/>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5DEE85BC-B6F3-4601-82B0-2C1B9A6CEE44}"/>
              </a:ext>
            </a:extLst>
          </p:cNvPr>
          <p:cNvSpPr txBox="1"/>
          <p:nvPr/>
        </p:nvSpPr>
        <p:spPr>
          <a:xfrm>
            <a:off x="239430" y="1165241"/>
            <a:ext cx="5488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64273EB8-8246-4BE0-9099-288841B06B9D}"/>
              </a:ext>
            </a:extLst>
          </p:cNvPr>
          <p:cNvSpPr txBox="1"/>
          <p:nvPr/>
        </p:nvSpPr>
        <p:spPr>
          <a:xfrm>
            <a:off x="798052" y="1178211"/>
            <a:ext cx="40481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Times New Roman" panose="02020603050405020304" pitchFamily="18" charset="0"/>
                <a:cs typeface="Times New Roman" panose="02020603050405020304" pitchFamily="18" charset="0"/>
              </a:rPr>
              <a:t>ĐỌC -TÌM HIỂU CHUNG</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8594E4A-832E-4464-A985-94D1C6D51090}"/>
              </a:ext>
            </a:extLst>
          </p:cNvPr>
          <p:cNvSpPr txBox="1"/>
          <p:nvPr/>
        </p:nvSpPr>
        <p:spPr>
          <a:xfrm>
            <a:off x="161321" y="1815547"/>
            <a:ext cx="10858500" cy="619272"/>
          </a:xfrm>
          <a:prstGeom prst="rect">
            <a:avLst/>
          </a:prstGeom>
          <a:noFill/>
        </p:spPr>
        <p:txBody>
          <a:bodyPr wrap="square">
            <a:spAutoFit/>
          </a:bodyPr>
          <a:lstStyle/>
          <a:p>
            <a:pPr algn="just">
              <a:lnSpc>
                <a:spcPct val="107000"/>
              </a:lnSpc>
              <a:spcAft>
                <a:spcPts val="800"/>
              </a:spcAft>
            </a:pPr>
            <a:r>
              <a:rPr lang="vi-VN" sz="3200" b="1" kern="1200" dirty="0">
                <a:solidFill>
                  <a:srgbClr val="000000"/>
                </a:solidFill>
                <a:effectLst/>
                <a:latin typeface="Times New Roman" panose="02020603050405020304" pitchFamily="18" charset="0"/>
                <a:ea typeface="+mn-ea"/>
                <a:cs typeface="Times New Roman" panose="02020603050405020304" pitchFamily="18" charset="0"/>
              </a:rPr>
              <a:t>1. Đọc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1000099" y="106858"/>
            <a:ext cx="10296870" cy="830997"/>
          </a:xfrm>
          <a:prstGeom prst="rect">
            <a:avLst/>
          </a:prstGeom>
          <a:solidFill>
            <a:schemeClr val="tx2">
              <a:lumMod val="20000"/>
              <a:lumOff val="80000"/>
            </a:schemeClr>
          </a:solidFill>
        </p:spPr>
        <p:txBody>
          <a:bodyPr wrap="square" rtlCol="0">
            <a:spAutoFit/>
          </a:bodyPr>
          <a:lstStyle/>
          <a:p>
            <a:pPr algn="ctr"/>
            <a:r>
              <a:rPr lang="vi-VN" sz="2400" b="1" dirty="0">
                <a:solidFill>
                  <a:srgbClr val="FF0000"/>
                </a:solidFill>
                <a:latin typeface="+mj-lt"/>
              </a:rPr>
              <a:t>BÀI 3: VĂN BẢN THÔNG TIN</a:t>
            </a:r>
          </a:p>
          <a:p>
            <a:pPr algn="ctr"/>
            <a:r>
              <a:rPr lang="vi-VN" sz="2400" b="1" dirty="0">
                <a:solidFill>
                  <a:srgbClr val="FF0000"/>
                </a:solidFill>
                <a:latin typeface="+mj-lt"/>
              </a:rPr>
              <a:t>Đọc hiểu văn bản: Nước biển dâng: bài toán khó cần giải trong thế kỉ XXI</a:t>
            </a:r>
            <a:endParaRPr lang="en-US" sz="2400" b="1" dirty="0">
              <a:solidFill>
                <a:srgbClr val="FF0000"/>
              </a:solidFill>
              <a:latin typeface="+mj-lt"/>
            </a:endParaRPr>
          </a:p>
        </p:txBody>
      </p:sp>
      <p:sp>
        <p:nvSpPr>
          <p:cNvPr id="22" name="TextBox 21">
            <a:extLst>
              <a:ext uri="{FF2B5EF4-FFF2-40B4-BE49-F238E27FC236}">
                <a16:creationId xmlns:a16="http://schemas.microsoft.com/office/drawing/2014/main" id="{7093DC8C-2D69-43AD-9F28-78357DE93B80}"/>
              </a:ext>
            </a:extLst>
          </p:cNvPr>
          <p:cNvSpPr txBox="1"/>
          <p:nvPr/>
        </p:nvSpPr>
        <p:spPr>
          <a:xfrm>
            <a:off x="161321" y="2503857"/>
            <a:ext cx="10858500" cy="530594"/>
          </a:xfrm>
          <a:prstGeom prst="rect">
            <a:avLst/>
          </a:prstGeom>
          <a:noFill/>
        </p:spPr>
        <p:txBody>
          <a:bodyPr wrap="square">
            <a:spAutoFit/>
          </a:bodyPr>
          <a:lstStyle/>
          <a:p>
            <a:pPr algn="just">
              <a:lnSpc>
                <a:spcPct val="107000"/>
              </a:lnSpc>
              <a:spcAft>
                <a:spcPts val="800"/>
              </a:spcAft>
            </a:pPr>
            <a:r>
              <a:rPr lang="vi-VN" sz="2800" b="1" kern="1200" dirty="0">
                <a:solidFill>
                  <a:srgbClr val="000000"/>
                </a:solidFill>
                <a:effectLst/>
                <a:latin typeface="Times New Roman" panose="02020603050405020304" pitchFamily="18" charset="0"/>
                <a:ea typeface="+mn-ea"/>
                <a:cs typeface="Times New Roman" panose="02020603050405020304" pitchFamily="18" charset="0"/>
              </a:rPr>
              <a:t>2. Tìm hiểu chung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25A9E0F4-2BC2-4EFD-A129-C9197D652771}"/>
              </a:ext>
            </a:extLst>
          </p:cNvPr>
          <p:cNvGrpSpPr/>
          <p:nvPr/>
        </p:nvGrpSpPr>
        <p:grpSpPr>
          <a:xfrm>
            <a:off x="19070" y="3995262"/>
            <a:ext cx="2839111" cy="2802877"/>
            <a:chOff x="1025986" y="1881518"/>
            <a:chExt cx="2839111" cy="2802877"/>
          </a:xfrm>
        </p:grpSpPr>
        <p:sp>
          <p:nvSpPr>
            <p:cNvPr id="17" name="Freeform: Shape 12">
              <a:extLst>
                <a:ext uri="{FF2B5EF4-FFF2-40B4-BE49-F238E27FC236}">
                  <a16:creationId xmlns:a16="http://schemas.microsoft.com/office/drawing/2014/main" id="{AF955179-511E-41AB-9B31-D8D39EC6008B}"/>
                </a:ext>
              </a:extLst>
            </p:cNvPr>
            <p:cNvSpPr/>
            <p:nvPr/>
          </p:nvSpPr>
          <p:spPr>
            <a:xfrm>
              <a:off x="1331796" y="2244093"/>
              <a:ext cx="2533301" cy="2440302"/>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0" lvl="0" indent="0" algn="ctr" defTabSz="889000">
                <a:lnSpc>
                  <a:spcPct val="90000"/>
                </a:lnSpc>
                <a:spcBef>
                  <a:spcPct val="0"/>
                </a:spcBef>
                <a:spcAft>
                  <a:spcPct val="35000"/>
                </a:spcAft>
                <a:buNone/>
              </a:pPr>
              <a:r>
                <a:rPr lang="vi-VN" sz="3200" kern="1200" dirty="0">
                  <a:latin typeface="+mj-lt"/>
                </a:rPr>
                <a:t>Lưu Quang Hưng</a:t>
              </a:r>
              <a:endParaRPr lang="en-US" sz="3200" kern="1200" dirty="0">
                <a:latin typeface="+mj-lt"/>
              </a:endParaRPr>
            </a:p>
          </p:txBody>
        </p:sp>
        <p:sp>
          <p:nvSpPr>
            <p:cNvPr id="18" name="Arrow: Chevron 7">
              <a:extLst>
                <a:ext uri="{FF2B5EF4-FFF2-40B4-BE49-F238E27FC236}">
                  <a16:creationId xmlns:a16="http://schemas.microsoft.com/office/drawing/2014/main" id="{CF1EA744-0382-4877-B8D9-DF740BEC1BF5}"/>
                </a:ext>
              </a:extLst>
            </p:cNvPr>
            <p:cNvSpPr/>
            <p:nvPr/>
          </p:nvSpPr>
          <p:spPr>
            <a:xfrm>
              <a:off x="1025986" y="1881518"/>
              <a:ext cx="2795506" cy="764120"/>
            </a:xfrm>
            <a:prstGeom prst="chevron">
              <a:avLst>
                <a:gd name="adj" fmla="val 4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55D25166-713A-42C8-A3E6-3676FF394528}"/>
                </a:ext>
              </a:extLst>
            </p:cNvPr>
            <p:cNvSpPr txBox="1"/>
            <p:nvPr/>
          </p:nvSpPr>
          <p:spPr>
            <a:xfrm>
              <a:off x="1524306" y="2021565"/>
              <a:ext cx="1853803" cy="523220"/>
            </a:xfrm>
            <a:prstGeom prst="rect">
              <a:avLst/>
            </a:prstGeom>
            <a:noFill/>
          </p:spPr>
          <p:txBody>
            <a:bodyPr wrap="square">
              <a:spAutoFit/>
            </a:bodyPr>
            <a:lstStyle/>
            <a:p>
              <a:r>
                <a:rPr lang="vi-VN" sz="2800" b="1" dirty="0">
                  <a:solidFill>
                    <a:schemeClr val="bg1"/>
                  </a:solidFill>
                  <a:latin typeface="Times New Roman" panose="02020603050405020304" pitchFamily="18" charset="0"/>
                </a:rPr>
                <a:t>Tác giả</a:t>
              </a:r>
              <a:endParaRPr lang="en-US" sz="2800" dirty="0">
                <a:solidFill>
                  <a:schemeClr val="bg1"/>
                </a:solidFill>
              </a:endParaRPr>
            </a:p>
          </p:txBody>
        </p:sp>
      </p:grpSp>
      <p:grpSp>
        <p:nvGrpSpPr>
          <p:cNvPr id="20" name="Group 19">
            <a:extLst>
              <a:ext uri="{FF2B5EF4-FFF2-40B4-BE49-F238E27FC236}">
                <a16:creationId xmlns:a16="http://schemas.microsoft.com/office/drawing/2014/main" id="{A383B3DB-67AF-48A1-A9B1-00B48F40F8B2}"/>
              </a:ext>
            </a:extLst>
          </p:cNvPr>
          <p:cNvGrpSpPr/>
          <p:nvPr/>
        </p:nvGrpSpPr>
        <p:grpSpPr>
          <a:xfrm>
            <a:off x="5221636" y="1998820"/>
            <a:ext cx="4150999" cy="3919256"/>
            <a:chOff x="3884296" y="1850494"/>
            <a:chExt cx="4177109" cy="4020743"/>
          </a:xfrm>
        </p:grpSpPr>
        <p:sp>
          <p:nvSpPr>
            <p:cNvPr id="21" name="Freeform: Shape 16">
              <a:extLst>
                <a:ext uri="{FF2B5EF4-FFF2-40B4-BE49-F238E27FC236}">
                  <a16:creationId xmlns:a16="http://schemas.microsoft.com/office/drawing/2014/main" id="{6CC26D4D-F51C-4683-AB55-7A1E05D20293}"/>
                </a:ext>
              </a:extLst>
            </p:cNvPr>
            <p:cNvSpPr/>
            <p:nvPr/>
          </p:nvSpPr>
          <p:spPr>
            <a:xfrm>
              <a:off x="4634146" y="2168873"/>
              <a:ext cx="3418047" cy="3702364"/>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727682"/>
                <a:satOff val="-41964"/>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457200" lvl="0" indent="-457200" defTabSz="889000">
                <a:lnSpc>
                  <a:spcPct val="90000"/>
                </a:lnSpc>
                <a:spcBef>
                  <a:spcPct val="0"/>
                </a:spcBef>
                <a:spcAft>
                  <a:spcPct val="35000"/>
                </a:spcAft>
                <a:buFont typeface="Wingdings" panose="05000000000000000000" pitchFamily="2" charset="2"/>
                <a:buChar char="ü"/>
              </a:pPr>
              <a:endParaRPr lang="en-US" sz="2800" kern="1200" dirty="0">
                <a:latin typeface="+mj-lt"/>
              </a:endParaRPr>
            </a:p>
            <a:p>
              <a:pPr marL="457200" lvl="0" indent="-457200" defTabSz="889000">
                <a:lnSpc>
                  <a:spcPct val="90000"/>
                </a:lnSpc>
                <a:spcBef>
                  <a:spcPct val="0"/>
                </a:spcBef>
                <a:spcAft>
                  <a:spcPct val="35000"/>
                </a:spcAft>
                <a:buFont typeface="Wingdings" panose="05000000000000000000" pitchFamily="2" charset="2"/>
                <a:buChar char="ü"/>
              </a:pPr>
              <a:r>
                <a:rPr lang="vi-VN" sz="2800" kern="1200" dirty="0">
                  <a:latin typeface="+mj-lt"/>
                </a:rPr>
                <a:t>Thể loại: Văn bản thông tin</a:t>
              </a:r>
              <a:endParaRPr lang="en-US" sz="2800" kern="1200" dirty="0">
                <a:latin typeface="+mj-lt"/>
              </a:endParaRPr>
            </a:p>
            <a:p>
              <a:pPr marL="457200" lvl="0" indent="-457200" defTabSz="889000">
                <a:lnSpc>
                  <a:spcPct val="90000"/>
                </a:lnSpc>
                <a:spcBef>
                  <a:spcPct val="0"/>
                </a:spcBef>
                <a:spcAft>
                  <a:spcPct val="35000"/>
                </a:spcAft>
                <a:buFont typeface="Wingdings" panose="05000000000000000000" pitchFamily="2" charset="2"/>
                <a:buChar char="ü"/>
              </a:pPr>
              <a:r>
                <a:rPr lang="vi-VN" sz="2800" kern="1200" dirty="0">
                  <a:latin typeface="+mj-lt"/>
                </a:rPr>
                <a:t>Kiểu văn bản: Văn bản thông tin  giải thích một hiện tượng tự nhiên</a:t>
              </a:r>
              <a:endParaRPr lang="en-US" sz="2800" kern="1200" dirty="0">
                <a:latin typeface="+mj-lt"/>
              </a:endParaRPr>
            </a:p>
          </p:txBody>
        </p:sp>
        <p:sp>
          <p:nvSpPr>
            <p:cNvPr id="23" name="Arrow: Chevron 15">
              <a:extLst>
                <a:ext uri="{FF2B5EF4-FFF2-40B4-BE49-F238E27FC236}">
                  <a16:creationId xmlns:a16="http://schemas.microsoft.com/office/drawing/2014/main" id="{03FF052F-8084-4CF9-AF31-407614EB0282}"/>
                </a:ext>
              </a:extLst>
            </p:cNvPr>
            <p:cNvSpPr/>
            <p:nvPr/>
          </p:nvSpPr>
          <p:spPr>
            <a:xfrm>
              <a:off x="3884296" y="1850494"/>
              <a:ext cx="4177109" cy="764120"/>
            </a:xfrm>
            <a:prstGeom prst="chevron">
              <a:avLst>
                <a:gd name="adj" fmla="val 40000"/>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a:lstStyle/>
            <a:p>
              <a:endParaRPr lang="en-US" dirty="0"/>
            </a:p>
          </p:txBody>
        </p:sp>
        <p:sp>
          <p:nvSpPr>
            <p:cNvPr id="24" name="TextBox 23">
              <a:extLst>
                <a:ext uri="{FF2B5EF4-FFF2-40B4-BE49-F238E27FC236}">
                  <a16:creationId xmlns:a16="http://schemas.microsoft.com/office/drawing/2014/main" id="{0E8A77E2-F20E-4920-8A50-23BFA971E0F6}"/>
                </a:ext>
              </a:extLst>
            </p:cNvPr>
            <p:cNvSpPr txBox="1"/>
            <p:nvPr/>
          </p:nvSpPr>
          <p:spPr>
            <a:xfrm>
              <a:off x="4128755" y="2001968"/>
              <a:ext cx="3801570" cy="523220"/>
            </a:xfrm>
            <a:prstGeom prst="rect">
              <a:avLst/>
            </a:prstGeom>
            <a:noFill/>
          </p:spPr>
          <p:txBody>
            <a:bodyPr wrap="square">
              <a:spAutoFit/>
            </a:bodyPr>
            <a:lstStyle/>
            <a:p>
              <a:r>
                <a:rPr lang="vi-VN" sz="2800" b="1" dirty="0">
                  <a:solidFill>
                    <a:schemeClr val="bg1"/>
                  </a:solidFill>
                  <a:effectLst/>
                  <a:latin typeface="Times New Roman" panose="02020603050405020304" pitchFamily="18" charset="0"/>
                  <a:ea typeface="Times New Roman" panose="02020603050405020304" pitchFamily="18" charset="0"/>
                </a:rPr>
                <a:t>Thể loại, kiểu văn bản</a:t>
              </a:r>
              <a:endParaRPr lang="en-US" sz="2800" dirty="0">
                <a:solidFill>
                  <a:schemeClr val="bg1"/>
                </a:solidFill>
              </a:endParaRPr>
            </a:p>
          </p:txBody>
        </p:sp>
      </p:grpSp>
      <p:grpSp>
        <p:nvGrpSpPr>
          <p:cNvPr id="25" name="Group 24">
            <a:extLst>
              <a:ext uri="{FF2B5EF4-FFF2-40B4-BE49-F238E27FC236}">
                <a16:creationId xmlns:a16="http://schemas.microsoft.com/office/drawing/2014/main" id="{47431C47-E297-4B5A-A814-3E16C1EA9E39}"/>
              </a:ext>
            </a:extLst>
          </p:cNvPr>
          <p:cNvGrpSpPr/>
          <p:nvPr/>
        </p:nvGrpSpPr>
        <p:grpSpPr>
          <a:xfrm>
            <a:off x="9254381" y="1044713"/>
            <a:ext cx="2845609" cy="2818662"/>
            <a:chOff x="8307705" y="1876244"/>
            <a:chExt cx="2845609" cy="2818662"/>
          </a:xfrm>
        </p:grpSpPr>
        <p:sp>
          <p:nvSpPr>
            <p:cNvPr id="26" name="Freeform: Shape 20">
              <a:extLst>
                <a:ext uri="{FF2B5EF4-FFF2-40B4-BE49-F238E27FC236}">
                  <a16:creationId xmlns:a16="http://schemas.microsoft.com/office/drawing/2014/main" id="{AA048B4F-3385-4C78-82E7-DDB3BE36A3FF}"/>
                </a:ext>
              </a:extLst>
            </p:cNvPr>
            <p:cNvSpPr/>
            <p:nvPr/>
          </p:nvSpPr>
          <p:spPr>
            <a:xfrm>
              <a:off x="8792665" y="2397479"/>
              <a:ext cx="2360649" cy="2297427"/>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0" lvl="0" indent="0" algn="ctr" defTabSz="889000">
                <a:lnSpc>
                  <a:spcPct val="90000"/>
                </a:lnSpc>
                <a:spcBef>
                  <a:spcPct val="0"/>
                </a:spcBef>
                <a:spcAft>
                  <a:spcPct val="35000"/>
                </a:spcAft>
                <a:buNone/>
              </a:pPr>
              <a:r>
                <a:rPr lang="vi-VN" sz="3200" kern="1200" dirty="0">
                  <a:latin typeface="+mj-lt"/>
                </a:rPr>
                <a:t>Thuyết minh</a:t>
              </a:r>
              <a:endParaRPr lang="en-US" sz="3200" kern="1200" dirty="0">
                <a:latin typeface="+mj-lt"/>
              </a:endParaRPr>
            </a:p>
          </p:txBody>
        </p:sp>
        <p:sp>
          <p:nvSpPr>
            <p:cNvPr id="27" name="Arrow: Chevron 18">
              <a:extLst>
                <a:ext uri="{FF2B5EF4-FFF2-40B4-BE49-F238E27FC236}">
                  <a16:creationId xmlns:a16="http://schemas.microsoft.com/office/drawing/2014/main" id="{26B32D2E-B814-4201-8E0F-F266F24C5C9A}"/>
                </a:ext>
              </a:extLst>
            </p:cNvPr>
            <p:cNvSpPr/>
            <p:nvPr/>
          </p:nvSpPr>
          <p:spPr>
            <a:xfrm>
              <a:off x="8307705" y="1992116"/>
              <a:ext cx="2795506" cy="764120"/>
            </a:xfrm>
            <a:prstGeom prst="chevron">
              <a:avLst>
                <a:gd name="adj" fmla="val 40000"/>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28" name="TextBox 27">
              <a:extLst>
                <a:ext uri="{FF2B5EF4-FFF2-40B4-BE49-F238E27FC236}">
                  <a16:creationId xmlns:a16="http://schemas.microsoft.com/office/drawing/2014/main" id="{5D58C8B7-479F-4E35-A3C6-02553C1EAAD2}"/>
                </a:ext>
              </a:extLst>
            </p:cNvPr>
            <p:cNvSpPr txBox="1"/>
            <p:nvPr/>
          </p:nvSpPr>
          <p:spPr>
            <a:xfrm>
              <a:off x="8616706" y="1876244"/>
              <a:ext cx="2253853" cy="954107"/>
            </a:xfrm>
            <a:prstGeom prst="rect">
              <a:avLst/>
            </a:prstGeom>
            <a:noFill/>
          </p:spPr>
          <p:txBody>
            <a:bodyPr wrap="square">
              <a:spAutoFit/>
            </a:bodyPr>
            <a:lstStyle/>
            <a:p>
              <a:r>
                <a:rPr lang="vi-VN" sz="2800" b="1" dirty="0">
                  <a:solidFill>
                    <a:schemeClr val="bg1"/>
                  </a:solidFill>
                  <a:effectLst/>
                  <a:latin typeface="Times New Roman" panose="02020603050405020304" pitchFamily="18" charset="0"/>
                  <a:ea typeface="Times New Roman" panose="02020603050405020304" pitchFamily="18" charset="0"/>
                </a:rPr>
                <a:t>Phương thức biểu đạt</a:t>
              </a:r>
              <a:endParaRPr lang="en-US" sz="2800" dirty="0">
                <a:solidFill>
                  <a:schemeClr val="bg1"/>
                </a:solidFill>
              </a:endParaRPr>
            </a:p>
          </p:txBody>
        </p:sp>
      </p:grpSp>
      <p:grpSp>
        <p:nvGrpSpPr>
          <p:cNvPr id="29" name="Group 28">
            <a:extLst>
              <a:ext uri="{FF2B5EF4-FFF2-40B4-BE49-F238E27FC236}">
                <a16:creationId xmlns:a16="http://schemas.microsoft.com/office/drawing/2014/main" id="{25A9E0F4-2BC2-4EFD-A129-C9197D652771}"/>
              </a:ext>
            </a:extLst>
          </p:cNvPr>
          <p:cNvGrpSpPr/>
          <p:nvPr/>
        </p:nvGrpSpPr>
        <p:grpSpPr>
          <a:xfrm>
            <a:off x="2869513" y="3104230"/>
            <a:ext cx="2839111" cy="2802877"/>
            <a:chOff x="1025986" y="1881518"/>
            <a:chExt cx="2839111" cy="2802877"/>
          </a:xfrm>
        </p:grpSpPr>
        <p:sp>
          <p:nvSpPr>
            <p:cNvPr id="30" name="Freeform: Shape 12">
              <a:extLst>
                <a:ext uri="{FF2B5EF4-FFF2-40B4-BE49-F238E27FC236}">
                  <a16:creationId xmlns:a16="http://schemas.microsoft.com/office/drawing/2014/main" id="{AF955179-511E-41AB-9B31-D8D39EC6008B}"/>
                </a:ext>
              </a:extLst>
            </p:cNvPr>
            <p:cNvSpPr/>
            <p:nvPr/>
          </p:nvSpPr>
          <p:spPr>
            <a:xfrm>
              <a:off x="1331796" y="2244093"/>
              <a:ext cx="2533301" cy="2440302"/>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lvl="0" algn="ctr" defTabSz="889000">
                <a:lnSpc>
                  <a:spcPct val="90000"/>
                </a:lnSpc>
                <a:spcBef>
                  <a:spcPct val="0"/>
                </a:spcBef>
                <a:spcAft>
                  <a:spcPct val="35000"/>
                </a:spcAft>
              </a:pPr>
              <a:r>
                <a:rPr lang="vi-VN" sz="2800" dirty="0">
                  <a:latin typeface="Times New Roman" panose="02020603050405020304" pitchFamily="18" charset="0"/>
                  <a:ea typeface="Calibri" panose="020F0502020204030204" pitchFamily="34" charset="0"/>
                </a:rPr>
                <a:t>tiasang.com.vn</a:t>
              </a:r>
            </a:p>
            <a:p>
              <a:pPr lvl="0" algn="ctr" defTabSz="889000">
                <a:lnSpc>
                  <a:spcPct val="90000"/>
                </a:lnSpc>
                <a:spcBef>
                  <a:spcPct val="0"/>
                </a:spcBef>
                <a:spcAft>
                  <a:spcPct val="35000"/>
                </a:spcAft>
              </a:pPr>
              <a:r>
                <a:rPr lang="vi-VN" sz="2800" dirty="0">
                  <a:latin typeface="Times New Roman" panose="02020603050405020304" pitchFamily="18" charset="0"/>
                  <a:ea typeface="Calibri" panose="020F0502020204030204" pitchFamily="34" charset="0"/>
                </a:rPr>
                <a:t>25-3-2020</a:t>
              </a:r>
              <a:endParaRPr lang="en-US" sz="2800" kern="1200" dirty="0">
                <a:latin typeface="+mj-lt"/>
              </a:endParaRPr>
            </a:p>
          </p:txBody>
        </p:sp>
        <p:sp>
          <p:nvSpPr>
            <p:cNvPr id="31" name="Arrow: Chevron 7">
              <a:extLst>
                <a:ext uri="{FF2B5EF4-FFF2-40B4-BE49-F238E27FC236}">
                  <a16:creationId xmlns:a16="http://schemas.microsoft.com/office/drawing/2014/main" id="{CF1EA744-0382-4877-B8D9-DF740BEC1BF5}"/>
                </a:ext>
              </a:extLst>
            </p:cNvPr>
            <p:cNvSpPr/>
            <p:nvPr/>
          </p:nvSpPr>
          <p:spPr>
            <a:xfrm>
              <a:off x="1025986" y="1881518"/>
              <a:ext cx="2795506" cy="764120"/>
            </a:xfrm>
            <a:prstGeom prst="chevron">
              <a:avLst>
                <a:gd name="adj" fmla="val 40000"/>
              </a:avLst>
            </a:prstGeom>
            <a:solidFill>
              <a:schemeClr val="accent6">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2" name="TextBox 31">
              <a:extLst>
                <a:ext uri="{FF2B5EF4-FFF2-40B4-BE49-F238E27FC236}">
                  <a16:creationId xmlns:a16="http://schemas.microsoft.com/office/drawing/2014/main" id="{55D25166-713A-42C8-A3E6-3676FF394528}"/>
                </a:ext>
              </a:extLst>
            </p:cNvPr>
            <p:cNvSpPr txBox="1"/>
            <p:nvPr/>
          </p:nvSpPr>
          <p:spPr>
            <a:xfrm>
              <a:off x="1524306" y="2021565"/>
              <a:ext cx="1853803" cy="523220"/>
            </a:xfrm>
            <a:prstGeom prst="rect">
              <a:avLst/>
            </a:prstGeom>
            <a:noFill/>
          </p:spPr>
          <p:txBody>
            <a:bodyPr wrap="square">
              <a:spAutoFit/>
            </a:bodyPr>
            <a:lstStyle/>
            <a:p>
              <a:r>
                <a:rPr lang="vi-VN" sz="2800" b="1" kern="1200" dirty="0">
                  <a:solidFill>
                    <a:schemeClr val="bg1"/>
                  </a:solidFill>
                  <a:effectLst/>
                  <a:latin typeface="Times New Roman" panose="02020603050405020304" pitchFamily="18" charset="0"/>
                  <a:ea typeface="+mn-ea"/>
                </a:rPr>
                <a:t>Xuất xứ</a:t>
              </a:r>
              <a:endParaRPr lang="en-US" sz="2800" dirty="0">
                <a:solidFill>
                  <a:schemeClr val="bg1"/>
                </a:solidFill>
              </a:endParaRPr>
            </a:p>
          </p:txBody>
        </p:sp>
      </p:grpSp>
    </p:spTree>
    <p:extLst>
      <p:ext uri="{BB962C8B-B14F-4D97-AF65-F5344CB8AC3E}">
        <p14:creationId xmlns:p14="http://schemas.microsoft.com/office/powerpoint/2010/main" val="33862232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3741" y="0"/>
            <a:ext cx="12265741" cy="6895783"/>
          </a:xfrm>
          <a:prstGeom prst="rect">
            <a:avLst/>
          </a:prstGeom>
        </p:spPr>
      </p:pic>
      <p:grpSp>
        <p:nvGrpSpPr>
          <p:cNvPr id="11" name="Group 10">
            <a:extLst>
              <a:ext uri="{FF2B5EF4-FFF2-40B4-BE49-F238E27FC236}">
                <a16:creationId xmlns:a16="http://schemas.microsoft.com/office/drawing/2014/main" id="{808456B8-E661-4AD2-BC68-16E46B858015}"/>
              </a:ext>
            </a:extLst>
          </p:cNvPr>
          <p:cNvGrpSpPr/>
          <p:nvPr/>
        </p:nvGrpSpPr>
        <p:grpSpPr>
          <a:xfrm>
            <a:off x="0" y="1044713"/>
            <a:ext cx="4793343" cy="728663"/>
            <a:chOff x="7296858" y="360377"/>
            <a:chExt cx="4572000" cy="1330955"/>
          </a:xfrm>
        </p:grpSpPr>
        <p:sp>
          <p:nvSpPr>
            <p:cNvPr id="12" name="Rectangle: Rounded Corners 11">
              <a:extLst>
                <a:ext uri="{FF2B5EF4-FFF2-40B4-BE49-F238E27FC236}">
                  <a16:creationId xmlns:a16="http://schemas.microsoft.com/office/drawing/2014/main" id="{EDA322BB-F9B4-4E11-9996-3892E01E7942}"/>
                </a:ext>
              </a:extLst>
            </p:cNvPr>
            <p:cNvSpPr/>
            <p:nvPr/>
          </p:nvSpPr>
          <p:spPr>
            <a:xfrm>
              <a:off x="7296858" y="360377"/>
              <a:ext cx="4572000" cy="1330955"/>
            </a:xfrm>
            <a:prstGeom prst="roundRect">
              <a:avLst>
                <a:gd name="adj" fmla="val 50000"/>
              </a:avLst>
            </a:prstGeom>
            <a:gradFill flip="none" rotWithShape="1">
              <a:gsLst>
                <a:gs pos="0">
                  <a:srgbClr val="FFFF00"/>
                </a:gs>
                <a:gs pos="64000">
                  <a:srgbClr val="FF33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EC04D01F-9BC5-4D9D-87C0-CC19533E8F23}"/>
                </a:ext>
              </a:extLst>
            </p:cNvPr>
            <p:cNvSpPr/>
            <p:nvPr/>
          </p:nvSpPr>
          <p:spPr>
            <a:xfrm>
              <a:off x="7377724" y="412573"/>
              <a:ext cx="570128" cy="1186477"/>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5DEE85BC-B6F3-4601-82B0-2C1B9A6CEE44}"/>
              </a:ext>
            </a:extLst>
          </p:cNvPr>
          <p:cNvSpPr txBox="1"/>
          <p:nvPr/>
        </p:nvSpPr>
        <p:spPr>
          <a:xfrm>
            <a:off x="239430" y="1165241"/>
            <a:ext cx="5488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64273EB8-8246-4BE0-9099-288841B06B9D}"/>
              </a:ext>
            </a:extLst>
          </p:cNvPr>
          <p:cNvSpPr txBox="1"/>
          <p:nvPr/>
        </p:nvSpPr>
        <p:spPr>
          <a:xfrm>
            <a:off x="798052" y="1178211"/>
            <a:ext cx="40481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Times New Roman" panose="02020603050405020304" pitchFamily="18" charset="0"/>
                <a:cs typeface="Times New Roman" panose="02020603050405020304" pitchFamily="18" charset="0"/>
              </a:rPr>
              <a:t>ĐỌC -TÌM HIỂU CHUNG</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8594E4A-832E-4464-A985-94D1C6D51090}"/>
              </a:ext>
            </a:extLst>
          </p:cNvPr>
          <p:cNvSpPr txBox="1"/>
          <p:nvPr/>
        </p:nvSpPr>
        <p:spPr>
          <a:xfrm>
            <a:off x="161321" y="1814806"/>
            <a:ext cx="10858500" cy="619272"/>
          </a:xfrm>
          <a:prstGeom prst="rect">
            <a:avLst/>
          </a:prstGeom>
          <a:noFill/>
        </p:spPr>
        <p:txBody>
          <a:bodyPr wrap="square">
            <a:spAutoFit/>
          </a:bodyPr>
          <a:lstStyle/>
          <a:p>
            <a:pPr algn="just">
              <a:lnSpc>
                <a:spcPct val="107000"/>
              </a:lnSpc>
              <a:spcAft>
                <a:spcPts val="800"/>
              </a:spcAft>
            </a:pPr>
            <a:r>
              <a:rPr lang="vi-VN" sz="3200" b="1" kern="1200" dirty="0">
                <a:solidFill>
                  <a:srgbClr val="000000"/>
                </a:solidFill>
                <a:effectLst/>
                <a:latin typeface="Times New Roman" panose="02020603050405020304" pitchFamily="18" charset="0"/>
                <a:ea typeface="+mn-ea"/>
                <a:cs typeface="Times New Roman" panose="02020603050405020304" pitchFamily="18" charset="0"/>
              </a:rPr>
              <a:t>1. Đọc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1000099" y="106858"/>
            <a:ext cx="10296870" cy="830997"/>
          </a:xfrm>
          <a:prstGeom prst="rect">
            <a:avLst/>
          </a:prstGeom>
          <a:solidFill>
            <a:schemeClr val="tx2">
              <a:lumMod val="20000"/>
              <a:lumOff val="80000"/>
            </a:schemeClr>
          </a:solidFill>
        </p:spPr>
        <p:txBody>
          <a:bodyPr wrap="square" rtlCol="0">
            <a:spAutoFit/>
          </a:bodyPr>
          <a:lstStyle/>
          <a:p>
            <a:pPr algn="ctr"/>
            <a:r>
              <a:rPr lang="vi-VN" sz="2400" b="1" dirty="0">
                <a:solidFill>
                  <a:srgbClr val="FF0000"/>
                </a:solidFill>
                <a:latin typeface="+mj-lt"/>
              </a:rPr>
              <a:t>BÀI 3: VĂN BẢN THÔNG TIN</a:t>
            </a:r>
          </a:p>
          <a:p>
            <a:pPr algn="ctr"/>
            <a:r>
              <a:rPr lang="vi-VN" sz="2400" b="1" dirty="0">
                <a:solidFill>
                  <a:srgbClr val="FF0000"/>
                </a:solidFill>
                <a:latin typeface="+mj-lt"/>
              </a:rPr>
              <a:t>Đọc hiểu văn bản: Nước biển dâng – bài toán khó cần giải trong thế kỉ XXI</a:t>
            </a:r>
            <a:endParaRPr lang="en-US" sz="2400" b="1" dirty="0">
              <a:solidFill>
                <a:srgbClr val="FF0000"/>
              </a:solidFill>
              <a:latin typeface="+mj-lt"/>
            </a:endParaRPr>
          </a:p>
        </p:txBody>
      </p:sp>
      <p:sp>
        <p:nvSpPr>
          <p:cNvPr id="22" name="TextBox 21">
            <a:extLst>
              <a:ext uri="{FF2B5EF4-FFF2-40B4-BE49-F238E27FC236}">
                <a16:creationId xmlns:a16="http://schemas.microsoft.com/office/drawing/2014/main" id="{7093DC8C-2D69-43AD-9F28-78357DE93B80}"/>
              </a:ext>
            </a:extLst>
          </p:cNvPr>
          <p:cNvSpPr txBox="1"/>
          <p:nvPr/>
        </p:nvSpPr>
        <p:spPr>
          <a:xfrm>
            <a:off x="161321" y="2503857"/>
            <a:ext cx="10858500" cy="530594"/>
          </a:xfrm>
          <a:prstGeom prst="rect">
            <a:avLst/>
          </a:prstGeom>
          <a:noFill/>
        </p:spPr>
        <p:txBody>
          <a:bodyPr wrap="square">
            <a:spAutoFit/>
          </a:bodyPr>
          <a:lstStyle/>
          <a:p>
            <a:pPr algn="just">
              <a:lnSpc>
                <a:spcPct val="107000"/>
              </a:lnSpc>
              <a:spcAft>
                <a:spcPts val="800"/>
              </a:spcAft>
            </a:pPr>
            <a:r>
              <a:rPr lang="vi-VN" sz="2800" b="1" kern="1200" dirty="0">
                <a:solidFill>
                  <a:srgbClr val="000000"/>
                </a:solidFill>
                <a:effectLst/>
                <a:latin typeface="Times New Roman" panose="02020603050405020304" pitchFamily="18" charset="0"/>
                <a:ea typeface="+mn-ea"/>
                <a:cs typeface="Times New Roman" panose="02020603050405020304" pitchFamily="18" charset="0"/>
              </a:rPr>
              <a:t>2. Tìm hiểu chung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C4A6CD71-2A4C-4C68-8DA8-797FF951CE25}"/>
              </a:ext>
            </a:extLst>
          </p:cNvPr>
          <p:cNvGrpSpPr/>
          <p:nvPr/>
        </p:nvGrpSpPr>
        <p:grpSpPr>
          <a:xfrm>
            <a:off x="161321" y="3492507"/>
            <a:ext cx="11496430" cy="3365493"/>
            <a:chOff x="2032952" y="2851650"/>
            <a:chExt cx="7974306" cy="964347"/>
          </a:xfrm>
        </p:grpSpPr>
        <p:sp>
          <p:nvSpPr>
            <p:cNvPr id="17" name="Arrow: Chevron 4">
              <a:extLst>
                <a:ext uri="{FF2B5EF4-FFF2-40B4-BE49-F238E27FC236}">
                  <a16:creationId xmlns:a16="http://schemas.microsoft.com/office/drawing/2014/main" id="{66797B98-9EF4-4B31-B1C1-62E0530EC855}"/>
                </a:ext>
              </a:extLst>
            </p:cNvPr>
            <p:cNvSpPr/>
            <p:nvPr/>
          </p:nvSpPr>
          <p:spPr>
            <a:xfrm>
              <a:off x="2032952" y="2851650"/>
              <a:ext cx="2393156" cy="923758"/>
            </a:xfrm>
            <a:prstGeom prst="chevron">
              <a:avLst>
                <a:gd name="adj" fmla="val 4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Freeform: Shape 5">
              <a:extLst>
                <a:ext uri="{FF2B5EF4-FFF2-40B4-BE49-F238E27FC236}">
                  <a16:creationId xmlns:a16="http://schemas.microsoft.com/office/drawing/2014/main" id="{0F849C09-BD6E-44D2-98CB-B192F87CA258}"/>
                </a:ext>
              </a:extLst>
            </p:cNvPr>
            <p:cNvSpPr/>
            <p:nvPr/>
          </p:nvSpPr>
          <p:spPr>
            <a:xfrm>
              <a:off x="2289775" y="2892239"/>
              <a:ext cx="2271620" cy="923758"/>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3736" tIns="133736" rIns="133736" bIns="133736" numCol="1" spcCol="1270" anchor="ctr" anchorCtr="0">
              <a:noAutofit/>
            </a:bodyPr>
            <a:lstStyle/>
            <a:p>
              <a:pPr>
                <a:lnSpc>
                  <a:spcPct val="107000"/>
                </a:lnSpc>
                <a:spcAft>
                  <a:spcPts val="0"/>
                </a:spcAft>
              </a:pPr>
              <a:r>
                <a:rPr lang="vi-VN" sz="2800" kern="1200" dirty="0">
                  <a:latin typeface="+mj-lt"/>
                </a:rPr>
                <a:t>Phần 1: </a:t>
              </a:r>
              <a:r>
                <a:rPr lang="vi-VN" sz="2800" dirty="0">
                  <a:latin typeface="Times New Roman" panose="02020603050405020304" pitchFamily="18" charset="0"/>
                  <a:ea typeface="Calibri" panose="020F0502020204030204" pitchFamily="34" charset="0"/>
                </a:rPr>
                <a:t>(từ “Thay đổi mực nước biển” đến “biến dạng hình dạng Trái Đất”): Thay đổi mực nước biển và nguyên nhân. </a:t>
              </a:r>
              <a:endParaRPr lang="en-US" sz="2800" dirty="0">
                <a:latin typeface="Times New Roman" panose="02020603050405020304" pitchFamily="18" charset="0"/>
                <a:ea typeface="Calibri" panose="020F0502020204030204" pitchFamily="34" charset="0"/>
              </a:endParaRPr>
            </a:p>
          </p:txBody>
        </p:sp>
        <p:sp>
          <p:nvSpPr>
            <p:cNvPr id="19" name="Arrow: Chevron 15">
              <a:extLst>
                <a:ext uri="{FF2B5EF4-FFF2-40B4-BE49-F238E27FC236}">
                  <a16:creationId xmlns:a16="http://schemas.microsoft.com/office/drawing/2014/main" id="{9E3D9C8F-87F6-4581-BF8B-6B043BD70421}"/>
                </a:ext>
              </a:extLst>
            </p:cNvPr>
            <p:cNvSpPr/>
            <p:nvPr/>
          </p:nvSpPr>
          <p:spPr>
            <a:xfrm>
              <a:off x="4766468" y="2851650"/>
              <a:ext cx="2393156" cy="923758"/>
            </a:xfrm>
            <a:prstGeom prst="chevron">
              <a:avLst>
                <a:gd name="adj" fmla="val 40000"/>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20" name="Freeform: Shape 16">
              <a:extLst>
                <a:ext uri="{FF2B5EF4-FFF2-40B4-BE49-F238E27FC236}">
                  <a16:creationId xmlns:a16="http://schemas.microsoft.com/office/drawing/2014/main" id="{0C11A423-3CAC-4F9F-A2D6-C053AB016539}"/>
                </a:ext>
              </a:extLst>
            </p:cNvPr>
            <p:cNvSpPr/>
            <p:nvPr/>
          </p:nvSpPr>
          <p:spPr>
            <a:xfrm>
              <a:off x="5147897" y="2892239"/>
              <a:ext cx="2020887" cy="923758"/>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p:spPr>
          <p:style>
            <a:lnRef idx="2">
              <a:schemeClr val="accent2">
                <a:hueOff val="-727682"/>
                <a:satOff val="-41964"/>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3736" tIns="133736" rIns="133736" bIns="133736" numCol="1" spcCol="1270" anchor="ctr" anchorCtr="0">
              <a:noAutofit/>
            </a:bodyPr>
            <a:lstStyle/>
            <a:p>
              <a:pPr lvl="0" algn="ctr" defTabSz="666750">
                <a:lnSpc>
                  <a:spcPct val="90000"/>
                </a:lnSpc>
                <a:spcBef>
                  <a:spcPct val="0"/>
                </a:spcBef>
                <a:spcAft>
                  <a:spcPct val="35000"/>
                </a:spcAft>
              </a:pPr>
              <a:r>
                <a:rPr lang="vi-VN" sz="3200" kern="1200" dirty="0">
                  <a:latin typeface="+mj-lt"/>
                </a:rPr>
                <a:t>Phần 2: </a:t>
              </a:r>
              <a:r>
                <a:rPr lang="vi-VN" sz="3200" dirty="0">
                  <a:latin typeface="Times New Roman" panose="02020603050405020304" pitchFamily="18" charset="0"/>
                  <a:ea typeface="Calibri" panose="020F0502020204030204" pitchFamily="34" charset="0"/>
                </a:rPr>
                <a:t>(tiếp theo đến “tiếp tục tăng chứ không giảm đi”): Mực nước biển sẽ dâng bao nhiêu?</a:t>
              </a:r>
              <a:endParaRPr lang="en-US" sz="3200" kern="1200" dirty="0">
                <a:latin typeface="+mj-lt"/>
              </a:endParaRPr>
            </a:p>
          </p:txBody>
        </p:sp>
        <p:sp>
          <p:nvSpPr>
            <p:cNvPr id="21" name="Arrow: Chevron 17">
              <a:extLst>
                <a:ext uri="{FF2B5EF4-FFF2-40B4-BE49-F238E27FC236}">
                  <a16:creationId xmlns:a16="http://schemas.microsoft.com/office/drawing/2014/main" id="{D5866223-8B25-43AC-B32E-1C2D7E30561C}"/>
                </a:ext>
              </a:extLst>
            </p:cNvPr>
            <p:cNvSpPr/>
            <p:nvPr/>
          </p:nvSpPr>
          <p:spPr>
            <a:xfrm>
              <a:off x="7499985" y="2851650"/>
              <a:ext cx="2393156" cy="923758"/>
            </a:xfrm>
            <a:prstGeom prst="chevron">
              <a:avLst>
                <a:gd name="adj" fmla="val 40000"/>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23" name="Freeform: Shape 22">
              <a:extLst>
                <a:ext uri="{FF2B5EF4-FFF2-40B4-BE49-F238E27FC236}">
                  <a16:creationId xmlns:a16="http://schemas.microsoft.com/office/drawing/2014/main" id="{4DEF2130-DB95-4E0D-8FF1-A90C7B7CE1D6}"/>
                </a:ext>
              </a:extLst>
            </p:cNvPr>
            <p:cNvSpPr/>
            <p:nvPr/>
          </p:nvSpPr>
          <p:spPr>
            <a:xfrm>
              <a:off x="7986371" y="2872085"/>
              <a:ext cx="2020887" cy="923758"/>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3736" tIns="133736" rIns="133736" bIns="133736" numCol="1" spcCol="1270" anchor="ctr" anchorCtr="0">
              <a:noAutofit/>
            </a:bodyPr>
            <a:lstStyle/>
            <a:p>
              <a:pPr>
                <a:lnSpc>
                  <a:spcPct val="107000"/>
                </a:lnSpc>
                <a:spcAft>
                  <a:spcPts val="0"/>
                </a:spcAft>
              </a:pPr>
              <a:r>
                <a:rPr lang="vi-VN" sz="3200" kern="1200" dirty="0">
                  <a:latin typeface="+mj-lt"/>
                </a:rPr>
                <a:t>Phần 3: </a:t>
              </a:r>
              <a:r>
                <a:rPr lang="vi-VN" sz="3200" dirty="0">
                  <a:latin typeface="Times New Roman" panose="02020603050405020304" pitchFamily="18" charset="0"/>
                  <a:ea typeface="Calibri" panose="020F0502020204030204" pitchFamily="34" charset="0"/>
                </a:rPr>
                <a:t>(phần còn lại): Lời kết.</a:t>
              </a:r>
              <a:endParaRPr lang="en-US" sz="3200" dirty="0">
                <a:latin typeface="Times New Roman" panose="02020603050405020304" pitchFamily="18" charset="0"/>
                <a:ea typeface="Calibri" panose="020F0502020204030204" pitchFamily="34" charset="0"/>
              </a:endParaRPr>
            </a:p>
          </p:txBody>
        </p:sp>
      </p:grpSp>
      <p:sp>
        <p:nvSpPr>
          <p:cNvPr id="24" name="TextBox 23">
            <a:extLst>
              <a:ext uri="{FF2B5EF4-FFF2-40B4-BE49-F238E27FC236}">
                <a16:creationId xmlns:a16="http://schemas.microsoft.com/office/drawing/2014/main" id="{C54023D4-03CA-4002-A8DE-AB0D70A64BA6}"/>
              </a:ext>
            </a:extLst>
          </p:cNvPr>
          <p:cNvSpPr txBox="1"/>
          <p:nvPr/>
        </p:nvSpPr>
        <p:spPr>
          <a:xfrm>
            <a:off x="531579" y="2969287"/>
            <a:ext cx="6093618" cy="523220"/>
          </a:xfrm>
          <a:prstGeom prst="rect">
            <a:avLst/>
          </a:prstGeom>
          <a:noFill/>
        </p:spPr>
        <p:txBody>
          <a:bodyPr wrap="square">
            <a:spAutoFit/>
          </a:bodyPr>
          <a:lstStyle/>
          <a:p>
            <a:pPr marL="457200" indent="-457200">
              <a:buFont typeface="Wingdings" panose="05000000000000000000" pitchFamily="2" charset="2"/>
              <a:buChar char="v"/>
            </a:pPr>
            <a:r>
              <a:rPr lang="vi-VN" sz="2800" b="1" dirty="0">
                <a:solidFill>
                  <a:srgbClr val="000000"/>
                </a:solidFill>
                <a:effectLst/>
                <a:latin typeface="Times New Roman" panose="02020603050405020304" pitchFamily="18" charset="0"/>
                <a:ea typeface="Times New Roman" panose="02020603050405020304" pitchFamily="18" charset="0"/>
              </a:rPr>
              <a:t>Bố cục: 3 phần</a:t>
            </a:r>
            <a:endParaRPr lang="en-US" sz="2800" dirty="0"/>
          </a:p>
        </p:txBody>
      </p:sp>
    </p:spTree>
    <p:extLst>
      <p:ext uri="{BB962C8B-B14F-4D97-AF65-F5344CB8AC3E}">
        <p14:creationId xmlns:p14="http://schemas.microsoft.com/office/powerpoint/2010/main" val="25166739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0" y="-111318"/>
            <a:ext cx="12265741" cy="6895783"/>
          </a:xfrm>
          <a:prstGeom prst="rect">
            <a:avLst/>
          </a:prstGeom>
        </p:spPr>
      </p:pic>
      <p:grpSp>
        <p:nvGrpSpPr>
          <p:cNvPr id="11" name="Group 10">
            <a:extLst>
              <a:ext uri="{FF2B5EF4-FFF2-40B4-BE49-F238E27FC236}">
                <a16:creationId xmlns:a16="http://schemas.microsoft.com/office/drawing/2014/main" id="{808456B8-E661-4AD2-BC68-16E46B858015}"/>
              </a:ext>
            </a:extLst>
          </p:cNvPr>
          <p:cNvGrpSpPr/>
          <p:nvPr/>
        </p:nvGrpSpPr>
        <p:grpSpPr>
          <a:xfrm>
            <a:off x="416206" y="300037"/>
            <a:ext cx="5797550" cy="728663"/>
            <a:chOff x="7296858" y="360377"/>
            <a:chExt cx="4572000" cy="1330955"/>
          </a:xfrm>
        </p:grpSpPr>
        <p:sp>
          <p:nvSpPr>
            <p:cNvPr id="12" name="Rectangle: Rounded Corners 11">
              <a:extLst>
                <a:ext uri="{FF2B5EF4-FFF2-40B4-BE49-F238E27FC236}">
                  <a16:creationId xmlns:a16="http://schemas.microsoft.com/office/drawing/2014/main" id="{EDA322BB-F9B4-4E11-9996-3892E01E7942}"/>
                </a:ext>
              </a:extLst>
            </p:cNvPr>
            <p:cNvSpPr/>
            <p:nvPr/>
          </p:nvSpPr>
          <p:spPr>
            <a:xfrm>
              <a:off x="7296858" y="360377"/>
              <a:ext cx="4572000" cy="1330955"/>
            </a:xfrm>
            <a:prstGeom prst="roundRect">
              <a:avLst>
                <a:gd name="adj" fmla="val 50000"/>
              </a:avLst>
            </a:prstGeom>
            <a:gradFill flip="none" rotWithShape="1">
              <a:gsLst>
                <a:gs pos="0">
                  <a:srgbClr val="FFFF00"/>
                </a:gs>
                <a:gs pos="64000">
                  <a:srgbClr val="FF33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EC04D01F-9BC5-4D9D-87C0-CC19533E8F23}"/>
                </a:ext>
              </a:extLst>
            </p:cNvPr>
            <p:cNvSpPr/>
            <p:nvPr/>
          </p:nvSpPr>
          <p:spPr>
            <a:xfrm>
              <a:off x="7377724" y="412573"/>
              <a:ext cx="570128" cy="1186477"/>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5DEE85BC-B6F3-4601-82B0-2C1B9A6CEE44}"/>
              </a:ext>
            </a:extLst>
          </p:cNvPr>
          <p:cNvSpPr txBox="1"/>
          <p:nvPr/>
        </p:nvSpPr>
        <p:spPr>
          <a:xfrm>
            <a:off x="618765" y="371465"/>
            <a:ext cx="5086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10" name="TextBox 9">
            <a:extLst>
              <a:ext uri="{FF2B5EF4-FFF2-40B4-BE49-F238E27FC236}">
                <a16:creationId xmlns:a16="http://schemas.microsoft.com/office/drawing/2014/main" id="{64273EB8-8246-4BE0-9099-288841B06B9D}"/>
              </a:ext>
            </a:extLst>
          </p:cNvPr>
          <p:cNvSpPr txBox="1"/>
          <p:nvPr/>
        </p:nvSpPr>
        <p:spPr>
          <a:xfrm>
            <a:off x="1244230" y="371477"/>
            <a:ext cx="411580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1" dirty="0">
                <a:solidFill>
                  <a:prstClr val="white"/>
                </a:solidFill>
                <a:latin typeface="Times New Roman" panose="02020603050405020304" pitchFamily="18" charset="0"/>
                <a:cs typeface="Times New Roman" panose="02020603050405020304" pitchFamily="18" charset="0"/>
              </a:rPr>
              <a:t>TÌM HIỂU CHI TIẾT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7093DC8C-2D69-43AD-9F28-78357DE93B80}"/>
              </a:ext>
            </a:extLst>
          </p:cNvPr>
          <p:cNvSpPr txBox="1"/>
          <p:nvPr/>
        </p:nvSpPr>
        <p:spPr>
          <a:xfrm>
            <a:off x="666750" y="1067943"/>
            <a:ext cx="10858500" cy="553357"/>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vi-VN" sz="2800" b="1" dirty="0">
                <a:solidFill>
                  <a:srgbClr val="000000"/>
                </a:solidFill>
                <a:latin typeface="Times New Roman" panose="02020603050405020304" pitchFamily="18" charset="0"/>
                <a:cs typeface="Times New Roman" panose="02020603050405020304" pitchFamily="18" charset="0"/>
              </a:rPr>
              <a:t>1. Chủ đề; Nhan đề; Sa – pô:</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38E7CEC1-BC5C-4E1C-941D-0AFF930F0D00}"/>
              </a:ext>
            </a:extLst>
          </p:cNvPr>
          <p:cNvGrpSpPr/>
          <p:nvPr/>
        </p:nvGrpSpPr>
        <p:grpSpPr>
          <a:xfrm>
            <a:off x="8339654" y="539889"/>
            <a:ext cx="3676071" cy="4771581"/>
            <a:chOff x="1817093" y="2373057"/>
            <a:chExt cx="3676071" cy="3613752"/>
          </a:xfrm>
        </p:grpSpPr>
        <p:grpSp>
          <p:nvGrpSpPr>
            <p:cNvPr id="31" name="Group 30">
              <a:extLst>
                <a:ext uri="{FF2B5EF4-FFF2-40B4-BE49-F238E27FC236}">
                  <a16:creationId xmlns:a16="http://schemas.microsoft.com/office/drawing/2014/main" id="{25A9E0F4-2BC2-4EFD-A129-C9197D652771}"/>
                </a:ext>
              </a:extLst>
            </p:cNvPr>
            <p:cNvGrpSpPr/>
            <p:nvPr/>
          </p:nvGrpSpPr>
          <p:grpSpPr>
            <a:xfrm>
              <a:off x="1817093" y="2373057"/>
              <a:ext cx="3676071" cy="3417000"/>
              <a:chOff x="1054632" y="1832652"/>
              <a:chExt cx="2810465" cy="2851743"/>
            </a:xfrm>
          </p:grpSpPr>
          <p:sp>
            <p:nvSpPr>
              <p:cNvPr id="13" name="Freeform: Shape 12">
                <a:extLst>
                  <a:ext uri="{FF2B5EF4-FFF2-40B4-BE49-F238E27FC236}">
                    <a16:creationId xmlns:a16="http://schemas.microsoft.com/office/drawing/2014/main" id="{AF955179-511E-41AB-9B31-D8D39EC6008B}"/>
                  </a:ext>
                </a:extLst>
              </p:cNvPr>
              <p:cNvSpPr/>
              <p:nvPr/>
            </p:nvSpPr>
            <p:spPr>
              <a:xfrm>
                <a:off x="1331796" y="2244093"/>
                <a:ext cx="2533301" cy="2440302"/>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endParaRPr>
              </a:p>
            </p:txBody>
          </p:sp>
          <p:sp>
            <p:nvSpPr>
              <p:cNvPr id="8" name="Arrow: Chevron 7">
                <a:extLst>
                  <a:ext uri="{FF2B5EF4-FFF2-40B4-BE49-F238E27FC236}">
                    <a16:creationId xmlns:a16="http://schemas.microsoft.com/office/drawing/2014/main" id="{CF1EA744-0382-4877-B8D9-DF740BEC1BF5}"/>
                  </a:ext>
                </a:extLst>
              </p:cNvPr>
              <p:cNvSpPr/>
              <p:nvPr/>
            </p:nvSpPr>
            <p:spPr>
              <a:xfrm>
                <a:off x="1054632" y="1832652"/>
                <a:ext cx="2795506" cy="764120"/>
              </a:xfrm>
              <a:prstGeom prst="chevron">
                <a:avLst>
                  <a:gd name="adj" fmla="val 40000"/>
                </a:avLst>
              </a:prstGeom>
              <a:solidFill>
                <a:schemeClr val="accent4">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sp>
          <p:nvSpPr>
            <p:cNvPr id="22" name="TextBox 21">
              <a:extLst>
                <a:ext uri="{FF2B5EF4-FFF2-40B4-BE49-F238E27FC236}">
                  <a16:creationId xmlns:a16="http://schemas.microsoft.com/office/drawing/2014/main" id="{02DE06C2-6C67-46B6-BDF7-BB59D01575D5}"/>
                </a:ext>
              </a:extLst>
            </p:cNvPr>
            <p:cNvSpPr txBox="1"/>
            <p:nvPr/>
          </p:nvSpPr>
          <p:spPr>
            <a:xfrm>
              <a:off x="3095069" y="2569236"/>
              <a:ext cx="1174116" cy="523220"/>
            </a:xfrm>
            <a:prstGeom prst="rect">
              <a:avLst/>
            </a:prstGeom>
            <a:noFill/>
          </p:spPr>
          <p:txBody>
            <a:bodyPr wrap="square">
              <a:spAutoFit/>
            </a:bodyPr>
            <a:lstStyle/>
            <a:p>
              <a:r>
                <a:rPr lang="vi-VN" sz="2800" b="1" dirty="0">
                  <a:latin typeface="Times New Roman" panose="02020603050405020304" pitchFamily="18" charset="0"/>
                </a:rPr>
                <a:t>Sa-pô</a:t>
              </a:r>
              <a:endParaRPr lang="en-US" sz="2800" dirty="0"/>
            </a:p>
          </p:txBody>
        </p:sp>
        <p:sp>
          <p:nvSpPr>
            <p:cNvPr id="24" name="TextBox 23">
              <a:extLst>
                <a:ext uri="{FF2B5EF4-FFF2-40B4-BE49-F238E27FC236}">
                  <a16:creationId xmlns:a16="http://schemas.microsoft.com/office/drawing/2014/main" id="{FCD21147-EE46-46C0-805E-C561AC6B6326}"/>
                </a:ext>
              </a:extLst>
            </p:cNvPr>
            <p:cNvSpPr txBox="1"/>
            <p:nvPr/>
          </p:nvSpPr>
          <p:spPr>
            <a:xfrm>
              <a:off x="2209589" y="3274874"/>
              <a:ext cx="3261835" cy="2711935"/>
            </a:xfrm>
            <a:prstGeom prst="rect">
              <a:avLst/>
            </a:prstGeom>
            <a:noFill/>
          </p:spPr>
          <p:txBody>
            <a:bodyPr wrap="square">
              <a:spAutoFit/>
            </a:bodyPr>
            <a:lstStyle/>
            <a:p>
              <a:r>
                <a:rPr lang="vi-VN" sz="2400" dirty="0">
                  <a:latin typeface="+mj-lt"/>
                </a:rPr>
                <a:t>Tác giả đã đưa ra hệ quả của hiện tượng biến đổi khí hậu làm nước biển dâng đối với Đồng bằng sông Cửu Long và nhiều vùng ven biển trên thế giới để dẫn dắt người đọc vào nội dung chính của văn bản.</a:t>
              </a:r>
              <a:endParaRPr lang="en-US" sz="2400" dirty="0">
                <a:latin typeface="+mj-lt"/>
              </a:endParaRPr>
            </a:p>
          </p:txBody>
        </p:sp>
      </p:grpSp>
      <p:grpSp>
        <p:nvGrpSpPr>
          <p:cNvPr id="20" name="Group 19">
            <a:extLst>
              <a:ext uri="{FF2B5EF4-FFF2-40B4-BE49-F238E27FC236}">
                <a16:creationId xmlns:a16="http://schemas.microsoft.com/office/drawing/2014/main" id="{D8201030-28E4-4A2C-A03B-5AEC9DF4CB18}"/>
              </a:ext>
            </a:extLst>
          </p:cNvPr>
          <p:cNvGrpSpPr/>
          <p:nvPr/>
        </p:nvGrpSpPr>
        <p:grpSpPr>
          <a:xfrm>
            <a:off x="3986878" y="1903170"/>
            <a:ext cx="3936737" cy="3770063"/>
            <a:chOff x="5876907" y="1489935"/>
            <a:chExt cx="3780097" cy="3436383"/>
          </a:xfrm>
        </p:grpSpPr>
        <p:sp>
          <p:nvSpPr>
            <p:cNvPr id="21" name="Freeform: Shape 20">
              <a:extLst>
                <a:ext uri="{FF2B5EF4-FFF2-40B4-BE49-F238E27FC236}">
                  <a16:creationId xmlns:a16="http://schemas.microsoft.com/office/drawing/2014/main" id="{AA048B4F-3385-4C78-82E7-DDB3BE36A3FF}"/>
                </a:ext>
              </a:extLst>
            </p:cNvPr>
            <p:cNvSpPr/>
            <p:nvPr/>
          </p:nvSpPr>
          <p:spPr>
            <a:xfrm>
              <a:off x="6521126" y="1994975"/>
              <a:ext cx="3135878" cy="2862354"/>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endParaRPr>
            </a:p>
          </p:txBody>
        </p:sp>
        <p:sp>
          <p:nvSpPr>
            <p:cNvPr id="19" name="Arrow: Chevron 18">
              <a:extLst>
                <a:ext uri="{FF2B5EF4-FFF2-40B4-BE49-F238E27FC236}">
                  <a16:creationId xmlns:a16="http://schemas.microsoft.com/office/drawing/2014/main" id="{26B32D2E-B814-4201-8E0F-F266F24C5C9A}"/>
                </a:ext>
              </a:extLst>
            </p:cNvPr>
            <p:cNvSpPr/>
            <p:nvPr/>
          </p:nvSpPr>
          <p:spPr>
            <a:xfrm>
              <a:off x="5876907" y="1489935"/>
              <a:ext cx="3713540" cy="952014"/>
            </a:xfrm>
            <a:prstGeom prst="chevron">
              <a:avLst>
                <a:gd name="adj" fmla="val 40000"/>
              </a:avLst>
            </a:prstGeom>
            <a:solidFill>
              <a:schemeClr val="accent1"/>
            </a:solidFill>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26" name="TextBox 25">
              <a:extLst>
                <a:ext uri="{FF2B5EF4-FFF2-40B4-BE49-F238E27FC236}">
                  <a16:creationId xmlns:a16="http://schemas.microsoft.com/office/drawing/2014/main" id="{C59B4F2A-2DBA-4F6E-BCC4-A1B2DF95DF24}"/>
                </a:ext>
              </a:extLst>
            </p:cNvPr>
            <p:cNvSpPr txBox="1"/>
            <p:nvPr/>
          </p:nvSpPr>
          <p:spPr>
            <a:xfrm>
              <a:off x="6355230" y="1726185"/>
              <a:ext cx="2959442" cy="523220"/>
            </a:xfrm>
            <a:prstGeom prst="rect">
              <a:avLst/>
            </a:prstGeom>
            <a:noFill/>
          </p:spPr>
          <p:txBody>
            <a:bodyPr wrap="square">
              <a:spAutoFit/>
            </a:bodyPr>
            <a:lstStyle/>
            <a:p>
              <a:r>
                <a:rPr lang="vi-VN" sz="2800" b="1" dirty="0">
                  <a:solidFill>
                    <a:schemeClr val="bg1"/>
                  </a:solidFill>
                  <a:effectLst/>
                  <a:latin typeface="Times New Roman" panose="02020603050405020304" pitchFamily="18" charset="0"/>
                  <a:ea typeface="Times New Roman" panose="02020603050405020304" pitchFamily="18" charset="0"/>
                </a:rPr>
                <a:t>Ý nghĩa n</a:t>
              </a:r>
              <a:r>
                <a:rPr lang="en-US" sz="2800" b="1" dirty="0" err="1">
                  <a:solidFill>
                    <a:schemeClr val="bg1"/>
                  </a:solidFill>
                  <a:effectLst/>
                  <a:latin typeface="Times New Roman" panose="02020603050405020304" pitchFamily="18" charset="0"/>
                  <a:ea typeface="Times New Roman" panose="02020603050405020304" pitchFamily="18" charset="0"/>
                </a:rPr>
                <a:t>han</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đề</a:t>
              </a:r>
              <a:endParaRPr lang="en-US" sz="2800" dirty="0">
                <a:solidFill>
                  <a:schemeClr val="bg1"/>
                </a:solidFill>
              </a:endParaRPr>
            </a:p>
          </p:txBody>
        </p:sp>
        <p:sp>
          <p:nvSpPr>
            <p:cNvPr id="28" name="TextBox 27">
              <a:extLst>
                <a:ext uri="{FF2B5EF4-FFF2-40B4-BE49-F238E27FC236}">
                  <a16:creationId xmlns:a16="http://schemas.microsoft.com/office/drawing/2014/main" id="{8BBADC3A-CBDA-4371-B091-A010868FB8A0}"/>
                </a:ext>
              </a:extLst>
            </p:cNvPr>
            <p:cNvSpPr txBox="1"/>
            <p:nvPr/>
          </p:nvSpPr>
          <p:spPr>
            <a:xfrm>
              <a:off x="6578161" y="2485655"/>
              <a:ext cx="3012286" cy="2440663"/>
            </a:xfrm>
            <a:prstGeom prst="rect">
              <a:avLst/>
            </a:prstGeom>
            <a:noFill/>
          </p:spPr>
          <p:txBody>
            <a:bodyPr wrap="square">
              <a:spAutoFit/>
            </a:bodyPr>
            <a:lstStyle/>
            <a:p>
              <a:pPr algn="just"/>
              <a:r>
                <a:rPr lang="vi-VN" sz="2400" dirty="0">
                  <a:solidFill>
                    <a:srgbClr val="000000"/>
                  </a:solidFill>
                  <a:effectLst/>
                  <a:latin typeface="Times New Roman" panose="02020603050405020304" pitchFamily="18" charset="0"/>
                  <a:ea typeface="Times New Roman" panose="02020603050405020304" pitchFamily="18" charset="0"/>
                </a:rPr>
                <a:t>Cung cấp thông tin về hiện tượng nước biển dâng, hậu quả của nó để hướng tới những giải pháp nhằm giải bài toán khó này trong thế kỉ XXI.</a:t>
              </a:r>
              <a:endParaRPr lang="en-US" sz="2400" dirty="0"/>
            </a:p>
          </p:txBody>
        </p:sp>
      </p:grpSp>
      <p:grpSp>
        <p:nvGrpSpPr>
          <p:cNvPr id="25" name="Group 24">
            <a:extLst>
              <a:ext uri="{FF2B5EF4-FFF2-40B4-BE49-F238E27FC236}">
                <a16:creationId xmlns:a16="http://schemas.microsoft.com/office/drawing/2014/main" id="{38E7CEC1-BC5C-4E1C-941D-0AFF930F0D00}"/>
              </a:ext>
            </a:extLst>
          </p:cNvPr>
          <p:cNvGrpSpPr/>
          <p:nvPr/>
        </p:nvGrpSpPr>
        <p:grpSpPr>
          <a:xfrm>
            <a:off x="-17980" y="2607600"/>
            <a:ext cx="3713540" cy="3358448"/>
            <a:chOff x="1779625" y="2431609"/>
            <a:chExt cx="3713540" cy="3358448"/>
          </a:xfrm>
        </p:grpSpPr>
        <p:grpSp>
          <p:nvGrpSpPr>
            <p:cNvPr id="27" name="Group 26">
              <a:extLst>
                <a:ext uri="{FF2B5EF4-FFF2-40B4-BE49-F238E27FC236}">
                  <a16:creationId xmlns:a16="http://schemas.microsoft.com/office/drawing/2014/main" id="{25A9E0F4-2BC2-4EFD-A129-C9197D652771}"/>
                </a:ext>
              </a:extLst>
            </p:cNvPr>
            <p:cNvGrpSpPr/>
            <p:nvPr/>
          </p:nvGrpSpPr>
          <p:grpSpPr>
            <a:xfrm>
              <a:off x="1779625" y="2431609"/>
              <a:ext cx="3713540" cy="3358448"/>
              <a:chOff x="1025986" y="1881518"/>
              <a:chExt cx="2839111" cy="2802877"/>
            </a:xfrm>
          </p:grpSpPr>
          <p:sp>
            <p:nvSpPr>
              <p:cNvPr id="32" name="Freeform: Shape 12">
                <a:extLst>
                  <a:ext uri="{FF2B5EF4-FFF2-40B4-BE49-F238E27FC236}">
                    <a16:creationId xmlns:a16="http://schemas.microsoft.com/office/drawing/2014/main" id="{AF955179-511E-41AB-9B31-D8D39EC6008B}"/>
                  </a:ext>
                </a:extLst>
              </p:cNvPr>
              <p:cNvSpPr/>
              <p:nvPr/>
            </p:nvSpPr>
            <p:spPr>
              <a:xfrm>
                <a:off x="1331796" y="2244093"/>
                <a:ext cx="2533301" cy="2440302"/>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endParaRPr>
              </a:p>
            </p:txBody>
          </p:sp>
          <p:sp>
            <p:nvSpPr>
              <p:cNvPr id="33" name="Arrow: Chevron 7">
                <a:extLst>
                  <a:ext uri="{FF2B5EF4-FFF2-40B4-BE49-F238E27FC236}">
                    <a16:creationId xmlns:a16="http://schemas.microsoft.com/office/drawing/2014/main" id="{CF1EA744-0382-4877-B8D9-DF740BEC1BF5}"/>
                  </a:ext>
                </a:extLst>
              </p:cNvPr>
              <p:cNvSpPr/>
              <p:nvPr/>
            </p:nvSpPr>
            <p:spPr>
              <a:xfrm>
                <a:off x="1025986" y="1881518"/>
                <a:ext cx="2795506" cy="764120"/>
              </a:xfrm>
              <a:prstGeom prst="chevron">
                <a:avLst>
                  <a:gd name="adj" fmla="val 4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sp>
          <p:nvSpPr>
            <p:cNvPr id="29" name="TextBox 28">
              <a:extLst>
                <a:ext uri="{FF2B5EF4-FFF2-40B4-BE49-F238E27FC236}">
                  <a16:creationId xmlns:a16="http://schemas.microsoft.com/office/drawing/2014/main" id="{02DE06C2-6C67-46B6-BDF7-BB59D01575D5}"/>
                </a:ext>
              </a:extLst>
            </p:cNvPr>
            <p:cNvSpPr txBox="1"/>
            <p:nvPr/>
          </p:nvSpPr>
          <p:spPr>
            <a:xfrm>
              <a:off x="2405774" y="2604442"/>
              <a:ext cx="2665654" cy="523220"/>
            </a:xfrm>
            <a:prstGeom prst="rect">
              <a:avLst/>
            </a:prstGeom>
            <a:noFill/>
          </p:spPr>
          <p:txBody>
            <a:bodyPr wrap="square">
              <a:spAutoFit/>
            </a:bodyPr>
            <a:lstStyle/>
            <a:p>
              <a:r>
                <a:rPr lang="vi-VN" sz="2800" b="1" dirty="0">
                  <a:solidFill>
                    <a:schemeClr val="bg1"/>
                  </a:solidFill>
                  <a:latin typeface="Times New Roman" panose="02020603050405020304" pitchFamily="18" charset="0"/>
                  <a:ea typeface="Times New Roman" panose="02020603050405020304" pitchFamily="18" charset="0"/>
                </a:rPr>
                <a:t>C</a:t>
              </a:r>
              <a:r>
                <a:rPr lang="vi-VN" sz="2800" b="1" dirty="0">
                  <a:solidFill>
                    <a:schemeClr val="bg1"/>
                  </a:solidFill>
                  <a:effectLst/>
                  <a:latin typeface="Times New Roman" panose="02020603050405020304" pitchFamily="18" charset="0"/>
                  <a:ea typeface="Times New Roman" panose="02020603050405020304" pitchFamily="18" charset="0"/>
                </a:rPr>
                <a:t>hủ đề</a:t>
              </a:r>
              <a:endParaRPr lang="en-US" sz="2800" dirty="0">
                <a:solidFill>
                  <a:schemeClr val="bg1"/>
                </a:solidFill>
              </a:endParaRPr>
            </a:p>
          </p:txBody>
        </p:sp>
        <p:sp>
          <p:nvSpPr>
            <p:cNvPr id="30" name="TextBox 29">
              <a:extLst>
                <a:ext uri="{FF2B5EF4-FFF2-40B4-BE49-F238E27FC236}">
                  <a16:creationId xmlns:a16="http://schemas.microsoft.com/office/drawing/2014/main" id="{FCD21147-EE46-46C0-805E-C561AC6B6326}"/>
                </a:ext>
              </a:extLst>
            </p:cNvPr>
            <p:cNvSpPr txBox="1"/>
            <p:nvPr/>
          </p:nvSpPr>
          <p:spPr>
            <a:xfrm>
              <a:off x="2405774" y="3627722"/>
              <a:ext cx="2946166" cy="1569660"/>
            </a:xfrm>
            <a:prstGeom prst="rect">
              <a:avLst/>
            </a:prstGeom>
            <a:noFill/>
          </p:spPr>
          <p:txBody>
            <a:bodyPr wrap="square">
              <a:spAutoFit/>
            </a:bodyPr>
            <a:lstStyle/>
            <a:p>
              <a:pPr algn="just"/>
              <a:r>
                <a:rPr lang="vi-VN" sz="3200" dirty="0">
                  <a:solidFill>
                    <a:srgbClr val="000000"/>
                  </a:solidFill>
                  <a:effectLst/>
                  <a:latin typeface="Times New Roman" panose="02020603050405020304" pitchFamily="18" charset="0"/>
                  <a:ea typeface="Times New Roman" panose="02020603050405020304" pitchFamily="18" charset="0"/>
                </a:rPr>
                <a:t>Giải thích hiện tượng tự nhiên nước biển dâng.</a:t>
              </a:r>
              <a:endParaRPr lang="en-US" sz="3200" dirty="0"/>
            </a:p>
          </p:txBody>
        </p:sp>
      </p:grpSp>
    </p:spTree>
    <p:extLst>
      <p:ext uri="{BB962C8B-B14F-4D97-AF65-F5344CB8AC3E}">
        <p14:creationId xmlns:p14="http://schemas.microsoft.com/office/powerpoint/2010/main" val="22798890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73741" y="0"/>
            <a:ext cx="12265741" cy="6895783"/>
          </a:xfrm>
          <a:prstGeom prst="rect">
            <a:avLst/>
          </a:prstGeom>
        </p:spPr>
      </p:pic>
      <p:pic>
        <p:nvPicPr>
          <p:cNvPr id="26" name="Picture 25" descr="Shape, rectangle&#10;&#10;Description automatically generated">
            <a:extLst>
              <a:ext uri="{FF2B5EF4-FFF2-40B4-BE49-F238E27FC236}">
                <a16:creationId xmlns:a16="http://schemas.microsoft.com/office/drawing/2014/main" id="{678D788C-F7A5-4BF0-90BE-5654810CF743}"/>
              </a:ext>
            </a:extLst>
          </p:cNvPr>
          <p:cNvPicPr>
            <a:picLocks noChangeAspect="1"/>
          </p:cNvPicPr>
          <p:nvPr/>
        </p:nvPicPr>
        <p:blipFill>
          <a:blip r:embed="rId3"/>
          <a:stretch>
            <a:fillRect/>
          </a:stretch>
        </p:blipFill>
        <p:spPr>
          <a:xfrm>
            <a:off x="365223" y="559139"/>
            <a:ext cx="11359588" cy="57654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11" name="Group 10">
            <a:extLst>
              <a:ext uri="{FF2B5EF4-FFF2-40B4-BE49-F238E27FC236}">
                <a16:creationId xmlns:a16="http://schemas.microsoft.com/office/drawing/2014/main" id="{808456B8-E661-4AD2-BC68-16E46B858015}"/>
              </a:ext>
            </a:extLst>
          </p:cNvPr>
          <p:cNvGrpSpPr/>
          <p:nvPr/>
        </p:nvGrpSpPr>
        <p:grpSpPr>
          <a:xfrm>
            <a:off x="175846" y="300037"/>
            <a:ext cx="7057755" cy="728663"/>
            <a:chOff x="7296858" y="360377"/>
            <a:chExt cx="3266030" cy="1330955"/>
          </a:xfrm>
        </p:grpSpPr>
        <p:sp>
          <p:nvSpPr>
            <p:cNvPr id="12" name="Rectangle: Rounded Corners 11">
              <a:extLst>
                <a:ext uri="{FF2B5EF4-FFF2-40B4-BE49-F238E27FC236}">
                  <a16:creationId xmlns:a16="http://schemas.microsoft.com/office/drawing/2014/main" id="{EDA322BB-F9B4-4E11-9996-3892E01E7942}"/>
                </a:ext>
              </a:extLst>
            </p:cNvPr>
            <p:cNvSpPr/>
            <p:nvPr/>
          </p:nvSpPr>
          <p:spPr>
            <a:xfrm>
              <a:off x="7296858" y="360377"/>
              <a:ext cx="3266030" cy="1330955"/>
            </a:xfrm>
            <a:prstGeom prst="roundRect">
              <a:avLst>
                <a:gd name="adj" fmla="val 50000"/>
              </a:avLst>
            </a:prstGeom>
            <a:gradFill flip="none" rotWithShape="1">
              <a:gsLst>
                <a:gs pos="0">
                  <a:srgbClr val="FFFF00"/>
                </a:gs>
                <a:gs pos="64000">
                  <a:srgbClr val="FF33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EC04D01F-9BC5-4D9D-87C0-CC19533E8F23}"/>
                </a:ext>
              </a:extLst>
            </p:cNvPr>
            <p:cNvSpPr/>
            <p:nvPr/>
          </p:nvSpPr>
          <p:spPr>
            <a:xfrm>
              <a:off x="7377724" y="412573"/>
              <a:ext cx="570128" cy="1186477"/>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64273EB8-8246-4BE0-9099-288841B06B9D}"/>
              </a:ext>
            </a:extLst>
          </p:cNvPr>
          <p:cNvSpPr txBox="1"/>
          <p:nvPr/>
        </p:nvSpPr>
        <p:spPr>
          <a:xfrm>
            <a:off x="1626694" y="328613"/>
            <a:ext cx="58521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1" noProof="0" dirty="0">
                <a:solidFill>
                  <a:prstClr val="white"/>
                </a:solidFill>
                <a:latin typeface="Times New Roman" panose="02020603050405020304" pitchFamily="18" charset="0"/>
                <a:cs typeface="Times New Roman" panose="02020603050405020304" pitchFamily="18" charset="0"/>
              </a:rPr>
              <a:t>* Vai trò của biển và đại dương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Oval 7">
            <a:extLst>
              <a:ext uri="{FF2B5EF4-FFF2-40B4-BE49-F238E27FC236}">
                <a16:creationId xmlns:a16="http://schemas.microsoft.com/office/drawing/2014/main" id="{E94E2341-32FE-451A-AC20-65FD74F3A300}"/>
              </a:ext>
            </a:extLst>
          </p:cNvPr>
          <p:cNvSpPr/>
          <p:nvPr/>
        </p:nvSpPr>
        <p:spPr>
          <a:xfrm>
            <a:off x="7397348" y="2673137"/>
            <a:ext cx="2453805" cy="245425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9C5AD4B2-6021-43DD-9F02-1FBE92E5D134}"/>
              </a:ext>
            </a:extLst>
          </p:cNvPr>
          <p:cNvSpPr/>
          <p:nvPr/>
        </p:nvSpPr>
        <p:spPr>
          <a:xfrm>
            <a:off x="7478822" y="2754960"/>
            <a:ext cx="2290857" cy="2290613"/>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3054" tIns="362852" rIns="363053" bIns="362852" numCol="1" spcCol="1270" anchor="ctr" anchorCtr="0">
            <a:noAutofit/>
          </a:bodyPr>
          <a:lstStyle/>
          <a:p>
            <a:pPr marL="0" lvl="0" indent="0" algn="ctr" defTabSz="1244600">
              <a:lnSpc>
                <a:spcPct val="90000"/>
              </a:lnSpc>
              <a:spcBef>
                <a:spcPct val="0"/>
              </a:spcBef>
              <a:spcAft>
                <a:spcPct val="35000"/>
              </a:spcAft>
              <a:buNone/>
            </a:pPr>
            <a:r>
              <a:rPr lang="vi-VN" sz="2800" dirty="0">
                <a:latin typeface="Times New Roman" panose="02020603050405020304" pitchFamily="18" charset="0"/>
                <a:cs typeface="Times New Roman" panose="02020603050405020304" pitchFamily="18" charset="0"/>
              </a:rPr>
              <a:t>Giúp vận chuyển ¾ hàng hóa tiêu dùng</a:t>
            </a:r>
            <a:endParaRPr lang="en-US" sz="2800" kern="1200" dirty="0">
              <a:latin typeface="Times New Roman" panose="02020603050405020304" pitchFamily="18" charset="0"/>
              <a:cs typeface="Times New Roman" panose="02020603050405020304" pitchFamily="18" charset="0"/>
            </a:endParaRPr>
          </a:p>
        </p:txBody>
      </p:sp>
      <p:sp>
        <p:nvSpPr>
          <p:cNvPr id="16" name="Teardrop 15">
            <a:extLst>
              <a:ext uri="{FF2B5EF4-FFF2-40B4-BE49-F238E27FC236}">
                <a16:creationId xmlns:a16="http://schemas.microsoft.com/office/drawing/2014/main" id="{8615286A-CE08-41B9-872C-D5F465F7CC05}"/>
              </a:ext>
            </a:extLst>
          </p:cNvPr>
          <p:cNvSpPr/>
          <p:nvPr/>
        </p:nvSpPr>
        <p:spPr>
          <a:xfrm rot="2700000">
            <a:off x="4864225" y="2676104"/>
            <a:ext cx="2447894" cy="2447894"/>
          </a:xfrm>
          <a:prstGeom prst="teardrop">
            <a:avLst>
              <a:gd name="adj" fmla="val 10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Freeform: Shape 16">
            <a:extLst>
              <a:ext uri="{FF2B5EF4-FFF2-40B4-BE49-F238E27FC236}">
                <a16:creationId xmlns:a16="http://schemas.microsoft.com/office/drawing/2014/main" id="{6FAF6BCB-1E12-4E85-A1AC-E084C2565026}"/>
              </a:ext>
            </a:extLst>
          </p:cNvPr>
          <p:cNvSpPr/>
          <p:nvPr/>
        </p:nvSpPr>
        <p:spPr>
          <a:xfrm>
            <a:off x="4942744" y="2754960"/>
            <a:ext cx="2290857" cy="2290613"/>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3054" tIns="362852" rIns="363053" bIns="362852" numCol="1" spcCol="1270" anchor="ctr" anchorCtr="0">
            <a:noAutofit/>
          </a:bodyPr>
          <a:lstStyle/>
          <a:p>
            <a:pPr marL="0" lvl="0" indent="0" algn="ctr" defTabSz="1244600">
              <a:lnSpc>
                <a:spcPct val="90000"/>
              </a:lnSpc>
              <a:spcBef>
                <a:spcPct val="0"/>
              </a:spcBef>
              <a:spcAft>
                <a:spcPct val="35000"/>
              </a:spcAft>
              <a:buNone/>
            </a:pPr>
            <a:r>
              <a:rPr lang="vi-VN" sz="2800" dirty="0">
                <a:latin typeface="Times New Roman" panose="02020603050405020304" pitchFamily="18" charset="0"/>
                <a:cs typeface="Times New Roman" panose="02020603050405020304" pitchFamily="18" charset="0"/>
              </a:rPr>
              <a:t>Cung cấp một nguồn hải sản đa dạng</a:t>
            </a:r>
            <a:endParaRPr lang="en-US" sz="2800" kern="1200" dirty="0">
              <a:latin typeface="Times New Roman" panose="02020603050405020304" pitchFamily="18" charset="0"/>
              <a:cs typeface="Times New Roman" panose="02020603050405020304" pitchFamily="18" charset="0"/>
            </a:endParaRPr>
          </a:p>
        </p:txBody>
      </p:sp>
      <p:sp>
        <p:nvSpPr>
          <p:cNvPr id="18" name="Teardrop 17">
            <a:extLst>
              <a:ext uri="{FF2B5EF4-FFF2-40B4-BE49-F238E27FC236}">
                <a16:creationId xmlns:a16="http://schemas.microsoft.com/office/drawing/2014/main" id="{E4092513-7086-4C43-801F-644383D5291E}"/>
              </a:ext>
            </a:extLst>
          </p:cNvPr>
          <p:cNvSpPr/>
          <p:nvPr/>
        </p:nvSpPr>
        <p:spPr>
          <a:xfrm rot="2700000">
            <a:off x="1965452" y="2525870"/>
            <a:ext cx="2688543" cy="2892771"/>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752AA4D4-7CA5-47A3-AE2C-0D7166EA69A8}"/>
              </a:ext>
            </a:extLst>
          </p:cNvPr>
          <p:cNvSpPr/>
          <p:nvPr/>
        </p:nvSpPr>
        <p:spPr>
          <a:xfrm>
            <a:off x="1937657" y="2754960"/>
            <a:ext cx="2759867" cy="2290613"/>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3054" tIns="362852" rIns="363053" bIns="362852" numCol="1" spcCol="1270" anchor="ctr" anchorCtr="0">
            <a:noAutofit/>
          </a:bodyPr>
          <a:lstStyle/>
          <a:p>
            <a:pPr marL="0" lvl="0" indent="0" algn="ctr" defTabSz="1244600">
              <a:lnSpc>
                <a:spcPct val="90000"/>
              </a:lnSpc>
              <a:spcBef>
                <a:spcPct val="0"/>
              </a:spcBef>
              <a:spcAft>
                <a:spcPct val="35000"/>
              </a:spcAft>
              <a:buNone/>
            </a:pPr>
            <a:r>
              <a:rPr lang="vi-VN" sz="2800" dirty="0">
                <a:latin typeface="Times New Roman" panose="02020603050405020304" pitchFamily="18" charset="0"/>
                <a:cs typeface="Times New Roman" panose="02020603050405020304" pitchFamily="18" charset="0"/>
              </a:rPr>
              <a:t>Tạo ra hơn một nửa nguồn ôxy mà chúng ta thở hằng ngày</a:t>
            </a:r>
            <a:endParaRPr lang="en-US" sz="28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6399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par>
                                <p:cTn id="25" presetID="3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 calcmode="lin" valueType="num">
                                      <p:cBhvr>
                                        <p:cTn id="43" dur="1000" fill="hold"/>
                                        <p:tgtEl>
                                          <p:spTgt spid="14"/>
                                        </p:tgtEl>
                                        <p:attrNameLst>
                                          <p:attrName>style.rotation</p:attrName>
                                        </p:attrNameLst>
                                      </p:cBhvr>
                                      <p:tavLst>
                                        <p:tav tm="0">
                                          <p:val>
                                            <p:fltVal val="90"/>
                                          </p:val>
                                        </p:tav>
                                        <p:tav tm="100000">
                                          <p:val>
                                            <p:fltVal val="0"/>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73741" y="0"/>
            <a:ext cx="12265741" cy="6895783"/>
          </a:xfrm>
          <a:prstGeom prst="rect">
            <a:avLst/>
          </a:prstGeom>
        </p:spPr>
      </p:pic>
      <p:grpSp>
        <p:nvGrpSpPr>
          <p:cNvPr id="23" name="Group 22">
            <a:extLst>
              <a:ext uri="{FF2B5EF4-FFF2-40B4-BE49-F238E27FC236}">
                <a16:creationId xmlns:a16="http://schemas.microsoft.com/office/drawing/2014/main" id="{7374A073-D228-4240-8C70-AF6D37BDE419}"/>
              </a:ext>
            </a:extLst>
          </p:cNvPr>
          <p:cNvGrpSpPr/>
          <p:nvPr/>
        </p:nvGrpSpPr>
        <p:grpSpPr>
          <a:xfrm>
            <a:off x="2104687" y="153962"/>
            <a:ext cx="7079478" cy="728664"/>
            <a:chOff x="2469306" y="2205052"/>
            <a:chExt cx="2566572" cy="2447894"/>
          </a:xfrm>
        </p:grpSpPr>
        <p:sp>
          <p:nvSpPr>
            <p:cNvPr id="21" name="Teardrop 20">
              <a:extLst>
                <a:ext uri="{FF2B5EF4-FFF2-40B4-BE49-F238E27FC236}">
                  <a16:creationId xmlns:a16="http://schemas.microsoft.com/office/drawing/2014/main" id="{EEB8A47A-26E5-4619-AF65-31F9A75145A3}"/>
                </a:ext>
              </a:extLst>
            </p:cNvPr>
            <p:cNvSpPr/>
            <p:nvPr/>
          </p:nvSpPr>
          <p:spPr>
            <a:xfrm rot="5141952">
              <a:off x="2587984" y="2205052"/>
              <a:ext cx="2447894" cy="2447894"/>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B17C9ECA-E90A-45CB-91EC-B52B3AFF3362}"/>
                </a:ext>
              </a:extLst>
            </p:cNvPr>
            <p:cNvSpPr/>
            <p:nvPr/>
          </p:nvSpPr>
          <p:spPr>
            <a:xfrm>
              <a:off x="2469306" y="2283693"/>
              <a:ext cx="2499294" cy="2290612"/>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28" name="TextBox 27">
            <a:extLst>
              <a:ext uri="{FF2B5EF4-FFF2-40B4-BE49-F238E27FC236}">
                <a16:creationId xmlns:a16="http://schemas.microsoft.com/office/drawing/2014/main" id="{6CCF0026-9225-4978-A38E-9E53EF46D020}"/>
              </a:ext>
            </a:extLst>
          </p:cNvPr>
          <p:cNvSpPr txBox="1"/>
          <p:nvPr/>
        </p:nvSpPr>
        <p:spPr>
          <a:xfrm>
            <a:off x="2957002" y="198887"/>
            <a:ext cx="600997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1" dirty="0">
                <a:solidFill>
                  <a:srgbClr val="0070C0"/>
                </a:solidFill>
                <a:latin typeface="Times New Roman" panose="02020603050405020304" pitchFamily="18" charset="0"/>
                <a:cs typeface="Times New Roman" panose="02020603050405020304" pitchFamily="18" charset="0"/>
              </a:rPr>
              <a:t>* Ảnh hưởng của nước biển dâng</a:t>
            </a:r>
            <a:endPar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grpSp>
        <p:nvGrpSpPr>
          <p:cNvPr id="33" name="Group 32">
            <a:extLst>
              <a:ext uri="{FF2B5EF4-FFF2-40B4-BE49-F238E27FC236}">
                <a16:creationId xmlns:a16="http://schemas.microsoft.com/office/drawing/2014/main" id="{60C448A3-7EF2-4BCC-8E94-89A808C705C0}"/>
              </a:ext>
            </a:extLst>
          </p:cNvPr>
          <p:cNvGrpSpPr/>
          <p:nvPr/>
        </p:nvGrpSpPr>
        <p:grpSpPr>
          <a:xfrm>
            <a:off x="786283" y="1050913"/>
            <a:ext cx="4967166" cy="2721496"/>
            <a:chOff x="660400" y="1764500"/>
            <a:chExt cx="3243263" cy="4303634"/>
          </a:xfrm>
        </p:grpSpPr>
        <p:sp>
          <p:nvSpPr>
            <p:cNvPr id="24" name="Flowchart: Off-page Connector 23">
              <a:extLst>
                <a:ext uri="{FF2B5EF4-FFF2-40B4-BE49-F238E27FC236}">
                  <a16:creationId xmlns:a16="http://schemas.microsoft.com/office/drawing/2014/main" id="{C5B64AF0-C93F-402E-9A54-48C444BD7F5F}"/>
                </a:ext>
              </a:extLst>
            </p:cNvPr>
            <p:cNvSpPr/>
            <p:nvPr/>
          </p:nvSpPr>
          <p:spPr>
            <a:xfrm>
              <a:off x="660400" y="2081922"/>
              <a:ext cx="3243263" cy="3986212"/>
            </a:xfrm>
            <a:prstGeom prst="flowChartOffpageConnector">
              <a:avLst/>
            </a:prstGeom>
            <a:solidFill>
              <a:schemeClr val="bg1"/>
            </a:solidFill>
            <a:ln w="28575">
              <a:solidFill>
                <a:srgbClr val="FFC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a:extLst>
                <a:ext uri="{FF2B5EF4-FFF2-40B4-BE49-F238E27FC236}">
                  <a16:creationId xmlns:a16="http://schemas.microsoft.com/office/drawing/2014/main" id="{8A791A13-C085-49E8-AED8-5B0C9F20AF92}"/>
                </a:ext>
              </a:extLst>
            </p:cNvPr>
            <p:cNvSpPr/>
            <p:nvPr/>
          </p:nvSpPr>
          <p:spPr>
            <a:xfrm rot="5400000">
              <a:off x="2039714" y="1561595"/>
              <a:ext cx="484632" cy="890441"/>
            </a:xfrm>
            <a:prstGeom prst="chevron">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3">
            <a:extLst>
              <a:ext uri="{FF2B5EF4-FFF2-40B4-BE49-F238E27FC236}">
                <a16:creationId xmlns:a16="http://schemas.microsoft.com/office/drawing/2014/main" id="{C197DCC1-A6CA-4506-B697-5C720A70EB8A}"/>
              </a:ext>
            </a:extLst>
          </p:cNvPr>
          <p:cNvGrpSpPr/>
          <p:nvPr/>
        </p:nvGrpSpPr>
        <p:grpSpPr>
          <a:xfrm>
            <a:off x="6196483" y="1023926"/>
            <a:ext cx="4807209" cy="2698626"/>
            <a:chOff x="660400" y="1764500"/>
            <a:chExt cx="3243263" cy="4303634"/>
          </a:xfrm>
        </p:grpSpPr>
        <p:sp>
          <p:nvSpPr>
            <p:cNvPr id="35" name="Flowchart: Off-page Connector 34">
              <a:extLst>
                <a:ext uri="{FF2B5EF4-FFF2-40B4-BE49-F238E27FC236}">
                  <a16:creationId xmlns:a16="http://schemas.microsoft.com/office/drawing/2014/main" id="{6FFC235B-80B8-4ABD-8B0A-7D7C4FF7B9B1}"/>
                </a:ext>
              </a:extLst>
            </p:cNvPr>
            <p:cNvSpPr/>
            <p:nvPr/>
          </p:nvSpPr>
          <p:spPr>
            <a:xfrm>
              <a:off x="660400" y="2081922"/>
              <a:ext cx="3243263" cy="3986212"/>
            </a:xfrm>
            <a:prstGeom prst="flowChartOffpageConnector">
              <a:avLst/>
            </a:prstGeom>
            <a:solidFill>
              <a:schemeClr val="bg1"/>
            </a:solidFill>
            <a:ln w="28575">
              <a:solidFill>
                <a:srgbClr val="FFC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Chevron 35">
              <a:extLst>
                <a:ext uri="{FF2B5EF4-FFF2-40B4-BE49-F238E27FC236}">
                  <a16:creationId xmlns:a16="http://schemas.microsoft.com/office/drawing/2014/main" id="{2ED4C20E-6CE4-40A8-8BA0-A14449B95477}"/>
                </a:ext>
              </a:extLst>
            </p:cNvPr>
            <p:cNvSpPr/>
            <p:nvPr/>
          </p:nvSpPr>
          <p:spPr>
            <a:xfrm rot="5400000">
              <a:off x="2039714" y="1561595"/>
              <a:ext cx="484632" cy="890441"/>
            </a:xfrm>
            <a:prstGeom prst="chevron">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36">
            <a:extLst>
              <a:ext uri="{FF2B5EF4-FFF2-40B4-BE49-F238E27FC236}">
                <a16:creationId xmlns:a16="http://schemas.microsoft.com/office/drawing/2014/main" id="{EA3B861E-EE59-4641-A154-8FB44FA5511E}"/>
              </a:ext>
            </a:extLst>
          </p:cNvPr>
          <p:cNvGrpSpPr/>
          <p:nvPr/>
        </p:nvGrpSpPr>
        <p:grpSpPr>
          <a:xfrm>
            <a:off x="2603946" y="3964854"/>
            <a:ext cx="6299000" cy="2464989"/>
            <a:chOff x="660400" y="1764500"/>
            <a:chExt cx="3243263" cy="4303634"/>
          </a:xfrm>
          <a:solidFill>
            <a:schemeClr val="accent4">
              <a:lumMod val="40000"/>
              <a:lumOff val="60000"/>
            </a:schemeClr>
          </a:solidFill>
        </p:grpSpPr>
        <p:sp>
          <p:nvSpPr>
            <p:cNvPr id="38" name="Flowchart: Off-page Connector 37">
              <a:extLst>
                <a:ext uri="{FF2B5EF4-FFF2-40B4-BE49-F238E27FC236}">
                  <a16:creationId xmlns:a16="http://schemas.microsoft.com/office/drawing/2014/main" id="{B4C8F68A-D025-4436-B6EB-57EDB39A3D19}"/>
                </a:ext>
              </a:extLst>
            </p:cNvPr>
            <p:cNvSpPr/>
            <p:nvPr/>
          </p:nvSpPr>
          <p:spPr>
            <a:xfrm>
              <a:off x="660400" y="2081922"/>
              <a:ext cx="3243263" cy="3986212"/>
            </a:xfrm>
            <a:prstGeom prst="flowChartOffpageConnector">
              <a:avLst/>
            </a:prstGeom>
            <a:grpFill/>
            <a:ln w="28575">
              <a:solidFill>
                <a:srgbClr val="FFC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Chevron 38">
              <a:extLst>
                <a:ext uri="{FF2B5EF4-FFF2-40B4-BE49-F238E27FC236}">
                  <a16:creationId xmlns:a16="http://schemas.microsoft.com/office/drawing/2014/main" id="{88981D4C-ACD8-4643-8273-C445059BD722}"/>
                </a:ext>
              </a:extLst>
            </p:cNvPr>
            <p:cNvSpPr/>
            <p:nvPr/>
          </p:nvSpPr>
          <p:spPr>
            <a:xfrm rot="5400000">
              <a:off x="2039714" y="1561595"/>
              <a:ext cx="484632" cy="890441"/>
            </a:xfrm>
            <a:prstGeom prst="chevron">
              <a:avLst/>
            </a:prstGeom>
            <a:grp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TextBox 40">
            <a:extLst>
              <a:ext uri="{FF2B5EF4-FFF2-40B4-BE49-F238E27FC236}">
                <a16:creationId xmlns:a16="http://schemas.microsoft.com/office/drawing/2014/main" id="{8A8B3CFA-65C7-4AAE-8653-F786AAA1BC2E}"/>
              </a:ext>
            </a:extLst>
          </p:cNvPr>
          <p:cNvSpPr txBox="1"/>
          <p:nvPr/>
        </p:nvSpPr>
        <p:spPr>
          <a:xfrm>
            <a:off x="914968" y="1365366"/>
            <a:ext cx="4791588" cy="1936428"/>
          </a:xfrm>
          <a:prstGeom prst="rect">
            <a:avLst/>
          </a:prstGeom>
          <a:noFill/>
        </p:spPr>
        <p:txBody>
          <a:bodyPr wrap="square">
            <a:spAutoFit/>
          </a:bodyPr>
          <a:lstStyle/>
          <a:p>
            <a:pPr algn="just">
              <a:lnSpc>
                <a:spcPct val="107000"/>
              </a:lnSpc>
              <a:spcAft>
                <a:spcPts val="800"/>
              </a:spcAft>
            </a:pPr>
            <a:r>
              <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40% dân số cư ngụ gần biển, với 600 triệu người sinh sống trong khu vực cao hơn mực nước biển 10 mét trở xuống.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19664EC3-992A-4F99-9BE7-7C4CF574E4B5}"/>
              </a:ext>
            </a:extLst>
          </p:cNvPr>
          <p:cNvSpPr txBox="1"/>
          <p:nvPr/>
        </p:nvSpPr>
        <p:spPr>
          <a:xfrm>
            <a:off x="6613474" y="1520263"/>
            <a:ext cx="3900292" cy="1475404"/>
          </a:xfrm>
          <a:prstGeom prst="rect">
            <a:avLst/>
          </a:prstGeom>
          <a:noFill/>
        </p:spPr>
        <p:txBody>
          <a:bodyPr wrap="square">
            <a:spAutoFit/>
          </a:bodyPr>
          <a:lstStyle/>
          <a:p>
            <a:pPr algn="just">
              <a:lnSpc>
                <a:spcPct val="107000"/>
              </a:lnSpc>
              <a:spcAft>
                <a:spcPts val="8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 Nam có 28/64 tỉnh thành ven biển, với bờ biển dài hơn 3000km.</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410C1C61-F163-4355-B897-35687A62F233}"/>
              </a:ext>
            </a:extLst>
          </p:cNvPr>
          <p:cNvSpPr txBox="1"/>
          <p:nvPr/>
        </p:nvSpPr>
        <p:spPr>
          <a:xfrm>
            <a:off x="3157728" y="4403786"/>
            <a:ext cx="4953431" cy="1673150"/>
          </a:xfrm>
          <a:prstGeom prst="rect">
            <a:avLst/>
          </a:prstGeom>
          <a:noFill/>
        </p:spPr>
        <p:txBody>
          <a:bodyPr wrap="square">
            <a:spAutoFit/>
          </a:bodyPr>
          <a:lstStyle/>
          <a:p>
            <a:pPr algn="ctr">
              <a:lnSpc>
                <a:spcPct val="107000"/>
              </a:lnSpc>
              <a:spcAft>
                <a:spcPts val="800"/>
              </a:spcAft>
            </a:pPr>
            <a:r>
              <a:rPr lang="vi-VN" sz="3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Nước biển dâng có ảnh hưởng mạnh mẽ tới cuộc sống của con người</a:t>
            </a:r>
            <a:endParaRPr lang="en-US"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07914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par>
                                <p:cTn id="16" presetID="22" presetClass="entr" presetSubtype="4"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par>
                                <p:cTn id="24" presetID="22" presetClass="entr" presetSubtype="4"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down)">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73741" y="0"/>
            <a:ext cx="12265741" cy="6895783"/>
          </a:xfrm>
          <a:prstGeom prst="rect">
            <a:avLst/>
          </a:prstGeom>
        </p:spPr>
      </p:pic>
      <p:grpSp>
        <p:nvGrpSpPr>
          <p:cNvPr id="23" name="Group 22">
            <a:extLst>
              <a:ext uri="{FF2B5EF4-FFF2-40B4-BE49-F238E27FC236}">
                <a16:creationId xmlns:a16="http://schemas.microsoft.com/office/drawing/2014/main" id="{7374A073-D228-4240-8C70-AF6D37BDE419}"/>
              </a:ext>
            </a:extLst>
          </p:cNvPr>
          <p:cNvGrpSpPr/>
          <p:nvPr/>
        </p:nvGrpSpPr>
        <p:grpSpPr>
          <a:xfrm>
            <a:off x="1813611" y="158756"/>
            <a:ext cx="8451618" cy="861264"/>
            <a:chOff x="2469306" y="2205052"/>
            <a:chExt cx="2566572" cy="2447894"/>
          </a:xfrm>
        </p:grpSpPr>
        <p:sp>
          <p:nvSpPr>
            <p:cNvPr id="21" name="Teardrop 20">
              <a:extLst>
                <a:ext uri="{FF2B5EF4-FFF2-40B4-BE49-F238E27FC236}">
                  <a16:creationId xmlns:a16="http://schemas.microsoft.com/office/drawing/2014/main" id="{EEB8A47A-26E5-4619-AF65-31F9A75145A3}"/>
                </a:ext>
              </a:extLst>
            </p:cNvPr>
            <p:cNvSpPr/>
            <p:nvPr/>
          </p:nvSpPr>
          <p:spPr>
            <a:xfrm rot="5141952">
              <a:off x="2587984" y="2205052"/>
              <a:ext cx="2447894" cy="2447894"/>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B17C9ECA-E90A-45CB-91EC-B52B3AFF3362}"/>
                </a:ext>
              </a:extLst>
            </p:cNvPr>
            <p:cNvSpPr/>
            <p:nvPr/>
          </p:nvSpPr>
          <p:spPr>
            <a:xfrm>
              <a:off x="2469306" y="2283693"/>
              <a:ext cx="2499294" cy="2290612"/>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28" name="TextBox 27">
            <a:extLst>
              <a:ext uri="{FF2B5EF4-FFF2-40B4-BE49-F238E27FC236}">
                <a16:creationId xmlns:a16="http://schemas.microsoft.com/office/drawing/2014/main" id="{6CCF0026-9225-4978-A38E-9E53EF46D020}"/>
              </a:ext>
            </a:extLst>
          </p:cNvPr>
          <p:cNvSpPr txBox="1"/>
          <p:nvPr/>
        </p:nvSpPr>
        <p:spPr>
          <a:xfrm>
            <a:off x="2521280" y="201229"/>
            <a:ext cx="698139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Nguyên nhân dẫn tới nước biển dâng</a:t>
            </a:r>
            <a:endPar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5" name="Freeform: Shape 4">
            <a:extLst>
              <a:ext uri="{FF2B5EF4-FFF2-40B4-BE49-F238E27FC236}">
                <a16:creationId xmlns:a16="http://schemas.microsoft.com/office/drawing/2014/main" id="{D316B0CE-D99D-451D-8B46-0A6D14A51ED9}"/>
              </a:ext>
            </a:extLst>
          </p:cNvPr>
          <p:cNvSpPr/>
          <p:nvPr/>
        </p:nvSpPr>
        <p:spPr>
          <a:xfrm>
            <a:off x="4908222" y="3386195"/>
            <a:ext cx="2513672" cy="1143413"/>
          </a:xfrm>
          <a:custGeom>
            <a:avLst/>
            <a:gdLst>
              <a:gd name="connsiteX0" fmla="*/ 0 w 1143413"/>
              <a:gd name="connsiteY0" fmla="*/ 571707 h 1143413"/>
              <a:gd name="connsiteX1" fmla="*/ 571707 w 1143413"/>
              <a:gd name="connsiteY1" fmla="*/ 0 h 1143413"/>
              <a:gd name="connsiteX2" fmla="*/ 1143414 w 1143413"/>
              <a:gd name="connsiteY2" fmla="*/ 571707 h 1143413"/>
              <a:gd name="connsiteX3" fmla="*/ 571707 w 1143413"/>
              <a:gd name="connsiteY3" fmla="*/ 1143414 h 1143413"/>
              <a:gd name="connsiteX4" fmla="*/ 0 w 1143413"/>
              <a:gd name="connsiteY4" fmla="*/ 571707 h 114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13" h="1143413">
                <a:moveTo>
                  <a:pt x="0" y="571707"/>
                </a:moveTo>
                <a:cubicBezTo>
                  <a:pt x="0" y="255962"/>
                  <a:pt x="255962" y="0"/>
                  <a:pt x="571707" y="0"/>
                </a:cubicBezTo>
                <a:cubicBezTo>
                  <a:pt x="887452" y="0"/>
                  <a:pt x="1143414" y="255962"/>
                  <a:pt x="1143414" y="571707"/>
                </a:cubicBezTo>
                <a:cubicBezTo>
                  <a:pt x="1143414" y="887452"/>
                  <a:pt x="887452" y="1143414"/>
                  <a:pt x="571707" y="1143414"/>
                </a:cubicBezTo>
                <a:cubicBezTo>
                  <a:pt x="255962" y="1143414"/>
                  <a:pt x="0" y="887452"/>
                  <a:pt x="0" y="57170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0309" tIns="190309" rIns="190309" bIns="190309" numCol="1" spcCol="1270" anchor="ctr" anchorCtr="0">
            <a:noAutofit/>
          </a:bodyPr>
          <a:lstStyle/>
          <a:p>
            <a:pPr marL="0" lvl="0" indent="0" algn="ctr" defTabSz="800100">
              <a:lnSpc>
                <a:spcPct val="90000"/>
              </a:lnSpc>
              <a:spcBef>
                <a:spcPct val="0"/>
              </a:spcBef>
              <a:spcAft>
                <a:spcPct val="35000"/>
              </a:spcAft>
              <a:buNone/>
            </a:pPr>
            <a:r>
              <a:rPr lang="vi-VN" sz="2800" b="1" kern="1200" dirty="0">
                <a:latin typeface="Times New Roman" panose="02020603050405020304" pitchFamily="18" charset="0"/>
                <a:cs typeface="Times New Roman" panose="02020603050405020304" pitchFamily="18" charset="0"/>
              </a:rPr>
              <a:t>Nguyên nhân</a:t>
            </a:r>
            <a:endParaRPr lang="en-US" sz="2800" b="1" kern="1200"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id="{335674A2-43AF-4676-8F5E-85499A94FABA}"/>
              </a:ext>
            </a:extLst>
          </p:cNvPr>
          <p:cNvSpPr/>
          <p:nvPr/>
        </p:nvSpPr>
        <p:spPr>
          <a:xfrm rot="16200000">
            <a:off x="6043471" y="2736345"/>
            <a:ext cx="243172" cy="854648"/>
          </a:xfrm>
          <a:custGeom>
            <a:avLst/>
            <a:gdLst>
              <a:gd name="connsiteX0" fmla="*/ 0 w 243172"/>
              <a:gd name="connsiteY0" fmla="*/ 77752 h 388760"/>
              <a:gd name="connsiteX1" fmla="*/ 121586 w 243172"/>
              <a:gd name="connsiteY1" fmla="*/ 77752 h 388760"/>
              <a:gd name="connsiteX2" fmla="*/ 121586 w 243172"/>
              <a:gd name="connsiteY2" fmla="*/ 0 h 388760"/>
              <a:gd name="connsiteX3" fmla="*/ 243172 w 243172"/>
              <a:gd name="connsiteY3" fmla="*/ 194380 h 388760"/>
              <a:gd name="connsiteX4" fmla="*/ 121586 w 243172"/>
              <a:gd name="connsiteY4" fmla="*/ 388760 h 388760"/>
              <a:gd name="connsiteX5" fmla="*/ 121586 w 243172"/>
              <a:gd name="connsiteY5" fmla="*/ 311008 h 388760"/>
              <a:gd name="connsiteX6" fmla="*/ 0 w 243172"/>
              <a:gd name="connsiteY6" fmla="*/ 311008 h 388760"/>
              <a:gd name="connsiteX7" fmla="*/ 0 w 243172"/>
              <a:gd name="connsiteY7" fmla="*/ 77752 h 38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72" h="388760">
                <a:moveTo>
                  <a:pt x="0" y="77752"/>
                </a:moveTo>
                <a:lnTo>
                  <a:pt x="121586" y="77752"/>
                </a:lnTo>
                <a:lnTo>
                  <a:pt x="121586" y="0"/>
                </a:lnTo>
                <a:lnTo>
                  <a:pt x="243172" y="194380"/>
                </a:lnTo>
                <a:lnTo>
                  <a:pt x="121586" y="388760"/>
                </a:lnTo>
                <a:lnTo>
                  <a:pt x="121586" y="311008"/>
                </a:lnTo>
                <a:lnTo>
                  <a:pt x="0" y="311008"/>
                </a:lnTo>
                <a:lnTo>
                  <a:pt x="0" y="77752"/>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7752" rIns="72952" bIns="77752" numCol="1" spcCol="1270" anchor="ctr" anchorCtr="0">
            <a:noAutofit/>
          </a:bodyPr>
          <a:lstStyle/>
          <a:p>
            <a:pPr marL="0" lvl="0" indent="0" algn="ctr" defTabSz="48895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9BF565A8-2B08-4AD0-A431-A35F5A41F82C}"/>
              </a:ext>
            </a:extLst>
          </p:cNvPr>
          <p:cNvSpPr/>
          <p:nvPr/>
        </p:nvSpPr>
        <p:spPr>
          <a:xfrm>
            <a:off x="4908222" y="1783965"/>
            <a:ext cx="2513672" cy="1143413"/>
          </a:xfrm>
          <a:custGeom>
            <a:avLst/>
            <a:gdLst>
              <a:gd name="connsiteX0" fmla="*/ 0 w 1143413"/>
              <a:gd name="connsiteY0" fmla="*/ 571707 h 1143413"/>
              <a:gd name="connsiteX1" fmla="*/ 571707 w 1143413"/>
              <a:gd name="connsiteY1" fmla="*/ 0 h 1143413"/>
              <a:gd name="connsiteX2" fmla="*/ 1143414 w 1143413"/>
              <a:gd name="connsiteY2" fmla="*/ 571707 h 1143413"/>
              <a:gd name="connsiteX3" fmla="*/ 571707 w 1143413"/>
              <a:gd name="connsiteY3" fmla="*/ 1143414 h 1143413"/>
              <a:gd name="connsiteX4" fmla="*/ 0 w 1143413"/>
              <a:gd name="connsiteY4" fmla="*/ 571707 h 114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13" h="1143413">
                <a:moveTo>
                  <a:pt x="0" y="571707"/>
                </a:moveTo>
                <a:cubicBezTo>
                  <a:pt x="0" y="255962"/>
                  <a:pt x="255962" y="0"/>
                  <a:pt x="571707" y="0"/>
                </a:cubicBezTo>
                <a:cubicBezTo>
                  <a:pt x="887452" y="0"/>
                  <a:pt x="1143414" y="255962"/>
                  <a:pt x="1143414" y="571707"/>
                </a:cubicBezTo>
                <a:cubicBezTo>
                  <a:pt x="1143414" y="887452"/>
                  <a:pt x="887452" y="1143414"/>
                  <a:pt x="571707" y="1143414"/>
                </a:cubicBezTo>
                <a:cubicBezTo>
                  <a:pt x="255962" y="1143414"/>
                  <a:pt x="0" y="887452"/>
                  <a:pt x="0" y="57170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1419" tIns="181419" rIns="181419" bIns="181419" numCol="1" spcCol="1270" anchor="ctr" anchorCtr="0">
            <a:noAutofit/>
          </a:bodyPr>
          <a:lstStyle/>
          <a:p>
            <a:pPr marL="0" lvl="0" indent="0" algn="ctr" defTabSz="488950">
              <a:lnSpc>
                <a:spcPct val="90000"/>
              </a:lnSpc>
              <a:spcBef>
                <a:spcPct val="0"/>
              </a:spcBef>
              <a:spcAft>
                <a:spcPct val="35000"/>
              </a:spcAft>
              <a:buNone/>
            </a:pPr>
            <a:r>
              <a:rPr lang="vi-VN" sz="2800" b="1" dirty="0">
                <a:latin typeface="Times New Roman" panose="02020603050405020304" pitchFamily="18" charset="0"/>
                <a:cs typeface="Times New Roman" panose="02020603050405020304" pitchFamily="18" charset="0"/>
              </a:rPr>
              <a:t>Tác động của gió </a:t>
            </a:r>
            <a:endParaRPr lang="en-US" sz="2800" kern="1200" dirty="0">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id="{D30E4408-C692-4BE4-A3BB-9ABAC6C8C5F5}"/>
              </a:ext>
            </a:extLst>
          </p:cNvPr>
          <p:cNvSpPr/>
          <p:nvPr/>
        </p:nvSpPr>
        <p:spPr>
          <a:xfrm>
            <a:off x="7643800" y="3763522"/>
            <a:ext cx="534588" cy="388760"/>
          </a:xfrm>
          <a:custGeom>
            <a:avLst/>
            <a:gdLst>
              <a:gd name="connsiteX0" fmla="*/ 0 w 243172"/>
              <a:gd name="connsiteY0" fmla="*/ 77752 h 388760"/>
              <a:gd name="connsiteX1" fmla="*/ 121586 w 243172"/>
              <a:gd name="connsiteY1" fmla="*/ 77752 h 388760"/>
              <a:gd name="connsiteX2" fmla="*/ 121586 w 243172"/>
              <a:gd name="connsiteY2" fmla="*/ 0 h 388760"/>
              <a:gd name="connsiteX3" fmla="*/ 243172 w 243172"/>
              <a:gd name="connsiteY3" fmla="*/ 194380 h 388760"/>
              <a:gd name="connsiteX4" fmla="*/ 121586 w 243172"/>
              <a:gd name="connsiteY4" fmla="*/ 388760 h 388760"/>
              <a:gd name="connsiteX5" fmla="*/ 121586 w 243172"/>
              <a:gd name="connsiteY5" fmla="*/ 311008 h 388760"/>
              <a:gd name="connsiteX6" fmla="*/ 0 w 243172"/>
              <a:gd name="connsiteY6" fmla="*/ 311008 h 388760"/>
              <a:gd name="connsiteX7" fmla="*/ 0 w 243172"/>
              <a:gd name="connsiteY7" fmla="*/ 77752 h 38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72" h="388760">
                <a:moveTo>
                  <a:pt x="0" y="77752"/>
                </a:moveTo>
                <a:lnTo>
                  <a:pt x="121586" y="77752"/>
                </a:lnTo>
                <a:lnTo>
                  <a:pt x="121586" y="0"/>
                </a:lnTo>
                <a:lnTo>
                  <a:pt x="243172" y="194380"/>
                </a:lnTo>
                <a:lnTo>
                  <a:pt x="121586" y="388760"/>
                </a:lnTo>
                <a:lnTo>
                  <a:pt x="121586" y="311008"/>
                </a:lnTo>
                <a:lnTo>
                  <a:pt x="0" y="311008"/>
                </a:lnTo>
                <a:lnTo>
                  <a:pt x="0" y="77752"/>
                </a:lnTo>
                <a:close/>
              </a:path>
            </a:pathLst>
          </a:custGeom>
        </p:spPr>
        <p:style>
          <a:lnRef idx="0">
            <a:schemeClr val="lt1">
              <a:hueOff val="0"/>
              <a:satOff val="0"/>
              <a:lumOff val="0"/>
              <a:alphaOff val="0"/>
            </a:schemeClr>
          </a:lnRef>
          <a:fillRef idx="1">
            <a:schemeClr val="accent3">
              <a:hueOff val="903533"/>
              <a:satOff val="33333"/>
              <a:lumOff val="-4902"/>
              <a:alphaOff val="0"/>
            </a:schemeClr>
          </a:fillRef>
          <a:effectRef idx="0">
            <a:schemeClr val="accent3">
              <a:hueOff val="903533"/>
              <a:satOff val="33333"/>
              <a:lumOff val="-4902"/>
              <a:alphaOff val="0"/>
            </a:schemeClr>
          </a:effectRef>
          <a:fontRef idx="minor">
            <a:schemeClr val="lt1"/>
          </a:fontRef>
        </p:style>
        <p:txBody>
          <a:bodyPr spcFirstLastPara="0" vert="horz" wrap="square" lIns="0" tIns="77752" rIns="72952" bIns="77752" numCol="1" spcCol="1270" anchor="ctr" anchorCtr="0">
            <a:noAutofit/>
          </a:bodyPr>
          <a:lstStyle/>
          <a:p>
            <a:pPr marL="0" lvl="0" indent="0" algn="ctr" defTabSz="48895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88537BEB-5B7C-430B-8FB6-73875D02E038}"/>
              </a:ext>
            </a:extLst>
          </p:cNvPr>
          <p:cNvSpPr/>
          <p:nvPr/>
        </p:nvSpPr>
        <p:spPr>
          <a:xfrm>
            <a:off x="8430554" y="3386195"/>
            <a:ext cx="2513672" cy="1143413"/>
          </a:xfrm>
          <a:custGeom>
            <a:avLst/>
            <a:gdLst>
              <a:gd name="connsiteX0" fmla="*/ 0 w 1143413"/>
              <a:gd name="connsiteY0" fmla="*/ 571707 h 1143413"/>
              <a:gd name="connsiteX1" fmla="*/ 571707 w 1143413"/>
              <a:gd name="connsiteY1" fmla="*/ 0 h 1143413"/>
              <a:gd name="connsiteX2" fmla="*/ 1143414 w 1143413"/>
              <a:gd name="connsiteY2" fmla="*/ 571707 h 1143413"/>
              <a:gd name="connsiteX3" fmla="*/ 571707 w 1143413"/>
              <a:gd name="connsiteY3" fmla="*/ 1143414 h 1143413"/>
              <a:gd name="connsiteX4" fmla="*/ 0 w 1143413"/>
              <a:gd name="connsiteY4" fmla="*/ 571707 h 114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13" h="1143413">
                <a:moveTo>
                  <a:pt x="0" y="571707"/>
                </a:moveTo>
                <a:cubicBezTo>
                  <a:pt x="0" y="255962"/>
                  <a:pt x="255962" y="0"/>
                  <a:pt x="571707" y="0"/>
                </a:cubicBezTo>
                <a:cubicBezTo>
                  <a:pt x="887452" y="0"/>
                  <a:pt x="1143414" y="255962"/>
                  <a:pt x="1143414" y="571707"/>
                </a:cubicBezTo>
                <a:cubicBezTo>
                  <a:pt x="1143414" y="887452"/>
                  <a:pt x="887452" y="1143414"/>
                  <a:pt x="571707" y="1143414"/>
                </a:cubicBezTo>
                <a:cubicBezTo>
                  <a:pt x="255962" y="1143414"/>
                  <a:pt x="0" y="887452"/>
                  <a:pt x="0" y="57170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903533"/>
              <a:satOff val="33333"/>
              <a:lumOff val="-4902"/>
              <a:alphaOff val="0"/>
            </a:schemeClr>
          </a:fillRef>
          <a:effectRef idx="0">
            <a:schemeClr val="accent3">
              <a:hueOff val="903533"/>
              <a:satOff val="33333"/>
              <a:lumOff val="-4902"/>
              <a:alphaOff val="0"/>
            </a:schemeClr>
          </a:effectRef>
          <a:fontRef idx="minor">
            <a:schemeClr val="lt1"/>
          </a:fontRef>
        </p:style>
        <p:txBody>
          <a:bodyPr spcFirstLastPara="0" vert="horz" wrap="square" lIns="181419" tIns="181419" rIns="181419" bIns="181419" numCol="1" spcCol="1270" anchor="ctr" anchorCtr="0">
            <a:noAutofit/>
          </a:bodyPr>
          <a:lstStyle/>
          <a:p>
            <a:pPr marL="0" lvl="0" indent="0" algn="ctr" defTabSz="488950">
              <a:lnSpc>
                <a:spcPct val="90000"/>
              </a:lnSpc>
              <a:spcBef>
                <a:spcPct val="0"/>
              </a:spcBef>
              <a:spcAft>
                <a:spcPct val="35000"/>
              </a:spcAft>
              <a:buNone/>
            </a:pPr>
            <a:r>
              <a:rPr lang="vi-VN" sz="2800" b="1" dirty="0">
                <a:latin typeface="Times New Roman" panose="02020603050405020304" pitchFamily="18" charset="0"/>
                <a:cs typeface="Times New Roman" panose="02020603050405020304" pitchFamily="18" charset="0"/>
              </a:rPr>
              <a:t>Bão, động đất và sóng thần</a:t>
            </a:r>
            <a:endParaRPr lang="en-US" sz="2800" kern="1200" dirty="0">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C882D02B-9A95-456F-A49E-C6DB46226D3D}"/>
              </a:ext>
            </a:extLst>
          </p:cNvPr>
          <p:cNvSpPr/>
          <p:nvPr/>
        </p:nvSpPr>
        <p:spPr>
          <a:xfrm rot="5400000">
            <a:off x="6043471" y="4359284"/>
            <a:ext cx="243172" cy="854648"/>
          </a:xfrm>
          <a:custGeom>
            <a:avLst/>
            <a:gdLst>
              <a:gd name="connsiteX0" fmla="*/ 0 w 243172"/>
              <a:gd name="connsiteY0" fmla="*/ 77752 h 388760"/>
              <a:gd name="connsiteX1" fmla="*/ 121586 w 243172"/>
              <a:gd name="connsiteY1" fmla="*/ 77752 h 388760"/>
              <a:gd name="connsiteX2" fmla="*/ 121586 w 243172"/>
              <a:gd name="connsiteY2" fmla="*/ 0 h 388760"/>
              <a:gd name="connsiteX3" fmla="*/ 243172 w 243172"/>
              <a:gd name="connsiteY3" fmla="*/ 194380 h 388760"/>
              <a:gd name="connsiteX4" fmla="*/ 121586 w 243172"/>
              <a:gd name="connsiteY4" fmla="*/ 388760 h 388760"/>
              <a:gd name="connsiteX5" fmla="*/ 121586 w 243172"/>
              <a:gd name="connsiteY5" fmla="*/ 311008 h 388760"/>
              <a:gd name="connsiteX6" fmla="*/ 0 w 243172"/>
              <a:gd name="connsiteY6" fmla="*/ 311008 h 388760"/>
              <a:gd name="connsiteX7" fmla="*/ 0 w 243172"/>
              <a:gd name="connsiteY7" fmla="*/ 77752 h 38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72" h="388760">
                <a:moveTo>
                  <a:pt x="0" y="77752"/>
                </a:moveTo>
                <a:lnTo>
                  <a:pt x="121586" y="77752"/>
                </a:lnTo>
                <a:lnTo>
                  <a:pt x="121586" y="0"/>
                </a:lnTo>
                <a:lnTo>
                  <a:pt x="243172" y="194380"/>
                </a:lnTo>
                <a:lnTo>
                  <a:pt x="121586" y="388760"/>
                </a:lnTo>
                <a:lnTo>
                  <a:pt x="121586" y="311008"/>
                </a:lnTo>
                <a:lnTo>
                  <a:pt x="0" y="311008"/>
                </a:lnTo>
                <a:lnTo>
                  <a:pt x="0" y="77752"/>
                </a:lnTo>
                <a:close/>
              </a:path>
            </a:pathLst>
          </a:custGeom>
        </p:spPr>
        <p:style>
          <a:lnRef idx="0">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txBody>
          <a:bodyPr spcFirstLastPara="0" vert="horz" wrap="square" lIns="0" tIns="77752" rIns="72952" bIns="77752" numCol="1" spcCol="1270" anchor="ctr" anchorCtr="0">
            <a:noAutofit/>
          </a:bodyPr>
          <a:lstStyle/>
          <a:p>
            <a:pPr marL="0" lvl="0" indent="0" algn="ctr" defTabSz="48895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49EA22FE-AD45-44D3-B16C-DC8032A0B0D1}"/>
              </a:ext>
            </a:extLst>
          </p:cNvPr>
          <p:cNvSpPr/>
          <p:nvPr/>
        </p:nvSpPr>
        <p:spPr>
          <a:xfrm>
            <a:off x="4908222" y="5022898"/>
            <a:ext cx="2513672" cy="1143413"/>
          </a:xfrm>
          <a:custGeom>
            <a:avLst/>
            <a:gdLst>
              <a:gd name="connsiteX0" fmla="*/ 0 w 1143413"/>
              <a:gd name="connsiteY0" fmla="*/ 571707 h 1143413"/>
              <a:gd name="connsiteX1" fmla="*/ 571707 w 1143413"/>
              <a:gd name="connsiteY1" fmla="*/ 0 h 1143413"/>
              <a:gd name="connsiteX2" fmla="*/ 1143414 w 1143413"/>
              <a:gd name="connsiteY2" fmla="*/ 571707 h 1143413"/>
              <a:gd name="connsiteX3" fmla="*/ 571707 w 1143413"/>
              <a:gd name="connsiteY3" fmla="*/ 1143414 h 1143413"/>
              <a:gd name="connsiteX4" fmla="*/ 0 w 1143413"/>
              <a:gd name="connsiteY4" fmla="*/ 571707 h 114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13" h="1143413">
                <a:moveTo>
                  <a:pt x="0" y="571707"/>
                </a:moveTo>
                <a:cubicBezTo>
                  <a:pt x="0" y="255962"/>
                  <a:pt x="255962" y="0"/>
                  <a:pt x="571707" y="0"/>
                </a:cubicBezTo>
                <a:cubicBezTo>
                  <a:pt x="887452" y="0"/>
                  <a:pt x="1143414" y="255962"/>
                  <a:pt x="1143414" y="571707"/>
                </a:cubicBezTo>
                <a:cubicBezTo>
                  <a:pt x="1143414" y="887452"/>
                  <a:pt x="887452" y="1143414"/>
                  <a:pt x="571707" y="1143414"/>
                </a:cubicBezTo>
                <a:cubicBezTo>
                  <a:pt x="255962" y="1143414"/>
                  <a:pt x="0" y="887452"/>
                  <a:pt x="0" y="57170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txBody>
          <a:bodyPr spcFirstLastPara="0" vert="horz" wrap="square" lIns="181419" tIns="181419" rIns="181419" bIns="181419" numCol="1" spcCol="1270" anchor="ctr" anchorCtr="0">
            <a:noAutofit/>
          </a:bodyPr>
          <a:lstStyle/>
          <a:p>
            <a:pPr marL="0" lvl="0" indent="0" algn="ctr" defTabSz="488950">
              <a:lnSpc>
                <a:spcPct val="90000"/>
              </a:lnSpc>
              <a:spcBef>
                <a:spcPct val="0"/>
              </a:spcBef>
              <a:spcAft>
                <a:spcPct val="35000"/>
              </a:spcAft>
              <a:buNone/>
            </a:pPr>
            <a:r>
              <a:rPr lang="vi-VN" sz="2800" b="1" kern="1200" dirty="0">
                <a:latin typeface="Times New Roman" panose="02020603050405020304" pitchFamily="18" charset="0"/>
                <a:cs typeface="Times New Roman" panose="02020603050405020304" pitchFamily="18" charset="0"/>
              </a:rPr>
              <a:t>Biến đổi khí hậu</a:t>
            </a:r>
            <a:endParaRPr lang="en-US" sz="2800" kern="1200" dirty="0">
              <a:latin typeface="Times New Roman" panose="02020603050405020304" pitchFamily="18" charset="0"/>
              <a:cs typeface="Times New Roman" panose="02020603050405020304" pitchFamily="18" charset="0"/>
            </a:endParaRPr>
          </a:p>
        </p:txBody>
      </p:sp>
      <p:sp>
        <p:nvSpPr>
          <p:cNvPr id="13" name="Freeform: Shape 12">
            <a:extLst>
              <a:ext uri="{FF2B5EF4-FFF2-40B4-BE49-F238E27FC236}">
                <a16:creationId xmlns:a16="http://schemas.microsoft.com/office/drawing/2014/main" id="{889328A3-4D62-4071-B1C3-41DF8BE3F5A0}"/>
              </a:ext>
            </a:extLst>
          </p:cNvPr>
          <p:cNvSpPr/>
          <p:nvPr/>
        </p:nvSpPr>
        <p:spPr>
          <a:xfrm>
            <a:off x="4151726" y="3763521"/>
            <a:ext cx="534588" cy="388761"/>
          </a:xfrm>
          <a:custGeom>
            <a:avLst/>
            <a:gdLst>
              <a:gd name="connsiteX0" fmla="*/ 0 w 243172"/>
              <a:gd name="connsiteY0" fmla="*/ 77752 h 388760"/>
              <a:gd name="connsiteX1" fmla="*/ 121586 w 243172"/>
              <a:gd name="connsiteY1" fmla="*/ 77752 h 388760"/>
              <a:gd name="connsiteX2" fmla="*/ 121586 w 243172"/>
              <a:gd name="connsiteY2" fmla="*/ 0 h 388760"/>
              <a:gd name="connsiteX3" fmla="*/ 243172 w 243172"/>
              <a:gd name="connsiteY3" fmla="*/ 194380 h 388760"/>
              <a:gd name="connsiteX4" fmla="*/ 121586 w 243172"/>
              <a:gd name="connsiteY4" fmla="*/ 388760 h 388760"/>
              <a:gd name="connsiteX5" fmla="*/ 121586 w 243172"/>
              <a:gd name="connsiteY5" fmla="*/ 311008 h 388760"/>
              <a:gd name="connsiteX6" fmla="*/ 0 w 243172"/>
              <a:gd name="connsiteY6" fmla="*/ 311008 h 388760"/>
              <a:gd name="connsiteX7" fmla="*/ 0 w 243172"/>
              <a:gd name="connsiteY7" fmla="*/ 77752 h 38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72" h="388760">
                <a:moveTo>
                  <a:pt x="243171" y="311008"/>
                </a:moveTo>
                <a:lnTo>
                  <a:pt x="121586" y="311008"/>
                </a:lnTo>
                <a:lnTo>
                  <a:pt x="121586" y="388760"/>
                </a:lnTo>
                <a:lnTo>
                  <a:pt x="1" y="194380"/>
                </a:lnTo>
                <a:lnTo>
                  <a:pt x="121586" y="0"/>
                </a:lnTo>
                <a:lnTo>
                  <a:pt x="121586" y="77752"/>
                </a:lnTo>
                <a:lnTo>
                  <a:pt x="243171" y="77752"/>
                </a:lnTo>
                <a:lnTo>
                  <a:pt x="243171" y="311008"/>
                </a:lnTo>
                <a:close/>
              </a:path>
            </a:pathLst>
          </a:custGeom>
        </p:spPr>
        <p:style>
          <a:lnRef idx="0">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72952" tIns="77753" rIns="0" bIns="77752" numCol="1" spcCol="1270" anchor="ctr" anchorCtr="0">
            <a:noAutofit/>
          </a:bodyPr>
          <a:lstStyle/>
          <a:p>
            <a:pPr marL="0" lvl="0" indent="0" algn="ctr" defTabSz="48895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id="{F4694B55-A23F-47BB-B08C-FB8FDB1177F4}"/>
              </a:ext>
            </a:extLst>
          </p:cNvPr>
          <p:cNvSpPr/>
          <p:nvPr/>
        </p:nvSpPr>
        <p:spPr>
          <a:xfrm>
            <a:off x="1143000" y="3386195"/>
            <a:ext cx="2756561" cy="1143413"/>
          </a:xfrm>
          <a:custGeom>
            <a:avLst/>
            <a:gdLst>
              <a:gd name="connsiteX0" fmla="*/ 0 w 1143413"/>
              <a:gd name="connsiteY0" fmla="*/ 571707 h 1143413"/>
              <a:gd name="connsiteX1" fmla="*/ 571707 w 1143413"/>
              <a:gd name="connsiteY1" fmla="*/ 0 h 1143413"/>
              <a:gd name="connsiteX2" fmla="*/ 1143414 w 1143413"/>
              <a:gd name="connsiteY2" fmla="*/ 571707 h 1143413"/>
              <a:gd name="connsiteX3" fmla="*/ 571707 w 1143413"/>
              <a:gd name="connsiteY3" fmla="*/ 1143414 h 1143413"/>
              <a:gd name="connsiteX4" fmla="*/ 0 w 1143413"/>
              <a:gd name="connsiteY4" fmla="*/ 571707 h 114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13" h="1143413">
                <a:moveTo>
                  <a:pt x="0" y="571707"/>
                </a:moveTo>
                <a:cubicBezTo>
                  <a:pt x="0" y="255962"/>
                  <a:pt x="255962" y="0"/>
                  <a:pt x="571707" y="0"/>
                </a:cubicBezTo>
                <a:cubicBezTo>
                  <a:pt x="887452" y="0"/>
                  <a:pt x="1143414" y="255962"/>
                  <a:pt x="1143414" y="571707"/>
                </a:cubicBezTo>
                <a:cubicBezTo>
                  <a:pt x="1143414" y="887452"/>
                  <a:pt x="887452" y="1143414"/>
                  <a:pt x="571707" y="1143414"/>
                </a:cubicBezTo>
                <a:cubicBezTo>
                  <a:pt x="255962" y="1143414"/>
                  <a:pt x="0" y="887452"/>
                  <a:pt x="0" y="57170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81419" tIns="181419" rIns="181419" bIns="181419" numCol="1" spcCol="1270" anchor="ctr" anchorCtr="0">
            <a:noAutofit/>
          </a:bodyPr>
          <a:lstStyle/>
          <a:p>
            <a:pPr marL="0" lvl="0" indent="0" algn="ctr" defTabSz="488950">
              <a:lnSpc>
                <a:spcPct val="90000"/>
              </a:lnSpc>
              <a:spcBef>
                <a:spcPct val="0"/>
              </a:spcBef>
              <a:spcAft>
                <a:spcPct val="35000"/>
              </a:spcAft>
              <a:buNone/>
            </a:pPr>
            <a:r>
              <a:rPr lang="vi-VN" sz="2400" b="1" kern="1200" dirty="0">
                <a:latin typeface="Times New Roman" panose="02020603050405020304" pitchFamily="18" charset="0"/>
                <a:cs typeface="Times New Roman" panose="02020603050405020304" pitchFamily="18" charset="0"/>
              </a:rPr>
              <a:t>Thủy triều</a:t>
            </a:r>
            <a:endParaRPr lang="en-US" sz="2400" b="1"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2454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73741" y="0"/>
            <a:ext cx="12265741" cy="6895783"/>
          </a:xfrm>
          <a:prstGeom prst="rect">
            <a:avLst/>
          </a:prstGeom>
        </p:spPr>
      </p:pic>
      <p:pic>
        <p:nvPicPr>
          <p:cNvPr id="3" name="Picture 2">
            <a:extLst>
              <a:ext uri="{FF2B5EF4-FFF2-40B4-BE49-F238E27FC236}">
                <a16:creationId xmlns:a16="http://schemas.microsoft.com/office/drawing/2014/main" id="{4A915761-A72E-47E7-AC91-E9070D5A4021}"/>
              </a:ext>
            </a:extLst>
          </p:cNvPr>
          <p:cNvPicPr>
            <a:picLocks noChangeAspect="1"/>
          </p:cNvPicPr>
          <p:nvPr/>
        </p:nvPicPr>
        <p:blipFill>
          <a:blip r:embed="rId3"/>
          <a:stretch>
            <a:fillRect/>
          </a:stretch>
        </p:blipFill>
        <p:spPr>
          <a:xfrm>
            <a:off x="827315" y="1091147"/>
            <a:ext cx="10352314" cy="52514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4AD49E69-BA42-4FD3-AA09-F6B2F13C3098}"/>
              </a:ext>
            </a:extLst>
          </p:cNvPr>
          <p:cNvSpPr/>
          <p:nvPr/>
        </p:nvSpPr>
        <p:spPr>
          <a:xfrm>
            <a:off x="1127397" y="1549038"/>
            <a:ext cx="9428798" cy="797491"/>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chi tiết lí giải cho những nguyên </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 dẫn đến hiện tượng nước biển dâng.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56B9F555-6ABA-4835-9200-61DCA6969A27}"/>
              </a:ext>
            </a:extLst>
          </p:cNvPr>
          <p:cNvGraphicFramePr>
            <a:graphicFrameLocks noGrp="1"/>
          </p:cNvGraphicFramePr>
          <p:nvPr>
            <p:extLst>
              <p:ext uri="{D42A27DB-BD31-4B8C-83A1-F6EECF244321}">
                <p14:modId xmlns:p14="http://schemas.microsoft.com/office/powerpoint/2010/main" val="2470065712"/>
              </p:ext>
            </p:extLst>
          </p:nvPr>
        </p:nvGraphicFramePr>
        <p:xfrm>
          <a:off x="1396630" y="2454416"/>
          <a:ext cx="9448734" cy="3637153"/>
        </p:xfrm>
        <a:graphic>
          <a:graphicData uri="http://schemas.openxmlformats.org/drawingml/2006/table">
            <a:tbl>
              <a:tblPr firstRow="1" firstCol="1" bandRow="1"/>
              <a:tblGrid>
                <a:gridCol w="2575112">
                  <a:extLst>
                    <a:ext uri="{9D8B030D-6E8A-4147-A177-3AD203B41FA5}">
                      <a16:colId xmlns:a16="http://schemas.microsoft.com/office/drawing/2014/main" val="601518158"/>
                    </a:ext>
                  </a:extLst>
                </a:gridCol>
                <a:gridCol w="6873622">
                  <a:extLst>
                    <a:ext uri="{9D8B030D-6E8A-4147-A177-3AD203B41FA5}">
                      <a16:colId xmlns:a16="http://schemas.microsoft.com/office/drawing/2014/main" val="84692082"/>
                    </a:ext>
                  </a:extLst>
                </a:gridCol>
              </a:tblGrid>
              <a:tr h="407874">
                <a:tc>
                  <a:txBody>
                    <a:bodyPr/>
                    <a:lstStyle/>
                    <a:p>
                      <a:pPr algn="ctr">
                        <a:lnSpc>
                          <a:spcPct val="107000"/>
                        </a:lnSpc>
                        <a:spcAft>
                          <a:spcPts val="800"/>
                        </a:spcAf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 nhân</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Chi tiết</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678643"/>
                  </a:ext>
                </a:extLst>
              </a:tr>
              <a:tr h="407874">
                <a:tc>
                  <a:txBody>
                    <a:bodyPr/>
                    <a:lstStyle/>
                    <a:p>
                      <a:pPr algn="just">
                        <a:lnSpc>
                          <a:spcPct val="107000"/>
                        </a:lnSpc>
                        <a:spcAft>
                          <a:spcPts val="800"/>
                        </a:spcAft>
                      </a:pPr>
                      <a:r>
                        <a:rPr lang="vi-VN" sz="2400" dirty="0">
                          <a:effectLst/>
                          <a:latin typeface="+mj-lt"/>
                          <a:ea typeface="Calibri" panose="020F0502020204030204" pitchFamily="34" charset="0"/>
                          <a:cs typeface="Times New Roman" panose="02020603050405020304" pitchFamily="18" charset="0"/>
                        </a:rPr>
                        <a:t>Thủy triều</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90002"/>
                  </a:ext>
                </a:extLst>
              </a:tr>
              <a:tr h="407874">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 động của gió</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763027"/>
                  </a:ext>
                </a:extLst>
              </a:tr>
              <a:tr h="407874">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Bão, động đất và sóng thần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109592"/>
                  </a:ext>
                </a:extLst>
              </a:tr>
              <a:tr h="407874">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 đổi khí hậu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629671"/>
                  </a:ext>
                </a:extLst>
              </a:tr>
              <a:tr h="1242196">
                <a:tc gridSpan="2">
                  <a:txBody>
                    <a:bodyPr/>
                    <a:lstStyle/>
                    <a:p>
                      <a:pPr algn="just">
                        <a:lnSpc>
                          <a:spcPct val="107000"/>
                        </a:lnSpc>
                        <a:spcAft>
                          <a:spcPts val="800"/>
                        </a:spcAft>
                      </a:pPr>
                      <a:r>
                        <a:rPr lang="vi-VN" sz="2400" b="1" dirty="0">
                          <a:solidFill>
                            <a:srgbClr val="FF0000"/>
                          </a:solidFill>
                          <a:effectLst/>
                          <a:latin typeface="+mj-lt"/>
                          <a:ea typeface="Calibri" panose="020F0502020204030204" pitchFamily="34" charset="0"/>
                          <a:cs typeface="Times New Roman" panose="02020603050405020304" pitchFamily="18" charset="0"/>
                        </a:rPr>
                        <a:t>Nhận xét về cách trình bày (kênh hình, kênh chữ):</a:t>
                      </a:r>
                      <a:endParaRPr lang="en-US" sz="2400" b="1"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7000"/>
                        </a:lnSpc>
                        <a:spcAft>
                          <a:spcPts val="80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518879"/>
                  </a:ext>
                </a:extLst>
              </a:tr>
            </a:tbl>
          </a:graphicData>
        </a:graphic>
      </p:graphicFrame>
      <p:sp>
        <p:nvSpPr>
          <p:cNvPr id="20" name="TextBox 19">
            <a:extLst>
              <a:ext uri="{FF2B5EF4-FFF2-40B4-BE49-F238E27FC236}">
                <a16:creationId xmlns:a16="http://schemas.microsoft.com/office/drawing/2014/main" id="{958BF712-AEB8-479D-A4D2-6F97146D7D28}"/>
              </a:ext>
            </a:extLst>
          </p:cNvPr>
          <p:cNvSpPr txBox="1"/>
          <p:nvPr/>
        </p:nvSpPr>
        <p:spPr>
          <a:xfrm>
            <a:off x="4229673" y="314741"/>
            <a:ext cx="3049190" cy="461665"/>
          </a:xfrm>
          <a:custGeom>
            <a:avLst/>
            <a:gdLst>
              <a:gd name="connsiteX0" fmla="*/ 0 w 3049190"/>
              <a:gd name="connsiteY0" fmla="*/ 0 h 461665"/>
              <a:gd name="connsiteX1" fmla="*/ 3049190 w 3049190"/>
              <a:gd name="connsiteY1" fmla="*/ 0 h 461665"/>
              <a:gd name="connsiteX2" fmla="*/ 3049190 w 3049190"/>
              <a:gd name="connsiteY2" fmla="*/ 461665 h 461665"/>
              <a:gd name="connsiteX3" fmla="*/ 0 w 3049190"/>
              <a:gd name="connsiteY3" fmla="*/ 461665 h 461665"/>
              <a:gd name="connsiteX4" fmla="*/ 0 w 3049190"/>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9190" h="461665" extrusionOk="0">
                <a:moveTo>
                  <a:pt x="0" y="0"/>
                </a:moveTo>
                <a:cubicBezTo>
                  <a:pt x="756032" y="-5264"/>
                  <a:pt x="1586589" y="84467"/>
                  <a:pt x="3049190" y="0"/>
                </a:cubicBezTo>
                <a:cubicBezTo>
                  <a:pt x="3045502" y="47644"/>
                  <a:pt x="3067007" y="347216"/>
                  <a:pt x="3049190" y="461665"/>
                </a:cubicBezTo>
                <a:cubicBezTo>
                  <a:pt x="1779625" y="567985"/>
                  <a:pt x="376762" y="454016"/>
                  <a:pt x="0" y="461665"/>
                </a:cubicBezTo>
                <a:cubicBezTo>
                  <a:pt x="26717" y="334458"/>
                  <a:pt x="19926" y="171528"/>
                  <a:pt x="0" y="0"/>
                </a:cubicBezTo>
                <a:close/>
              </a:path>
            </a:pathLst>
          </a:custGeom>
          <a:noFill/>
          <a:ln>
            <a:solidFill>
              <a:schemeClr val="tx1"/>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a:spAutoFit/>
          </a:bodyPr>
          <a:lstStyle/>
          <a:p>
            <a:r>
              <a:rPr lang="vi-VN" sz="2400" b="1" dirty="0">
                <a:solidFill>
                  <a:srgbClr val="C00000"/>
                </a:solidFill>
                <a:effectLst/>
                <a:latin typeface="Times New Roman" panose="02020603050405020304" pitchFamily="18" charset="0"/>
                <a:ea typeface="Times New Roman" panose="02020603050405020304" pitchFamily="18" charset="0"/>
              </a:rPr>
              <a:t>PHIẾU HỌC TẬP 2</a:t>
            </a:r>
            <a:endParaRPr lang="en-US" sz="2400" dirty="0"/>
          </a:p>
        </p:txBody>
      </p:sp>
      <p:pic>
        <p:nvPicPr>
          <p:cNvPr id="16" name="Picture 15">
            <a:extLst>
              <a:ext uri="{FF2B5EF4-FFF2-40B4-BE49-F238E27FC236}">
                <a16:creationId xmlns:a16="http://schemas.microsoft.com/office/drawing/2014/main" id="{11FC289E-A75D-47C2-AF46-15CDFC95D43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83056" y1="21944" x2="83056" y2="21944"/>
                        <a14:foregroundMark x1="22500" y1="19722" x2="22500" y2="19722"/>
                        <a14:foregroundMark x1="26667" y1="30833" x2="26667" y2="30833"/>
                        <a14:foregroundMark x1="78889" y1="20556" x2="78889" y2="20556"/>
                      </a14:backgroundRemoval>
                    </a14:imgEffect>
                  </a14:imgLayer>
                </a14:imgProps>
              </a:ext>
            </a:extLst>
          </a:blip>
          <a:stretch>
            <a:fillRect/>
          </a:stretch>
        </p:blipFill>
        <p:spPr>
          <a:xfrm>
            <a:off x="10306470" y="191687"/>
            <a:ext cx="1659569" cy="1659569"/>
          </a:xfrm>
          <a:prstGeom prst="rect">
            <a:avLst/>
          </a:prstGeom>
        </p:spPr>
      </p:pic>
    </p:spTree>
    <p:extLst>
      <p:ext uri="{BB962C8B-B14F-4D97-AF65-F5344CB8AC3E}">
        <p14:creationId xmlns:p14="http://schemas.microsoft.com/office/powerpoint/2010/main" val="11230773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7043</TotalTime>
  <Words>1260</Words>
  <Application>Microsoft Office PowerPoint</Application>
  <PresentationFormat>Widescreen</PresentationFormat>
  <Paragraphs>126</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Trương Thị Hằng</dc:creator>
  <cp:lastModifiedBy>HP</cp:lastModifiedBy>
  <cp:revision>81</cp:revision>
  <dcterms:created xsi:type="dcterms:W3CDTF">2022-10-20T03:29:25Z</dcterms:created>
  <dcterms:modified xsi:type="dcterms:W3CDTF">2026-02-26T09:04:34Z</dcterms:modified>
</cp:coreProperties>
</file>