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9"/>
  </p:notesMasterIdLst>
  <p:sldIdLst>
    <p:sldId id="261" r:id="rId3"/>
    <p:sldId id="257" r:id="rId4"/>
    <p:sldId id="271" r:id="rId5"/>
    <p:sldId id="285" r:id="rId6"/>
    <p:sldId id="280" r:id="rId7"/>
    <p:sldId id="283" r:id="rId8"/>
    <p:sldId id="288" r:id="rId9"/>
    <p:sldId id="290" r:id="rId10"/>
    <p:sldId id="302" r:id="rId11"/>
    <p:sldId id="291" r:id="rId12"/>
    <p:sldId id="294" r:id="rId13"/>
    <p:sldId id="296" r:id="rId14"/>
    <p:sldId id="299" r:id="rId15"/>
    <p:sldId id="300" r:id="rId16"/>
    <p:sldId id="301" r:id="rId17"/>
    <p:sldId id="28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943A"/>
    <a:srgbClr val="0000CC"/>
    <a:srgbClr val="2F93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9BD59-BA59-45C5-ABC9-CF06E420C3FF}" type="datetimeFigureOut">
              <a:rPr lang="en-US" smtClean="0"/>
              <a:t>27/10/2025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32F3A7-67ED-4764-9EAF-DBF236D0B2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t>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D68BAA-3567-4978-AE67-0DB8DC72FF72}" type="datetimeFigureOut">
              <a:rPr lang="en-US" smtClean="0"/>
              <a:t>27/10/2025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BAA-3567-4978-AE67-0DB8DC72FF72}" type="datetimeFigureOut">
              <a:rPr lang="en-US" smtClean="0"/>
              <a:t>27/10/2025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BAA-3567-4978-AE67-0DB8DC72FF72}" type="datetimeFigureOut">
              <a:rPr lang="en-US" smtClean="0"/>
              <a:t>27/10/2025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11" name="矩形 10"/>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pic>
        <p:nvPicPr>
          <p:cNvPr id="7" name="图片 6"/>
          <p:cNvPicPr>
            <a:picLocks noChangeAspect="1"/>
          </p:cNvPicPr>
          <p:nvPr userDrawn="1"/>
        </p:nvPicPr>
        <p:blipFill rotWithShape="1">
          <a:blip r:embed="rId3">
            <a:extLst>
              <a:ext uri="{28A0092B-C50C-407E-A947-70E740481C1C}">
                <a14:useLocalDpi xmlns:a14="http://schemas.microsoft.com/office/drawing/2010/main" val="0"/>
              </a:ext>
            </a:extLst>
          </a:blip>
          <a:srcRect l="1305" r="1252" b="21339"/>
          <a:stretch>
            <a:fillRect/>
          </a:stretch>
        </p:blipFill>
        <p:spPr>
          <a:xfrm>
            <a:off x="109209" y="2082441"/>
            <a:ext cx="11973582" cy="467526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D68BAA-3567-4978-AE67-0DB8DC72FF72}" type="datetimeFigureOut">
              <a:rPr lang="en-US" smtClean="0"/>
              <a:t>27/10/2025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BAA-3567-4978-AE67-0DB8DC72FF72}" type="datetimeFigureOut">
              <a:rPr lang="en-US" smtClean="0"/>
              <a:t>27/10/2025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D68BAA-3567-4978-AE67-0DB8DC72FF72}" type="datetimeFigureOut">
              <a:rPr lang="en-US" smtClean="0"/>
              <a:t>27/10/2025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D68BAA-3567-4978-AE67-0DB8DC72FF72}" type="datetimeFigureOut">
              <a:rPr lang="en-US" smtClean="0"/>
              <a:t>27/10/2025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D68BAA-3567-4978-AE67-0DB8DC72FF72}" type="datetimeFigureOut">
              <a:rPr lang="en-US" smtClean="0"/>
              <a:t>27/10/2025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D68BAA-3567-4978-AE67-0DB8DC72FF72}" type="datetimeFigureOut">
              <a:rPr lang="en-US" smtClean="0"/>
              <a:t>27/10/2025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D68BAA-3567-4978-AE67-0DB8DC72FF72}" type="datetimeFigureOut">
              <a:rPr lang="en-US" smtClean="0"/>
              <a:t>27/10/2025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BAA-3567-4978-AE67-0DB8DC72FF72}" type="datetimeFigureOut">
              <a:rPr lang="en-US" smtClean="0"/>
              <a:t>27/10/2025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D68BAA-3567-4978-AE67-0DB8DC72FF72}" type="datetimeFigureOut">
              <a:rPr lang="en-US" smtClean="0"/>
              <a:t>27/10/2025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D68BAA-3567-4978-AE67-0DB8DC72FF72}" type="datetimeFigureOut">
              <a:rPr lang="en-US" smtClean="0"/>
              <a:t>27/10/2025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BAA-3567-4978-AE67-0DB8DC72FF72}" type="datetimeFigureOut">
              <a:rPr lang="en-US" smtClean="0"/>
              <a:t>27/10/2025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BAA-3567-4978-AE67-0DB8DC72FF72}" type="datetimeFigureOut">
              <a:rPr lang="en-US" smtClean="0"/>
              <a:t>27/10/2025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11" name="矩形 10"/>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pic>
        <p:nvPicPr>
          <p:cNvPr id="7" name="图片 6"/>
          <p:cNvPicPr>
            <a:picLocks noChangeAspect="1"/>
          </p:cNvPicPr>
          <p:nvPr userDrawn="1"/>
        </p:nvPicPr>
        <p:blipFill rotWithShape="1">
          <a:blip r:embed="rId3">
            <a:extLst>
              <a:ext uri="{28A0092B-C50C-407E-A947-70E740481C1C}">
                <a14:useLocalDpi xmlns:a14="http://schemas.microsoft.com/office/drawing/2010/main" val="0"/>
              </a:ext>
            </a:extLst>
          </a:blip>
          <a:srcRect l="1305" r="1252" b="21339"/>
          <a:stretch>
            <a:fillRect/>
          </a:stretch>
        </p:blipFill>
        <p:spPr>
          <a:xfrm>
            <a:off x="109209" y="2082441"/>
            <a:ext cx="11973582" cy="467526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D68BAA-3567-4978-AE67-0DB8DC72FF72}" type="datetimeFigureOut">
              <a:rPr lang="en-US" smtClean="0"/>
              <a:t>27/10/2025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D68BAA-3567-4978-AE67-0DB8DC72FF72}" type="datetimeFigureOut">
              <a:rPr lang="en-US" smtClean="0"/>
              <a:t>27/10/2025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D68BAA-3567-4978-AE67-0DB8DC72FF72}" type="datetimeFigureOut">
              <a:rPr lang="en-US" smtClean="0"/>
              <a:t>27/10/2025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D68BAA-3567-4978-AE67-0DB8DC72FF72}" type="datetimeFigureOut">
              <a:rPr lang="en-US" smtClean="0"/>
              <a:t>27/10/2025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D68BAA-3567-4978-AE67-0DB8DC72FF72}" type="datetimeFigureOut">
              <a:rPr lang="en-US" smtClean="0"/>
              <a:t>27/10/2025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D68BAA-3567-4978-AE67-0DB8DC72FF72}" type="datetimeFigureOut">
              <a:rPr lang="en-US" smtClean="0"/>
              <a:t>27/10/2025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D68BAA-3567-4978-AE67-0DB8DC72FF72}" type="datetimeFigureOut">
              <a:rPr lang="en-US" smtClean="0"/>
              <a:t>27/10/2025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68BAA-3567-4978-AE67-0DB8DC72FF72}" type="datetimeFigureOut">
              <a:rPr lang="en-US" smtClean="0"/>
              <a:t>27/10/2025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F668E-46D2-4DA9-9633-D3895B2DF2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68BAA-3567-4978-AE67-0DB8DC72FF72}" type="datetimeFigureOut">
              <a:rPr lang="en-US" smtClean="0"/>
              <a:t>27/10/2025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F668E-46D2-4DA9-9633-D3895B2DF2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13038" t="12407" r="75113" b="72037"/>
          <a:stretch>
            <a:fillRect/>
          </a:stretch>
        </p:blipFill>
        <p:spPr>
          <a:xfrm rot="20820866">
            <a:off x="10033000" y="804394"/>
            <a:ext cx="1092200" cy="1369325"/>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pic>
        <p:nvPicPr>
          <p:cNvPr id="8" name="图片 7"/>
          <p:cNvPicPr>
            <a:picLocks noChangeAspect="1"/>
          </p:cNvPicPr>
          <p:nvPr/>
        </p:nvPicPr>
        <p:blipFill>
          <a:blip r:embed="rId3"/>
          <a:stretch>
            <a:fillRect/>
          </a:stretch>
        </p:blipFill>
        <p:spPr>
          <a:xfrm flipH="1">
            <a:off x="4844375" y="-347294"/>
            <a:ext cx="1877564" cy="1897681"/>
          </a:xfrm>
          <a:prstGeom prst="rect">
            <a:avLst/>
          </a:prstGeom>
        </p:spPr>
      </p:pic>
      <p:pic>
        <p:nvPicPr>
          <p:cNvPr id="5" name="图片 239" descr="图片包含 文字, 地图&#10;&#10;已生成极高可信度的说明"/>
          <p:cNvPicPr>
            <a:picLocks noChangeAspect="1"/>
          </p:cNvPicPr>
          <p:nvPr/>
        </p:nvPicPr>
        <p:blipFill rotWithShape="1">
          <a:blip r:embed="rId4">
            <a:clrChange>
              <a:clrFrom>
                <a:srgbClr val="BBE3D8"/>
              </a:clrFrom>
              <a:clrTo>
                <a:srgbClr val="BBE3D8">
                  <a:alpha val="0"/>
                </a:srgbClr>
              </a:clrTo>
            </a:clrChange>
            <a:extLst>
              <a:ext uri="{28A0092B-C50C-407E-A947-70E740481C1C}">
                <a14:useLocalDpi xmlns:a14="http://schemas.microsoft.com/office/drawing/2010/main" val="0"/>
              </a:ext>
            </a:extLst>
          </a:blip>
          <a:srcRect l="17147" t="10250" r="16825" b="36903"/>
          <a:stretch>
            <a:fillRect/>
          </a:stretch>
        </p:blipFill>
        <p:spPr>
          <a:xfrm rot="16200000">
            <a:off x="3213078" y="254783"/>
            <a:ext cx="6033304" cy="6438139"/>
          </a:xfrm>
          <a:prstGeom prst="rect">
            <a:avLst/>
          </a:prstGeom>
        </p:spPr>
      </p:pic>
      <p:sp>
        <p:nvSpPr>
          <p:cNvPr id="2" name="TextBox 1"/>
          <p:cNvSpPr txBox="1"/>
          <p:nvPr/>
        </p:nvSpPr>
        <p:spPr>
          <a:xfrm>
            <a:off x="1287145" y="1550670"/>
            <a:ext cx="9977755" cy="1908215"/>
          </a:xfrm>
          <a:prstGeom prst="rect">
            <a:avLst/>
          </a:prstGeom>
          <a:noFill/>
        </p:spPr>
        <p:txBody>
          <a:bodyPr wrap="square" rtlCol="0">
            <a:spAutoFit/>
          </a:bodyPr>
          <a:lstStyle/>
          <a:p>
            <a:pPr algn="ctr"/>
            <a:r>
              <a:rPr lang="en-US" sz="2600" b="1">
                <a:solidFill>
                  <a:srgbClr val="00B050"/>
                </a:solidFill>
                <a:latin typeface="Times New Roman" panose="02020603050405020304" pitchFamily="18" charset="0"/>
                <a:cs typeface="Times New Roman" panose="02020603050405020304" pitchFamily="18" charset="0"/>
              </a:rPr>
              <a:t>BÀI </a:t>
            </a:r>
            <a:r>
              <a:rPr lang="vi-VN" altLang="en-US" sz="2600" b="1">
                <a:solidFill>
                  <a:srgbClr val="00B050"/>
                </a:solidFill>
                <a:latin typeface="Times New Roman" panose="02020603050405020304" pitchFamily="18" charset="0"/>
                <a:cs typeface="Times New Roman" panose="02020603050405020304" pitchFamily="18" charset="0"/>
              </a:rPr>
              <a:t>3</a:t>
            </a:r>
            <a:r>
              <a:rPr lang="en-US" altLang="en-US" sz="2600" b="1">
                <a:solidFill>
                  <a:srgbClr val="00B050"/>
                </a:solidFill>
                <a:latin typeface="Times New Roman" panose="02020603050405020304" pitchFamily="18" charset="0"/>
                <a:cs typeface="Times New Roman" panose="02020603050405020304" pitchFamily="18" charset="0"/>
              </a:rPr>
              <a:t> - </a:t>
            </a:r>
            <a:r>
              <a:rPr lang="en-US" sz="2600" b="1">
                <a:solidFill>
                  <a:srgbClr val="00B050"/>
                </a:solidFill>
                <a:latin typeface="Times New Roman" panose="02020603050405020304" pitchFamily="18" charset="0"/>
                <a:cs typeface="Times New Roman" panose="02020603050405020304" pitchFamily="18" charset="0"/>
              </a:rPr>
              <a:t>Tiết 32 : VĂN </a:t>
            </a:r>
            <a:r>
              <a:rPr lang="en-US" sz="2600" b="1" dirty="0">
                <a:solidFill>
                  <a:srgbClr val="00B050"/>
                </a:solidFill>
                <a:latin typeface="Times New Roman" panose="02020603050405020304" pitchFamily="18" charset="0"/>
                <a:cs typeface="Times New Roman" panose="02020603050405020304" pitchFamily="18" charset="0"/>
              </a:rPr>
              <a:t>BẢN THÔNG TIN</a:t>
            </a:r>
            <a:endParaRPr lang="en-US" sz="8000" b="1" dirty="0">
              <a:solidFill>
                <a:srgbClr val="00B050"/>
              </a:solidFill>
              <a:latin typeface="Times New Roman" panose="02020603050405020304" pitchFamily="18" charset="0"/>
              <a:cs typeface="Times New Roman" panose="02020603050405020304" pitchFamily="18" charset="0"/>
            </a:endParaRPr>
          </a:p>
          <a:p>
            <a:pPr algn="ctr"/>
            <a:r>
              <a:rPr lang="en-US" sz="2800" b="1" dirty="0">
                <a:solidFill>
                  <a:srgbClr val="00B050"/>
                </a:solidFill>
                <a:latin typeface="Times New Roman" panose="02020603050405020304" pitchFamily="18" charset="0"/>
                <a:cs typeface="Times New Roman" panose="02020603050405020304" pitchFamily="18" charset="0"/>
              </a:rPr>
              <a:t>THỰC HÀNH TIẾNG VIỆT</a:t>
            </a:r>
          </a:p>
          <a:p>
            <a:pPr algn="ctr"/>
            <a:r>
              <a:rPr lang="en-US" sz="3200" b="1">
                <a:solidFill>
                  <a:srgbClr val="FF0000"/>
                </a:solidFill>
                <a:latin typeface="Times New Roman" panose="02020603050405020304" pitchFamily="18" charset="0"/>
                <a:cs typeface="Times New Roman" panose="02020603050405020304" pitchFamily="18" charset="0"/>
              </a:rPr>
              <a:t>ĐOẠN VĂN DIỄN DỊCH, QUI NẠP, SONG SONG, PHỐI HỢP</a:t>
            </a: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25550"/>
            <a:ext cx="6553200" cy="37039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751840" y="330200"/>
            <a:ext cx="10525760" cy="645160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05255" y="751840"/>
            <a:ext cx="4187825"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b="1" dirty="0" err="1">
                <a:latin typeface="Times New Roman" panose="02020603050405020304" pitchFamily="18" charset="0"/>
                <a:ea typeface="Times New Roman" panose="02020603050405020304" pitchFamily="18" charset="0"/>
              </a:rPr>
              <a:t>Bài tập 1/68</a:t>
            </a:r>
            <a:endParaRPr lang="en-US" sz="2800" dirty="0">
              <a:solidFill>
                <a:srgbClr val="C00000"/>
              </a:solidFill>
              <a:latin typeface="Times New Roman" panose="02020603050405020304" pitchFamily="18" charset="0"/>
              <a:ea typeface="Times New Roman" panose="02020603050405020304" pitchFamily="18" charset="0"/>
            </a:endParaRPr>
          </a:p>
        </p:txBody>
      </p:sp>
      <p:pic>
        <p:nvPicPr>
          <p:cNvPr id="4" name="Picutre 49"/>
          <p:cNvPicPr/>
          <p:nvPr/>
        </p:nvPicPr>
        <p:blipFill>
          <a:blip r:embed="rId3"/>
          <a:stretch>
            <a:fillRect/>
          </a:stretch>
        </p:blipFill>
        <p:spPr>
          <a:xfrm>
            <a:off x="3929380" y="1852930"/>
            <a:ext cx="2181860" cy="2748915"/>
          </a:xfrm>
          <a:prstGeom prst="rect">
            <a:avLst/>
          </a:prstGeom>
        </p:spPr>
      </p:pic>
      <p:sp>
        <p:nvSpPr>
          <p:cNvPr id="6" name="TextBox 11"/>
          <p:cNvSpPr txBox="1"/>
          <p:nvPr/>
        </p:nvSpPr>
        <p:spPr>
          <a:xfrm>
            <a:off x="1292211" y="1144055"/>
            <a:ext cx="9634869" cy="727075"/>
          </a:xfrm>
          <a:prstGeom prst="rect">
            <a:avLst/>
          </a:prstGeom>
          <a:noFill/>
        </p:spPr>
        <p:txBody>
          <a:bodyPr wrap="square">
            <a:spAutoFit/>
          </a:bodyPr>
          <a:lstStyle/>
          <a:p>
            <a:pPr marR="0" algn="l">
              <a:lnSpc>
                <a:spcPct val="115000"/>
              </a:lnSpc>
              <a:spcBef>
                <a:spcPts val="0"/>
              </a:spcBef>
              <a:spcAft>
                <a:spcPts val="0"/>
              </a:spcAft>
              <a:tabLst>
                <a:tab pos="57150" algn="l"/>
              </a:tabLst>
            </a:pP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Chỉ ra tác dụng của biểu đồ được sử dụng trong văn bản </a:t>
            </a:r>
            <a:r>
              <a:rPr lang="en-US" b="1" i="1">
                <a:solidFill>
                  <a:srgbClr val="FF0000"/>
                </a:solidFill>
                <a:latin typeface="Times New Roman" panose="02020603050405020304" pitchFamily="18" charset="0"/>
                <a:cs typeface="Times New Roman" panose="02020603050405020304" pitchFamily="18" charset="0"/>
                <a:sym typeface="+mn-ea"/>
              </a:rPr>
              <a:t>Nước biển dâng:bài toán khó cần giải trong thế kỉ XXI</a:t>
            </a:r>
            <a:r>
              <a:rPr lang="en-US" b="1">
                <a:solidFill>
                  <a:srgbClr val="FF0000"/>
                </a:solidFill>
                <a:latin typeface="Times New Roman" panose="02020603050405020304" pitchFamily="18" charset="0"/>
                <a:cs typeface="Times New Roman" panose="02020603050405020304" pitchFamily="18" charset="0"/>
                <a:sym typeface="+mn-ea"/>
              </a:rPr>
              <a:t>” - Lưu Quang Hưng</a:t>
            </a:r>
            <a:endPar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00" name="Text Box 99"/>
          <p:cNvSpPr txBox="1"/>
          <p:nvPr/>
        </p:nvSpPr>
        <p:spPr>
          <a:xfrm>
            <a:off x="2903220" y="4603750"/>
            <a:ext cx="4472940" cy="922020"/>
          </a:xfrm>
          <a:prstGeom prst="rect">
            <a:avLst/>
          </a:prstGeom>
          <a:noFill/>
          <a:ln w="9525">
            <a:noFill/>
          </a:ln>
        </p:spPr>
        <p:txBody>
          <a:bodyPr wrap="square">
            <a:spAutoFit/>
          </a:bodyPr>
          <a:lstStyle/>
          <a:p>
            <a:pPr indent="0"/>
            <a:r>
              <a:rPr lang="en-US" b="0">
                <a:solidFill>
                  <a:srgbClr val="000000"/>
                </a:solidFill>
                <a:latin typeface="Times New Roman" panose="02020603050405020304" pitchFamily="18" charset="0"/>
                <a:cs typeface="Arial" panose="020B0604020202020204" pitchFamily="34" charset="0"/>
              </a:rPr>
              <a:t>Hình 1. Nước biên dâng từ cuối thế kỉ XIX </a:t>
            </a:r>
          </a:p>
          <a:p>
            <a:pPr indent="0"/>
            <a:r>
              <a:rPr lang="en-US" b="0">
                <a:solidFill>
                  <a:srgbClr val="000000"/>
                </a:solidFill>
                <a:latin typeface="Times New Roman" panose="02020603050405020304" pitchFamily="18" charset="0"/>
                <a:cs typeface="Arial" panose="020B0604020202020204" pitchFamily="34" charset="0"/>
              </a:rPr>
              <a:t>đến năm 2020 từ các nguồn  dữ liệu khác nhau.</a:t>
            </a:r>
          </a:p>
          <a:p>
            <a:pPr indent="0"/>
            <a:r>
              <a:rPr lang="en-US" b="0">
                <a:solidFill>
                  <a:srgbClr val="000000"/>
                </a:solidFill>
                <a:latin typeface="Times New Roman" panose="02020603050405020304" pitchFamily="18" charset="0"/>
                <a:cs typeface="Arial" panose="020B0604020202020204" pitchFamily="34" charset="0"/>
              </a:rPr>
              <a:t>(Nguồn: Church ct al., 2013)</a:t>
            </a:r>
            <a:endParaRPr lang="en-US"/>
          </a:p>
        </p:txBody>
      </p:sp>
      <p:sp>
        <p:nvSpPr>
          <p:cNvPr id="7" name="TextBox 11"/>
          <p:cNvSpPr txBox="1"/>
          <p:nvPr/>
        </p:nvSpPr>
        <p:spPr>
          <a:xfrm>
            <a:off x="1015365" y="5591810"/>
            <a:ext cx="10194290" cy="1045210"/>
          </a:xfrm>
          <a:prstGeom prst="rect">
            <a:avLst/>
          </a:prstGeom>
          <a:noFill/>
        </p:spPr>
        <p:txBody>
          <a:bodyPr wrap="square">
            <a:spAutoFit/>
          </a:bodyPr>
          <a:lstStyle/>
          <a:p>
            <a:pPr marR="0" algn="just">
              <a:lnSpc>
                <a:spcPct val="115000"/>
              </a:lnSpc>
              <a:spcBef>
                <a:spcPts val="0"/>
              </a:spcBef>
              <a:spcAft>
                <a:spcPts val="0"/>
              </a:spcAft>
              <a:tabLst>
                <a:tab pos="57150" algn="l"/>
              </a:tabLst>
            </a:pPr>
            <a:r>
              <a:rPr lang="en-US" b="1">
                <a:latin typeface="Times New Roman" panose="02020603050405020304" pitchFamily="18" charset="0"/>
                <a:cs typeface="Times New Roman" panose="02020603050405020304" pitchFamily="18" charset="0"/>
              </a:rPr>
              <a:t>     </a:t>
            </a:r>
            <a:r>
              <a:rPr lang="en-US" b="1" i="1">
                <a:solidFill>
                  <a:srgbClr val="0000CC"/>
                </a:solidFill>
                <a:latin typeface="Times New Roman" panose="02020603050405020304" pitchFamily="18" charset="0"/>
                <a:cs typeface="Times New Roman" panose="02020603050405020304" pitchFamily="18" charset="0"/>
              </a:rPr>
              <a:t> Bài 1: Biểu đồ H1 có tác dụng minh họa rõ ràng, giúp người đọc nhận ra ngay một nội dung quan trọng của bài viết: Trong vòng 130 năm (từ năm 1980 đến năm 2010) mực nước biển toàn cầu đã dâng lên hơn 20 xăng -ti-mét.</a:t>
            </a:r>
          </a:p>
        </p:txBody>
      </p:sp>
      <p:sp>
        <p:nvSpPr>
          <p:cNvPr id="8" name="TextBox 11"/>
          <p:cNvSpPr txBox="1"/>
          <p:nvPr/>
        </p:nvSpPr>
        <p:spPr>
          <a:xfrm>
            <a:off x="1414131" y="329985"/>
            <a:ext cx="9634869"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II/ Thực hành</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25550"/>
            <a:ext cx="6553200" cy="37039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914400" y="330200"/>
            <a:ext cx="10403840" cy="645160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05255" y="723265"/>
            <a:ext cx="4431665" cy="445135"/>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000" b="1" dirty="0" err="1">
                <a:latin typeface="Times New Roman" panose="02020603050405020304" pitchFamily="18" charset="0"/>
                <a:ea typeface="Times New Roman" panose="02020603050405020304" pitchFamily="18" charset="0"/>
              </a:rPr>
              <a:t>Bài tập 2/68</a:t>
            </a:r>
            <a:endParaRPr lang="en-US" sz="2000" b="1" dirty="0" err="1">
              <a:solidFill>
                <a:srgbClr val="C00000"/>
              </a:solidFill>
              <a:latin typeface="Times New Roman" panose="02020603050405020304" pitchFamily="18" charset="0"/>
              <a:ea typeface="Times New Roman" panose="02020603050405020304" pitchFamily="18" charset="0"/>
            </a:endParaRPr>
          </a:p>
        </p:txBody>
      </p:sp>
      <p:graphicFrame>
        <p:nvGraphicFramePr>
          <p:cNvPr id="8" name="Table 7"/>
          <p:cNvGraphicFramePr/>
          <p:nvPr/>
        </p:nvGraphicFramePr>
        <p:xfrm>
          <a:off x="3767455" y="2226310"/>
          <a:ext cx="5596890" cy="2703830"/>
        </p:xfrm>
        <a:graphic>
          <a:graphicData uri="http://schemas.openxmlformats.org/drawingml/2006/table">
            <a:tbl>
              <a:tblPr firstRow="1" bandRow="1">
                <a:tableStyleId>{5940675A-B579-460E-94D1-54222C63F5DA}</a:tableStyleId>
              </a:tblPr>
              <a:tblGrid>
                <a:gridCol w="715010">
                  <a:extLst>
                    <a:ext uri="{9D8B030D-6E8A-4147-A177-3AD203B41FA5}">
                      <a16:colId xmlns:a16="http://schemas.microsoft.com/office/drawing/2014/main" val="20000"/>
                    </a:ext>
                  </a:extLst>
                </a:gridCol>
                <a:gridCol w="2164715">
                  <a:extLst>
                    <a:ext uri="{9D8B030D-6E8A-4147-A177-3AD203B41FA5}">
                      <a16:colId xmlns:a16="http://schemas.microsoft.com/office/drawing/2014/main" val="20001"/>
                    </a:ext>
                  </a:extLst>
                </a:gridCol>
                <a:gridCol w="2717165">
                  <a:extLst>
                    <a:ext uri="{9D8B030D-6E8A-4147-A177-3AD203B41FA5}">
                      <a16:colId xmlns:a16="http://schemas.microsoft.com/office/drawing/2014/main" val="20002"/>
                    </a:ext>
                  </a:extLst>
                </a:gridCol>
              </a:tblGrid>
              <a:tr h="816610">
                <a:tc gridSpan="3">
                  <a:txBody>
                    <a:bodyPr/>
                    <a:lstStyle/>
                    <a:p>
                      <a:pPr indent="0" algn="ctr">
                        <a:buNone/>
                      </a:pPr>
                      <a:r>
                        <a:rPr lang="en-US" sz="1600" b="1">
                          <a:solidFill>
                            <a:schemeClr val="tx1"/>
                          </a:solidFill>
                          <a:latin typeface="Times New Roman" panose="02020603050405020304" pitchFamily="18" charset="0"/>
                          <a:cs typeface="Times New Roman" panose="02020603050405020304" pitchFamily="18" charset="0"/>
                        </a:rPr>
                        <a:t>PHIẾU HỌC TẬP SỐ 3 BÀI TẬP 2/68,69</a:t>
                      </a:r>
                    </a:p>
                    <a:p>
                      <a:pPr indent="0" algn="ctr">
                        <a:buNone/>
                      </a:pPr>
                      <a:endParaRPr lang="en-US" sz="16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en-US"/>
                    </a:p>
                  </a:txBody>
                  <a:tcPr>
                    <a:lnT w="12700">
                      <a:solidFill>
                        <a:schemeClr val="tx1"/>
                      </a:solidFill>
                      <a:prstDash val="solid"/>
                    </a:lnT>
                    <a:lnB w="12700">
                      <a:solidFill>
                        <a:schemeClr val="tx1"/>
                      </a:solidFill>
                      <a:prstDash val="solid"/>
                    </a:lnB>
                  </a:tcPr>
                </a:tc>
                <a:tc hMerge="1">
                  <a:txBody>
                    <a:bodyPr/>
                    <a:lstStyle/>
                    <a:p>
                      <a:endParaRPr lang="en-US"/>
                    </a:p>
                  </a:txBody>
                  <a:tcPr>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0"/>
                  </a:ext>
                </a:extLst>
              </a:tr>
              <a:tr h="640080">
                <a:tc>
                  <a:txBody>
                    <a:bodyPr/>
                    <a:lstStyle/>
                    <a:p>
                      <a:pPr indent="0" algn="ctr">
                        <a:buNone/>
                      </a:pPr>
                      <a:r>
                        <a:rPr lang="en-US" sz="1600" b="1">
                          <a:solidFill>
                            <a:schemeClr val="tx1"/>
                          </a:solidFill>
                          <a:latin typeface="Times New Roman" panose="02020603050405020304" pitchFamily="18" charset="0"/>
                          <a:cs typeface="Times New Roman" panose="02020603050405020304" pitchFamily="18" charset="0"/>
                        </a:rPr>
                        <a:t>Câu</a:t>
                      </a:r>
                      <a:endParaRPr lang="en-US" sz="16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1600" b="1">
                          <a:solidFill>
                            <a:schemeClr val="tx1"/>
                          </a:solidFill>
                          <a:latin typeface="Times New Roman" panose="02020603050405020304" pitchFamily="18" charset="0"/>
                          <a:cs typeface="Times New Roman" panose="02020603050405020304" pitchFamily="18" charset="0"/>
                        </a:rPr>
                        <a:t>Số liệu</a:t>
                      </a:r>
                      <a:endParaRPr lang="en-US" sz="16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1600" b="1">
                          <a:solidFill>
                            <a:schemeClr val="tx1"/>
                          </a:solidFill>
                          <a:latin typeface="Times New Roman" panose="02020603050405020304" pitchFamily="18" charset="0"/>
                          <a:cs typeface="Times New Roman" panose="02020603050405020304" pitchFamily="18" charset="0"/>
                        </a:rPr>
                        <a:t>Tác dụng</a:t>
                      </a:r>
                      <a:endParaRPr lang="en-US" sz="16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311785">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a,</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311785">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b,</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311785">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c,</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311785">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d,</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 name="TextBox 11"/>
          <p:cNvSpPr txBox="1"/>
          <p:nvPr/>
        </p:nvSpPr>
        <p:spPr>
          <a:xfrm>
            <a:off x="1292211" y="1046265"/>
            <a:ext cx="9634869" cy="1045210"/>
          </a:xfrm>
          <a:prstGeom prst="rect">
            <a:avLst/>
          </a:prstGeom>
          <a:noFill/>
        </p:spPr>
        <p:txBody>
          <a:bodyPr wrap="square">
            <a:spAutoFit/>
          </a:bodyPr>
          <a:lstStyle/>
          <a:p>
            <a:pPr marR="0" algn="l">
              <a:lnSpc>
                <a:spcPct val="115000"/>
              </a:lnSpc>
              <a:spcBef>
                <a:spcPts val="0"/>
              </a:spcBef>
              <a:spcAft>
                <a:spcPts val="0"/>
              </a:spcAft>
              <a:tabLst>
                <a:tab pos="57150" algn="l"/>
              </a:tabLst>
            </a:pP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Chỉ ra các số liệu được sử dụng trong những câu dưới đây (trích từ văn bản </a:t>
            </a:r>
            <a:r>
              <a:rPr lang="en-US" b="1">
                <a:solidFill>
                  <a:srgbClr val="FF0000"/>
                </a:solidFill>
                <a:latin typeface="Times New Roman" panose="02020603050405020304" pitchFamily="18" charset="0"/>
                <a:cs typeface="Times New Roman" panose="02020603050405020304" pitchFamily="18" charset="0"/>
                <a:sym typeface="+mn-ea"/>
              </a:rPr>
              <a:t>“</a:t>
            </a:r>
            <a:r>
              <a:rPr lang="en-US" b="1" i="1">
                <a:solidFill>
                  <a:srgbClr val="FF0000"/>
                </a:solidFill>
                <a:latin typeface="Times New Roman" panose="02020603050405020304" pitchFamily="18" charset="0"/>
                <a:cs typeface="Times New Roman" panose="02020603050405020304" pitchFamily="18" charset="0"/>
                <a:sym typeface="+mn-ea"/>
              </a:rPr>
              <a:t>Nước biển dâng:bài toán khó cần giải trong thế kỉ XXI</a:t>
            </a:r>
            <a:r>
              <a:rPr lang="en-US" b="1">
                <a:solidFill>
                  <a:srgbClr val="FF0000"/>
                </a:solidFill>
                <a:latin typeface="Times New Roman" panose="02020603050405020304" pitchFamily="18" charset="0"/>
                <a:cs typeface="Times New Roman" panose="02020603050405020304" pitchFamily="18" charset="0"/>
                <a:sym typeface="+mn-ea"/>
              </a:rPr>
              <a:t>” - Lưu Quang Hưng). Cho biết các số liệu đó có tác dụng như thế nào đối với việc phản ánh sự việc được phản ánh trong mỗi câu.</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0" name="Text Box 9"/>
          <p:cNvSpPr txBox="1"/>
          <p:nvPr/>
        </p:nvSpPr>
        <p:spPr>
          <a:xfrm>
            <a:off x="7605395" y="3087370"/>
            <a:ext cx="309880" cy="368300"/>
          </a:xfrm>
          <a:prstGeom prst="rect">
            <a:avLst/>
          </a:prstGeom>
          <a:noFill/>
        </p:spPr>
        <p:txBody>
          <a:bodyPr wrap="none" rtlCol="0">
            <a:spAutoFit/>
          </a:bodyPr>
          <a:lstStyle/>
          <a:p>
            <a:endParaRPr lang="en-US"/>
          </a:p>
        </p:txBody>
      </p:sp>
      <p:sp>
        <p:nvSpPr>
          <p:cNvPr id="4" name="TextBox 11"/>
          <p:cNvSpPr txBox="1"/>
          <p:nvPr/>
        </p:nvSpPr>
        <p:spPr>
          <a:xfrm>
            <a:off x="1414131" y="329985"/>
            <a:ext cx="9634869"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II/ Thực hành</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25550"/>
            <a:ext cx="6553200" cy="37039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914400" y="407035"/>
            <a:ext cx="10342880" cy="6374765"/>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05255" y="602615"/>
            <a:ext cx="3670935" cy="445135"/>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000" b="1" dirty="0" err="1">
                <a:latin typeface="Times New Roman" panose="02020603050405020304" pitchFamily="18" charset="0"/>
                <a:ea typeface="Times New Roman" panose="02020603050405020304" pitchFamily="18" charset="0"/>
              </a:rPr>
              <a:t>Bài tập 2/68,69</a:t>
            </a:r>
            <a:endParaRPr lang="en-US" sz="2000" b="1" dirty="0" err="1">
              <a:solidFill>
                <a:srgbClr val="C00000"/>
              </a:solidFill>
              <a:latin typeface="Times New Roman" panose="02020603050405020304" pitchFamily="18" charset="0"/>
              <a:ea typeface="Times New Roman" panose="02020603050405020304" pitchFamily="18" charset="0"/>
            </a:endParaRPr>
          </a:p>
        </p:txBody>
      </p:sp>
      <p:sp>
        <p:nvSpPr>
          <p:cNvPr id="9" name="TextBox 11"/>
          <p:cNvSpPr txBox="1"/>
          <p:nvPr/>
        </p:nvSpPr>
        <p:spPr>
          <a:xfrm>
            <a:off x="1292211" y="930695"/>
            <a:ext cx="9634869" cy="1363345"/>
          </a:xfrm>
          <a:prstGeom prst="rect">
            <a:avLst/>
          </a:prstGeom>
          <a:noFill/>
        </p:spPr>
        <p:txBody>
          <a:bodyPr wrap="square">
            <a:spAutoFit/>
          </a:bodyPr>
          <a:lstStyle/>
          <a:p>
            <a:pPr marR="0" algn="l">
              <a:lnSpc>
                <a:spcPct val="115000"/>
              </a:lnSpc>
              <a:spcBef>
                <a:spcPts val="0"/>
              </a:spcBef>
              <a:spcAft>
                <a:spcPts val="0"/>
              </a:spcAft>
              <a:tabLst>
                <a:tab pos="57150" algn="l"/>
              </a:tabLst>
            </a:pP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Chỉ ra các số liệu được sử dụng trong những câu dưới đây (trích từ văn bản </a:t>
            </a:r>
            <a:r>
              <a:rPr lang="en-US" b="1">
                <a:solidFill>
                  <a:srgbClr val="FF0000"/>
                </a:solidFill>
                <a:latin typeface="Times New Roman" panose="02020603050405020304" pitchFamily="18" charset="0"/>
                <a:cs typeface="Times New Roman" panose="02020603050405020304" pitchFamily="18" charset="0"/>
                <a:sym typeface="+mn-ea"/>
              </a:rPr>
              <a:t>“</a:t>
            </a:r>
            <a:r>
              <a:rPr lang="en-US" b="1" i="1">
                <a:solidFill>
                  <a:srgbClr val="FF0000"/>
                </a:solidFill>
                <a:latin typeface="Times New Roman" panose="02020603050405020304" pitchFamily="18" charset="0"/>
                <a:cs typeface="Times New Roman" panose="02020603050405020304" pitchFamily="18" charset="0"/>
                <a:sym typeface="+mn-ea"/>
              </a:rPr>
              <a:t>Nước biển dâng:bài toán khó cần giải trong thế kỉ XXI</a:t>
            </a:r>
            <a:r>
              <a:rPr lang="en-US" b="1">
                <a:solidFill>
                  <a:srgbClr val="FF0000"/>
                </a:solidFill>
                <a:latin typeface="Times New Roman" panose="02020603050405020304" pitchFamily="18" charset="0"/>
                <a:cs typeface="Times New Roman" panose="02020603050405020304" pitchFamily="18" charset="0"/>
                <a:sym typeface="+mn-ea"/>
              </a:rPr>
              <a:t>” - Lưu Quang Hưng). Cho biết các số liệu đó có tác dụng như thế nào đối với việc phản ánh sự việc được phản ánh trong mỗi câu.</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R="0" algn="l">
              <a:lnSpc>
                <a:spcPct val="115000"/>
              </a:lnSpc>
              <a:spcBef>
                <a:spcPts val="0"/>
              </a:spcBef>
              <a:spcAft>
                <a:spcPts val="0"/>
              </a:spcAft>
              <a:tabLst>
                <a:tab pos="57150" algn="l"/>
              </a:tabLst>
            </a:pPr>
            <a:endPar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0" name="Text Box 9"/>
          <p:cNvSpPr txBox="1"/>
          <p:nvPr/>
        </p:nvSpPr>
        <p:spPr>
          <a:xfrm>
            <a:off x="7605395" y="3087370"/>
            <a:ext cx="309880" cy="368300"/>
          </a:xfrm>
          <a:prstGeom prst="rect">
            <a:avLst/>
          </a:prstGeom>
          <a:noFill/>
        </p:spPr>
        <p:txBody>
          <a:bodyPr wrap="none" rtlCol="0">
            <a:spAutoFit/>
          </a:bodyPr>
          <a:lstStyle/>
          <a:p>
            <a:endParaRPr lang="en-US"/>
          </a:p>
        </p:txBody>
      </p:sp>
      <p:graphicFrame>
        <p:nvGraphicFramePr>
          <p:cNvPr id="4" name="Table 3"/>
          <p:cNvGraphicFramePr/>
          <p:nvPr/>
        </p:nvGraphicFramePr>
        <p:xfrm>
          <a:off x="1404620" y="2067560"/>
          <a:ext cx="9617075" cy="4486275"/>
        </p:xfrm>
        <a:graphic>
          <a:graphicData uri="http://schemas.openxmlformats.org/drawingml/2006/table">
            <a:tbl>
              <a:tblPr firstRow="1" bandRow="1">
                <a:tableStyleId>{5940675A-B579-460E-94D1-54222C63F5DA}</a:tableStyleId>
              </a:tblPr>
              <a:tblGrid>
                <a:gridCol w="617220">
                  <a:extLst>
                    <a:ext uri="{9D8B030D-6E8A-4147-A177-3AD203B41FA5}">
                      <a16:colId xmlns:a16="http://schemas.microsoft.com/office/drawing/2014/main" val="20000"/>
                    </a:ext>
                  </a:extLst>
                </a:gridCol>
                <a:gridCol w="1940560">
                  <a:extLst>
                    <a:ext uri="{9D8B030D-6E8A-4147-A177-3AD203B41FA5}">
                      <a16:colId xmlns:a16="http://schemas.microsoft.com/office/drawing/2014/main" val="20001"/>
                    </a:ext>
                  </a:extLst>
                </a:gridCol>
                <a:gridCol w="7059295">
                  <a:extLst>
                    <a:ext uri="{9D8B030D-6E8A-4147-A177-3AD203B41FA5}">
                      <a16:colId xmlns:a16="http://schemas.microsoft.com/office/drawing/2014/main" val="20002"/>
                    </a:ext>
                  </a:extLst>
                </a:gridCol>
              </a:tblGrid>
              <a:tr h="243840">
                <a:tc gridSpan="3">
                  <a:txBody>
                    <a:bodyPr/>
                    <a:lstStyle/>
                    <a:p>
                      <a:pPr indent="0" algn="ctr">
                        <a:buNone/>
                      </a:pPr>
                      <a:r>
                        <a:rPr lang="en-US" sz="1600" b="1">
                          <a:solidFill>
                            <a:srgbClr val="0070C0"/>
                          </a:solidFill>
                          <a:latin typeface="Times New Roman" panose="02020603050405020304" pitchFamily="18" charset="0"/>
                          <a:cs typeface="Times New Roman" panose="02020603050405020304" pitchFamily="18" charset="0"/>
                        </a:rPr>
                        <a:t>PHIẾU HỌC TẬP SỐ 3 - BÀI TẬP 2/68,69</a:t>
                      </a:r>
                      <a:endParaRPr lang="en-US" sz="1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a:solidFill>
                        <a:schemeClr val="tx1"/>
                      </a:solidFill>
                      <a:prstDash val="solid"/>
                    </a:lnB>
                    <a:lnTlToBr>
                      <a:noFill/>
                    </a:lnTlToBr>
                    <a:lnBlToTr>
                      <a:noFill/>
                    </a:lnBlToTr>
                    <a:noFill/>
                  </a:tcPr>
                </a:tc>
                <a:tc hMerge="1">
                  <a:txBody>
                    <a:bodyPr/>
                    <a:lstStyle/>
                    <a:p>
                      <a:endParaRPr lang="en-US"/>
                    </a:p>
                  </a:txBody>
                  <a:tcPr>
                    <a:lnT w="12700" cap="flat">
                      <a:solidFill>
                        <a:schemeClr val="tx1"/>
                      </a:solidFill>
                      <a:prstDash val="solid"/>
                    </a:lnT>
                    <a:lnB w="12700" cap="flat">
                      <a:solidFill>
                        <a:schemeClr val="tx1"/>
                      </a:solidFill>
                      <a:prstDash val="solid"/>
                    </a:lnB>
                  </a:tcPr>
                </a:tc>
                <a:tc hMerge="1">
                  <a:txBody>
                    <a:bodyPr/>
                    <a:lstStyle/>
                    <a:p>
                      <a:endParaRPr lang="en-US"/>
                    </a:p>
                  </a:txBody>
                  <a:tcPr>
                    <a:lnR w="12700" cap="flat">
                      <a:solidFill>
                        <a:schemeClr val="tx1"/>
                      </a:solidFill>
                      <a:prstDash val="solid"/>
                    </a:lnR>
                    <a:lnT w="12700" cap="flat">
                      <a:solidFill>
                        <a:schemeClr val="tx1"/>
                      </a:solidFill>
                      <a:prstDash val="solid"/>
                    </a:lnT>
                    <a:lnB w="12700">
                      <a:solidFill>
                        <a:schemeClr val="tx1"/>
                      </a:solidFill>
                      <a:prstDash val="solid"/>
                    </a:lnB>
                  </a:tcPr>
                </a:tc>
                <a:extLst>
                  <a:ext uri="{0D108BD9-81ED-4DB2-BD59-A6C34878D82A}">
                    <a16:rowId xmlns:a16="http://schemas.microsoft.com/office/drawing/2014/main" val="10000"/>
                  </a:ext>
                </a:extLst>
              </a:tr>
              <a:tr h="274320">
                <a:tc>
                  <a:txBody>
                    <a:bodyPr/>
                    <a:lstStyle/>
                    <a:p>
                      <a:pPr indent="0" algn="ctr">
                        <a:buNone/>
                      </a:pPr>
                      <a:r>
                        <a:rPr lang="en-US" sz="1800" b="1">
                          <a:solidFill>
                            <a:srgbClr val="0070C0"/>
                          </a:solidFill>
                          <a:latin typeface="Times New Roman" panose="02020603050405020304" pitchFamily="18" charset="0"/>
                          <a:cs typeface="Times New Roman" panose="02020603050405020304" pitchFamily="18" charset="0"/>
                        </a:rPr>
                        <a:t>Câu</a:t>
                      </a: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1800" b="1">
                          <a:solidFill>
                            <a:srgbClr val="0070C0"/>
                          </a:solidFill>
                          <a:latin typeface="Times New Roman" panose="02020603050405020304" pitchFamily="18" charset="0"/>
                          <a:cs typeface="Times New Roman" panose="02020603050405020304" pitchFamily="18" charset="0"/>
                        </a:rPr>
                        <a:t>Số liệu</a:t>
                      </a: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1">
                          <a:solidFill>
                            <a:srgbClr val="0070C0"/>
                          </a:solidFill>
                          <a:latin typeface="Times New Roman" panose="02020603050405020304" pitchFamily="18" charset="0"/>
                          <a:cs typeface="Times New Roman" panose="02020603050405020304" pitchFamily="18" charset="0"/>
                        </a:rPr>
                        <a:t>Tác dụng</a:t>
                      </a: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274320">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a,</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40% dân số</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 nói rõ tỉ lệ dân số cư ngụ gần biển. </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548640">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 </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600 triệu người10 m</a:t>
                      </a:r>
                      <a:r>
                        <a:rPr lang="en-US" sz="1800" b="0" u="dotted">
                          <a:solidFill>
                            <a:srgbClr val="0070C0"/>
                          </a:solidFill>
                          <a:latin typeface="Times New Roman" panose="02020603050405020304" pitchFamily="18" charset="0"/>
                          <a:cs typeface="Times New Roman" panose="02020603050405020304" pitchFamily="18" charset="0"/>
                        </a:rPr>
                        <a:t>ét</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 nói rõ số lượng người sống trong khu vực cao hơn mực nước biển không nhiều</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548640">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 </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gridSpan="2">
                  <a:txBody>
                    <a:bodyPr/>
                    <a:lstStyle/>
                    <a:p>
                      <a:pPr indent="0">
                        <a:buNone/>
                      </a:pPr>
                      <a:r>
                        <a:rPr lang="en-US" sz="1800" b="1" i="1">
                          <a:solidFill>
                            <a:srgbClr val="0070C0"/>
                          </a:solidFill>
                          <a:latin typeface="Times New Roman" panose="02020603050405020304" pitchFamily="18" charset="0"/>
                          <a:cs typeface="Times New Roman" panose="02020603050405020304" pitchFamily="18" charset="0"/>
                        </a:rPr>
                        <a:t>Các số liệu trên đây cho thấy người sống gần biển, chịu ảnh hưởng của hiện tượng nước biển dâng là rất lớn.</a:t>
                      </a:r>
                      <a:endParaRPr lang="en-US" sz="1800" b="1"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hMerge="1">
                  <a:txBody>
                    <a:bodyPr/>
                    <a:lstStyle/>
                    <a:p>
                      <a:endParaRPr lang="en-US"/>
                    </a:p>
                  </a:txBody>
                  <a:tcPr>
                    <a:lnR w="12700" cap="flat">
                      <a:solidFill>
                        <a:schemeClr val="tx1"/>
                      </a:solidFill>
                      <a:prstDash val="solid"/>
                    </a:lnR>
                    <a:lnT w="12700" cap="flat">
                      <a:solidFill>
                        <a:schemeClr val="tx1"/>
                      </a:solidFill>
                      <a:prstDash val="solid"/>
                    </a:lnT>
                    <a:lnB w="12700" cap="flat">
                      <a:solidFill>
                        <a:schemeClr val="tx1"/>
                      </a:solidFill>
                      <a:prstDash val="solid"/>
                    </a:lnB>
                  </a:tcPr>
                </a:tc>
                <a:extLst>
                  <a:ext uri="{0D108BD9-81ED-4DB2-BD59-A6C34878D82A}">
                    <a16:rowId xmlns:a16="http://schemas.microsoft.com/office/drawing/2014/main" val="10004"/>
                  </a:ext>
                </a:extLst>
              </a:tr>
              <a:tr h="920750">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b,</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28 trên 64 tỉnh thành; Hơn 3000ki-lô-mét</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 nêu cụ thể số tỉnh thành ven biển trên tổng số tỉnh thành và số ki-lô-mét đường bờ biển của Việt Nam.</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394335">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c,</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72%</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 cụ thể hóa tỉ lệ diện tích biển và đại dương so với bề mặt Trái Đất.</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1281430">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d,</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35-85 xăng-ti-mét</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 nêu dự kiến cụ thể về mức tăng của nước biển vào cuối thế kỷ tới (mạnh hơn giai đoạn trước, đòi hỏi nhân loại , đặc biệt là các nước ven biển cần có giải pháp để hạn chế, khắc phục tác hại của hiện tượng nước biển dâng)</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8" name="TextBox 11"/>
          <p:cNvSpPr txBox="1"/>
          <p:nvPr/>
        </p:nvSpPr>
        <p:spPr>
          <a:xfrm>
            <a:off x="1414131" y="329985"/>
            <a:ext cx="9634869"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II/ Thực hành</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25550"/>
            <a:ext cx="6553200" cy="37039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914400" y="467995"/>
            <a:ext cx="10414000" cy="6313805"/>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1"/>
          <p:cNvSpPr txBox="1"/>
          <p:nvPr/>
        </p:nvSpPr>
        <p:spPr>
          <a:xfrm>
            <a:off x="1542415" y="742315"/>
            <a:ext cx="3376930" cy="445135"/>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000" b="1" dirty="0" err="1">
                <a:latin typeface="Times New Roman" panose="02020603050405020304" pitchFamily="18" charset="0"/>
                <a:ea typeface="Times New Roman" panose="02020603050405020304" pitchFamily="18" charset="0"/>
              </a:rPr>
              <a:t>Bài tập 3/69</a:t>
            </a:r>
            <a:endParaRPr lang="en-US" sz="2000" b="1" dirty="0" err="1">
              <a:solidFill>
                <a:srgbClr val="C00000"/>
              </a:solidFill>
              <a:latin typeface="Times New Roman" panose="02020603050405020304" pitchFamily="18" charset="0"/>
              <a:ea typeface="Times New Roman" panose="02020603050405020304" pitchFamily="18" charset="0"/>
            </a:endParaRPr>
          </a:p>
        </p:txBody>
      </p:sp>
      <p:sp>
        <p:nvSpPr>
          <p:cNvPr id="9" name="TextBox 11"/>
          <p:cNvSpPr txBox="1"/>
          <p:nvPr/>
        </p:nvSpPr>
        <p:spPr>
          <a:xfrm>
            <a:off x="1142365" y="1153160"/>
            <a:ext cx="9623425" cy="1198880"/>
          </a:xfrm>
          <a:prstGeom prst="rect">
            <a:avLst/>
          </a:prstGeom>
          <a:noFill/>
        </p:spPr>
        <p:txBody>
          <a:bodyPr wrap="square">
            <a:spAutoFit/>
          </a:bodyPr>
          <a:lstStyle/>
          <a:p>
            <a:pPr indent="0" algn="l">
              <a:buNone/>
            </a:pPr>
            <a:r>
              <a:rPr lang="en-US"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Xếp mỗi đoạn văn dưới đây vào kiểu phù hợp: đoạn văn diễn dịch, đoạn văn quy nạp, đoạn văn song song, đoạn văn phối hợp. Chỉ ra câu chủ đề của mỗi đoạn văn (trừ đoạn văn song song)</a:t>
            </a:r>
          </a:p>
          <a:p>
            <a:pPr indent="0" algn="ctr">
              <a:buNone/>
            </a:pP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Nhóm 1</a:t>
            </a: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đoạn văn a;</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a:t>
            </a: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Nhóm 2 đoạn văn b;</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Nhóm</a:t>
            </a: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3</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a:t>
            </a: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đoạn văn c; </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Nhóm</a:t>
            </a: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4</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a:t>
            </a: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đoạn văn d</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a:t>
            </a:r>
            <a:endParaRPr lang="en-US" dirty="0">
              <a:solidFill>
                <a:schemeClr val="tx1"/>
              </a:solidFill>
              <a:latin typeface="Times New Roman" panose="02020603050405020304" pitchFamily="18" charset="0"/>
              <a:ea typeface="Times New Roman" panose="02020603050405020304" pitchFamily="18" charset="0"/>
            </a:endParaRPr>
          </a:p>
          <a:p>
            <a:pPr indent="0" algn="l">
              <a:buNone/>
            </a:pPr>
            <a:endPar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graphicFrame>
        <p:nvGraphicFramePr>
          <p:cNvPr id="10" name="Table 9"/>
          <p:cNvGraphicFramePr/>
          <p:nvPr/>
        </p:nvGraphicFramePr>
        <p:xfrm>
          <a:off x="4074795" y="2319655"/>
          <a:ext cx="5758180" cy="2753360"/>
        </p:xfrm>
        <a:graphic>
          <a:graphicData uri="http://schemas.openxmlformats.org/drawingml/2006/table">
            <a:tbl>
              <a:tblPr firstRow="1" bandRow="1">
                <a:tableStyleId>{5940675A-B579-460E-94D1-54222C63F5DA}</a:tableStyleId>
              </a:tblPr>
              <a:tblGrid>
                <a:gridCol w="1061085">
                  <a:extLst>
                    <a:ext uri="{9D8B030D-6E8A-4147-A177-3AD203B41FA5}">
                      <a16:colId xmlns:a16="http://schemas.microsoft.com/office/drawing/2014/main" val="20000"/>
                    </a:ext>
                  </a:extLst>
                </a:gridCol>
                <a:gridCol w="1584325">
                  <a:extLst>
                    <a:ext uri="{9D8B030D-6E8A-4147-A177-3AD203B41FA5}">
                      <a16:colId xmlns:a16="http://schemas.microsoft.com/office/drawing/2014/main" val="20001"/>
                    </a:ext>
                  </a:extLst>
                </a:gridCol>
                <a:gridCol w="3112770">
                  <a:extLst>
                    <a:ext uri="{9D8B030D-6E8A-4147-A177-3AD203B41FA5}">
                      <a16:colId xmlns:a16="http://schemas.microsoft.com/office/drawing/2014/main" val="20002"/>
                    </a:ext>
                  </a:extLst>
                </a:gridCol>
              </a:tblGrid>
              <a:tr h="739775">
                <a:tc gridSpan="3">
                  <a:txBody>
                    <a:bodyPr/>
                    <a:lstStyle/>
                    <a:p>
                      <a:pPr indent="0" algn="ctr">
                        <a:buNone/>
                      </a:pPr>
                      <a:r>
                        <a:rPr lang="en-US" sz="1600" b="1">
                          <a:solidFill>
                            <a:srgbClr val="0070C0"/>
                          </a:solidFill>
                          <a:latin typeface="Times New Roman" panose="02020603050405020304" pitchFamily="18" charset="0"/>
                          <a:cs typeface="Times New Roman" panose="02020603050405020304" pitchFamily="18" charset="0"/>
                        </a:rPr>
                        <a:t>PHIẾU HỌC TẬP SỐ 4 - BÀI TẬP 3/69</a:t>
                      </a:r>
                      <a:endParaRPr lang="en-US" sz="1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hMerge="1">
                  <a:txBody>
                    <a:bodyPr/>
                    <a:lstStyle/>
                    <a:p>
                      <a:endParaRPr lang="en-US"/>
                    </a:p>
                  </a:txBody>
                  <a:tcPr>
                    <a:lnT w="12700" cap="flat">
                      <a:solidFill>
                        <a:schemeClr val="tx1"/>
                      </a:solidFill>
                      <a:prstDash val="solid"/>
                    </a:lnT>
                    <a:lnB w="12700" cap="flat">
                      <a:solidFill>
                        <a:schemeClr val="tx1"/>
                      </a:solidFill>
                      <a:prstDash val="solid"/>
                    </a:lnB>
                  </a:tcPr>
                </a:tc>
                <a:tc hMerge="1">
                  <a:txBody>
                    <a:bodyPr/>
                    <a:lstStyle/>
                    <a:p>
                      <a:endParaRPr lang="en-US"/>
                    </a:p>
                  </a:txBody>
                  <a:tcPr>
                    <a:lnR w="12700" cap="flat">
                      <a:solidFill>
                        <a:schemeClr val="tx1"/>
                      </a:solidFill>
                      <a:prstDash val="solid"/>
                    </a:lnR>
                    <a:lnT w="12700" cap="flat">
                      <a:solidFill>
                        <a:schemeClr val="tx1"/>
                      </a:solidFill>
                      <a:prstDash val="solid"/>
                    </a:lnT>
                    <a:lnB w="12700" cap="flat">
                      <a:solidFill>
                        <a:schemeClr val="tx1"/>
                      </a:solidFill>
                      <a:prstDash val="solid"/>
                    </a:lnB>
                  </a:tcPr>
                </a:tc>
                <a:extLst>
                  <a:ext uri="{0D108BD9-81ED-4DB2-BD59-A6C34878D82A}">
                    <a16:rowId xmlns:a16="http://schemas.microsoft.com/office/drawing/2014/main" val="10000"/>
                  </a:ext>
                </a:extLst>
              </a:tr>
              <a:tr h="633095">
                <a:tc>
                  <a:txBody>
                    <a:bodyPr/>
                    <a:lstStyle/>
                    <a:p>
                      <a:pPr indent="0" algn="ctr">
                        <a:buNone/>
                      </a:pPr>
                      <a:r>
                        <a:rPr lang="en-US" sz="1600" b="1">
                          <a:solidFill>
                            <a:srgbClr val="0070C0"/>
                          </a:solidFill>
                          <a:latin typeface="Times New Roman" panose="02020603050405020304" pitchFamily="18" charset="0"/>
                          <a:cs typeface="Times New Roman" panose="02020603050405020304" pitchFamily="18" charset="0"/>
                        </a:rPr>
                        <a:t>Đoạn văn</a:t>
                      </a:r>
                      <a:endParaRPr lang="en-US" sz="1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1">
                          <a:solidFill>
                            <a:srgbClr val="0070C0"/>
                          </a:solidFill>
                          <a:latin typeface="Times New Roman" panose="02020603050405020304" pitchFamily="18" charset="0"/>
                          <a:cs typeface="Times New Roman" panose="02020603050405020304" pitchFamily="18" charset="0"/>
                        </a:rPr>
                        <a:t>Kiểu đoạn văn</a:t>
                      </a:r>
                      <a:endParaRPr lang="en-US" sz="1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1">
                          <a:solidFill>
                            <a:srgbClr val="0070C0"/>
                          </a:solidFill>
                          <a:latin typeface="Times New Roman" panose="02020603050405020304" pitchFamily="18" charset="0"/>
                          <a:cs typeface="Times New Roman" panose="02020603050405020304" pitchFamily="18" charset="0"/>
                        </a:rPr>
                        <a:t>Câu chủ đề</a:t>
                      </a:r>
                      <a:endParaRPr lang="en-US" sz="1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345440">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a,</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344805">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b,</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345440">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c,</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344805">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d,</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TextBox 11"/>
          <p:cNvSpPr txBox="1"/>
          <p:nvPr/>
        </p:nvSpPr>
        <p:spPr>
          <a:xfrm>
            <a:off x="1414131" y="444285"/>
            <a:ext cx="9634869"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II/ Thực hành</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403277" y="-2537664"/>
            <a:ext cx="7376096" cy="12182463"/>
          </a:xfrm>
          <a:prstGeom prst="rect">
            <a:avLst/>
          </a:prstGeom>
        </p:spPr>
      </p:pic>
      <p:sp>
        <p:nvSpPr>
          <p:cNvPr id="3" name="矩形 6"/>
          <p:cNvSpPr/>
          <p:nvPr/>
        </p:nvSpPr>
        <p:spPr>
          <a:xfrm>
            <a:off x="1143000" y="1225550"/>
            <a:ext cx="6553200" cy="37039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914400" y="407035"/>
            <a:ext cx="10434320" cy="6374765"/>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1"/>
          <p:cNvSpPr txBox="1"/>
          <p:nvPr/>
        </p:nvSpPr>
        <p:spPr>
          <a:xfrm>
            <a:off x="1532255" y="655320"/>
            <a:ext cx="3458210" cy="445135"/>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000" b="1" dirty="0" err="1">
                <a:latin typeface="Times New Roman" panose="02020603050405020304" pitchFamily="18" charset="0"/>
                <a:ea typeface="Times New Roman" panose="02020603050405020304" pitchFamily="18" charset="0"/>
              </a:rPr>
              <a:t>Bài tập 3/69</a:t>
            </a:r>
            <a:endParaRPr lang="en-US" sz="2000" b="1" dirty="0" err="1">
              <a:solidFill>
                <a:srgbClr val="C00000"/>
              </a:solidFill>
              <a:latin typeface="Times New Roman" panose="02020603050405020304" pitchFamily="18" charset="0"/>
              <a:ea typeface="Times New Roman" panose="02020603050405020304" pitchFamily="18" charset="0"/>
            </a:endParaRPr>
          </a:p>
        </p:txBody>
      </p:sp>
      <p:sp>
        <p:nvSpPr>
          <p:cNvPr id="9" name="TextBox 11"/>
          <p:cNvSpPr txBox="1"/>
          <p:nvPr/>
        </p:nvSpPr>
        <p:spPr>
          <a:xfrm>
            <a:off x="1142365" y="1153160"/>
            <a:ext cx="9709150" cy="1198880"/>
          </a:xfrm>
          <a:prstGeom prst="rect">
            <a:avLst/>
          </a:prstGeom>
          <a:noFill/>
        </p:spPr>
        <p:txBody>
          <a:bodyPr wrap="square">
            <a:spAutoFit/>
          </a:bodyPr>
          <a:lstStyle/>
          <a:p>
            <a:pPr indent="0" algn="l">
              <a:buNone/>
            </a:pPr>
            <a:r>
              <a:rPr lang="en-US" b="1">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Xếp mỗi đoạn văn dưới đây vào kiểu phù hợp: đoạn văn diễn dịch, đoạn văn quy nạp, đoạn văn song song, đoạn văn phối hợp. Chỉ ra câu chủ đề của mỗi đoạn văn (trừ đoạn văn song song)</a:t>
            </a:r>
          </a:p>
          <a:p>
            <a:pPr indent="0" algn="ctr">
              <a:buNone/>
            </a:pPr>
            <a:r>
              <a:rPr lang="it-IT" b="1" dirty="0">
                <a:highlight>
                  <a:srgbClr val="FFFF00"/>
                </a:highlight>
                <a:latin typeface="Times New Roman" panose="02020603050405020304" pitchFamily="18" charset="0"/>
                <a:ea typeface="Times New Roman" panose="02020603050405020304" pitchFamily="18" charset="0"/>
                <a:sym typeface="+mn-ea"/>
              </a:rPr>
              <a:t>Nhóm 1</a:t>
            </a:r>
            <a:r>
              <a:rPr lang="en-US" altLang="it-IT" b="1" dirty="0">
                <a:highlight>
                  <a:srgbClr val="FFFF00"/>
                </a:highlight>
                <a:latin typeface="Times New Roman" panose="02020603050405020304" pitchFamily="18" charset="0"/>
                <a:ea typeface="Times New Roman" panose="02020603050405020304" pitchFamily="18" charset="0"/>
                <a:sym typeface="+mn-ea"/>
              </a:rPr>
              <a:t> đoạn văn a;</a:t>
            </a:r>
            <a:r>
              <a:rPr lang="it-IT" b="1" dirty="0">
                <a:highlight>
                  <a:srgbClr val="FFFF00"/>
                </a:highlight>
                <a:latin typeface="Times New Roman" panose="02020603050405020304" pitchFamily="18" charset="0"/>
                <a:ea typeface="Times New Roman" panose="02020603050405020304" pitchFamily="18" charset="0"/>
                <a:sym typeface="+mn-ea"/>
              </a:rPr>
              <a:t> </a:t>
            </a:r>
            <a:r>
              <a:rPr lang="en-US" altLang="it-IT" b="1" dirty="0">
                <a:highlight>
                  <a:srgbClr val="FFFF00"/>
                </a:highlight>
                <a:latin typeface="Times New Roman" panose="02020603050405020304" pitchFamily="18" charset="0"/>
                <a:ea typeface="Times New Roman" panose="02020603050405020304" pitchFamily="18" charset="0"/>
                <a:sym typeface="+mn-ea"/>
              </a:rPr>
              <a:t>Nhóm 2 đoạn văn b;</a:t>
            </a:r>
            <a:r>
              <a:rPr lang="it-IT" b="1" dirty="0">
                <a:highlight>
                  <a:srgbClr val="FFFF00"/>
                </a:highlight>
                <a:latin typeface="Times New Roman" panose="02020603050405020304" pitchFamily="18" charset="0"/>
                <a:ea typeface="Times New Roman" panose="02020603050405020304" pitchFamily="18" charset="0"/>
                <a:sym typeface="+mn-ea"/>
              </a:rPr>
              <a:t> Nhóm</a:t>
            </a:r>
            <a:r>
              <a:rPr lang="en-US" altLang="it-IT" b="1" dirty="0">
                <a:highlight>
                  <a:srgbClr val="FFFF00"/>
                </a:highlight>
                <a:latin typeface="Times New Roman" panose="02020603050405020304" pitchFamily="18" charset="0"/>
                <a:ea typeface="Times New Roman" panose="02020603050405020304" pitchFamily="18" charset="0"/>
                <a:sym typeface="+mn-ea"/>
              </a:rPr>
              <a:t> 3</a:t>
            </a:r>
            <a:r>
              <a:rPr lang="it-IT" b="1" dirty="0">
                <a:highlight>
                  <a:srgbClr val="FFFF00"/>
                </a:highlight>
                <a:latin typeface="Times New Roman" panose="02020603050405020304" pitchFamily="18" charset="0"/>
                <a:ea typeface="Times New Roman" panose="02020603050405020304" pitchFamily="18" charset="0"/>
                <a:sym typeface="+mn-ea"/>
              </a:rPr>
              <a:t> </a:t>
            </a:r>
            <a:r>
              <a:rPr lang="en-US" altLang="it-IT" b="1" dirty="0">
                <a:highlight>
                  <a:srgbClr val="FFFF00"/>
                </a:highlight>
                <a:latin typeface="Times New Roman" panose="02020603050405020304" pitchFamily="18" charset="0"/>
                <a:ea typeface="Times New Roman" panose="02020603050405020304" pitchFamily="18" charset="0"/>
                <a:sym typeface="+mn-ea"/>
              </a:rPr>
              <a:t>đoạn văn c; </a:t>
            </a:r>
            <a:r>
              <a:rPr lang="it-IT" b="1" dirty="0">
                <a:highlight>
                  <a:srgbClr val="FFFF00"/>
                </a:highlight>
                <a:latin typeface="Times New Roman" panose="02020603050405020304" pitchFamily="18" charset="0"/>
                <a:ea typeface="Times New Roman" panose="02020603050405020304" pitchFamily="18" charset="0"/>
                <a:sym typeface="+mn-ea"/>
              </a:rPr>
              <a:t>Nhóm</a:t>
            </a:r>
            <a:r>
              <a:rPr lang="en-US" altLang="it-IT" b="1" dirty="0">
                <a:highlight>
                  <a:srgbClr val="FFFF00"/>
                </a:highlight>
                <a:latin typeface="Times New Roman" panose="02020603050405020304" pitchFamily="18" charset="0"/>
                <a:ea typeface="Times New Roman" panose="02020603050405020304" pitchFamily="18" charset="0"/>
                <a:sym typeface="+mn-ea"/>
              </a:rPr>
              <a:t> 4</a:t>
            </a:r>
            <a:r>
              <a:rPr lang="it-IT" b="1" dirty="0">
                <a:highlight>
                  <a:srgbClr val="FFFF00"/>
                </a:highlight>
                <a:latin typeface="Times New Roman" panose="02020603050405020304" pitchFamily="18" charset="0"/>
                <a:ea typeface="Times New Roman" panose="02020603050405020304" pitchFamily="18" charset="0"/>
                <a:sym typeface="+mn-ea"/>
              </a:rPr>
              <a:t> </a:t>
            </a:r>
            <a:r>
              <a:rPr lang="en-US" altLang="it-IT" b="1" dirty="0">
                <a:highlight>
                  <a:srgbClr val="FFFF00"/>
                </a:highlight>
                <a:latin typeface="Times New Roman" panose="02020603050405020304" pitchFamily="18" charset="0"/>
                <a:ea typeface="Times New Roman" panose="02020603050405020304" pitchFamily="18" charset="0"/>
                <a:sym typeface="+mn-ea"/>
              </a:rPr>
              <a:t>đoạn văn d</a:t>
            </a:r>
            <a:r>
              <a:rPr lang="it-IT" b="1" dirty="0">
                <a:highlight>
                  <a:srgbClr val="FFFF00"/>
                </a:highlight>
                <a:latin typeface="Times New Roman" panose="02020603050405020304" pitchFamily="18" charset="0"/>
                <a:ea typeface="Times New Roman" panose="02020603050405020304" pitchFamily="18" charset="0"/>
                <a:sym typeface="+mn-ea"/>
              </a:rPr>
              <a:t>.</a:t>
            </a:r>
            <a:endParaRPr lang="en-US" dirty="0">
              <a:latin typeface="Times New Roman" panose="02020603050405020304" pitchFamily="18" charset="0"/>
              <a:ea typeface="Times New Roman" panose="02020603050405020304" pitchFamily="18" charset="0"/>
            </a:endParaRPr>
          </a:p>
          <a:p>
            <a:pPr indent="0" algn="l">
              <a:buNone/>
            </a:pPr>
            <a:endParaRPr lang="en-US"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graphicFrame>
        <p:nvGraphicFramePr>
          <p:cNvPr id="4" name="Table 3"/>
          <p:cNvGraphicFramePr/>
          <p:nvPr/>
        </p:nvGraphicFramePr>
        <p:xfrm>
          <a:off x="1635125" y="2087245"/>
          <a:ext cx="9216390" cy="4500880"/>
        </p:xfrm>
        <a:graphic>
          <a:graphicData uri="http://schemas.openxmlformats.org/drawingml/2006/table">
            <a:tbl>
              <a:tblPr firstRow="1" bandRow="1">
                <a:tableStyleId>{5940675A-B579-460E-94D1-54222C63F5DA}</a:tableStyleId>
              </a:tblPr>
              <a:tblGrid>
                <a:gridCol w="1811020">
                  <a:extLst>
                    <a:ext uri="{9D8B030D-6E8A-4147-A177-3AD203B41FA5}">
                      <a16:colId xmlns:a16="http://schemas.microsoft.com/office/drawing/2014/main" val="20000"/>
                    </a:ext>
                  </a:extLst>
                </a:gridCol>
                <a:gridCol w="2825115">
                  <a:extLst>
                    <a:ext uri="{9D8B030D-6E8A-4147-A177-3AD203B41FA5}">
                      <a16:colId xmlns:a16="http://schemas.microsoft.com/office/drawing/2014/main" val="20001"/>
                    </a:ext>
                  </a:extLst>
                </a:gridCol>
                <a:gridCol w="4580255">
                  <a:extLst>
                    <a:ext uri="{9D8B030D-6E8A-4147-A177-3AD203B41FA5}">
                      <a16:colId xmlns:a16="http://schemas.microsoft.com/office/drawing/2014/main" val="20002"/>
                    </a:ext>
                  </a:extLst>
                </a:gridCol>
              </a:tblGrid>
              <a:tr h="548640">
                <a:tc gridSpan="3">
                  <a:txBody>
                    <a:bodyPr/>
                    <a:lstStyle/>
                    <a:p>
                      <a:pPr indent="0" algn="ctr">
                        <a:buNone/>
                      </a:pPr>
                      <a:r>
                        <a:rPr lang="en-US" sz="1800" b="1">
                          <a:solidFill>
                            <a:srgbClr val="0070C0"/>
                          </a:solidFill>
                          <a:latin typeface="Times New Roman" panose="02020603050405020304" pitchFamily="18" charset="0"/>
                          <a:cs typeface="Times New Roman" panose="02020603050405020304" pitchFamily="18" charset="0"/>
                        </a:rPr>
                        <a:t>PHIẾU HỌC TẬP SỐ 4 - BÀI TẬP 3/69</a:t>
                      </a:r>
                    </a:p>
                    <a:p>
                      <a:pPr indent="0" algn="ctr">
                        <a:buNone/>
                      </a:pP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hMerge="1">
                  <a:txBody>
                    <a:bodyPr/>
                    <a:lstStyle/>
                    <a:p>
                      <a:endParaRPr lang="en-US"/>
                    </a:p>
                  </a:txBody>
                  <a:tcPr>
                    <a:lnT w="12700" cap="flat">
                      <a:solidFill>
                        <a:schemeClr val="tx1"/>
                      </a:solidFill>
                      <a:prstDash val="solid"/>
                    </a:lnT>
                    <a:lnB w="12700" cap="flat">
                      <a:solidFill>
                        <a:schemeClr val="tx1"/>
                      </a:solidFill>
                      <a:prstDash val="solid"/>
                    </a:lnB>
                  </a:tcPr>
                </a:tc>
                <a:tc hMerge="1">
                  <a:txBody>
                    <a:bodyPr/>
                    <a:lstStyle/>
                    <a:p>
                      <a:endParaRPr lang="en-US"/>
                    </a:p>
                  </a:txBody>
                  <a:tcPr>
                    <a:lnR w="12700" cap="flat">
                      <a:solidFill>
                        <a:schemeClr val="tx1"/>
                      </a:solidFill>
                      <a:prstDash val="solid"/>
                    </a:lnR>
                    <a:lnT w="12700" cap="flat">
                      <a:solidFill>
                        <a:schemeClr val="tx1"/>
                      </a:solidFill>
                      <a:prstDash val="solid"/>
                    </a:lnT>
                    <a:lnB w="12700" cap="flat">
                      <a:solidFill>
                        <a:schemeClr val="tx1"/>
                      </a:solidFill>
                      <a:prstDash val="solid"/>
                    </a:lnB>
                  </a:tcPr>
                </a:tc>
                <a:extLst>
                  <a:ext uri="{0D108BD9-81ED-4DB2-BD59-A6C34878D82A}">
                    <a16:rowId xmlns:a16="http://schemas.microsoft.com/office/drawing/2014/main" val="10000"/>
                  </a:ext>
                </a:extLst>
              </a:tr>
              <a:tr h="548640">
                <a:tc>
                  <a:txBody>
                    <a:bodyPr/>
                    <a:lstStyle/>
                    <a:p>
                      <a:pPr indent="0" algn="ctr">
                        <a:buNone/>
                      </a:pPr>
                      <a:r>
                        <a:rPr lang="en-US" sz="1800" b="1">
                          <a:solidFill>
                            <a:srgbClr val="0070C0"/>
                          </a:solidFill>
                          <a:latin typeface="Times New Roman" panose="02020603050405020304" pitchFamily="18" charset="0"/>
                          <a:cs typeface="Times New Roman" panose="02020603050405020304" pitchFamily="18" charset="0"/>
                        </a:rPr>
                        <a:t>Đoạn văn</a:t>
                      </a: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1">
                          <a:solidFill>
                            <a:srgbClr val="0070C0"/>
                          </a:solidFill>
                          <a:latin typeface="Times New Roman" panose="02020603050405020304" pitchFamily="18" charset="0"/>
                          <a:cs typeface="Times New Roman" panose="02020603050405020304" pitchFamily="18" charset="0"/>
                        </a:rPr>
                        <a:t>Kiểu đoạn văn</a:t>
                      </a:r>
                    </a:p>
                    <a:p>
                      <a:pPr indent="0" algn="ctr">
                        <a:buNone/>
                      </a:pP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1800" b="1">
                          <a:solidFill>
                            <a:srgbClr val="0070C0"/>
                          </a:solidFill>
                          <a:latin typeface="Times New Roman" panose="02020603050405020304" pitchFamily="18" charset="0"/>
                          <a:cs typeface="Times New Roman" panose="02020603050405020304" pitchFamily="18" charset="0"/>
                        </a:rPr>
                        <a:t>Câu chủ đề</a:t>
                      </a: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822960">
                <a:tc>
                  <a:txBody>
                    <a:bodyPr/>
                    <a:lstStyle/>
                    <a:p>
                      <a:pPr indent="0" algn="ctr">
                        <a:buNone/>
                      </a:pPr>
                      <a:r>
                        <a:rPr lang="en-US" sz="1800" b="0">
                          <a:solidFill>
                            <a:srgbClr val="0070C0"/>
                          </a:solidFill>
                          <a:latin typeface="Times New Roman" panose="02020603050405020304" pitchFamily="18" charset="0"/>
                          <a:cs typeface="Times New Roman" panose="02020603050405020304" pitchFamily="18" charset="0"/>
                        </a:rPr>
                        <a:t>a,</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70C0"/>
                          </a:solidFill>
                          <a:latin typeface="Times New Roman" panose="02020603050405020304" pitchFamily="18" charset="0"/>
                          <a:cs typeface="Times New Roman" panose="02020603050405020304" pitchFamily="18" charset="0"/>
                        </a:rPr>
                        <a:t>Diễn dịch</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800" b="0" i="1">
                          <a:solidFill>
                            <a:srgbClr val="0070C0"/>
                          </a:solidFill>
                          <a:latin typeface="Times New Roman" panose="02020603050405020304" pitchFamily="18" charset="0"/>
                          <a:cs typeface="Times New Roman" panose="02020603050405020304" pitchFamily="18" charset="0"/>
                        </a:rPr>
                        <a:t>Bên cạnh thủy triều, mực nước biển còn bị ảnh hưởng bởi tác động của khối không khí trên mặt biển, đặc biệt là gió.</a:t>
                      </a:r>
                      <a:endParaRPr lang="en-US" sz="1800" b="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548640">
                <a:tc>
                  <a:txBody>
                    <a:bodyPr/>
                    <a:lstStyle/>
                    <a:p>
                      <a:pPr indent="0" algn="ctr">
                        <a:buNone/>
                      </a:pPr>
                      <a:r>
                        <a:rPr lang="en-US" sz="1800" b="0">
                          <a:solidFill>
                            <a:srgbClr val="0070C0"/>
                          </a:solidFill>
                          <a:latin typeface="Times New Roman" panose="02020603050405020304" pitchFamily="18" charset="0"/>
                          <a:cs typeface="Times New Roman" panose="02020603050405020304" pitchFamily="18" charset="0"/>
                        </a:rPr>
                        <a:t>b,</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70C0"/>
                          </a:solidFill>
                          <a:latin typeface="Times New Roman" panose="02020603050405020304" pitchFamily="18" charset="0"/>
                          <a:cs typeface="Times New Roman" panose="02020603050405020304" pitchFamily="18" charset="0"/>
                        </a:rPr>
                        <a:t>Song song</a:t>
                      </a:r>
                    </a:p>
                    <a:p>
                      <a:pPr indent="0" algn="ctr">
                        <a:buNone/>
                      </a:pP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 </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548640">
                <a:tc>
                  <a:txBody>
                    <a:bodyPr/>
                    <a:lstStyle/>
                    <a:p>
                      <a:pPr indent="0" algn="ctr">
                        <a:buNone/>
                      </a:pPr>
                      <a:r>
                        <a:rPr lang="en-US" sz="1800" b="0">
                          <a:solidFill>
                            <a:srgbClr val="0070C0"/>
                          </a:solidFill>
                          <a:latin typeface="Times New Roman" panose="02020603050405020304" pitchFamily="18" charset="0"/>
                          <a:cs typeface="Times New Roman" panose="02020603050405020304" pitchFamily="18" charset="0"/>
                        </a:rPr>
                        <a:t>c,</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70C0"/>
                          </a:solidFill>
                          <a:latin typeface="Times New Roman" panose="02020603050405020304" pitchFamily="18" charset="0"/>
                          <a:cs typeface="Times New Roman" panose="02020603050405020304" pitchFamily="18" charset="0"/>
                        </a:rPr>
                        <a:t>Quy nạp</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800" b="0" i="1">
                          <a:solidFill>
                            <a:srgbClr val="0070C0"/>
                          </a:solidFill>
                          <a:latin typeface="Times New Roman" panose="02020603050405020304" pitchFamily="18" charset="0"/>
                          <a:cs typeface="Times New Roman" panose="02020603050405020304" pitchFamily="18" charset="0"/>
                        </a:rPr>
                        <a:t>Có thể nói lũ lụt gây nhiều thiệt hại trực tiếp về vật chất đối với người dân.</a:t>
                      </a:r>
                      <a:endParaRPr lang="en-US" sz="1800" b="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1483360">
                <a:tc>
                  <a:txBody>
                    <a:bodyPr/>
                    <a:lstStyle/>
                    <a:p>
                      <a:pPr indent="0" algn="ctr">
                        <a:buNone/>
                      </a:pPr>
                      <a:r>
                        <a:rPr lang="en-US" sz="1800" b="0">
                          <a:solidFill>
                            <a:srgbClr val="0070C0"/>
                          </a:solidFill>
                          <a:latin typeface="Times New Roman" panose="02020603050405020304" pitchFamily="18" charset="0"/>
                          <a:cs typeface="Times New Roman" panose="02020603050405020304" pitchFamily="18" charset="0"/>
                        </a:rPr>
                        <a:t>d,</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70C0"/>
                          </a:solidFill>
                          <a:latin typeface="Times New Roman" panose="02020603050405020304" pitchFamily="18" charset="0"/>
                          <a:cs typeface="Times New Roman" panose="02020603050405020304" pitchFamily="18" charset="0"/>
                        </a:rPr>
                        <a:t>Phối hợp</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i="1">
                          <a:solidFill>
                            <a:srgbClr val="0070C0"/>
                          </a:solidFill>
                          <a:latin typeface="Times New Roman" panose="02020603050405020304" pitchFamily="18" charset="0"/>
                          <a:cs typeface="Times New Roman" panose="02020603050405020304" pitchFamily="18" charset="0"/>
                        </a:rPr>
                        <a:t>- Không chỉ gây thiệt hại về vật chất mà lũ lụt còn gây thiệt hại cả về con người, cướp đi sinh mạng của rất nhiề người.</a:t>
                      </a:r>
                    </a:p>
                    <a:p>
                      <a:pPr indent="0">
                        <a:buNone/>
                      </a:pPr>
                      <a:r>
                        <a:rPr lang="en-US" sz="1800" b="0" i="1">
                          <a:solidFill>
                            <a:srgbClr val="0070C0"/>
                          </a:solidFill>
                          <a:latin typeface="Times New Roman" panose="02020603050405020304" pitchFamily="18" charset="0"/>
                          <a:cs typeface="Times New Roman" panose="02020603050405020304" pitchFamily="18" charset="0"/>
                        </a:rPr>
                        <a:t>- Như vậy, có thể thấy lũ lụt gây thiệt hại nghiêm trọng về người.</a:t>
                      </a:r>
                      <a:endParaRPr lang="en-US" sz="1800" b="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 name="TextBox 11"/>
          <p:cNvSpPr txBox="1"/>
          <p:nvPr/>
        </p:nvSpPr>
        <p:spPr>
          <a:xfrm>
            <a:off x="1414131" y="329985"/>
            <a:ext cx="9634869"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II/ Thực hành</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25550"/>
            <a:ext cx="6553200" cy="46564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914400" y="438150"/>
            <a:ext cx="10424160" cy="634365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1"/>
          <p:cNvSpPr txBox="1"/>
          <p:nvPr/>
        </p:nvSpPr>
        <p:spPr>
          <a:xfrm>
            <a:off x="1532255" y="693420"/>
            <a:ext cx="3519170" cy="445135"/>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000" b="1" dirty="0" err="1">
                <a:latin typeface="Times New Roman" panose="02020603050405020304" pitchFamily="18" charset="0"/>
                <a:ea typeface="Times New Roman" panose="02020603050405020304" pitchFamily="18" charset="0"/>
              </a:rPr>
              <a:t>Bài tập 4/69</a:t>
            </a:r>
            <a:endParaRPr lang="en-US" sz="2000" b="1" dirty="0" err="1">
              <a:solidFill>
                <a:srgbClr val="C00000"/>
              </a:solidFill>
              <a:latin typeface="Times New Roman" panose="02020603050405020304" pitchFamily="18" charset="0"/>
              <a:ea typeface="Times New Roman" panose="02020603050405020304" pitchFamily="18" charset="0"/>
            </a:endParaRPr>
          </a:p>
        </p:txBody>
      </p:sp>
      <p:sp>
        <p:nvSpPr>
          <p:cNvPr id="9" name="TextBox 11"/>
          <p:cNvSpPr txBox="1"/>
          <p:nvPr/>
        </p:nvSpPr>
        <p:spPr>
          <a:xfrm>
            <a:off x="1292211" y="1152945"/>
            <a:ext cx="9634869" cy="922020"/>
          </a:xfrm>
          <a:prstGeom prst="rect">
            <a:avLst/>
          </a:prstGeom>
          <a:noFill/>
        </p:spPr>
        <p:txBody>
          <a:bodyPr wrap="square">
            <a:spAutoFit/>
          </a:bodyPr>
          <a:lstStyle/>
          <a:p>
            <a:pPr indent="0" algn="l">
              <a:buNone/>
            </a:pPr>
            <a:r>
              <a:rPr lang="en-US"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Viết một đoạn văn diễn dịch (khoảng 5-7 dòng) trình bày suy nghĩ của em về ảnh hưởng của hiện tượng nước biển dâng đối với đời sống con người. Chỉ ra câu chủ đề trong đó.</a:t>
            </a:r>
          </a:p>
          <a:p>
            <a:pPr indent="0" algn="l">
              <a:buNone/>
            </a:pPr>
            <a:endPar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 name="TextBox 11"/>
          <p:cNvSpPr txBox="1"/>
          <p:nvPr/>
        </p:nvSpPr>
        <p:spPr>
          <a:xfrm>
            <a:off x="1419211" y="2270545"/>
            <a:ext cx="9634869" cy="1753235"/>
          </a:xfrm>
          <a:prstGeom prst="rect">
            <a:avLst/>
          </a:prstGeom>
          <a:noFill/>
        </p:spPr>
        <p:txBody>
          <a:bodyPr wrap="square">
            <a:spAutoFit/>
          </a:bodyPr>
          <a:lstStyle/>
          <a:p>
            <a:pPr indent="0" algn="l">
              <a:buNone/>
            </a:pPr>
            <a:r>
              <a:rPr lang="en-US" b="1">
                <a:latin typeface="Times New Roman" panose="02020603050405020304" pitchFamily="18" charset="0"/>
                <a:ea typeface="Times New Roman" panose="02020603050405020304" pitchFamily="18" charset="0"/>
                <a:cs typeface="Times New Roman" panose="02020603050405020304" pitchFamily="18" charset="0"/>
                <a:sym typeface="+mn-ea"/>
              </a:rPr>
              <a:t>Gợi ý: </a:t>
            </a:r>
          </a:p>
          <a:p>
            <a:pPr indent="0" algn="l">
              <a:buNone/>
            </a:pPr>
            <a:r>
              <a:rPr lang="en-US" b="1" dirty="0">
                <a:latin typeface="Times New Roman" panose="02020603050405020304" pitchFamily="18" charset="0"/>
                <a:ea typeface="Times New Roman" panose="02020603050405020304" pitchFamily="18" charset="0"/>
                <a:cs typeface="Times New Roman" panose="02020603050405020304" pitchFamily="18" charset="0"/>
                <a:sym typeface="+mn-ea"/>
              </a:rPr>
              <a:t>Yêu cầu:</a:t>
            </a:r>
          </a:p>
          <a:p>
            <a:pPr indent="0" algn="l">
              <a:buNone/>
            </a:pPr>
            <a:r>
              <a:rPr lang="en-US" dirty="0">
                <a:latin typeface="Times New Roman" panose="02020603050405020304" pitchFamily="18" charset="0"/>
                <a:ea typeface="Times New Roman" panose="02020603050405020304" pitchFamily="18" charset="0"/>
                <a:cs typeface="Times New Roman" panose="02020603050405020304" pitchFamily="18" charset="0"/>
                <a:sym typeface="+mn-ea"/>
              </a:rPr>
              <a:t>- Hình thức: Viết đoạn văn diễn dịch.</a:t>
            </a:r>
          </a:p>
          <a:p>
            <a:pPr indent="0" algn="l">
              <a:buNone/>
            </a:pPr>
            <a:r>
              <a:rPr lang="en-US" dirty="0">
                <a:latin typeface="Times New Roman" panose="02020603050405020304" pitchFamily="18" charset="0"/>
                <a:ea typeface="Times New Roman" panose="02020603050405020304" pitchFamily="18" charset="0"/>
                <a:cs typeface="Times New Roman" panose="02020603050405020304" pitchFamily="18" charset="0"/>
                <a:sym typeface="+mn-ea"/>
              </a:rPr>
              <a:t>- Dung lượng: 5 -7 dòng</a:t>
            </a:r>
          </a:p>
          <a:p>
            <a:pPr indent="0" algn="l">
              <a:buNone/>
            </a:pPr>
            <a:r>
              <a:rPr lang="en-US" dirty="0">
                <a:latin typeface="Times New Roman" panose="02020603050405020304" pitchFamily="18" charset="0"/>
                <a:ea typeface="Times New Roman" panose="02020603050405020304" pitchFamily="18" charset="0"/>
                <a:cs typeface="Times New Roman" panose="02020603050405020304" pitchFamily="18" charset="0"/>
                <a:sym typeface="+mn-ea"/>
              </a:rPr>
              <a:t>- Nội dung: ảnh hưởng của hiện tượng nước biển dâng đối với đời sống con người.</a:t>
            </a:r>
          </a:p>
          <a:p>
            <a:pPr indent="0" algn="l">
              <a:buNone/>
            </a:pPr>
            <a:r>
              <a:rPr lang="en-US" dirty="0">
                <a:latin typeface="Times New Roman" panose="02020603050405020304" pitchFamily="18" charset="0"/>
                <a:ea typeface="Times New Roman" panose="02020603050405020304" pitchFamily="18" charset="0"/>
                <a:cs typeface="Times New Roman" panose="02020603050405020304" pitchFamily="18" charset="0"/>
                <a:sym typeface="+mn-ea"/>
              </a:rPr>
              <a:t>- Xác định câu chủ đề đặt ở đầu đoạn văn.</a:t>
            </a:r>
          </a:p>
        </p:txBody>
      </p:sp>
      <p:sp>
        <p:nvSpPr>
          <p:cNvPr id="6" name="TextBox 11"/>
          <p:cNvSpPr txBox="1"/>
          <p:nvPr/>
        </p:nvSpPr>
        <p:spPr>
          <a:xfrm>
            <a:off x="1414131" y="425235"/>
            <a:ext cx="9634869"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II/ Thực hành</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3534" y="2241"/>
            <a:ext cx="12188465" cy="6855206"/>
          </a:xfrm>
          <a:prstGeom prst="rect">
            <a:avLst/>
          </a:prstGeom>
        </p:spPr>
      </p:pic>
      <p:grpSp>
        <p:nvGrpSpPr>
          <p:cNvPr id="3" name="组合 2"/>
          <p:cNvGrpSpPr/>
          <p:nvPr/>
        </p:nvGrpSpPr>
        <p:grpSpPr>
          <a:xfrm>
            <a:off x="0" y="0"/>
            <a:ext cx="12192000" cy="6879773"/>
            <a:chOff x="0" y="0"/>
            <a:chExt cx="12192000" cy="6879773"/>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r="49167" b="13699"/>
            <a:stretch>
              <a:fillRect/>
            </a:stretch>
          </p:blipFill>
          <p:spPr>
            <a:xfrm>
              <a:off x="2596" y="0"/>
              <a:ext cx="4993692" cy="5125673"/>
            </a:xfrm>
            <a:prstGeom prst="rect">
              <a:avLst/>
            </a:prstGeom>
          </p:spPr>
        </p:pic>
        <p:grpSp>
          <p:nvGrpSpPr>
            <p:cNvPr id="2" name="组合 1"/>
            <p:cNvGrpSpPr/>
            <p:nvPr/>
          </p:nvGrpSpPr>
          <p:grpSpPr>
            <a:xfrm>
              <a:off x="0" y="3949700"/>
              <a:ext cx="12192000" cy="2930073"/>
              <a:chOff x="0" y="3949700"/>
              <a:chExt cx="12192000" cy="2930073"/>
            </a:xfrm>
          </p:grpSpPr>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t="65743"/>
              <a:stretch>
                <a:fillRect/>
              </a:stretch>
            </p:blipFill>
            <p:spPr>
              <a:xfrm>
                <a:off x="0" y="4508499"/>
                <a:ext cx="12192000" cy="2349097"/>
              </a:xfrm>
              <a:prstGeom prst="rect">
                <a:avLst/>
              </a:prstGeom>
            </p:spPr>
          </p:pic>
          <p:pic>
            <p:nvPicPr>
              <p:cNvPr id="10" name="图片 9"/>
              <p:cNvPicPr>
                <a:picLocks noChangeAspect="1"/>
              </p:cNvPicPr>
              <p:nvPr/>
            </p:nvPicPr>
            <p:blipFill rotWithShape="1">
              <a:blip r:embed="rId5">
                <a:extLst>
                  <a:ext uri="{28A0092B-C50C-407E-A947-70E740481C1C}">
                    <a14:useLocalDpi xmlns:a14="http://schemas.microsoft.com/office/drawing/2010/main" val="0"/>
                  </a:ext>
                </a:extLst>
              </a:blip>
              <a:srcRect t="57593" r="73542" b="16478"/>
              <a:stretch>
                <a:fillRect/>
              </a:stretch>
            </p:blipFill>
            <p:spPr>
              <a:xfrm>
                <a:off x="0" y="3949700"/>
                <a:ext cx="3225799" cy="1778000"/>
              </a:xfrm>
              <a:prstGeom prst="rect">
                <a:avLst/>
              </a:prstGeom>
            </p:spPr>
          </p:pic>
          <p:pic>
            <p:nvPicPr>
              <p:cNvPr id="12" name="图片 11"/>
              <p:cNvPicPr>
                <a:picLocks noChangeAspect="1"/>
              </p:cNvPicPr>
              <p:nvPr/>
            </p:nvPicPr>
            <p:blipFill rotWithShape="1">
              <a:blip r:embed="rId6">
                <a:extLst>
                  <a:ext uri="{28A0092B-C50C-407E-A947-70E740481C1C}">
                    <a14:useLocalDpi xmlns:a14="http://schemas.microsoft.com/office/drawing/2010/main" val="0"/>
                  </a:ext>
                </a:extLst>
              </a:blip>
              <a:srcRect l="32604" t="72038" r="27709" b="2033"/>
              <a:stretch>
                <a:fillRect/>
              </a:stretch>
            </p:blipFill>
            <p:spPr>
              <a:xfrm>
                <a:off x="3975100" y="4940301"/>
                <a:ext cx="4838700" cy="1778000"/>
              </a:xfrm>
              <a:prstGeom prst="rect">
                <a:avLst/>
              </a:prstGeom>
            </p:spPr>
          </p:pic>
          <p:pic>
            <p:nvPicPr>
              <p:cNvPr id="14" name="图片 13"/>
              <p:cNvPicPr>
                <a:picLocks noChangeAspect="1"/>
              </p:cNvPicPr>
              <p:nvPr/>
            </p:nvPicPr>
            <p:blipFill rotWithShape="1">
              <a:blip r:embed="rId7">
                <a:extLst>
                  <a:ext uri="{28A0092B-C50C-407E-A947-70E740481C1C}">
                    <a14:useLocalDpi xmlns:a14="http://schemas.microsoft.com/office/drawing/2010/main" val="0"/>
                  </a:ext>
                </a:extLst>
              </a:blip>
              <a:srcRect l="22708" t="62965" r="56250" b="7773"/>
              <a:stretch>
                <a:fillRect/>
              </a:stretch>
            </p:blipFill>
            <p:spPr>
              <a:xfrm>
                <a:off x="2768600" y="4317999"/>
                <a:ext cx="2565400" cy="2006601"/>
              </a:xfrm>
              <a:prstGeom prst="rect">
                <a:avLst/>
              </a:prstGeom>
            </p:spPr>
          </p:pic>
          <p:pic>
            <p:nvPicPr>
              <p:cNvPr id="24" name="图片 23"/>
              <p:cNvPicPr>
                <a:picLocks noChangeAspect="1"/>
              </p:cNvPicPr>
              <p:nvPr/>
            </p:nvPicPr>
            <p:blipFill rotWithShape="1">
              <a:blip r:embed="rId8">
                <a:extLst>
                  <a:ext uri="{28A0092B-C50C-407E-A947-70E740481C1C}">
                    <a14:useLocalDpi xmlns:a14="http://schemas.microsoft.com/office/drawing/2010/main" val="0"/>
                  </a:ext>
                </a:extLst>
              </a:blip>
              <a:srcRect l="73513" t="56668" r="3959" b="27"/>
              <a:stretch>
                <a:fillRect/>
              </a:stretch>
            </p:blipFill>
            <p:spPr>
              <a:xfrm>
                <a:off x="8265955" y="4657190"/>
                <a:ext cx="2055807" cy="2222583"/>
              </a:xfrm>
              <a:prstGeom prst="rect">
                <a:avLst/>
              </a:prstGeom>
            </p:spPr>
          </p:pic>
        </p:grpSp>
      </p:grpSp>
      <p:pic>
        <p:nvPicPr>
          <p:cNvPr id="16" name="图片 15"/>
          <p:cNvPicPr>
            <a:picLocks noChangeAspect="1"/>
          </p:cNvPicPr>
          <p:nvPr/>
        </p:nvPicPr>
        <p:blipFill rotWithShape="1">
          <a:blip r:embed="rId9">
            <a:extLst>
              <a:ext uri="{28A0092B-C50C-407E-A947-70E740481C1C}">
                <a14:useLocalDpi xmlns:a14="http://schemas.microsoft.com/office/drawing/2010/main" val="0"/>
              </a:ext>
            </a:extLst>
          </a:blip>
          <a:srcRect l="82708" b="56668"/>
          <a:stretch>
            <a:fillRect/>
          </a:stretch>
        </p:blipFill>
        <p:spPr>
          <a:xfrm>
            <a:off x="10083800" y="403"/>
            <a:ext cx="2108200" cy="2971397"/>
          </a:xfrm>
          <a:prstGeom prst="rect">
            <a:avLst/>
          </a:prstGeom>
        </p:spPr>
      </p:pic>
      <p:pic>
        <p:nvPicPr>
          <p:cNvPr id="18" name="图片 17"/>
          <p:cNvPicPr>
            <a:picLocks noChangeAspect="1"/>
          </p:cNvPicPr>
          <p:nvPr/>
        </p:nvPicPr>
        <p:blipFill rotWithShape="1">
          <a:blip r:embed="rId10">
            <a:extLst>
              <a:ext uri="{28A0092B-C50C-407E-A947-70E740481C1C}">
                <a14:useLocalDpi xmlns:a14="http://schemas.microsoft.com/office/drawing/2010/main" val="0"/>
              </a:ext>
            </a:extLst>
          </a:blip>
          <a:srcRect l="78750" r="5938" b="77040"/>
          <a:stretch>
            <a:fillRect/>
          </a:stretch>
        </p:blipFill>
        <p:spPr>
          <a:xfrm>
            <a:off x="9366249" y="253031"/>
            <a:ext cx="2108200" cy="1777890"/>
          </a:xfrm>
          <a:prstGeom prst="rect">
            <a:avLst/>
          </a:prstGeom>
        </p:spPr>
      </p:pic>
      <p:sp>
        <p:nvSpPr>
          <p:cNvPr id="7" name="TextBox 6"/>
          <p:cNvSpPr txBox="1"/>
          <p:nvPr/>
        </p:nvSpPr>
        <p:spPr>
          <a:xfrm>
            <a:off x="3834765" y="850900"/>
            <a:ext cx="8220710" cy="4031873"/>
          </a:xfrm>
          <a:prstGeom prst="rect">
            <a:avLst/>
          </a:prstGeom>
          <a:noFill/>
        </p:spPr>
        <p:txBody>
          <a:bodyPr wrap="square" rtlCol="0">
            <a:spAutoFit/>
          </a:bodyPr>
          <a:lstStyle/>
          <a:p>
            <a:pPr algn="ctr">
              <a:lnSpc>
                <a:spcPct val="100000"/>
              </a:lnSpc>
            </a:pPr>
            <a:r>
              <a:rPr lang="en-US" sz="3200" b="1" dirty="0">
                <a:latin typeface="Times New Roman" panose="02020603050405020304" pitchFamily="18" charset="0"/>
                <a:cs typeface="Times New Roman" panose="02020603050405020304" pitchFamily="18" charset="0"/>
              </a:rPr>
              <a:t>HƯỚNG DẪN VỀ NHÀ</a:t>
            </a:r>
          </a:p>
          <a:p>
            <a:pPr algn="l">
              <a:lnSpc>
                <a:spcPct val="100000"/>
              </a:lnSpc>
            </a:pPr>
            <a:r>
              <a:rPr lang="en-US"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Viết một đoạn văn quy nạp (khoảng 5-</a:t>
            </a:r>
            <a:r>
              <a:rPr lang="en-US" sz="32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sz="32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dòng) trình bày suy nghĩ của em về tác hại của lũ lụt. Chỉ ra câu chủ đề trong đó.</a:t>
            </a:r>
          </a:p>
          <a:p>
            <a:r>
              <a:rPr lang="en-US"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a:latin typeface="+mj-lt"/>
              </a:rPr>
              <a:t>- Chuẩn bị bài: </a:t>
            </a:r>
            <a:r>
              <a:rPr lang="en-US" sz="3200" b="1">
                <a:latin typeface="Times New Roman" panose="02020603050405020304" pitchFamily="18" charset="0"/>
                <a:cs typeface="Times New Roman" panose="02020603050405020304" pitchFamily="18" charset="0"/>
              </a:rPr>
              <a:t>Thực hành đọc hiểu: </a:t>
            </a:r>
            <a:r>
              <a:rPr lang="en-US" sz="3200" b="1" i="1">
                <a:latin typeface="Times New Roman" panose="02020603050405020304" pitchFamily="18" charset="0"/>
                <a:cs typeface="Times New Roman" panose="02020603050405020304" pitchFamily="18" charset="0"/>
              </a:rPr>
              <a:t>Lũ lụt là gì? Nguyên nhân và tác hại</a:t>
            </a:r>
            <a:r>
              <a:rPr lang="en-US" sz="3200" i="1">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a:p>
            <a:r>
              <a:rPr lang="en-US" sz="3200" b="1">
                <a:latin typeface="+mj-lt"/>
              </a:rPr>
              <a:t> </a:t>
            </a:r>
            <a:endParaRPr lang="en-US" sz="3200">
              <a:latin typeface="+mj-lt"/>
            </a:endParaRPr>
          </a:p>
          <a:p>
            <a:pPr algn="l">
              <a:lnSpc>
                <a:spcPct val="100000"/>
              </a:lnSpc>
            </a:pPr>
            <a:endPar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9000">
        <p14:flip dir="r"/>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62447" y="1184975"/>
            <a:ext cx="9425089" cy="5506562"/>
          </a:xfrm>
          <a:prstGeom prst="rect">
            <a:avLst/>
          </a:prstGeom>
          <a:blipFill dpi="0" rotWithShape="1">
            <a:blip r:embed="rId3">
              <a:alphaModFix amt="8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2" name="图片 1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77001" y="2091394"/>
            <a:ext cx="4283728" cy="428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图片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0912" y="4556125"/>
            <a:ext cx="828276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noChangeArrowheads="1"/>
          </p:cNvPicPr>
          <p:nvPr/>
        </p:nvPicPr>
        <p:blipFill>
          <a:blip r:embed="rId6">
            <a:clrChange>
              <a:clrFrom>
                <a:srgbClr val="F9C2C5"/>
              </a:clrFrom>
              <a:clrTo>
                <a:srgbClr val="F9C2C5">
                  <a:alpha val="0"/>
                </a:srgbClr>
              </a:clrTo>
            </a:clrChange>
            <a:extLst>
              <a:ext uri="{28A0092B-C50C-407E-A947-70E740481C1C}">
                <a14:useLocalDpi xmlns:a14="http://schemas.microsoft.com/office/drawing/2010/main" val="0"/>
              </a:ext>
            </a:extLst>
          </a:blip>
          <a:srcRect l="26472" t="6493" r="26691" b="69466"/>
          <a:stretch>
            <a:fillRect/>
          </a:stretch>
        </p:blipFill>
        <p:spPr bwMode="auto">
          <a:xfrm>
            <a:off x="8793150" y="102586"/>
            <a:ext cx="356393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7" name="组合 16"/>
          <p:cNvGrpSpPr/>
          <p:nvPr/>
        </p:nvGrpSpPr>
        <p:grpSpPr bwMode="auto">
          <a:xfrm>
            <a:off x="622737" y="4102661"/>
            <a:ext cx="3479800" cy="2455862"/>
            <a:chOff x="3393422" y="3429000"/>
            <a:chExt cx="3117731" cy="2201738"/>
          </a:xfrm>
        </p:grpSpPr>
        <p:pic>
          <p:nvPicPr>
            <p:cNvPr id="5136" name="图片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3422" y="3429000"/>
              <a:ext cx="3117731" cy="2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图片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01879" y="4702701"/>
              <a:ext cx="331014" cy="37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30" name="图片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688" y="93663"/>
            <a:ext cx="2593976"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p:cNvPicPr>
          <p:nvPr/>
        </p:nvPicPr>
        <p:blipFill rotWithShape="1">
          <a:blip r:embed="rId10">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a:fillRect/>
          </a:stretch>
        </p:blipFill>
        <p:spPr>
          <a:xfrm>
            <a:off x="4157914" y="2128484"/>
            <a:ext cx="790072" cy="732603"/>
          </a:xfrm>
          <a:prstGeom prst="rect">
            <a:avLst/>
          </a:prstGeom>
        </p:spPr>
      </p:pic>
      <p:pic>
        <p:nvPicPr>
          <p:cNvPr id="19" name="图片 18"/>
          <p:cNvPicPr>
            <a:picLocks noChangeAspect="1"/>
          </p:cNvPicPr>
          <p:nvPr/>
        </p:nvPicPr>
        <p:blipFill rotWithShape="1">
          <a:blip r:embed="rId10">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a:fillRect/>
          </a:stretch>
        </p:blipFill>
        <p:spPr>
          <a:xfrm>
            <a:off x="9829415" y="5042197"/>
            <a:ext cx="877117" cy="813316"/>
          </a:xfrm>
          <a:prstGeom prst="rect">
            <a:avLst/>
          </a:prstGeom>
        </p:spPr>
      </p:pic>
      <p:pic>
        <p:nvPicPr>
          <p:cNvPr id="20" name="图片 19"/>
          <p:cNvPicPr>
            <a:picLocks noChangeAspect="1"/>
          </p:cNvPicPr>
          <p:nvPr/>
        </p:nvPicPr>
        <p:blipFill rotWithShape="1">
          <a:blip r:embed="rId10">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a:fillRect/>
          </a:stretch>
        </p:blipFill>
        <p:spPr>
          <a:xfrm>
            <a:off x="10071570" y="214723"/>
            <a:ext cx="790072" cy="732603"/>
          </a:xfrm>
          <a:prstGeom prst="rect">
            <a:avLst/>
          </a:prstGeom>
        </p:spPr>
      </p:pic>
      <p:sp>
        <p:nvSpPr>
          <p:cNvPr id="3" name="TextBox 2"/>
          <p:cNvSpPr txBox="1"/>
          <p:nvPr/>
        </p:nvSpPr>
        <p:spPr>
          <a:xfrm>
            <a:off x="3391791" y="574157"/>
            <a:ext cx="4029738" cy="646331"/>
          </a:xfrm>
          <a:prstGeom prst="rect">
            <a:avLst/>
          </a:prstGeom>
          <a:noFill/>
        </p:spPr>
        <p:txBody>
          <a:bodyPr wrap="square" rtlCol="0">
            <a:spAutoFit/>
          </a:bodyPr>
          <a:lstStyle/>
          <a:p>
            <a:r>
              <a:rPr lang="en-US" sz="3600" b="1" dirty="0">
                <a:solidFill>
                  <a:srgbClr val="30943A"/>
                </a:solidFill>
              </a:rPr>
              <a:t>AI NHANH HƠN???</a:t>
            </a:r>
          </a:p>
        </p:txBody>
      </p:sp>
      <p:sp>
        <p:nvSpPr>
          <p:cNvPr id="4" name="TextBox 3"/>
          <p:cNvSpPr txBox="1"/>
          <p:nvPr/>
        </p:nvSpPr>
        <p:spPr>
          <a:xfrm>
            <a:off x="3166745" y="2035175"/>
            <a:ext cx="7961630" cy="3416320"/>
          </a:xfrm>
          <a:prstGeom prst="rect">
            <a:avLst/>
          </a:prstGeom>
          <a:noFill/>
        </p:spPr>
        <p:txBody>
          <a:bodyPr wrap="square" rtlCol="0">
            <a:spAutoFit/>
          </a:bodyPr>
          <a:lstStyle/>
          <a:p>
            <a:pPr algn="ctr"/>
            <a:r>
              <a:rPr lang="en-US">
                <a:solidFill>
                  <a:srgbClr val="FF0000"/>
                </a:solidFill>
              </a:rPr>
              <a:t>                     </a:t>
            </a:r>
            <a:r>
              <a:rPr lang="en-US">
                <a:solidFill>
                  <a:srgbClr val="0000CC"/>
                </a:solidFill>
              </a:rPr>
              <a:t>? </a:t>
            </a:r>
            <a:r>
              <a:rPr lang="en-US">
                <a:solidFill>
                  <a:srgbClr val="0000CC"/>
                </a:solidFill>
                <a:latin typeface="Times New Roman" panose="02020603050405020304" pitchFamily="18" charset="0"/>
                <a:cs typeface="Times New Roman" panose="02020603050405020304" pitchFamily="18" charset="0"/>
              </a:rPr>
              <a:t>Trong đoạn văn sau, người viết đã dùng những số liệu nào?</a:t>
            </a:r>
          </a:p>
          <a:p>
            <a:pPr algn="just"/>
            <a:r>
              <a:rPr lang="en-US">
                <a:solidFill>
                  <a:srgbClr val="0000CC"/>
                </a:solidFill>
                <a:latin typeface="Times New Roman" panose="02020603050405020304" pitchFamily="18" charset="0"/>
                <a:cs typeface="Times New Roman" panose="02020603050405020304" pitchFamily="18" charset="0"/>
              </a:rPr>
              <a:t>     </a:t>
            </a:r>
            <a:r>
              <a:rPr lang="en-US" i="1">
                <a:solidFill>
                  <a:srgbClr val="0000CC"/>
                </a:solidFill>
                <a:latin typeface="Times New Roman" panose="02020603050405020304" pitchFamily="18" charset="0"/>
                <a:cs typeface="Times New Roman" panose="02020603050405020304" pitchFamily="18" charset="0"/>
              </a:rPr>
              <a:t>Thuỷ triêù là yếu tố có dao động lớn và thường xuyên nhất đến sự thay đổi của mực nước biển. Thuỷ triều được hình thành do lực hút của Mặt Trăng và Mặt Trời tác động lên Trái Đât, làm khôí chất lỏng trên bề mặt nó (biển và dại dương) biến đổi. Ở Biển Đông, thuỷ triều có hai lần dâng lên đạt đỉnh và hai lần mực nước đạt thấp nhất, được kết hợp từ các thành phân nhật triều và bán nhật triều có tần số và biên độ khác nhau của sóng biển. Khoảng dao dộng tổng hợp có độ lớn trung bình từ 2-3 mét, tuỳ địa điểm dọc bờ biển. Một số nơi như vịnh Phăn-đi (Fundy) - Ca-na-đa (Canada) và cửa sông Xe-vân (Severn) - Anh biên độ thuỷ triều hằng ngày có thể đạt tới 15 - 16 mét.</a:t>
            </a:r>
          </a:p>
          <a:p>
            <a:pPr algn="just"/>
            <a:r>
              <a:rPr lang="en-US">
                <a:solidFill>
                  <a:srgbClr val="0000CC"/>
                </a:solidFill>
                <a:latin typeface="Times New Roman" panose="02020603050405020304" pitchFamily="18" charset="0"/>
                <a:cs typeface="Times New Roman" panose="02020603050405020304" pitchFamily="18" charset="0"/>
              </a:rPr>
              <a:t>     Trích “</a:t>
            </a:r>
            <a:r>
              <a:rPr lang="en-US" i="1">
                <a:solidFill>
                  <a:srgbClr val="0000CC"/>
                </a:solidFill>
                <a:latin typeface="Times New Roman" panose="02020603050405020304" pitchFamily="18" charset="0"/>
                <a:cs typeface="Times New Roman" panose="02020603050405020304" pitchFamily="18" charset="0"/>
              </a:rPr>
              <a:t>Nước biển dâng:bài toán khó cần giải trong thế kỉ XXI</a:t>
            </a:r>
            <a:r>
              <a:rPr lang="en-US">
                <a:solidFill>
                  <a:srgbClr val="0000CC"/>
                </a:solidFill>
                <a:latin typeface="Times New Roman" panose="02020603050405020304" pitchFamily="18" charset="0"/>
                <a:cs typeface="Times New Roman" panose="02020603050405020304" pitchFamily="18" charset="0"/>
              </a:rPr>
              <a:t>” - Lưu Quang Hưng)</a:t>
            </a:r>
          </a:p>
        </p:txBody>
      </p:sp>
      <p:sp>
        <p:nvSpPr>
          <p:cNvPr id="8" name="TextBox 7"/>
          <p:cNvSpPr txBox="1"/>
          <p:nvPr/>
        </p:nvSpPr>
        <p:spPr>
          <a:xfrm>
            <a:off x="1981200" y="86380"/>
            <a:ext cx="8991600" cy="523220"/>
          </a:xfrm>
          <a:prstGeom prst="rect">
            <a:avLst/>
          </a:prstGeom>
          <a:solidFill>
            <a:srgbClr val="FFFF00"/>
          </a:solidFill>
          <a:ln w="28575">
            <a:solidFill>
              <a:srgbClr val="7030A0"/>
            </a:solidFill>
          </a:ln>
        </p:spPr>
        <p:txBody>
          <a:bodyPr wrap="square" rtlCol="0">
            <a:spAutoFit/>
          </a:bodyPr>
          <a:lstStyle/>
          <a:p>
            <a:pPr algn="ctr"/>
            <a:r>
              <a:rPr lang="en-US" sz="2800" b="1" i="1" dirty="0">
                <a:solidFill>
                  <a:srgbClr val="002060"/>
                </a:solidFill>
                <a:latin typeface="Times New Roman" panose="02020603050405020304" pitchFamily="18" charset="0"/>
                <a:cs typeface="Times New Roman" panose="02020603050405020304" pitchFamily="18" charset="0"/>
              </a:rPr>
              <a:t>THỰC HÀNH TIẾNG VIỆT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250" fill="hold"/>
                                        <p:tgtEl>
                                          <p:spTgt spid="4"/>
                                        </p:tgtEl>
                                        <p:attrNameLst>
                                          <p:attrName>ppt_w</p:attrName>
                                        </p:attrNameLst>
                                      </p:cBhvr>
                                      <p:tavLst>
                                        <p:tav tm="0">
                                          <p:val>
                                            <p:fltVal val="0"/>
                                          </p:val>
                                        </p:tav>
                                        <p:tav tm="100000">
                                          <p:val>
                                            <p:strVal val="#ppt_w"/>
                                          </p:val>
                                        </p:tav>
                                      </p:tavLst>
                                    </p:anim>
                                    <p:anim calcmode="lin" valueType="num">
                                      <p:cBhvr>
                                        <p:cTn id="15" dur="1250" fill="hold"/>
                                        <p:tgtEl>
                                          <p:spTgt spid="4"/>
                                        </p:tgtEl>
                                        <p:attrNameLst>
                                          <p:attrName>ppt_h</p:attrName>
                                        </p:attrNameLst>
                                      </p:cBhvr>
                                      <p:tavLst>
                                        <p:tav tm="0">
                                          <p:val>
                                            <p:fltVal val="0"/>
                                          </p:val>
                                        </p:tav>
                                        <p:tav tm="100000">
                                          <p:val>
                                            <p:strVal val="#ppt_h"/>
                                          </p:val>
                                        </p:tav>
                                      </p:tavLst>
                                    </p:anim>
                                    <p:anim calcmode="lin" valueType="num">
                                      <p:cBhvr>
                                        <p:cTn id="16" dur="1250" fill="hold"/>
                                        <p:tgtEl>
                                          <p:spTgt spid="4"/>
                                        </p:tgtEl>
                                        <p:attrNameLst>
                                          <p:attrName>style.rotation</p:attrName>
                                        </p:attrNameLst>
                                      </p:cBhvr>
                                      <p:tavLst>
                                        <p:tav tm="0">
                                          <p:val>
                                            <p:fltVal val="90"/>
                                          </p:val>
                                        </p:tav>
                                        <p:tav tm="100000">
                                          <p:val>
                                            <p:fltVal val="0"/>
                                          </p:val>
                                        </p:tav>
                                      </p:tavLst>
                                    </p:anim>
                                    <p:animEffect transition="in" filter="fade">
                                      <p:cBhvr>
                                        <p:cTn id="1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7" name="任意多边形: 形状 6"/>
          <p:cNvSpPr/>
          <p:nvPr/>
        </p:nvSpPr>
        <p:spPr>
          <a:xfrm rot="5400000">
            <a:off x="3588270" y="-3600302"/>
            <a:ext cx="498766" cy="7699371"/>
          </a:xfrm>
          <a:custGeom>
            <a:avLst/>
            <a:gdLst>
              <a:gd name="connsiteX0" fmla="*/ 0 w 445170"/>
              <a:gd name="connsiteY0" fmla="*/ 6339319 h 6339319"/>
              <a:gd name="connsiteX1" fmla="*/ 1 w 445170"/>
              <a:gd name="connsiteY1" fmla="*/ 430448 h 6339319"/>
              <a:gd name="connsiteX2" fmla="*/ 445170 w 445170"/>
              <a:gd name="connsiteY2" fmla="*/ 430448 h 6339319"/>
              <a:gd name="connsiteX3" fmla="*/ 445169 w 445170"/>
              <a:gd name="connsiteY3" fmla="*/ 6339319 h 6339319"/>
              <a:gd name="connsiteX4" fmla="*/ 0 w 445170"/>
              <a:gd name="connsiteY4" fmla="*/ 430447 h 6339319"/>
              <a:gd name="connsiteX5" fmla="*/ 222585 w 445170"/>
              <a:gd name="connsiteY5" fmla="*/ 0 h 6339319"/>
              <a:gd name="connsiteX6" fmla="*/ 445169 w 445170"/>
              <a:gd name="connsiteY6" fmla="*/ 430447 h 633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170" h="6339319">
                <a:moveTo>
                  <a:pt x="0" y="6339319"/>
                </a:moveTo>
                <a:lnTo>
                  <a:pt x="1" y="430448"/>
                </a:lnTo>
                <a:lnTo>
                  <a:pt x="445170" y="430448"/>
                </a:lnTo>
                <a:lnTo>
                  <a:pt x="445169" y="6339319"/>
                </a:lnTo>
                <a:close/>
                <a:moveTo>
                  <a:pt x="0" y="430447"/>
                </a:moveTo>
                <a:lnTo>
                  <a:pt x="222585" y="0"/>
                </a:lnTo>
                <a:lnTo>
                  <a:pt x="445169" y="430447"/>
                </a:lnTo>
                <a:close/>
              </a:path>
            </a:pathLst>
          </a:custGeom>
          <a:solidFill>
            <a:srgbClr val="92D05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CN" sz="2400" b="1" dirty="0" err="1">
                <a:solidFill>
                  <a:schemeClr val="accent2">
                    <a:lumMod val="50000"/>
                  </a:schemeClr>
                </a:solidFill>
              </a:rPr>
              <a:t>Nối</a:t>
            </a:r>
            <a:r>
              <a:rPr lang="en-US" altLang="zh-CN" sz="2400" b="1" dirty="0">
                <a:solidFill>
                  <a:schemeClr val="accent2">
                    <a:lumMod val="50000"/>
                  </a:schemeClr>
                </a:solidFill>
              </a:rPr>
              <a:t> 2 </a:t>
            </a:r>
            <a:r>
              <a:rPr lang="en-US" altLang="zh-CN" sz="2400" b="1" dirty="0" err="1">
                <a:solidFill>
                  <a:schemeClr val="accent2">
                    <a:lumMod val="50000"/>
                  </a:schemeClr>
                </a:solidFill>
              </a:rPr>
              <a:t>cột</a:t>
            </a:r>
            <a:r>
              <a:rPr lang="en-US" altLang="zh-CN" sz="2400" b="1" dirty="0">
                <a:solidFill>
                  <a:schemeClr val="accent2">
                    <a:lumMod val="50000"/>
                  </a:schemeClr>
                </a:solidFill>
              </a:rPr>
              <a:t> </a:t>
            </a:r>
            <a:r>
              <a:rPr lang="en-US" altLang="zh-CN" sz="2400" b="1" dirty="0" err="1">
                <a:solidFill>
                  <a:schemeClr val="accent2">
                    <a:lumMod val="50000"/>
                  </a:schemeClr>
                </a:solidFill>
              </a:rPr>
              <a:t>để</a:t>
            </a:r>
            <a:r>
              <a:rPr lang="en-US" altLang="zh-CN" sz="2400" b="1" dirty="0">
                <a:solidFill>
                  <a:schemeClr val="accent2">
                    <a:lumMod val="50000"/>
                  </a:schemeClr>
                </a:solidFill>
              </a:rPr>
              <a:t> </a:t>
            </a:r>
            <a:r>
              <a:rPr lang="en-US" altLang="zh-CN" sz="2400" b="1" dirty="0" err="1">
                <a:solidFill>
                  <a:schemeClr val="accent2">
                    <a:lumMod val="50000"/>
                  </a:schemeClr>
                </a:solidFill>
              </a:rPr>
              <a:t>có</a:t>
            </a:r>
            <a:r>
              <a:rPr lang="en-US" altLang="zh-CN" sz="2400" b="1" dirty="0">
                <a:solidFill>
                  <a:schemeClr val="accent2">
                    <a:lumMod val="50000"/>
                  </a:schemeClr>
                </a:solidFill>
              </a:rPr>
              <a:t> </a:t>
            </a:r>
            <a:r>
              <a:rPr lang="en-US" altLang="zh-CN" sz="2400" b="1" dirty="0" err="1">
                <a:solidFill>
                  <a:schemeClr val="accent2">
                    <a:lumMod val="50000"/>
                  </a:schemeClr>
                </a:solidFill>
              </a:rPr>
              <a:t>khái</a:t>
            </a:r>
            <a:r>
              <a:rPr lang="en-US" altLang="zh-CN" sz="2400" b="1" dirty="0">
                <a:solidFill>
                  <a:schemeClr val="accent2">
                    <a:lumMod val="50000"/>
                  </a:schemeClr>
                </a:solidFill>
              </a:rPr>
              <a:t> </a:t>
            </a:r>
            <a:r>
              <a:rPr lang="en-US" altLang="zh-CN" sz="2400" b="1" dirty="0" err="1">
                <a:solidFill>
                  <a:schemeClr val="accent2">
                    <a:lumMod val="50000"/>
                  </a:schemeClr>
                </a:solidFill>
              </a:rPr>
              <a:t>niệm</a:t>
            </a:r>
            <a:r>
              <a:rPr lang="en-US" altLang="zh-CN" sz="2400" b="1" dirty="0">
                <a:solidFill>
                  <a:schemeClr val="accent2">
                    <a:lumMod val="50000"/>
                  </a:schemeClr>
                </a:solidFill>
              </a:rPr>
              <a:t> </a:t>
            </a:r>
            <a:r>
              <a:rPr lang="en-US" altLang="zh-CN" sz="2400" b="1" dirty="0" err="1">
                <a:solidFill>
                  <a:schemeClr val="accent2">
                    <a:lumMod val="50000"/>
                  </a:schemeClr>
                </a:solidFill>
              </a:rPr>
              <a:t>đúng</a:t>
            </a:r>
            <a:r>
              <a:rPr lang="en-US" altLang="zh-CN" sz="2400" b="1" dirty="0">
                <a:solidFill>
                  <a:schemeClr val="accent2">
                    <a:lumMod val="50000"/>
                  </a:schemeClr>
                </a:solidFill>
              </a:rPr>
              <a:t>?</a:t>
            </a:r>
            <a:endParaRPr lang="zh-CN" altLang="en-US" sz="2400" b="1" dirty="0">
              <a:solidFill>
                <a:schemeClr val="accent2">
                  <a:lumMod val="50000"/>
                </a:schemeClr>
              </a:solidFill>
            </a:endParaRPr>
          </a:p>
        </p:txBody>
      </p:sp>
      <p:pic>
        <p:nvPicPr>
          <p:cNvPr id="27" name="图片 26"/>
          <p:cNvPicPr>
            <a:picLocks noChangeAspect="1"/>
          </p:cNvPicPr>
          <p:nvPr/>
        </p:nvPicPr>
        <p:blipFill rotWithShape="1">
          <a:blip r:embed="rId3"/>
          <a:srcRect l="15234" t="14238" r="13827" b="10650"/>
          <a:stretch>
            <a:fillRect/>
          </a:stretch>
        </p:blipFill>
        <p:spPr>
          <a:xfrm>
            <a:off x="2981194" y="5682837"/>
            <a:ext cx="1446030" cy="110095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449621852"/>
              </p:ext>
            </p:extLst>
          </p:nvPr>
        </p:nvGraphicFramePr>
        <p:xfrm>
          <a:off x="-12033" y="665018"/>
          <a:ext cx="12012263" cy="6303367"/>
        </p:xfrm>
        <a:graphic>
          <a:graphicData uri="http://schemas.openxmlformats.org/drawingml/2006/table">
            <a:tbl>
              <a:tblPr firstRow="1" firstCol="1" bandRow="1">
                <a:tableStyleId>{5C22544A-7EE6-4342-B048-85BDC9FD1C3A}</a:tableStyleId>
              </a:tblPr>
              <a:tblGrid>
                <a:gridCol w="2542833">
                  <a:extLst>
                    <a:ext uri="{9D8B030D-6E8A-4147-A177-3AD203B41FA5}">
                      <a16:colId xmlns:a16="http://schemas.microsoft.com/office/drawing/2014/main" val="20000"/>
                    </a:ext>
                  </a:extLst>
                </a:gridCol>
                <a:gridCol w="1514558">
                  <a:extLst>
                    <a:ext uri="{9D8B030D-6E8A-4147-A177-3AD203B41FA5}">
                      <a16:colId xmlns:a16="http://schemas.microsoft.com/office/drawing/2014/main" val="20001"/>
                    </a:ext>
                  </a:extLst>
                </a:gridCol>
                <a:gridCol w="7954872">
                  <a:extLst>
                    <a:ext uri="{9D8B030D-6E8A-4147-A177-3AD203B41FA5}">
                      <a16:colId xmlns:a16="http://schemas.microsoft.com/office/drawing/2014/main" val="20002"/>
                    </a:ext>
                  </a:extLst>
                </a:gridCol>
              </a:tblGrid>
              <a:tr h="454800">
                <a:tc>
                  <a:txBody>
                    <a:bodyPr/>
                    <a:lstStyle/>
                    <a:p>
                      <a:pPr marL="0" marR="0" algn="ctr">
                        <a:lnSpc>
                          <a:spcPct val="150000"/>
                        </a:lnSpc>
                        <a:spcBef>
                          <a:spcPts val="0"/>
                        </a:spcBef>
                        <a:spcAft>
                          <a:spcPts val="0"/>
                        </a:spcAft>
                      </a:pPr>
                      <a:r>
                        <a:rPr lang="en-US" sz="2000" dirty="0" err="1">
                          <a:solidFill>
                            <a:srgbClr val="C00000"/>
                          </a:solidFill>
                          <a:effectLst/>
                          <a:latin typeface="Times New Roman" panose="02020603050405020304" pitchFamily="18" charset="0"/>
                          <a:cs typeface="Times New Roman" panose="02020603050405020304" pitchFamily="18" charset="0"/>
                        </a:rPr>
                        <a:t>A</a:t>
                      </a:r>
                      <a:endParaRPr lang="en-US" sz="2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marL="0" marR="0" algn="ctr">
                        <a:lnSpc>
                          <a:spcPct val="150000"/>
                        </a:lnSpc>
                        <a:spcBef>
                          <a:spcPts val="0"/>
                        </a:spcBef>
                        <a:spcAft>
                          <a:spcPts val="0"/>
                        </a:spcAft>
                      </a:pPr>
                      <a:r>
                        <a:rPr lang="en-US" sz="2000" dirty="0">
                          <a:solidFill>
                            <a:srgbClr val="C00000"/>
                          </a:solidFill>
                          <a:effectLst/>
                          <a:latin typeface="Times New Roman" panose="02020603050405020304" pitchFamily="18" charset="0"/>
                          <a:cs typeface="Times New Roman" panose="02020603050405020304" pitchFamily="18" charset="0"/>
                        </a:rPr>
                        <a:t> </a:t>
                      </a:r>
                    </a:p>
                    <a:p>
                      <a:pPr marL="0" marR="0" algn="just">
                        <a:lnSpc>
                          <a:spcPct val="150000"/>
                        </a:lnSpc>
                        <a:spcBef>
                          <a:spcPts val="0"/>
                        </a:spcBef>
                        <a:spcAft>
                          <a:spcPts val="0"/>
                        </a:spcAft>
                      </a:pPr>
                      <a:r>
                        <a:rPr lang="en-US" sz="2000" dirty="0">
                          <a:solidFill>
                            <a:srgbClr val="0000CC"/>
                          </a:solidFill>
                          <a:effectLst/>
                          <a:latin typeface="Times New Roman" panose="02020603050405020304" pitchFamily="18" charset="0"/>
                          <a:cs typeface="Times New Roman" panose="02020603050405020304" pitchFamily="18" charset="0"/>
                        </a:rPr>
                        <a:t> </a:t>
                      </a:r>
                    </a:p>
                    <a:p>
                      <a:pPr marL="0" marR="0" algn="just">
                        <a:lnSpc>
                          <a:spcPct val="150000"/>
                        </a:lnSpc>
                        <a:spcBef>
                          <a:spcPts val="0"/>
                        </a:spcBef>
                        <a:spcAft>
                          <a:spcPts val="0"/>
                        </a:spcAft>
                      </a:pPr>
                      <a:r>
                        <a:rPr lang="en-US" sz="2000" dirty="0">
                          <a:solidFill>
                            <a:srgbClr val="0000CC"/>
                          </a:solidFill>
                          <a:effectLst/>
                          <a:latin typeface="Times New Roman" panose="02020603050405020304" pitchFamily="18" charset="0"/>
                          <a:cs typeface="Times New Roman" panose="02020603050405020304" pitchFamily="18" charset="0"/>
                        </a:rPr>
                        <a:t> </a:t>
                      </a:r>
                    </a:p>
                    <a:p>
                      <a:pPr marL="0" marR="0" algn="just">
                        <a:lnSpc>
                          <a:spcPct val="150000"/>
                        </a:lnSpc>
                        <a:spcBef>
                          <a:spcPts val="0"/>
                        </a:spcBef>
                        <a:spcAft>
                          <a:spcPts val="0"/>
                        </a:spcAft>
                      </a:pPr>
                      <a:r>
                        <a:rPr lang="en-US" sz="2000" dirty="0">
                          <a:solidFill>
                            <a:srgbClr val="0000CC"/>
                          </a:solidFill>
                          <a:effectLst/>
                          <a:latin typeface="Times New Roman" panose="02020603050405020304" pitchFamily="18" charset="0"/>
                          <a:cs typeface="Times New Roman" panose="02020603050405020304" pitchFamily="18" charset="0"/>
                        </a:rPr>
                        <a:t> </a:t>
                      </a:r>
                    </a:p>
                    <a:p>
                      <a:pPr marL="0" marR="0" algn="just">
                        <a:lnSpc>
                          <a:spcPct val="150000"/>
                        </a:lnSpc>
                        <a:spcBef>
                          <a:spcPts val="0"/>
                        </a:spcBef>
                        <a:spcAft>
                          <a:spcPts val="0"/>
                        </a:spcAft>
                      </a:pPr>
                      <a:r>
                        <a:rPr lang="en-US" sz="2000" dirty="0">
                          <a:solidFill>
                            <a:srgbClr val="0000CC"/>
                          </a:solidFill>
                          <a:effectLst/>
                          <a:latin typeface="Times New Roman" panose="02020603050405020304" pitchFamily="18" charset="0"/>
                          <a:cs typeface="Times New Roman" panose="02020603050405020304" pitchFamily="18" charset="0"/>
                        </a:rPr>
                        <a:t> </a:t>
                      </a:r>
                    </a:p>
                    <a:p>
                      <a:pPr marL="0" marR="0" algn="just">
                        <a:lnSpc>
                          <a:spcPct val="150000"/>
                        </a:lnSpc>
                        <a:spcBef>
                          <a:spcPts val="0"/>
                        </a:spcBef>
                        <a:spcAft>
                          <a:spcPts val="0"/>
                        </a:spcAft>
                      </a:pPr>
                      <a:r>
                        <a:rPr lang="en-US" sz="2000" dirty="0">
                          <a:solidFill>
                            <a:srgbClr val="0000CC"/>
                          </a:solidFill>
                          <a:effectLst/>
                          <a:latin typeface="Times New Roman" panose="02020603050405020304" pitchFamily="18" charset="0"/>
                          <a:cs typeface="Times New Roman" panose="02020603050405020304" pitchFamily="18" charset="0"/>
                        </a:rPr>
                        <a:t> </a:t>
                      </a: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2000" dirty="0" err="1">
                          <a:solidFill>
                            <a:srgbClr val="C00000"/>
                          </a:solidFill>
                          <a:effectLst/>
                          <a:latin typeface="Times New Roman" panose="02020603050405020304" pitchFamily="18" charset="0"/>
                          <a:cs typeface="Times New Roman" panose="02020603050405020304" pitchFamily="18" charset="0"/>
                        </a:rPr>
                        <a:t>B</a:t>
                      </a:r>
                      <a:endParaRPr lang="en-US" sz="2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263495">
                <a:tc>
                  <a:txBody>
                    <a:bodyPr/>
                    <a:lstStyle/>
                    <a:p>
                      <a:pPr marL="0" marR="0" algn="just">
                        <a:lnSpc>
                          <a:spcPct val="150000"/>
                        </a:lnSpc>
                        <a:spcBef>
                          <a:spcPts val="0"/>
                        </a:spcBef>
                        <a:spcAft>
                          <a:spcPts val="0"/>
                        </a:spcAft>
                      </a:pPr>
                      <a:r>
                        <a:rPr lang="en-US" sz="2000" dirty="0">
                          <a:solidFill>
                            <a:srgbClr val="0000CC"/>
                          </a:solidFill>
                          <a:effectLst/>
                          <a:latin typeface="Times New Roman" panose="02020603050405020304" pitchFamily="18" charset="0"/>
                          <a:cs typeface="Times New Roman" panose="02020603050405020304" pitchFamily="18" charset="0"/>
                        </a:rPr>
                        <a:t> 1. Đoạn văn song song</a:t>
                      </a:r>
                      <a:endParaRPr lang="en-US" sz="20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2000" dirty="0">
                          <a:solidFill>
                            <a:srgbClr val="0000CC"/>
                          </a:solidFill>
                          <a:effectLst/>
                          <a:latin typeface="Times New Roman" panose="02020603050405020304" pitchFamily="18" charset="0"/>
                          <a:cs typeface="Times New Roman" panose="02020603050405020304" pitchFamily="18" charset="0"/>
                        </a:rPr>
                        <a:t>A. </a:t>
                      </a:r>
                      <a:r>
                        <a:rPr lang="en-US" sz="2000">
                          <a:solidFill>
                            <a:srgbClr val="0000CC"/>
                          </a:solidFill>
                          <a:effectLst/>
                          <a:latin typeface="Times New Roman" panose="02020603050405020304" pitchFamily="18" charset="0"/>
                          <a:cs typeface="Times New Roman" panose="02020603050405020304" pitchFamily="18" charset="0"/>
                        </a:rPr>
                        <a:t>Là đoạn văn trình bày vấn đề theo trình tự các ý từ khái quát đến cụ thể; câu chủ đề đứng đầu đoạn văn, nêu ý khái quát của cả đoạn, các câu còn lại phát triển ý nêu ở câu chủ đề.</a:t>
                      </a: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263495">
                <a:tc>
                  <a:txBody>
                    <a:bodyPr/>
                    <a:lstStyle/>
                    <a:p>
                      <a:pPr marL="0" marR="0" algn="just">
                        <a:lnSpc>
                          <a:spcPct val="150000"/>
                        </a:lnSpc>
                        <a:spcBef>
                          <a:spcPts val="0"/>
                        </a:spcBef>
                        <a:spcAft>
                          <a:spcPts val="0"/>
                        </a:spcAft>
                      </a:pPr>
                      <a:r>
                        <a:rPr lang="en-US" sz="2000" dirty="0">
                          <a:solidFill>
                            <a:srgbClr val="0000CC"/>
                          </a:solidFill>
                          <a:effectLst/>
                          <a:latin typeface="Times New Roman" panose="02020603050405020304" pitchFamily="18" charset="0"/>
                          <a:cs typeface="Times New Roman" panose="02020603050405020304" pitchFamily="18" charset="0"/>
                        </a:rPr>
                        <a:t>2. Đoạn văn diễn dịch</a:t>
                      </a:r>
                      <a:endParaRPr lang="en-US" sz="20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2000" dirty="0">
                          <a:solidFill>
                            <a:srgbClr val="0000CC"/>
                          </a:solidFill>
                          <a:effectLst/>
                          <a:latin typeface="Times New Roman" panose="02020603050405020304" pitchFamily="18" charset="0"/>
                          <a:cs typeface="Times New Roman" panose="02020603050405020304" pitchFamily="18" charset="0"/>
                        </a:rPr>
                        <a:t>B. </a:t>
                      </a:r>
                      <a:r>
                        <a:rPr lang="en-US" sz="2000">
                          <a:solidFill>
                            <a:srgbClr val="0000CC"/>
                          </a:solidFill>
                          <a:effectLst/>
                          <a:latin typeface="Times New Roman" panose="02020603050405020304" pitchFamily="18" charset="0"/>
                          <a:cs typeface="Times New Roman" panose="02020603050405020304" pitchFamily="18" charset="0"/>
                        </a:rPr>
                        <a:t> Là đoạn văn trình bày vấn đề theo trình tự các ý từ cụ thể đến khái quát; câu chủ đề là câu đứng cuối đoạn văn, ý khái quát của cả đoạn, các câu còn lại phát triển ý nêu ở câu chủ đề. </a:t>
                      </a: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263495">
                <a:tc>
                  <a:txBody>
                    <a:bodyPr/>
                    <a:lstStyle/>
                    <a:p>
                      <a:pPr marL="0" marR="0" algn="just">
                        <a:lnSpc>
                          <a:spcPct val="150000"/>
                        </a:lnSpc>
                        <a:spcBef>
                          <a:spcPts val="0"/>
                        </a:spcBef>
                        <a:spcAft>
                          <a:spcPts val="0"/>
                        </a:spcAft>
                      </a:pPr>
                      <a:r>
                        <a:rPr lang="en-US" sz="2000" dirty="0">
                          <a:solidFill>
                            <a:srgbClr val="0000CC"/>
                          </a:solidFill>
                          <a:effectLst/>
                          <a:latin typeface="Times New Roman" panose="02020603050405020304" pitchFamily="18" charset="0"/>
                          <a:cs typeface="Times New Roman" panose="02020603050405020304" pitchFamily="18" charset="0"/>
                        </a:rPr>
                        <a:t> 3. Đoạn văn quy nạp</a:t>
                      </a:r>
                      <a:endParaRPr lang="en-US" sz="20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2000" dirty="0">
                          <a:solidFill>
                            <a:srgbClr val="0000CC"/>
                          </a:solidFill>
                          <a:effectLst/>
                          <a:latin typeface="Times New Roman" panose="02020603050405020304" pitchFamily="18" charset="0"/>
                          <a:cs typeface="Times New Roman" panose="02020603050405020304" pitchFamily="18" charset="0"/>
                        </a:rPr>
                        <a:t>C. </a:t>
                      </a:r>
                      <a:r>
                        <a:rPr lang="en-US" sz="2000">
                          <a:solidFill>
                            <a:srgbClr val="0000CC"/>
                          </a:solidFill>
                          <a:effectLst/>
                          <a:latin typeface="Times New Roman" panose="02020603050405020304" pitchFamily="18" charset="0"/>
                          <a:cs typeface="Times New Roman" panose="02020603050405020304" pitchFamily="18" charset="0"/>
                        </a:rPr>
                        <a:t>Là đoạn văn vừa có câu chủ đề ở đầu đoạn, vừa có câu chủ đề ở cuối đoạn, tức là kết hợp cách trình bày ở đoạn văn diễn dịch và đoạn văn quy nạp.</a:t>
                      </a: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898167">
                <a:tc>
                  <a:txBody>
                    <a:bodyPr/>
                    <a:lstStyle/>
                    <a:p>
                      <a:pPr marL="0" marR="0" algn="just">
                        <a:lnSpc>
                          <a:spcPct val="150000"/>
                        </a:lnSpc>
                        <a:spcBef>
                          <a:spcPts val="0"/>
                        </a:spcBef>
                        <a:spcAft>
                          <a:spcPts val="0"/>
                        </a:spcAft>
                      </a:pPr>
                      <a:r>
                        <a:rPr lang="en-US" sz="2000" dirty="0">
                          <a:solidFill>
                            <a:srgbClr val="0000CC"/>
                          </a:solidFill>
                          <a:effectLst/>
                          <a:latin typeface="Times New Roman" panose="02020603050405020304" pitchFamily="18" charset="0"/>
                          <a:cs typeface="Times New Roman" panose="02020603050405020304" pitchFamily="18" charset="0"/>
                        </a:rPr>
                        <a:t>4. Đoạn văn phối hợp</a:t>
                      </a:r>
                      <a:endParaRPr lang="en-US" sz="20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2000" dirty="0">
                          <a:solidFill>
                            <a:srgbClr val="0000CC"/>
                          </a:solidFill>
                          <a:effectLst/>
                          <a:latin typeface="Times New Roman" panose="02020603050405020304" pitchFamily="18" charset="0"/>
                          <a:cs typeface="Times New Roman" panose="02020603050405020304" pitchFamily="18" charset="0"/>
                        </a:rPr>
                        <a:t>D. </a:t>
                      </a:r>
                      <a:r>
                        <a:rPr lang="en-US" sz="2000">
                          <a:solidFill>
                            <a:srgbClr val="0000CC"/>
                          </a:solidFill>
                          <a:effectLst/>
                          <a:latin typeface="Times New Roman" panose="02020603050405020304" pitchFamily="18" charset="0"/>
                          <a:cs typeface="Times New Roman" panose="02020603050405020304" pitchFamily="18" charset="0"/>
                        </a:rPr>
                        <a:t>Là đoạn văn không có câu chủ đề, các câu trong đoạn có quan hệ bình đẳng với nhau và cùng có tác dụng làm rõ ý khái quát nêu ở phần trước hoặc sau nó.</a:t>
                      </a:r>
                    </a:p>
                    <a:p>
                      <a:pPr marL="0" marR="0" algn="just">
                        <a:lnSpc>
                          <a:spcPct val="150000"/>
                        </a:lnSpc>
                        <a:spcBef>
                          <a:spcPts val="0"/>
                        </a:spcBef>
                        <a:spcAft>
                          <a:spcPts val="0"/>
                        </a:spcAft>
                      </a:pPr>
                      <a:r>
                        <a:rPr lang="vi-VN" altLang="en-US" sz="2000" dirty="0">
                          <a:solidFill>
                            <a:srgbClr val="0000CC"/>
                          </a:solidFill>
                          <a:latin typeface="Times New Roman" panose="02020603050405020304" pitchFamily="18" charset="0"/>
                          <a:cs typeface="Times New Roman" panose="02020603050405020304" pitchFamily="18" charset="0"/>
                        </a:rPr>
                        <a:t> </a:t>
                      </a:r>
                      <a:endParaRPr lang="vi-VN" sz="2000" dirty="0">
                        <a:solidFill>
                          <a:srgbClr val="0000CC"/>
                        </a:solidFill>
                        <a:effectLst/>
                        <a:latin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cxnSp>
        <p:nvCxnSpPr>
          <p:cNvPr id="10" name="Straight Connector 9"/>
          <p:cNvCxnSpPr>
            <a:cxnSpLocks/>
          </p:cNvCxnSpPr>
          <p:nvPr/>
        </p:nvCxnSpPr>
        <p:spPr>
          <a:xfrm>
            <a:off x="2484683" y="2265799"/>
            <a:ext cx="1584885" cy="3142997"/>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flipV="1">
            <a:off x="2597639" y="2062678"/>
            <a:ext cx="1397000" cy="111125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flipV="1">
            <a:off x="2503696" y="3064502"/>
            <a:ext cx="1471930" cy="154559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flipV="1">
            <a:off x="2569699" y="4291259"/>
            <a:ext cx="1452880" cy="1436370"/>
          </a:xfrm>
          <a:prstGeom prst="line">
            <a:avLst/>
          </a:prstGeom>
          <a:ln w="28575"/>
        </p:spPr>
        <p:style>
          <a:lnRef idx="1">
            <a:schemeClr val="accent2"/>
          </a:lnRef>
          <a:fillRef idx="0">
            <a:schemeClr val="accent2"/>
          </a:fillRef>
          <a:effectRef idx="0">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500" fill="hold"/>
                                        <p:tgtEl>
                                          <p:spTgt spid="9"/>
                                        </p:tgtEl>
                                        <p:attrNameLst>
                                          <p:attrName>ppt_w</p:attrName>
                                        </p:attrNameLst>
                                      </p:cBhvr>
                                      <p:tavLst>
                                        <p:tav tm="0">
                                          <p:val>
                                            <p:fltVal val="0"/>
                                          </p:val>
                                        </p:tav>
                                        <p:tav tm="100000">
                                          <p:val>
                                            <p:strVal val="#ppt_w"/>
                                          </p:val>
                                        </p:tav>
                                      </p:tavLst>
                                    </p:anim>
                                    <p:anim calcmode="lin" valueType="num">
                                      <p:cBhvr>
                                        <p:cTn id="13" dur="1500" fill="hold"/>
                                        <p:tgtEl>
                                          <p:spTgt spid="9"/>
                                        </p:tgtEl>
                                        <p:attrNameLst>
                                          <p:attrName>ppt_h</p:attrName>
                                        </p:attrNameLst>
                                      </p:cBhvr>
                                      <p:tavLst>
                                        <p:tav tm="0">
                                          <p:val>
                                            <p:fltVal val="0"/>
                                          </p:val>
                                        </p:tav>
                                        <p:tav tm="100000">
                                          <p:val>
                                            <p:strVal val="#ppt_h"/>
                                          </p:val>
                                        </p:tav>
                                      </p:tavLst>
                                    </p:anim>
                                    <p:animEffect transition="in" filter="fade">
                                      <p:cBhvr>
                                        <p:cTn id="14" dur="1500"/>
                                        <p:tgtEl>
                                          <p:spTgt spid="9"/>
                                        </p:tgtEl>
                                      </p:cBhvr>
                                    </p:animEffect>
                                  </p:childTnLst>
                                </p:cTn>
                              </p:par>
                              <p:par>
                                <p:cTn id="15" presetID="10" presetClass="entr" presetSubtype="0" fill="hold" nodeType="withEffect">
                                  <p:stCondLst>
                                    <p:cond delay="15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75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style.rotation</p:attrName>
                                        </p:attrNameLst>
                                      </p:cBhvr>
                                      <p:tavLst>
                                        <p:tav tm="0">
                                          <p:val>
                                            <p:fltVal val="90"/>
                                          </p:val>
                                        </p:tav>
                                        <p:tav tm="100000">
                                          <p:val>
                                            <p:fltVal val="0"/>
                                          </p:val>
                                        </p:tav>
                                      </p:tavLst>
                                    </p:anim>
                                    <p:animEffect transition="in" filter="fade">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3720290246"/>
              </p:ext>
            </p:extLst>
          </p:nvPr>
        </p:nvGraphicFramePr>
        <p:xfrm>
          <a:off x="414670" y="-83126"/>
          <a:ext cx="11777330" cy="7265915"/>
        </p:xfrm>
        <a:graphic>
          <a:graphicData uri="http://schemas.openxmlformats.org/drawingml/2006/table">
            <a:tbl>
              <a:tblPr firstRow="1" firstCol="1" bandRow="1">
                <a:tableStyleId>{5C22544A-7EE6-4342-B048-85BDC9FD1C3A}</a:tableStyleId>
              </a:tblPr>
              <a:tblGrid>
                <a:gridCol w="2300821">
                  <a:extLst>
                    <a:ext uri="{9D8B030D-6E8A-4147-A177-3AD203B41FA5}">
                      <a16:colId xmlns:a16="http://schemas.microsoft.com/office/drawing/2014/main" val="20000"/>
                    </a:ext>
                  </a:extLst>
                </a:gridCol>
                <a:gridCol w="9476509">
                  <a:extLst>
                    <a:ext uri="{9D8B030D-6E8A-4147-A177-3AD203B41FA5}">
                      <a16:colId xmlns:a16="http://schemas.microsoft.com/office/drawing/2014/main" val="20001"/>
                    </a:ext>
                  </a:extLst>
                </a:gridCol>
              </a:tblGrid>
              <a:tr h="743915">
                <a:tc>
                  <a:txBody>
                    <a:bodyPr/>
                    <a:lstStyle/>
                    <a:p>
                      <a:pPr marL="0" marR="0" algn="ctr">
                        <a:lnSpc>
                          <a:spcPct val="150000"/>
                        </a:lnSpc>
                        <a:spcBef>
                          <a:spcPts val="0"/>
                        </a:spcBef>
                        <a:spcAft>
                          <a:spcPts val="0"/>
                        </a:spcAft>
                      </a:pPr>
                      <a:r>
                        <a:rPr lang="en-US" sz="2400" dirty="0" err="1">
                          <a:solidFill>
                            <a:srgbClr val="C00000"/>
                          </a:solidFill>
                          <a:effectLst/>
                        </a:rPr>
                        <a:t>Kiểu đoạn văn</a:t>
                      </a:r>
                      <a:endParaRPr lang="en-US"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 chức năng</a:t>
                      </a: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165554">
                <a:tc>
                  <a:txBody>
                    <a:bodyPr/>
                    <a:lstStyle/>
                    <a:p>
                      <a:pPr marL="0" marR="0" algn="just">
                        <a:lnSpc>
                          <a:spcPct val="150000"/>
                        </a:lnSpc>
                        <a:spcBef>
                          <a:spcPts val="0"/>
                        </a:spcBef>
                        <a:spcAft>
                          <a:spcPts val="0"/>
                        </a:spcAft>
                      </a:pPr>
                      <a:r>
                        <a:rPr lang="en-US" sz="2000" dirty="0">
                          <a:solidFill>
                            <a:srgbClr val="0000CC"/>
                          </a:solidFill>
                          <a:effectLst/>
                          <a:latin typeface="Times New Roman" panose="02020603050405020304" pitchFamily="18" charset="0"/>
                          <a:cs typeface="Times New Roman" panose="02020603050405020304" pitchFamily="18" charset="0"/>
                        </a:rPr>
                        <a:t> 1. Đoạn văn song song</a:t>
                      </a:r>
                      <a:endParaRPr lang="en-US" sz="20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2000">
                          <a:solidFill>
                            <a:srgbClr val="0000CC"/>
                          </a:solidFill>
                          <a:effectLst/>
                          <a:latin typeface="Times New Roman" panose="02020603050405020304" pitchFamily="18" charset="0"/>
                          <a:cs typeface="Times New Roman" panose="02020603050405020304" pitchFamily="18" charset="0"/>
                          <a:sym typeface="+mn-ea"/>
                        </a:rPr>
                        <a:t>Là đoạn văn không có câu chủ đề, các câu trong đoạn có quan hệ bình đẳng với nhau và cùng có tác dụng làm rõ ý khái quát nêu ở phần trước hoặc sau nó.</a:t>
                      </a:r>
                      <a:endParaRPr lang="en-US" sz="2000">
                        <a:solidFill>
                          <a:srgbClr val="0000CC"/>
                        </a:solidFill>
                        <a:effectLst/>
                        <a:latin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785482">
                <a:tc>
                  <a:txBody>
                    <a:bodyPr/>
                    <a:lstStyle/>
                    <a:p>
                      <a:pPr marL="0" marR="0" algn="just">
                        <a:lnSpc>
                          <a:spcPct val="150000"/>
                        </a:lnSpc>
                        <a:spcBef>
                          <a:spcPts val="0"/>
                        </a:spcBef>
                        <a:spcAft>
                          <a:spcPts val="0"/>
                        </a:spcAft>
                      </a:pPr>
                      <a:r>
                        <a:rPr lang="en-US" sz="2000" dirty="0">
                          <a:solidFill>
                            <a:srgbClr val="0000CC"/>
                          </a:solidFill>
                          <a:effectLst/>
                          <a:latin typeface="Times New Roman" panose="02020603050405020304" pitchFamily="18" charset="0"/>
                          <a:cs typeface="Times New Roman" panose="02020603050405020304" pitchFamily="18" charset="0"/>
                        </a:rPr>
                        <a:t>2. Đoạn văn diễn dịch</a:t>
                      </a:r>
                      <a:endParaRPr lang="en-US" sz="20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en-US" sz="2000">
                          <a:solidFill>
                            <a:srgbClr val="0000CC"/>
                          </a:solidFill>
                          <a:effectLst/>
                          <a:latin typeface="Times New Roman" panose="02020603050405020304" pitchFamily="18" charset="0"/>
                          <a:cs typeface="Times New Roman" panose="02020603050405020304" pitchFamily="18" charset="0"/>
                          <a:sym typeface="+mn-ea"/>
                        </a:rPr>
                        <a:t>Là đoạn văn trình bày vấn đề theo trình tự các ý từ khái quát đến cụ thể; câu chủ đề đứng đầu đoạn văn, nêu ý khái quát của cả đoạn, các câu còn lại phát triển ý nêu ở câu chủ đề</a:t>
                      </a:r>
                      <a:r>
                        <a:rPr lang="en-US" sz="2000" dirty="0">
                          <a:solidFill>
                            <a:srgbClr val="0000CC"/>
                          </a:solidFill>
                          <a:effectLst/>
                          <a:latin typeface="Times New Roman" panose="02020603050405020304" pitchFamily="18" charset="0"/>
                          <a:cs typeface="Times New Roman" panose="02020603050405020304" pitchFamily="18" charset="0"/>
                        </a:rPr>
                        <a:t>.</a:t>
                      </a:r>
                      <a:endParaRPr lang="en-US" sz="20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785482">
                <a:tc>
                  <a:txBody>
                    <a:bodyPr/>
                    <a:lstStyle/>
                    <a:p>
                      <a:pPr marL="0" marR="0" algn="just">
                        <a:lnSpc>
                          <a:spcPct val="150000"/>
                        </a:lnSpc>
                        <a:spcBef>
                          <a:spcPts val="0"/>
                        </a:spcBef>
                        <a:spcAft>
                          <a:spcPts val="0"/>
                        </a:spcAft>
                      </a:pPr>
                      <a:r>
                        <a:rPr lang="en-US" sz="2000" dirty="0">
                          <a:solidFill>
                            <a:srgbClr val="0000CC"/>
                          </a:solidFill>
                          <a:effectLst/>
                          <a:latin typeface="Times New Roman" panose="02020603050405020304" pitchFamily="18" charset="0"/>
                          <a:cs typeface="Times New Roman" panose="02020603050405020304" pitchFamily="18" charset="0"/>
                        </a:rPr>
                        <a:t> 3. Đoạn văn quy nạp</a:t>
                      </a:r>
                      <a:endParaRPr lang="en-US" sz="20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2000">
                          <a:solidFill>
                            <a:srgbClr val="0000CC"/>
                          </a:solidFill>
                          <a:effectLst/>
                          <a:latin typeface="Times New Roman" panose="02020603050405020304" pitchFamily="18" charset="0"/>
                          <a:cs typeface="Times New Roman" panose="02020603050405020304" pitchFamily="18" charset="0"/>
                          <a:sym typeface="+mn-ea"/>
                        </a:rPr>
                        <a:t>Là đoạn văn trình bày vấn đề theo trình tự các ý từ cụ thể đến khái quát; câu chủ đề là câu đứng cuối đoạn văn, ý khái quát của cả đoạn, các câu còn lại phát triển ý nêu ở câu chủ đề. </a:t>
                      </a:r>
                      <a:endParaRPr lang="en-US" sz="20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785482">
                <a:tc>
                  <a:txBody>
                    <a:bodyPr/>
                    <a:lstStyle/>
                    <a:p>
                      <a:pPr marL="0" marR="0" algn="just">
                        <a:lnSpc>
                          <a:spcPct val="150000"/>
                        </a:lnSpc>
                        <a:spcBef>
                          <a:spcPts val="0"/>
                        </a:spcBef>
                        <a:spcAft>
                          <a:spcPts val="0"/>
                        </a:spcAft>
                      </a:pPr>
                      <a:r>
                        <a:rPr lang="en-US" sz="2000" dirty="0">
                          <a:solidFill>
                            <a:srgbClr val="0000CC"/>
                          </a:solidFill>
                          <a:effectLst/>
                          <a:latin typeface="Times New Roman" panose="02020603050405020304" pitchFamily="18" charset="0"/>
                          <a:cs typeface="Times New Roman" panose="02020603050405020304" pitchFamily="18" charset="0"/>
                        </a:rPr>
                        <a:t>4. Đoạn văn phối hợp</a:t>
                      </a:r>
                      <a:endParaRPr lang="en-US" sz="20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2000">
                          <a:solidFill>
                            <a:srgbClr val="0000CC"/>
                          </a:solidFill>
                          <a:effectLst/>
                          <a:latin typeface="Times New Roman" panose="02020603050405020304" pitchFamily="18" charset="0"/>
                          <a:cs typeface="Times New Roman" panose="02020603050405020304" pitchFamily="18" charset="0"/>
                          <a:sym typeface="+mn-ea"/>
                        </a:rPr>
                        <a:t>Là đoạn văn vừa có câu chủ đề ở đầu đoạn, vừa có câu chủ đề ở đầu đoạn, vừa có câu chủ đề ở cuối đoạn, tức là kết hợp cách trình bày ở đoạn văn diễn dịch và đoạn văn quy nạp.</a:t>
                      </a:r>
                      <a:endParaRPr lang="en-US" sz="20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9"/>
          <p:cNvGrpSpPr/>
          <p:nvPr/>
        </p:nvGrpSpPr>
        <p:grpSpPr>
          <a:xfrm>
            <a:off x="1219200" y="765979"/>
            <a:ext cx="10744200" cy="6005641"/>
            <a:chOff x="1783080" y="513430"/>
            <a:chExt cx="9418320" cy="5644580"/>
          </a:xfrm>
        </p:grpSpPr>
        <p:cxnSp>
          <p:nvCxnSpPr>
            <p:cNvPr id="4" name="直接连接符 38"/>
            <p:cNvCxnSpPr/>
            <p:nvPr/>
          </p:nvCxnSpPr>
          <p:spPr>
            <a:xfrm>
              <a:off x="1783080" y="518160"/>
              <a:ext cx="9387840" cy="0"/>
            </a:xfrm>
            <a:prstGeom prst="line">
              <a:avLst/>
            </a:prstGeom>
            <a:noFill/>
            <a:ln w="38100" cap="rnd" cmpd="sng" algn="ctr">
              <a:solidFill>
                <a:srgbClr val="4D7678"/>
              </a:solidFill>
              <a:prstDash val="solid"/>
              <a:round/>
            </a:ln>
            <a:effectLst/>
          </p:spPr>
        </p:cxnSp>
        <p:cxnSp>
          <p:nvCxnSpPr>
            <p:cNvPr id="5" name="直接连接符 39"/>
            <p:cNvCxnSpPr/>
            <p:nvPr/>
          </p:nvCxnSpPr>
          <p:spPr>
            <a:xfrm>
              <a:off x="11201400" y="513430"/>
              <a:ext cx="0" cy="5638800"/>
            </a:xfrm>
            <a:prstGeom prst="line">
              <a:avLst/>
            </a:prstGeom>
            <a:noFill/>
            <a:ln w="38100" cap="rnd" cmpd="sng" algn="ctr">
              <a:solidFill>
                <a:srgbClr val="4D7678"/>
              </a:solidFill>
              <a:prstDash val="solid"/>
              <a:round/>
            </a:ln>
            <a:effectLst/>
          </p:spPr>
        </p:cxnSp>
        <p:cxnSp>
          <p:nvCxnSpPr>
            <p:cNvPr id="6" name="直接连接符 40"/>
            <p:cNvCxnSpPr/>
            <p:nvPr/>
          </p:nvCxnSpPr>
          <p:spPr>
            <a:xfrm flipH="1">
              <a:off x="6898990" y="6158010"/>
              <a:ext cx="4282440" cy="0"/>
            </a:xfrm>
            <a:prstGeom prst="line">
              <a:avLst/>
            </a:prstGeom>
            <a:noFill/>
            <a:ln w="38100" cap="rnd" cmpd="sng" algn="ctr">
              <a:solidFill>
                <a:srgbClr val="4D7678"/>
              </a:solidFill>
              <a:prstDash val="solid"/>
              <a:round/>
            </a:ln>
            <a:effectLst/>
          </p:spPr>
        </p:cxnSp>
        <p:cxnSp>
          <p:nvCxnSpPr>
            <p:cNvPr id="7" name="直接连接符 41"/>
            <p:cNvCxnSpPr/>
            <p:nvPr/>
          </p:nvCxnSpPr>
          <p:spPr>
            <a:xfrm>
              <a:off x="1783080" y="513430"/>
              <a:ext cx="0" cy="441960"/>
            </a:xfrm>
            <a:prstGeom prst="line">
              <a:avLst/>
            </a:prstGeom>
            <a:noFill/>
            <a:ln w="38100" cap="rnd" cmpd="sng" algn="ctr">
              <a:solidFill>
                <a:srgbClr val="4D7678"/>
              </a:solidFill>
              <a:prstDash val="solid"/>
              <a:round/>
            </a:ln>
            <a:effectLst/>
          </p:spPr>
        </p:cxnSp>
      </p:grpSp>
      <p:sp>
        <p:nvSpPr>
          <p:cNvPr id="8" name="TextBox 7"/>
          <p:cNvSpPr txBox="1"/>
          <p:nvPr/>
        </p:nvSpPr>
        <p:spPr>
          <a:xfrm>
            <a:off x="1981200" y="86380"/>
            <a:ext cx="8991600" cy="523220"/>
          </a:xfrm>
          <a:prstGeom prst="rect">
            <a:avLst/>
          </a:prstGeom>
          <a:solidFill>
            <a:srgbClr val="FFFF00"/>
          </a:solidFill>
          <a:ln w="28575">
            <a:solidFill>
              <a:srgbClr val="7030A0"/>
            </a:solidFill>
          </a:ln>
        </p:spPr>
        <p:txBody>
          <a:bodyPr wrap="square" rtlCol="0">
            <a:spAutoFit/>
          </a:bodyPr>
          <a:lstStyle/>
          <a:p>
            <a:pPr algn="ctr"/>
            <a:r>
              <a:rPr lang="en-US" sz="2800" b="1" i="1" dirty="0">
                <a:solidFill>
                  <a:srgbClr val="002060"/>
                </a:solidFill>
                <a:latin typeface="Times New Roman" panose="02020603050405020304" pitchFamily="18" charset="0"/>
                <a:cs typeface="Times New Roman" panose="02020603050405020304" pitchFamily="18" charset="0"/>
              </a:rPr>
              <a:t>THỰC HÀNH TIẾNG VIỆT</a:t>
            </a:r>
          </a:p>
        </p:txBody>
      </p:sp>
      <p:sp>
        <p:nvSpPr>
          <p:cNvPr id="12" name="TextBox 11"/>
          <p:cNvSpPr txBox="1"/>
          <p:nvPr/>
        </p:nvSpPr>
        <p:spPr>
          <a:xfrm>
            <a:off x="1219200" y="842645"/>
            <a:ext cx="10743565" cy="1153160"/>
          </a:xfrm>
          <a:prstGeom prst="rect">
            <a:avLst/>
          </a:prstGeom>
          <a:noFill/>
        </p:spPr>
        <p:txBody>
          <a:bodyPr wrap="square">
            <a:spAutoFit/>
          </a:bodyPr>
          <a:lstStyle/>
          <a:p>
            <a:pPr marL="0" marR="0" algn="ctr">
              <a:lnSpc>
                <a:spcPct val="115000"/>
              </a:lnSpc>
              <a:spcBef>
                <a:spcPts val="0"/>
              </a:spcBef>
              <a:spcAft>
                <a:spcPts val="0"/>
              </a:spcAft>
              <a:tabLst>
                <a:tab pos="57150" algn="l"/>
              </a:tabLst>
            </a:pPr>
            <a:r>
              <a:rPr lang="en-US" sz="2000" b="1" dirty="0" err="1">
                <a:effectLst/>
                <a:latin typeface="Times New Roman" panose="02020603050405020304" pitchFamily="18" charset="0"/>
                <a:ea typeface="Times New Roman" panose="02020603050405020304" pitchFamily="18" charset="0"/>
              </a:rPr>
              <a:t>Câu</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hỏi</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thảo</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luận 2 phút:</a:t>
            </a:r>
            <a:r>
              <a:rPr lang="en-US" sz="2000" b="1">
                <a:solidFill>
                  <a:srgbClr val="C00000"/>
                </a:solidFill>
                <a:effectLst/>
                <a:latin typeface="Times New Roman" panose="02020603050405020304" pitchFamily="18" charset="0"/>
                <a:ea typeface="Times New Roman" panose="02020603050405020304" pitchFamily="18" charset="0"/>
              </a:rPr>
              <a:t> Xác định ý chính, chỉ ra câu chủ đề (nếu có), cách triển khai ý và kiểu đoạn văn của mỗi đoạn văn dưới đây:</a:t>
            </a:r>
          </a:p>
          <a:p>
            <a:pPr marL="0" marR="0" algn="ctr">
              <a:lnSpc>
                <a:spcPct val="115000"/>
              </a:lnSpc>
              <a:spcBef>
                <a:spcPts val="0"/>
              </a:spcBef>
              <a:spcAft>
                <a:spcPts val="0"/>
              </a:spcAft>
              <a:tabLst>
                <a:tab pos="57150" algn="l"/>
              </a:tabLst>
            </a:pPr>
            <a:r>
              <a:rPr lang="it-IT" sz="2000" b="1" dirty="0">
                <a:effectLst/>
                <a:highlight>
                  <a:srgbClr val="FFFF00"/>
                </a:highlight>
                <a:latin typeface="Times New Roman" panose="02020603050405020304" pitchFamily="18" charset="0"/>
                <a:ea typeface="Times New Roman" panose="02020603050405020304" pitchFamily="18" charset="0"/>
              </a:rPr>
              <a:t>Nhóm 1</a:t>
            </a:r>
            <a:r>
              <a:rPr lang="en-US" altLang="it-IT" sz="2000" b="1" dirty="0">
                <a:effectLst/>
                <a:highlight>
                  <a:srgbClr val="FFFF00"/>
                </a:highlight>
                <a:latin typeface="Times New Roman" panose="02020603050405020304" pitchFamily="18" charset="0"/>
                <a:ea typeface="Times New Roman" panose="02020603050405020304" pitchFamily="18" charset="0"/>
              </a:rPr>
              <a:t> đoạn văn a;</a:t>
            </a:r>
            <a:r>
              <a:rPr lang="it-IT" sz="2000" b="1" dirty="0">
                <a:effectLst/>
                <a:highlight>
                  <a:srgbClr val="FFFF00"/>
                </a:highlight>
                <a:latin typeface="Times New Roman" panose="02020603050405020304" pitchFamily="18" charset="0"/>
                <a:ea typeface="Times New Roman" panose="02020603050405020304" pitchFamily="18" charset="0"/>
              </a:rPr>
              <a:t> </a:t>
            </a:r>
            <a:r>
              <a:rPr lang="en-US" altLang="it-IT" sz="2000" b="1" dirty="0">
                <a:effectLst/>
                <a:highlight>
                  <a:srgbClr val="FFFF00"/>
                </a:highlight>
                <a:latin typeface="Times New Roman" panose="02020603050405020304" pitchFamily="18" charset="0"/>
                <a:ea typeface="Times New Roman" panose="02020603050405020304" pitchFamily="18" charset="0"/>
              </a:rPr>
              <a:t>Nhóm 2 đoạn văn b;</a:t>
            </a:r>
            <a:r>
              <a:rPr lang="it-IT" sz="2000" b="1" dirty="0">
                <a:highlight>
                  <a:srgbClr val="FFFF00"/>
                </a:highlight>
                <a:latin typeface="Times New Roman" panose="02020603050405020304" pitchFamily="18" charset="0"/>
                <a:ea typeface="Times New Roman" panose="02020603050405020304" pitchFamily="18" charset="0"/>
              </a:rPr>
              <a:t> </a:t>
            </a:r>
            <a:r>
              <a:rPr lang="it-IT" sz="2000" b="1" dirty="0">
                <a:effectLst/>
                <a:highlight>
                  <a:srgbClr val="FFFF00"/>
                </a:highlight>
                <a:latin typeface="Times New Roman" panose="02020603050405020304" pitchFamily="18" charset="0"/>
                <a:ea typeface="Times New Roman" panose="02020603050405020304" pitchFamily="18" charset="0"/>
              </a:rPr>
              <a:t>Nhóm</a:t>
            </a:r>
            <a:r>
              <a:rPr lang="en-US" altLang="it-IT" sz="2000" b="1" dirty="0">
                <a:effectLst/>
                <a:highlight>
                  <a:srgbClr val="FFFF00"/>
                </a:highlight>
                <a:latin typeface="Times New Roman" panose="02020603050405020304" pitchFamily="18" charset="0"/>
                <a:ea typeface="Times New Roman" panose="02020603050405020304" pitchFamily="18" charset="0"/>
              </a:rPr>
              <a:t> 3</a:t>
            </a:r>
            <a:r>
              <a:rPr lang="it-IT" sz="2000" b="1" dirty="0">
                <a:effectLst/>
                <a:highlight>
                  <a:srgbClr val="FFFF00"/>
                </a:highlight>
                <a:latin typeface="Times New Roman" panose="02020603050405020304" pitchFamily="18" charset="0"/>
                <a:ea typeface="Times New Roman" panose="02020603050405020304" pitchFamily="18" charset="0"/>
              </a:rPr>
              <a:t> </a:t>
            </a:r>
            <a:r>
              <a:rPr lang="en-US" altLang="it-IT" sz="2000" b="1" dirty="0">
                <a:effectLst/>
                <a:highlight>
                  <a:srgbClr val="FFFF00"/>
                </a:highlight>
                <a:latin typeface="Times New Roman" panose="02020603050405020304" pitchFamily="18" charset="0"/>
                <a:ea typeface="Times New Roman" panose="02020603050405020304" pitchFamily="18" charset="0"/>
              </a:rPr>
              <a:t>đoạn văn c; </a:t>
            </a:r>
            <a:r>
              <a:rPr lang="it-IT" sz="2000" b="1" dirty="0">
                <a:effectLst/>
                <a:highlight>
                  <a:srgbClr val="FFFF00"/>
                </a:highlight>
                <a:latin typeface="Times New Roman" panose="02020603050405020304" pitchFamily="18" charset="0"/>
                <a:ea typeface="Times New Roman" panose="02020603050405020304" pitchFamily="18" charset="0"/>
                <a:sym typeface="+mn-ea"/>
              </a:rPr>
              <a:t>Nhóm</a:t>
            </a:r>
            <a:r>
              <a:rPr lang="en-US" altLang="it-IT" sz="2000" b="1" dirty="0">
                <a:effectLst/>
                <a:highlight>
                  <a:srgbClr val="FFFF00"/>
                </a:highlight>
                <a:latin typeface="Times New Roman" panose="02020603050405020304" pitchFamily="18" charset="0"/>
                <a:ea typeface="Times New Roman" panose="02020603050405020304" pitchFamily="18" charset="0"/>
                <a:sym typeface="+mn-ea"/>
              </a:rPr>
              <a:t> 4</a:t>
            </a:r>
            <a:r>
              <a:rPr lang="it-IT" sz="2000" b="1" dirty="0">
                <a:effectLst/>
                <a:highlight>
                  <a:srgbClr val="FFFF00"/>
                </a:highlight>
                <a:latin typeface="Times New Roman" panose="02020603050405020304" pitchFamily="18" charset="0"/>
                <a:ea typeface="Times New Roman" panose="02020603050405020304" pitchFamily="18" charset="0"/>
                <a:sym typeface="+mn-ea"/>
              </a:rPr>
              <a:t> </a:t>
            </a:r>
            <a:r>
              <a:rPr lang="en-US" altLang="it-IT" sz="2000" b="1" dirty="0">
                <a:effectLst/>
                <a:highlight>
                  <a:srgbClr val="FFFF00"/>
                </a:highlight>
                <a:latin typeface="Times New Roman" panose="02020603050405020304" pitchFamily="18" charset="0"/>
                <a:ea typeface="Times New Roman" panose="02020603050405020304" pitchFamily="18" charset="0"/>
                <a:sym typeface="+mn-ea"/>
              </a:rPr>
              <a:t>đoạn văn d</a:t>
            </a:r>
            <a:r>
              <a:rPr lang="it-IT" sz="2000" b="1" dirty="0">
                <a:effectLst/>
                <a:highlight>
                  <a:srgbClr val="FFFF00"/>
                </a:highligh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18" name="TextBox 17"/>
          <p:cNvSpPr txBox="1"/>
          <p:nvPr/>
        </p:nvSpPr>
        <p:spPr>
          <a:xfrm>
            <a:off x="1594485" y="2094865"/>
            <a:ext cx="10250170" cy="4225925"/>
          </a:xfrm>
          <a:prstGeom prst="rect">
            <a:avLst/>
          </a:prstGeom>
          <a:noFill/>
        </p:spPr>
        <p:txBody>
          <a:bodyPr wrap="square">
            <a:spAutoFit/>
          </a:bodyPr>
          <a:lstStyle/>
          <a:p>
            <a:pPr marL="0" marR="0">
              <a:lnSpc>
                <a:spcPct val="115000"/>
              </a:lnSpc>
              <a:spcBef>
                <a:spcPts val="0"/>
              </a:spcBef>
              <a:spcAft>
                <a:spcPts val="0"/>
              </a:spcAft>
              <a:tabLst>
                <a:tab pos="57150" algn="l"/>
              </a:tabLst>
            </a:pPr>
            <a:r>
              <a:rPr lang="en-US"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Đoạn a,</a:t>
            </a:r>
            <a:r>
              <a:rPr lang="en-US" b="1" i="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 Cây cối luôn được ví là “lá phổi xanh". Lá cây giúp che chắn các thành phán bụi bẩn, độc hại có trong không khí. Nếu không có cây xanh che bụi và các chất ô nhiềm, con người sè khó thở và mắc nhiều bệnh mãn tính do không khí ô nhiễm gây ra. (Theo Thu Thuỷ).</a:t>
            </a:r>
          </a:p>
          <a:p>
            <a:pPr marL="0" marR="0">
              <a:lnSpc>
                <a:spcPct val="115000"/>
              </a:lnSpc>
              <a:spcBef>
                <a:spcPts val="0"/>
              </a:spcBef>
              <a:spcAft>
                <a:spcPts val="0"/>
              </a:spcAft>
              <a:tabLst>
                <a:tab pos="57150" algn="l"/>
              </a:tabLst>
            </a:pPr>
            <a:r>
              <a:rPr lang="en-US" b="1">
                <a:solidFill>
                  <a:srgbClr val="00B050"/>
                </a:solidFill>
                <a:effectLst/>
                <a:latin typeface="Times New Roman" panose="02020603050405020304" pitchFamily="18" charset="0"/>
                <a:ea typeface="Times New Roman" panose="02020603050405020304" pitchFamily="18" charset="0"/>
              </a:rPr>
              <a:t>Đoạn b, </a:t>
            </a:r>
            <a:r>
              <a:rPr lang="en-US" b="1" i="1">
                <a:solidFill>
                  <a:srgbClr val="00B050"/>
                </a:solidFill>
                <a:effectLst/>
                <a:latin typeface="Times New Roman" panose="02020603050405020304" pitchFamily="18" charset="0"/>
                <a:ea typeface="Times New Roman" panose="02020603050405020304" pitchFamily="18" charset="0"/>
              </a:rPr>
              <a:t>Chính quyền nhân dân ta vững chắc. Quân đội nhân dân hùng mạnh. Mặt trận dân tộc rộng rãi. Công nhân, nông dân và trí thức được rèn luyện, thử thách và tiến bộ không ngừng. Nói tóm lại, lực lượng của chúng ta to lớn và ngày càng to lớn.</a:t>
            </a:r>
            <a:r>
              <a:rPr lang="en-US" b="1">
                <a:solidFill>
                  <a:srgbClr val="00B050"/>
                </a:solidFill>
                <a:effectLst/>
                <a:latin typeface="Times New Roman" panose="02020603050405020304" pitchFamily="18" charset="0"/>
                <a:ea typeface="Times New Roman" panose="02020603050405020304" pitchFamily="18" charset="0"/>
              </a:rPr>
              <a:t> (Hồ Chí Minh)</a:t>
            </a:r>
          </a:p>
          <a:p>
            <a:pPr marL="0" marR="0">
              <a:lnSpc>
                <a:spcPct val="115000"/>
              </a:lnSpc>
              <a:spcBef>
                <a:spcPts val="0"/>
              </a:spcBef>
              <a:spcAft>
                <a:spcPts val="0"/>
              </a:spcAft>
              <a:tabLst>
                <a:tab pos="57150" algn="l"/>
              </a:tabLst>
            </a:pPr>
            <a:r>
              <a:rPr lang="en-US" b="1">
                <a:solidFill>
                  <a:srgbClr val="0000CC"/>
                </a:solidFill>
                <a:effectLst/>
                <a:latin typeface="Times New Roman" panose="02020603050405020304" pitchFamily="18" charset="0"/>
                <a:ea typeface="Times New Roman" panose="02020603050405020304" pitchFamily="18" charset="0"/>
              </a:rPr>
              <a:t>Đoạn c, </a:t>
            </a:r>
            <a:r>
              <a:rPr lang="en-US" b="1" i="1">
                <a:solidFill>
                  <a:srgbClr val="0000CC"/>
                </a:solidFill>
                <a:effectLst/>
                <a:latin typeface="Times New Roman" panose="02020603050405020304" pitchFamily="18" charset="0"/>
                <a:ea typeface="Times New Roman" panose="02020603050405020304" pitchFamily="18" charset="0"/>
              </a:rPr>
              <a:t>Chúng lập ra nhà tù nhiều hơn trường học. Chúng thẳng tay chém giết những người yêu nước thương nòi của ta. Chúng tắm các cuộc khởi nghĩa của ta trong những bể máu.</a:t>
            </a:r>
            <a:r>
              <a:rPr lang="en-US" b="1">
                <a:solidFill>
                  <a:srgbClr val="0000CC"/>
                </a:solidFill>
                <a:effectLst/>
                <a:latin typeface="Times New Roman" panose="02020603050405020304" pitchFamily="18" charset="0"/>
                <a:ea typeface="Times New Roman" panose="02020603050405020304" pitchFamily="18" charset="0"/>
              </a:rPr>
              <a:t> (Hổ Chí Minh). </a:t>
            </a:r>
            <a:endParaRPr lang="en-US" b="1">
              <a:solidFill>
                <a:srgbClr val="00B05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tabLst>
                <a:tab pos="57150" algn="l"/>
              </a:tabLst>
            </a:pPr>
            <a:r>
              <a:rPr lang="en-US" b="1">
                <a:solidFill>
                  <a:schemeClr val="accent2"/>
                </a:solidFill>
                <a:effectLst/>
                <a:latin typeface="Times New Roman" panose="02020603050405020304" pitchFamily="18" charset="0"/>
                <a:ea typeface="Times New Roman" panose="02020603050405020304" pitchFamily="18" charset="0"/>
              </a:rPr>
              <a:t>Đoạn d, </a:t>
            </a:r>
            <a:r>
              <a:rPr lang="en-US" b="1" i="1">
                <a:solidFill>
                  <a:schemeClr val="accent2"/>
                </a:solidFill>
                <a:effectLst/>
                <a:latin typeface="Times New Roman" panose="02020603050405020304" pitchFamily="18" charset="0"/>
                <a:ea typeface="Times New Roman" panose="02020603050405020304" pitchFamily="18" charset="0"/>
              </a:rPr>
              <a:t>Các con vật trong nhà có xu hướng mang lại một cảm giác bình yên cho trẻ. Một số trẻ nhỏ thường có cảm giác thoải mải khi ở cạnh những con vật nuôi hơn là khi ở bèn người khác. Cũng giống như người lớn, trẻ thường thích ở bên những con thú cưng khi chúng cảm thấy buổn, giận dữ hay khó chịu. Thật kì diệu, những con vật nuôi sẽ mang đến sự yên bình trong mọi tình huống và luôn dành cho con người một tình yêu vô diều kiện.</a:t>
            </a:r>
            <a:r>
              <a:rPr lang="en-US" b="1">
                <a:solidFill>
                  <a:schemeClr val="accent2"/>
                </a:solidFill>
                <a:effectLst/>
                <a:latin typeface="Times New Roman" panose="02020603050405020304" pitchFamily="18" charset="0"/>
                <a:ea typeface="Times New Roman" panose="02020603050405020304" pitchFamily="18" charset="0"/>
              </a:rPr>
              <a:t> (Theo Thuỳ Dương).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500" fill="hold"/>
                                        <p:tgtEl>
                                          <p:spTgt spid="12"/>
                                        </p:tgtEl>
                                        <p:attrNameLst>
                                          <p:attrName>ppt_w</p:attrName>
                                        </p:attrNameLst>
                                      </p:cBhvr>
                                      <p:tavLst>
                                        <p:tav tm="0">
                                          <p:val>
                                            <p:fltVal val="0"/>
                                          </p:val>
                                        </p:tav>
                                        <p:tav tm="100000">
                                          <p:val>
                                            <p:strVal val="#ppt_w"/>
                                          </p:val>
                                        </p:tav>
                                      </p:tavLst>
                                    </p:anim>
                                    <p:anim calcmode="lin" valueType="num">
                                      <p:cBhvr>
                                        <p:cTn id="13" dur="1500" fill="hold"/>
                                        <p:tgtEl>
                                          <p:spTgt spid="12"/>
                                        </p:tgtEl>
                                        <p:attrNameLst>
                                          <p:attrName>ppt_h</p:attrName>
                                        </p:attrNameLst>
                                      </p:cBhvr>
                                      <p:tavLst>
                                        <p:tav tm="0">
                                          <p:val>
                                            <p:fltVal val="0"/>
                                          </p:val>
                                        </p:tav>
                                        <p:tav tm="100000">
                                          <p:val>
                                            <p:strVal val="#ppt_h"/>
                                          </p:val>
                                        </p:tav>
                                      </p:tavLst>
                                    </p:anim>
                                    <p:animEffect transition="in" filter="fade">
                                      <p:cBhvr>
                                        <p:cTn id="14" dur="1500"/>
                                        <p:tgtEl>
                                          <p:spTgt spid="12"/>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412720" y="-2535282"/>
            <a:ext cx="7376096" cy="12182463"/>
          </a:xfrm>
          <a:prstGeom prst="rect">
            <a:avLst/>
          </a:prstGeom>
        </p:spPr>
      </p:pic>
      <p:sp>
        <p:nvSpPr>
          <p:cNvPr id="3" name="矩形 6"/>
          <p:cNvSpPr/>
          <p:nvPr/>
        </p:nvSpPr>
        <p:spPr>
          <a:xfrm>
            <a:off x="1291908" y="-255427"/>
            <a:ext cx="6553200" cy="4724400"/>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
          <p:cNvSpPr/>
          <p:nvPr/>
        </p:nvSpPr>
        <p:spPr>
          <a:xfrm>
            <a:off x="914400" y="599420"/>
            <a:ext cx="10363200" cy="618238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31642" y="665019"/>
            <a:ext cx="6023466" cy="6578979"/>
          </a:xfrm>
          <a:prstGeom prst="roundRect">
            <a:avLst/>
          </a:prstGeom>
          <a:solidFill>
            <a:schemeClr val="accent3">
              <a:lumMod val="20000"/>
              <a:lumOff val="80000"/>
            </a:schemeClr>
          </a:solidFill>
        </p:spPr>
        <p:txBody>
          <a:bodyPr wrap="square">
            <a:spAutoFit/>
          </a:bodyPr>
          <a:lstStyle/>
          <a:p>
            <a:pPr marL="0" marR="0" algn="just">
              <a:lnSpc>
                <a:spcPct val="115000"/>
              </a:lnSpc>
              <a:spcBef>
                <a:spcPts val="0"/>
              </a:spcBef>
              <a:spcAft>
                <a:spcPts val="0"/>
              </a:spcAft>
            </a:pPr>
            <a:r>
              <a:rPr lang="en-US" sz="2800" b="1">
                <a:solidFill>
                  <a:schemeClr val="accent6"/>
                </a:solidFill>
                <a:effectLst/>
                <a:latin typeface="Times New Roman" panose="02020603050405020304" pitchFamily="18" charset="0"/>
                <a:ea typeface="Times New Roman" panose="02020603050405020304" pitchFamily="18" charset="0"/>
              </a:rPr>
              <a:t>Đoạn b</a:t>
            </a:r>
          </a:p>
          <a:p>
            <a:pPr marL="0" marR="0" algn="just">
              <a:lnSpc>
                <a:spcPct val="115000"/>
              </a:lnSpc>
              <a:spcBef>
                <a:spcPts val="0"/>
              </a:spcBef>
              <a:spcAft>
                <a:spcPts val="0"/>
              </a:spcAft>
            </a:pPr>
            <a:r>
              <a:rPr lang="en-US" sz="2800" b="1">
                <a:effectLst/>
                <a:latin typeface="Times New Roman" panose="02020603050405020304" pitchFamily="18" charset="0"/>
                <a:ea typeface="Times New Roman" panose="02020603050405020304" pitchFamily="18" charset="0"/>
              </a:rPr>
              <a:t>- Ý chính: Bàn về lực lượng to lớn của chúng ta.</a:t>
            </a:r>
          </a:p>
          <a:p>
            <a:pPr marL="0" marR="0" algn="just">
              <a:lnSpc>
                <a:spcPct val="115000"/>
              </a:lnSpc>
              <a:spcBef>
                <a:spcPts val="0"/>
              </a:spcBef>
              <a:spcAft>
                <a:spcPts val="0"/>
              </a:spcAft>
            </a:pPr>
            <a:r>
              <a:rPr lang="en-US" sz="2800" b="1">
                <a:solidFill>
                  <a:schemeClr val="accent6"/>
                </a:solidFill>
                <a:effectLst/>
                <a:latin typeface="Times New Roman" panose="02020603050405020304" pitchFamily="18" charset="0"/>
                <a:ea typeface="Times New Roman" panose="02020603050405020304" pitchFamily="18" charset="0"/>
              </a:rPr>
              <a:t>-Cách triển khai ý: Từ cụ thể đến khái quát.</a:t>
            </a:r>
          </a:p>
          <a:p>
            <a:pPr marL="0" marR="0" algn="just">
              <a:lnSpc>
                <a:spcPct val="115000"/>
              </a:lnSpc>
              <a:spcBef>
                <a:spcPts val="0"/>
              </a:spcBef>
              <a:spcAft>
                <a:spcPts val="0"/>
              </a:spcAft>
            </a:pPr>
            <a:r>
              <a:rPr lang="en-US" sz="2800" b="1">
                <a:solidFill>
                  <a:srgbClr val="7030A0"/>
                </a:solidFill>
                <a:effectLst/>
                <a:latin typeface="Times New Roman" panose="02020603050405020304" pitchFamily="18" charset="0"/>
                <a:ea typeface="Times New Roman" panose="02020603050405020304" pitchFamily="18" charset="0"/>
              </a:rPr>
              <a:t>- Câu chủ đề: Nói tóm lại, lực lượng của chúng ta to lớn và ngày càng to lớn.</a:t>
            </a:r>
          </a:p>
          <a:p>
            <a:pPr marL="0" marR="0" algn="just">
              <a:lnSpc>
                <a:spcPct val="115000"/>
              </a:lnSpc>
              <a:spcBef>
                <a:spcPts val="0"/>
              </a:spcBef>
              <a:spcAft>
                <a:spcPts val="0"/>
              </a:spcAft>
            </a:pPr>
            <a:r>
              <a:rPr lang="en-US" sz="2800" b="1">
                <a:solidFill>
                  <a:srgbClr val="FF0000"/>
                </a:solidFill>
                <a:effectLst/>
                <a:latin typeface="Times New Roman" panose="02020603050405020304" pitchFamily="18" charset="0"/>
                <a:ea typeface="Times New Roman" panose="02020603050405020304" pitchFamily="18" charset="0"/>
              </a:rPr>
              <a:t>-</a:t>
            </a:r>
            <a:r>
              <a:rPr lang="en-US" sz="2800" b="1">
                <a:solidFill>
                  <a:schemeClr val="accent6"/>
                </a:solidFill>
                <a:effectLst/>
                <a:latin typeface="Times New Roman" panose="02020603050405020304" pitchFamily="18" charset="0"/>
                <a:ea typeface="Times New Roman" panose="02020603050405020304" pitchFamily="18" charset="0"/>
              </a:rPr>
              <a:t> </a:t>
            </a:r>
            <a:r>
              <a:rPr lang="en-US" sz="2800" b="1">
                <a:solidFill>
                  <a:srgbClr val="FF0000"/>
                </a:solidFill>
                <a:effectLst/>
                <a:latin typeface="Times New Roman" panose="02020603050405020304" pitchFamily="18" charset="0"/>
                <a:ea typeface="Times New Roman" panose="02020603050405020304" pitchFamily="18" charset="0"/>
              </a:rPr>
              <a:t>Kiểu đoạn văn: Quy nạp</a:t>
            </a:r>
          </a:p>
          <a:p>
            <a:pPr marL="0" marR="0" algn="just">
              <a:lnSpc>
                <a:spcPct val="115000"/>
              </a:lnSpc>
              <a:spcBef>
                <a:spcPts val="0"/>
              </a:spcBef>
              <a:spcAft>
                <a:spcPts val="0"/>
              </a:spcAft>
            </a:pPr>
            <a:endParaRPr lang="en-US" sz="2800" b="1">
              <a:solidFill>
                <a:schemeClr val="accent6"/>
              </a:solidFill>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endParaRPr lang="en-US" sz="2800" b="1">
              <a:solidFill>
                <a:schemeClr val="accent6"/>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endParaRPr lang="en-US" sz="2800" b="1">
              <a:solidFill>
                <a:schemeClr val="accent6"/>
              </a:solidFill>
              <a:effectLst/>
              <a:latin typeface="Times New Roman" panose="02020603050405020304" pitchFamily="18" charset="0"/>
              <a:ea typeface="Times New Roman" panose="02020603050405020304" pitchFamily="18" charset="0"/>
            </a:endParaRPr>
          </a:p>
        </p:txBody>
      </p:sp>
      <p:sp>
        <p:nvSpPr>
          <p:cNvPr id="11" name="TextBox 10"/>
          <p:cNvSpPr txBox="1"/>
          <p:nvPr/>
        </p:nvSpPr>
        <p:spPr>
          <a:xfrm>
            <a:off x="1001511" y="831273"/>
            <a:ext cx="4543020" cy="5007781"/>
          </a:xfrm>
          <a:prstGeom prst="homePlate">
            <a:avLst>
              <a:gd name="adj" fmla="val 16394"/>
            </a:avLst>
          </a:prstGeom>
          <a:solidFill>
            <a:schemeClr val="accent3">
              <a:lumMod val="20000"/>
              <a:lumOff val="80000"/>
            </a:schemeClr>
          </a:solidFill>
        </p:spPr>
        <p:txBody>
          <a:bodyPr wrap="square">
            <a:spAutoFit/>
          </a:bodyPr>
          <a:lstStyle/>
          <a:p>
            <a:pPr marL="0" marR="0">
              <a:lnSpc>
                <a:spcPct val="115000"/>
              </a:lnSpc>
              <a:spcBef>
                <a:spcPts val="0"/>
              </a:spcBef>
              <a:spcAft>
                <a:spcPts val="0"/>
              </a:spcAft>
              <a:tabLst>
                <a:tab pos="57150" algn="l"/>
              </a:tabLst>
            </a:pPr>
            <a:r>
              <a:rPr lang="en-US" sz="2800"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Đoạn a</a:t>
            </a:r>
          </a:p>
          <a:p>
            <a:pPr marL="0" marR="0">
              <a:lnSpc>
                <a:spcPct val="115000"/>
              </a:lnSpc>
              <a:spcBef>
                <a:spcPts val="0"/>
              </a:spcBef>
              <a:spcAft>
                <a:spcPts val="0"/>
              </a:spcAft>
              <a:tabLst>
                <a:tab pos="57150" algn="l"/>
              </a:tabLst>
            </a:pPr>
            <a:r>
              <a:rPr lang="en-US" sz="2800" b="1">
                <a:effectLst/>
                <a:latin typeface="Times New Roman" panose="02020603050405020304" pitchFamily="18" charset="0"/>
                <a:ea typeface="Times New Roman" panose="02020603050405020304" pitchFamily="18" charset="0"/>
              </a:rPr>
              <a:t>- Ý chính: Tác dụng của cây cối.</a:t>
            </a:r>
          </a:p>
          <a:p>
            <a:pPr marL="0" marR="0">
              <a:lnSpc>
                <a:spcPct val="115000"/>
              </a:lnSpc>
              <a:spcBef>
                <a:spcPts val="0"/>
              </a:spcBef>
              <a:spcAft>
                <a:spcPts val="0"/>
              </a:spcAft>
              <a:tabLst>
                <a:tab pos="57150" algn="l"/>
              </a:tabLst>
            </a:pPr>
            <a:r>
              <a:rPr lang="en-US" sz="2800"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 Cách triển khai ý: Từ khái quát đến cụ thể.</a:t>
            </a:r>
          </a:p>
          <a:p>
            <a:pPr marL="0" marR="0">
              <a:lnSpc>
                <a:spcPct val="115000"/>
              </a:lnSpc>
              <a:spcBef>
                <a:spcPts val="0"/>
              </a:spcBef>
              <a:spcAft>
                <a:spcPts val="0"/>
              </a:spcAft>
              <a:tabLst>
                <a:tab pos="57150" algn="l"/>
              </a:tabLst>
            </a:pPr>
            <a:r>
              <a:rPr lang="en-US" sz="2800" b="1">
                <a:solidFill>
                  <a:srgbClr val="30943A"/>
                </a:solidFill>
                <a:effectLst/>
                <a:latin typeface="Times New Roman" panose="02020603050405020304" pitchFamily="18" charset="0"/>
                <a:ea typeface="Times New Roman" panose="02020603050405020304" pitchFamily="18" charset="0"/>
              </a:rPr>
              <a:t>- Câu chủ đề: Cây cối luôn được ví là “</a:t>
            </a:r>
            <a:r>
              <a:rPr lang="en-US" sz="2800" b="1" i="1">
                <a:solidFill>
                  <a:srgbClr val="30943A"/>
                </a:solidFill>
                <a:effectLst/>
                <a:latin typeface="Times New Roman" panose="02020603050405020304" pitchFamily="18" charset="0"/>
                <a:ea typeface="Times New Roman" panose="02020603050405020304" pitchFamily="18" charset="0"/>
              </a:rPr>
              <a:t>lá phổi xanh</a:t>
            </a:r>
            <a:r>
              <a:rPr lang="en-US" sz="2800" b="1">
                <a:solidFill>
                  <a:srgbClr val="30943A"/>
                </a:solidFill>
                <a:effectLst/>
                <a:latin typeface="Times New Roman" panose="02020603050405020304" pitchFamily="18" charset="0"/>
                <a:ea typeface="Times New Roman" panose="02020603050405020304" pitchFamily="18" charset="0"/>
              </a:rPr>
              <a:t>"</a:t>
            </a:r>
          </a:p>
          <a:p>
            <a:pPr marL="0" marR="0">
              <a:lnSpc>
                <a:spcPct val="115000"/>
              </a:lnSpc>
              <a:spcBef>
                <a:spcPts val="0"/>
              </a:spcBef>
              <a:spcAft>
                <a:spcPts val="0"/>
              </a:spcAft>
              <a:tabLst>
                <a:tab pos="57150" algn="l"/>
              </a:tabLst>
            </a:pPr>
            <a:r>
              <a:rPr lang="en-US" sz="2800"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 </a:t>
            </a:r>
            <a:r>
              <a:rPr lang="en-US" sz="2800" b="1">
                <a:solidFill>
                  <a:srgbClr val="FF0000"/>
                </a:solidFill>
                <a:effectLst/>
                <a:latin typeface="Times New Roman" panose="02020603050405020304" pitchFamily="18" charset="0"/>
                <a:ea typeface="Times New Roman" panose="02020603050405020304" pitchFamily="18" charset="0"/>
              </a:rPr>
              <a:t>Kiểu đoạn văn: Diễn dịch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19200"/>
            <a:ext cx="6553200" cy="4724400"/>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
          <p:cNvSpPr/>
          <p:nvPr/>
        </p:nvSpPr>
        <p:spPr>
          <a:xfrm>
            <a:off x="914400" y="599420"/>
            <a:ext cx="10363200" cy="618238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26473" y="717474"/>
            <a:ext cx="4498110" cy="4832092"/>
          </a:xfrm>
          <a:prstGeom prst="homePlate">
            <a:avLst>
              <a:gd name="adj" fmla="val 29665"/>
            </a:avLst>
          </a:prstGeom>
          <a:solidFill>
            <a:schemeClr val="accent3">
              <a:lumMod val="20000"/>
              <a:lumOff val="80000"/>
            </a:schemeClr>
          </a:solidFill>
        </p:spPr>
        <p:txBody>
          <a:bodyPr wrap="square">
            <a:spAutoFit/>
          </a:bodyPr>
          <a:lstStyle/>
          <a:p>
            <a:pPr marL="0" marR="0">
              <a:lnSpc>
                <a:spcPct val="100000"/>
              </a:lnSpc>
              <a:spcBef>
                <a:spcPts val="0"/>
              </a:spcBef>
              <a:spcAft>
                <a:spcPts val="0"/>
              </a:spcAft>
              <a:tabLst>
                <a:tab pos="57150" algn="l"/>
              </a:tabLst>
            </a:pPr>
            <a:r>
              <a:rPr lang="en-US" sz="2800" b="1">
                <a:effectLst/>
                <a:latin typeface="Times New Roman" panose="02020603050405020304" pitchFamily="18" charset="0"/>
                <a:ea typeface="Times New Roman" panose="02020603050405020304" pitchFamily="18" charset="0"/>
              </a:rPr>
              <a:t>Đoạn c</a:t>
            </a:r>
          </a:p>
          <a:p>
            <a:pPr marL="0" marR="0">
              <a:lnSpc>
                <a:spcPct val="100000"/>
              </a:lnSpc>
              <a:spcBef>
                <a:spcPts val="0"/>
              </a:spcBef>
              <a:spcAft>
                <a:spcPts val="0"/>
              </a:spcAft>
              <a:tabLst>
                <a:tab pos="57150" algn="l"/>
              </a:tabLst>
            </a:pPr>
            <a:r>
              <a:rPr lang="en-US" sz="2800" b="1">
                <a:solidFill>
                  <a:srgbClr val="0000CC"/>
                </a:solidFill>
                <a:effectLst/>
                <a:latin typeface="Times New Roman" panose="02020603050405020304" pitchFamily="18" charset="0"/>
                <a:ea typeface="Times New Roman" panose="02020603050405020304" pitchFamily="18" charset="0"/>
              </a:rPr>
              <a:t>- Ý chính: Bàn về tội ác của thực dân Pháp đối với nhân dân ta.</a:t>
            </a:r>
          </a:p>
          <a:p>
            <a:pPr marL="0" marR="0">
              <a:lnSpc>
                <a:spcPct val="100000"/>
              </a:lnSpc>
              <a:spcBef>
                <a:spcPts val="0"/>
              </a:spcBef>
              <a:spcAft>
                <a:spcPts val="0"/>
              </a:spcAft>
              <a:tabLst>
                <a:tab pos="57150" algn="l"/>
              </a:tabLst>
            </a:pPr>
            <a:r>
              <a:rPr lang="en-US" sz="2800" b="1">
                <a:solidFill>
                  <a:srgbClr val="0000CC"/>
                </a:solidFill>
                <a:effectLst/>
                <a:latin typeface="Times New Roman" panose="02020603050405020304" pitchFamily="18" charset="0"/>
                <a:ea typeface="Times New Roman" panose="02020603050405020304" pitchFamily="18" charset="0"/>
              </a:rPr>
              <a:t>- </a:t>
            </a:r>
            <a:r>
              <a:rPr lang="en-US" sz="2800" b="1">
                <a:solidFill>
                  <a:schemeClr val="tx2"/>
                </a:solidFill>
                <a:effectLst/>
                <a:latin typeface="Times New Roman" panose="02020603050405020304" pitchFamily="18" charset="0"/>
                <a:ea typeface="Times New Roman" panose="02020603050405020304" pitchFamily="18" charset="0"/>
              </a:rPr>
              <a:t>Cách triển khai ý: các câu có quan hệ  bình đẳng và cùng làm rõ ý chính của đoạn văn.</a:t>
            </a:r>
          </a:p>
          <a:p>
            <a:pPr marL="0" marR="0">
              <a:lnSpc>
                <a:spcPct val="100000"/>
              </a:lnSpc>
              <a:spcBef>
                <a:spcPts val="0"/>
              </a:spcBef>
              <a:spcAft>
                <a:spcPts val="0"/>
              </a:spcAft>
              <a:tabLst>
                <a:tab pos="57150" algn="l"/>
              </a:tabLst>
            </a:pPr>
            <a:r>
              <a:rPr lang="en-US" sz="2800" b="1">
                <a:effectLst/>
                <a:latin typeface="Times New Roman" panose="02020603050405020304" pitchFamily="18" charset="0"/>
                <a:ea typeface="Times New Roman" panose="02020603050405020304" pitchFamily="18" charset="0"/>
              </a:rPr>
              <a:t>-</a:t>
            </a:r>
            <a:r>
              <a:rPr lang="en-US" sz="2800" b="1">
                <a:solidFill>
                  <a:srgbClr val="FF0000"/>
                </a:solidFill>
                <a:effectLst/>
                <a:latin typeface="Times New Roman" panose="02020603050405020304" pitchFamily="18" charset="0"/>
                <a:ea typeface="Times New Roman" panose="02020603050405020304" pitchFamily="18" charset="0"/>
              </a:rPr>
              <a:t> </a:t>
            </a:r>
            <a:r>
              <a:rPr lang="en-US" sz="2800" b="1">
                <a:effectLst/>
                <a:latin typeface="Times New Roman" panose="02020603050405020304" pitchFamily="18" charset="0"/>
                <a:ea typeface="Times New Roman" panose="02020603050405020304" pitchFamily="18" charset="0"/>
              </a:rPr>
              <a:t>Câu chủ đề: Không có</a:t>
            </a:r>
          </a:p>
          <a:p>
            <a:pPr marL="0" marR="0">
              <a:lnSpc>
                <a:spcPct val="100000"/>
              </a:lnSpc>
              <a:spcBef>
                <a:spcPts val="0"/>
              </a:spcBef>
              <a:spcAft>
                <a:spcPts val="0"/>
              </a:spcAft>
              <a:tabLst>
                <a:tab pos="57150" algn="l"/>
              </a:tabLst>
            </a:pPr>
            <a:r>
              <a:rPr lang="en-US" sz="2800" b="1">
                <a:solidFill>
                  <a:srgbClr val="FF0000"/>
                </a:solidFill>
                <a:effectLst/>
                <a:latin typeface="Times New Roman" panose="02020603050405020304" pitchFamily="18" charset="0"/>
                <a:ea typeface="Times New Roman" panose="02020603050405020304" pitchFamily="18" charset="0"/>
              </a:rPr>
              <a:t>- Kiểu đoạn văn: Song song</a:t>
            </a:r>
          </a:p>
        </p:txBody>
      </p:sp>
      <p:sp>
        <p:nvSpPr>
          <p:cNvPr id="13" name="TextBox 12"/>
          <p:cNvSpPr txBox="1"/>
          <p:nvPr/>
        </p:nvSpPr>
        <p:spPr>
          <a:xfrm>
            <a:off x="4959927" y="397163"/>
            <a:ext cx="7232073" cy="6636994"/>
          </a:xfrm>
          <a:prstGeom prst="roundRect">
            <a:avLst/>
          </a:prstGeom>
          <a:solidFill>
            <a:schemeClr val="accent3">
              <a:lumMod val="20000"/>
              <a:lumOff val="80000"/>
            </a:schemeClr>
          </a:solidFill>
        </p:spPr>
        <p:txBody>
          <a:bodyPr wrap="square">
            <a:spAutoFit/>
          </a:bodyPr>
          <a:lstStyle/>
          <a:p>
            <a:pPr marL="0" marR="0" algn="just">
              <a:lnSpc>
                <a:spcPct val="115000"/>
              </a:lnSpc>
              <a:spcBef>
                <a:spcPts val="0"/>
              </a:spcBef>
              <a:spcAft>
                <a:spcPts val="0"/>
              </a:spcAft>
            </a:pPr>
            <a:r>
              <a:rPr lang="en-US" sz="2800" b="1">
                <a:solidFill>
                  <a:srgbClr val="FF0000"/>
                </a:solidFill>
                <a:effectLst/>
                <a:latin typeface="Times New Roman" panose="02020603050405020304" pitchFamily="18" charset="0"/>
                <a:ea typeface="Times New Roman" panose="02020603050405020304" pitchFamily="18" charset="0"/>
              </a:rPr>
              <a:t>Đoạn d</a:t>
            </a:r>
          </a:p>
          <a:p>
            <a:pPr marL="0" marR="0" algn="just">
              <a:lnSpc>
                <a:spcPct val="115000"/>
              </a:lnSpc>
              <a:spcBef>
                <a:spcPts val="0"/>
              </a:spcBef>
              <a:spcAft>
                <a:spcPts val="0"/>
              </a:spcAft>
            </a:pPr>
            <a:r>
              <a:rPr lang="en-US" sz="2800" b="1">
                <a:effectLst/>
                <a:latin typeface="Times New Roman" panose="02020603050405020304" pitchFamily="18" charset="0"/>
                <a:ea typeface="Times New Roman" panose="02020603050405020304" pitchFamily="18" charset="0"/>
              </a:rPr>
              <a:t>-</a:t>
            </a:r>
            <a:r>
              <a:rPr lang="en-US" sz="2800" b="1">
                <a:solidFill>
                  <a:srgbClr val="FF0000"/>
                </a:solidFill>
                <a:effectLst/>
                <a:latin typeface="Times New Roman" panose="02020603050405020304" pitchFamily="18" charset="0"/>
                <a:ea typeface="Times New Roman" panose="02020603050405020304" pitchFamily="18" charset="0"/>
              </a:rPr>
              <a:t> </a:t>
            </a:r>
            <a:r>
              <a:rPr lang="en-US" sz="2800" b="1">
                <a:effectLst/>
                <a:latin typeface="Times New Roman" panose="02020603050405020304" pitchFamily="18" charset="0"/>
                <a:ea typeface="Times New Roman" panose="02020603050405020304" pitchFamily="18" charset="0"/>
              </a:rPr>
              <a:t>Ý chính: Vai trò của vật nuôi trong nhà.</a:t>
            </a:r>
          </a:p>
          <a:p>
            <a:pPr marL="0" marR="0" algn="just">
              <a:lnSpc>
                <a:spcPct val="115000"/>
              </a:lnSpc>
              <a:spcBef>
                <a:spcPts val="0"/>
              </a:spcBef>
              <a:spcAft>
                <a:spcPts val="0"/>
              </a:spcAft>
            </a:pPr>
            <a:r>
              <a:rPr lang="en-US" sz="2800" b="1">
                <a:solidFill>
                  <a:srgbClr val="0000CC"/>
                </a:solidFill>
                <a:effectLst/>
                <a:latin typeface="Times New Roman" panose="02020603050405020304" pitchFamily="18" charset="0"/>
                <a:ea typeface="Times New Roman" panose="02020603050405020304" pitchFamily="18" charset="0"/>
              </a:rPr>
              <a:t>- Cách triển khai ý: Từ khái quát đến cụ thể đến tổng hợp</a:t>
            </a:r>
            <a:r>
              <a:rPr lang="en-US" sz="2800" b="1">
                <a:solidFill>
                  <a:srgbClr val="FF0000"/>
                </a:solidFill>
                <a:effectLst/>
                <a:latin typeface="Times New Roman" panose="02020603050405020304" pitchFamily="18" charset="0"/>
                <a:ea typeface="Times New Roman" panose="02020603050405020304" pitchFamily="18" charset="0"/>
              </a:rPr>
              <a:t>.</a:t>
            </a:r>
          </a:p>
          <a:p>
            <a:pPr marL="0" marR="0" algn="just">
              <a:lnSpc>
                <a:spcPct val="115000"/>
              </a:lnSpc>
              <a:spcBef>
                <a:spcPts val="0"/>
              </a:spcBef>
              <a:spcAft>
                <a:spcPts val="0"/>
              </a:spcAft>
            </a:pPr>
            <a:r>
              <a:rPr lang="en-US" sz="2800" b="1">
                <a:solidFill>
                  <a:srgbClr val="00B050"/>
                </a:solidFill>
                <a:effectLst/>
                <a:latin typeface="Times New Roman" panose="02020603050405020304" pitchFamily="18" charset="0"/>
                <a:ea typeface="Times New Roman" panose="02020603050405020304" pitchFamily="18" charset="0"/>
              </a:rPr>
              <a:t>-</a:t>
            </a:r>
            <a:r>
              <a:rPr lang="en-US" sz="2800" b="1">
                <a:solidFill>
                  <a:srgbClr val="FF0000"/>
                </a:solidFill>
                <a:effectLst/>
                <a:latin typeface="Times New Roman" panose="02020603050405020304" pitchFamily="18" charset="0"/>
                <a:ea typeface="Times New Roman" panose="02020603050405020304" pitchFamily="18" charset="0"/>
              </a:rPr>
              <a:t> </a:t>
            </a:r>
            <a:r>
              <a:rPr lang="en-US" sz="2800" b="1">
                <a:solidFill>
                  <a:schemeClr val="accent6"/>
                </a:solidFill>
                <a:effectLst/>
                <a:latin typeface="Times New Roman" panose="02020603050405020304" pitchFamily="18" charset="0"/>
                <a:ea typeface="Times New Roman" panose="02020603050405020304" pitchFamily="18" charset="0"/>
              </a:rPr>
              <a:t>Câu chủ đề: </a:t>
            </a:r>
          </a:p>
          <a:p>
            <a:pPr marL="0" marR="0" algn="just">
              <a:lnSpc>
                <a:spcPct val="115000"/>
              </a:lnSpc>
              <a:spcBef>
                <a:spcPts val="0"/>
              </a:spcBef>
              <a:spcAft>
                <a:spcPts val="0"/>
              </a:spcAft>
            </a:pPr>
            <a:r>
              <a:rPr lang="en-US" sz="2800" b="1" i="1">
                <a:solidFill>
                  <a:srgbClr val="00B050"/>
                </a:solidFill>
                <a:latin typeface="Times New Roman" panose="02020603050405020304" pitchFamily="18" charset="0"/>
                <a:ea typeface="Times New Roman" panose="02020603050405020304" pitchFamily="18" charset="0"/>
              </a:rPr>
              <a:t>+</a:t>
            </a:r>
            <a:r>
              <a:rPr lang="en-US" sz="2800" b="1" i="1">
                <a:solidFill>
                  <a:srgbClr val="00B050"/>
                </a:solidFill>
                <a:effectLst/>
                <a:latin typeface="Times New Roman" panose="02020603050405020304" pitchFamily="18" charset="0"/>
                <a:ea typeface="Times New Roman" panose="02020603050405020304" pitchFamily="18" charset="0"/>
              </a:rPr>
              <a:t> Các con vật trong nhà có xu hưởng mang lại một cảm giác bình yên cho trẻ.</a:t>
            </a:r>
          </a:p>
          <a:p>
            <a:pPr marL="0" marR="0" algn="just">
              <a:lnSpc>
                <a:spcPct val="115000"/>
              </a:lnSpc>
              <a:spcBef>
                <a:spcPts val="0"/>
              </a:spcBef>
              <a:spcAft>
                <a:spcPts val="0"/>
              </a:spcAft>
            </a:pPr>
            <a:r>
              <a:rPr lang="en-US" sz="2800" b="1" i="1">
                <a:solidFill>
                  <a:srgbClr val="00B050"/>
                </a:solidFill>
                <a:latin typeface="Times New Roman" panose="02020603050405020304" pitchFamily="18" charset="0"/>
                <a:ea typeface="Times New Roman" panose="02020603050405020304" pitchFamily="18" charset="0"/>
              </a:rPr>
              <a:t>+</a:t>
            </a:r>
            <a:r>
              <a:rPr lang="en-US" sz="2800" b="1" i="1">
                <a:solidFill>
                  <a:srgbClr val="00B050"/>
                </a:solidFill>
                <a:effectLst/>
                <a:latin typeface="Times New Roman" panose="02020603050405020304" pitchFamily="18" charset="0"/>
                <a:ea typeface="Times New Roman" panose="02020603050405020304" pitchFamily="18" charset="0"/>
              </a:rPr>
              <a:t>Thật kì diệu, những con vật nuôi sẽ mang đến sự yên bình trong mọi tình huống và luôn dành cho con người một tình yêu vô </a:t>
            </a:r>
            <a:r>
              <a:rPr lang="en-US" sz="2800" b="1" i="1">
                <a:solidFill>
                  <a:srgbClr val="00B050"/>
                </a:solidFill>
                <a:latin typeface="Times New Roman" panose="02020603050405020304" pitchFamily="18" charset="0"/>
                <a:ea typeface="Times New Roman" panose="02020603050405020304" pitchFamily="18" charset="0"/>
              </a:rPr>
              <a:t>đ</a:t>
            </a:r>
            <a:r>
              <a:rPr lang="en-US" sz="2800" b="1" i="1">
                <a:solidFill>
                  <a:srgbClr val="00B050"/>
                </a:solidFill>
                <a:effectLst/>
                <a:latin typeface="Times New Roman" panose="02020603050405020304" pitchFamily="18" charset="0"/>
                <a:ea typeface="Times New Roman" panose="02020603050405020304" pitchFamily="18" charset="0"/>
              </a:rPr>
              <a:t>iều kiện.</a:t>
            </a:r>
          </a:p>
          <a:p>
            <a:pPr marL="0" marR="0" algn="just">
              <a:lnSpc>
                <a:spcPct val="115000"/>
              </a:lnSpc>
              <a:spcBef>
                <a:spcPts val="0"/>
              </a:spcBef>
              <a:spcAft>
                <a:spcPts val="0"/>
              </a:spcAft>
            </a:pPr>
            <a:r>
              <a:rPr lang="en-US" sz="2800" b="1">
                <a:effectLst/>
                <a:latin typeface="Times New Roman" panose="02020603050405020304" pitchFamily="18" charset="0"/>
                <a:ea typeface="Times New Roman" panose="02020603050405020304" pitchFamily="18" charset="0"/>
              </a:rPr>
              <a:t>-</a:t>
            </a:r>
            <a:r>
              <a:rPr lang="en-US" sz="2800" b="1">
                <a:solidFill>
                  <a:srgbClr val="FF0000"/>
                </a:solidFill>
                <a:effectLst/>
                <a:latin typeface="Times New Roman" panose="02020603050405020304" pitchFamily="18" charset="0"/>
                <a:ea typeface="Times New Roman" panose="02020603050405020304" pitchFamily="18" charset="0"/>
              </a:rPr>
              <a:t> </a:t>
            </a:r>
            <a:r>
              <a:rPr lang="en-US" sz="2800" b="1">
                <a:effectLst/>
                <a:latin typeface="Times New Roman" panose="02020603050405020304" pitchFamily="18" charset="0"/>
                <a:ea typeface="Times New Roman" panose="02020603050405020304" pitchFamily="18" charset="0"/>
              </a:rPr>
              <a:t>Kiểu đoạn văn: Phối hợp.</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20140" y="1948815"/>
            <a:ext cx="4809490" cy="40087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
          <p:cNvSpPr/>
          <p:nvPr/>
        </p:nvSpPr>
        <p:spPr>
          <a:xfrm>
            <a:off x="914400" y="599420"/>
            <a:ext cx="10363200" cy="618238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14131" y="615735"/>
            <a:ext cx="9634869"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2. Phương tiện giao tiếp phi ngôn ngữ.</a:t>
            </a:r>
            <a:endParaRPr lang="en-US" sz="2400" dirty="0">
              <a:latin typeface="Times New Roman" panose="02020603050405020304" pitchFamily="18" charset="0"/>
              <a:ea typeface="Times New Roman" panose="02020603050405020304" pitchFamily="18" charset="0"/>
            </a:endParaRPr>
          </a:p>
        </p:txBody>
      </p:sp>
      <p:graphicFrame>
        <p:nvGraphicFramePr>
          <p:cNvPr id="10" name="Table 9"/>
          <p:cNvGraphicFramePr/>
          <p:nvPr>
            <p:extLst>
              <p:ext uri="{D42A27DB-BD31-4B8C-83A1-F6EECF244321}">
                <p14:modId xmlns:p14="http://schemas.microsoft.com/office/powerpoint/2010/main" val="1715207154"/>
              </p:ext>
            </p:extLst>
          </p:nvPr>
        </p:nvGraphicFramePr>
        <p:xfrm>
          <a:off x="969645" y="2063750"/>
          <a:ext cx="4966335" cy="3641090"/>
        </p:xfrm>
        <a:graphic>
          <a:graphicData uri="http://schemas.openxmlformats.org/drawingml/2006/table">
            <a:tbl>
              <a:tblPr firstRow="1" bandRow="1">
                <a:tableStyleId>{5940675A-B579-460E-94D1-54222C63F5DA}</a:tableStyleId>
              </a:tblPr>
              <a:tblGrid>
                <a:gridCol w="2284095">
                  <a:extLst>
                    <a:ext uri="{9D8B030D-6E8A-4147-A177-3AD203B41FA5}">
                      <a16:colId xmlns:a16="http://schemas.microsoft.com/office/drawing/2014/main" val="20000"/>
                    </a:ext>
                  </a:extLst>
                </a:gridCol>
                <a:gridCol w="2682240">
                  <a:extLst>
                    <a:ext uri="{9D8B030D-6E8A-4147-A177-3AD203B41FA5}">
                      <a16:colId xmlns:a16="http://schemas.microsoft.com/office/drawing/2014/main" val="20001"/>
                    </a:ext>
                  </a:extLst>
                </a:gridCol>
              </a:tblGrid>
              <a:tr h="1983105">
                <a:tc gridSpan="2">
                  <a:txBody>
                    <a:bodyPr/>
                    <a:lstStyle/>
                    <a:p>
                      <a:pPr indent="0" algn="ctr">
                        <a:buNone/>
                      </a:pPr>
                      <a:r>
                        <a:rPr lang="en-US" sz="2400" b="1">
                          <a:solidFill>
                            <a:srgbClr val="FF0000"/>
                          </a:solidFill>
                          <a:latin typeface="Times New Roman" panose="02020603050405020304" pitchFamily="18" charset="0"/>
                          <a:cs typeface="Times New Roman" panose="02020603050405020304" pitchFamily="18" charset="0"/>
                        </a:rPr>
                        <a:t>PHIẾU HỌC TẬP SỐ 2</a:t>
                      </a:r>
                    </a:p>
                    <a:p>
                      <a:pPr indent="0" algn="ctr">
                        <a:buNone/>
                      </a:pPr>
                      <a:r>
                        <a:rPr lang="en-US" sz="2400" b="1">
                          <a:solidFill>
                            <a:schemeClr val="tx1"/>
                          </a:solidFill>
                          <a:latin typeface="Times New Roman" panose="02020603050405020304" pitchFamily="18" charset="0"/>
                          <a:cs typeface="Times New Roman" panose="02020603050405020304" pitchFamily="18" charset="0"/>
                        </a:rPr>
                        <a:t>Dựa vào mục 4 phần Kiến thức Ngữ văn em hãy hoàn thành các nội dung còn thiếu vào Phiếu học tập sau:</a:t>
                      </a:r>
                      <a:endParaRPr lang="en-US" sz="24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hMerge="1">
                  <a:txBody>
                    <a:bodyPr/>
                    <a:lstStyle/>
                    <a:p>
                      <a:endParaRPr lang="en-US"/>
                    </a:p>
                  </a:txBody>
                  <a:tcPr>
                    <a:lnR w="12700" cap="flat">
                      <a:solidFill>
                        <a:schemeClr val="tx1"/>
                      </a:solidFill>
                      <a:prstDash val="solid"/>
                    </a:lnR>
                    <a:lnT w="12700" cap="flat">
                      <a:solidFill>
                        <a:schemeClr val="tx1"/>
                      </a:solidFill>
                      <a:prstDash val="solid"/>
                    </a:lnT>
                    <a:lnB w="12700" cap="flat">
                      <a:solidFill>
                        <a:schemeClr val="tx1"/>
                      </a:solidFill>
                      <a:prstDash val="solid"/>
                    </a:lnB>
                  </a:tcPr>
                </a:tc>
                <a:extLst>
                  <a:ext uri="{0D108BD9-81ED-4DB2-BD59-A6C34878D82A}">
                    <a16:rowId xmlns:a16="http://schemas.microsoft.com/office/drawing/2014/main" val="10000"/>
                  </a:ext>
                </a:extLst>
              </a:tr>
              <a:tr h="864235">
                <a:tc>
                  <a:txBody>
                    <a:bodyPr/>
                    <a:lstStyle/>
                    <a:p>
                      <a:pPr indent="0" algn="ctr">
                        <a:buNone/>
                      </a:pPr>
                      <a:r>
                        <a:rPr lang="en-US" sz="2400" b="0">
                          <a:solidFill>
                            <a:srgbClr val="FF0000"/>
                          </a:solidFill>
                          <a:latin typeface="Times New Roman" panose="02020603050405020304" pitchFamily="18" charset="0"/>
                          <a:cs typeface="Times New Roman" panose="02020603050405020304" pitchFamily="18" charset="0"/>
                        </a:rPr>
                        <a:t>Các phương tiện giao tiếp phi ngôn ngữ</a:t>
                      </a:r>
                      <a:endParaRPr lang="en-US" sz="2400" b="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2400" b="0">
                          <a:solidFill>
                            <a:srgbClr val="FF0000"/>
                          </a:solidFill>
                          <a:latin typeface="Times New Roman" panose="02020603050405020304" pitchFamily="18" charset="0"/>
                          <a:cs typeface="Times New Roman" panose="02020603050405020304" pitchFamily="18" charset="0"/>
                        </a:rPr>
                        <a:t>Tác dụng</a:t>
                      </a:r>
                      <a:endParaRPr lang="en-US" sz="2400" b="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280035">
                <a:tc>
                  <a:txBody>
                    <a:bodyPr/>
                    <a:lstStyle/>
                    <a:p>
                      <a:pPr indent="0">
                        <a:buNone/>
                      </a:pPr>
                      <a:r>
                        <a:rPr lang="en-US" sz="1600" b="0">
                          <a:solidFill>
                            <a:srgbClr val="2E74B5"/>
                          </a:solidFill>
                          <a:latin typeface="Times New Roman" panose="02020603050405020304" pitchFamily="18" charset="0"/>
                          <a:cs typeface="Times New Roman" panose="02020603050405020304" pitchFamily="18" charset="0"/>
                        </a:rPr>
                        <a:t> </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a:solidFill>
                            <a:srgbClr val="2E74B5"/>
                          </a:solidFill>
                          <a:latin typeface="Times New Roman" panose="02020603050405020304" pitchFamily="18" charset="0"/>
                          <a:cs typeface="Times New Roman" panose="02020603050405020304" pitchFamily="18" charset="0"/>
                        </a:rPr>
                        <a:t> </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280670">
                <a:tc>
                  <a:txBody>
                    <a:bodyPr/>
                    <a:lstStyle/>
                    <a:p>
                      <a:pPr indent="0">
                        <a:buNone/>
                      </a:pPr>
                      <a:r>
                        <a:rPr lang="en-US" sz="1600" b="0">
                          <a:solidFill>
                            <a:srgbClr val="2E74B5"/>
                          </a:solidFill>
                          <a:latin typeface="Times New Roman" panose="02020603050405020304" pitchFamily="18" charset="0"/>
                          <a:cs typeface="Times New Roman" panose="02020603050405020304" pitchFamily="18" charset="0"/>
                        </a:rPr>
                        <a:t> </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4" name="Table 13"/>
          <p:cNvGraphicFramePr/>
          <p:nvPr/>
        </p:nvGraphicFramePr>
        <p:xfrm>
          <a:off x="6096000" y="923163"/>
          <a:ext cx="325120" cy="4526280"/>
        </p:xfrm>
        <a:graphic>
          <a:graphicData uri="http://schemas.openxmlformats.org/drawingml/2006/table">
            <a:tbl>
              <a:tblPr firstRow="1" bandRow="1">
                <a:tableStyleId>{5940675A-B579-460E-94D1-54222C63F5DA}</a:tableStyleId>
              </a:tblPr>
              <a:tblGrid>
                <a:gridCol w="162560">
                  <a:extLst>
                    <a:ext uri="{9D8B030D-6E8A-4147-A177-3AD203B41FA5}">
                      <a16:colId xmlns:a16="http://schemas.microsoft.com/office/drawing/2014/main" val="20000"/>
                    </a:ext>
                  </a:extLst>
                </a:gridCol>
                <a:gridCol w="162560">
                  <a:extLst>
                    <a:ext uri="{9D8B030D-6E8A-4147-A177-3AD203B41FA5}">
                      <a16:colId xmlns:a16="http://schemas.microsoft.com/office/drawing/2014/main" val="20001"/>
                    </a:ext>
                  </a:extLst>
                </a:gridCol>
              </a:tblGrid>
              <a:tr h="2157730">
                <a:tc gridSpan="2">
                  <a:txBody>
                    <a:bodyPr/>
                    <a:lstStyle/>
                    <a:p>
                      <a:pPr indent="0" algn="ctr">
                        <a:buNone/>
                      </a:pPr>
                      <a:r>
                        <a:rPr lang="en-US" sz="200" b="1">
                          <a:solidFill>
                            <a:srgbClr val="2E74B5"/>
                          </a:solidFill>
                          <a:latin typeface="Times New Roman" panose="02020603050405020304" pitchFamily="18" charset="0"/>
                          <a:cs typeface="Times New Roman" panose="02020603050405020304" pitchFamily="18" charset="0"/>
                        </a:rPr>
                        <a:t>PHIẾU HỌC TẬP SỐ 2Dựa vào mục 4 phần Kiến thức Ngữ văn em hãy hoàn thành các nội dung còn thiếu vào Phiếu học tập sau:</a:t>
                      </a:r>
                      <a:endParaRPr lang="en-US" sz="200" b="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tc hMerge="1">
                  <a:txBody>
                    <a:bodyPr/>
                    <a:lstStyle/>
                    <a:p>
                      <a:endParaRPr lang="en-US"/>
                    </a:p>
                  </a:txBody>
                  <a:tcPr>
                    <a:lnR cap="flat">
                      <a:noFill/>
                    </a:lnR>
                    <a:lnT cap="flat">
                      <a:noFill/>
                    </a:lnT>
                    <a:lnB cap="flat">
                      <a:noFill/>
                    </a:lnB>
                  </a:tcPr>
                </a:tc>
                <a:extLst>
                  <a:ext uri="{0D108BD9-81ED-4DB2-BD59-A6C34878D82A}">
                    <a16:rowId xmlns:a16="http://schemas.microsoft.com/office/drawing/2014/main" val="10000"/>
                  </a:ext>
                </a:extLst>
              </a:tr>
              <a:tr h="727075">
                <a:tc>
                  <a:txBody>
                    <a:bodyPr/>
                    <a:lstStyle/>
                    <a:p>
                      <a:pPr indent="0" algn="ctr">
                        <a:buNone/>
                      </a:pPr>
                      <a:r>
                        <a:rPr lang="en-US" sz="200" b="0">
                          <a:solidFill>
                            <a:srgbClr val="2E74B5"/>
                          </a:solidFill>
                          <a:latin typeface="Times New Roman" panose="02020603050405020304" pitchFamily="18" charset="0"/>
                          <a:cs typeface="Times New Roman" panose="02020603050405020304" pitchFamily="18" charset="0"/>
                        </a:rPr>
                        <a:t>Các phương tiện giao tiếp phi ngôn ngữ</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lgn="ctr">
                        <a:buNone/>
                      </a:pPr>
                      <a:r>
                        <a:rPr lang="en-US" sz="200" b="0">
                          <a:solidFill>
                            <a:srgbClr val="2E74B5"/>
                          </a:solidFill>
                          <a:latin typeface="Times New Roman" panose="02020603050405020304" pitchFamily="18" charset="0"/>
                          <a:cs typeface="Times New Roman" panose="02020603050405020304" pitchFamily="18" charset="0"/>
                        </a:rPr>
                        <a:t>Tác dụng</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961390">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Hình ảnh, số liệu, kí hiệu, biểu đồ,… (trong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Minh họa, làm rõ những nội dung nhất định của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680085">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Cử chỉ (trong trò chuyện trực tiếp)</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Biểu thị thái độ.</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5" name="Table 14"/>
          <p:cNvGraphicFramePr/>
          <p:nvPr/>
        </p:nvGraphicFramePr>
        <p:xfrm>
          <a:off x="6096000" y="923163"/>
          <a:ext cx="325120" cy="4526280"/>
        </p:xfrm>
        <a:graphic>
          <a:graphicData uri="http://schemas.openxmlformats.org/drawingml/2006/table">
            <a:tbl>
              <a:tblPr firstRow="1" bandRow="1">
                <a:tableStyleId>{5940675A-B579-460E-94D1-54222C63F5DA}</a:tableStyleId>
              </a:tblPr>
              <a:tblGrid>
                <a:gridCol w="162560">
                  <a:extLst>
                    <a:ext uri="{9D8B030D-6E8A-4147-A177-3AD203B41FA5}">
                      <a16:colId xmlns:a16="http://schemas.microsoft.com/office/drawing/2014/main" val="20000"/>
                    </a:ext>
                  </a:extLst>
                </a:gridCol>
                <a:gridCol w="162560">
                  <a:extLst>
                    <a:ext uri="{9D8B030D-6E8A-4147-A177-3AD203B41FA5}">
                      <a16:colId xmlns:a16="http://schemas.microsoft.com/office/drawing/2014/main" val="20001"/>
                    </a:ext>
                  </a:extLst>
                </a:gridCol>
              </a:tblGrid>
              <a:tr h="2157730">
                <a:tc gridSpan="2">
                  <a:txBody>
                    <a:bodyPr/>
                    <a:lstStyle/>
                    <a:p>
                      <a:pPr indent="0" algn="ctr">
                        <a:buNone/>
                      </a:pPr>
                      <a:r>
                        <a:rPr lang="en-US" sz="200" b="1">
                          <a:solidFill>
                            <a:srgbClr val="2E74B5"/>
                          </a:solidFill>
                          <a:latin typeface="Times New Roman" panose="02020603050405020304" pitchFamily="18" charset="0"/>
                          <a:cs typeface="Times New Roman" panose="02020603050405020304" pitchFamily="18" charset="0"/>
                        </a:rPr>
                        <a:t>PHIẾU HỌC TẬP SỐ 2Dựa vào mục 4 phần Kiến thức Ngữ văn em hãy hoàn thành các nội dung còn thiếu vào Phiếu học tập sau:</a:t>
                      </a:r>
                      <a:endParaRPr lang="en-US" sz="200" b="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tc hMerge="1">
                  <a:txBody>
                    <a:bodyPr/>
                    <a:lstStyle/>
                    <a:p>
                      <a:endParaRPr lang="en-US"/>
                    </a:p>
                  </a:txBody>
                  <a:tcPr>
                    <a:lnR cap="flat">
                      <a:noFill/>
                    </a:lnR>
                    <a:lnT cap="flat">
                      <a:noFill/>
                    </a:lnT>
                    <a:lnB cap="flat">
                      <a:noFill/>
                    </a:lnB>
                  </a:tcPr>
                </a:tc>
                <a:extLst>
                  <a:ext uri="{0D108BD9-81ED-4DB2-BD59-A6C34878D82A}">
                    <a16:rowId xmlns:a16="http://schemas.microsoft.com/office/drawing/2014/main" val="10000"/>
                  </a:ext>
                </a:extLst>
              </a:tr>
              <a:tr h="727075">
                <a:tc>
                  <a:txBody>
                    <a:bodyPr/>
                    <a:lstStyle/>
                    <a:p>
                      <a:pPr indent="0" algn="ctr">
                        <a:buNone/>
                      </a:pPr>
                      <a:r>
                        <a:rPr lang="en-US" sz="200" b="0">
                          <a:solidFill>
                            <a:srgbClr val="2E74B5"/>
                          </a:solidFill>
                          <a:latin typeface="Times New Roman" panose="02020603050405020304" pitchFamily="18" charset="0"/>
                          <a:cs typeface="Times New Roman" panose="02020603050405020304" pitchFamily="18" charset="0"/>
                        </a:rPr>
                        <a:t>Các phương tiện giao tiếp phi ngôn ngữ</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lgn="ctr">
                        <a:buNone/>
                      </a:pPr>
                      <a:r>
                        <a:rPr lang="en-US" sz="200" b="0">
                          <a:solidFill>
                            <a:srgbClr val="2E74B5"/>
                          </a:solidFill>
                          <a:latin typeface="Times New Roman" panose="02020603050405020304" pitchFamily="18" charset="0"/>
                          <a:cs typeface="Times New Roman" panose="02020603050405020304" pitchFamily="18" charset="0"/>
                        </a:rPr>
                        <a:t>Tác dụng</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961390">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Hình ảnh, số liệu, kí hiệu, biểu đồ,… (trong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Minh họa, làm rõ những nội dung nhất định của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680085">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Cử chỉ (trong trò chuyện trực tiếp)</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Biểu thị thái độ.</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20140" y="1249680"/>
            <a:ext cx="5063490" cy="4707890"/>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
          <p:cNvSpPr/>
          <p:nvPr/>
        </p:nvSpPr>
        <p:spPr>
          <a:xfrm>
            <a:off x="914400" y="599420"/>
            <a:ext cx="10363200" cy="618238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p:cNvGraphicFramePr/>
          <p:nvPr>
            <p:extLst>
              <p:ext uri="{D42A27DB-BD31-4B8C-83A1-F6EECF244321}">
                <p14:modId xmlns:p14="http://schemas.microsoft.com/office/powerpoint/2010/main" val="175893122"/>
              </p:ext>
            </p:extLst>
          </p:nvPr>
        </p:nvGraphicFramePr>
        <p:xfrm>
          <a:off x="1141730" y="1376045"/>
          <a:ext cx="5429250" cy="4710430"/>
        </p:xfrm>
        <a:graphic>
          <a:graphicData uri="http://schemas.openxmlformats.org/drawingml/2006/table">
            <a:tbl>
              <a:tblPr firstRow="1" bandRow="1">
                <a:tableStyleId>{5940675A-B579-460E-94D1-54222C63F5DA}</a:tableStyleId>
              </a:tblPr>
              <a:tblGrid>
                <a:gridCol w="2487930">
                  <a:extLst>
                    <a:ext uri="{9D8B030D-6E8A-4147-A177-3AD203B41FA5}">
                      <a16:colId xmlns:a16="http://schemas.microsoft.com/office/drawing/2014/main" val="20000"/>
                    </a:ext>
                  </a:extLst>
                </a:gridCol>
                <a:gridCol w="2941320">
                  <a:extLst>
                    <a:ext uri="{9D8B030D-6E8A-4147-A177-3AD203B41FA5}">
                      <a16:colId xmlns:a16="http://schemas.microsoft.com/office/drawing/2014/main" val="20001"/>
                    </a:ext>
                  </a:extLst>
                </a:gridCol>
              </a:tblGrid>
              <a:tr h="1784350">
                <a:tc gridSpan="2">
                  <a:txBody>
                    <a:bodyPr/>
                    <a:lstStyle/>
                    <a:p>
                      <a:pPr indent="0" algn="ctr">
                        <a:buNone/>
                      </a:pPr>
                      <a:r>
                        <a:rPr lang="en-US" sz="2400" b="1">
                          <a:solidFill>
                            <a:srgbClr val="FF0000"/>
                          </a:solidFill>
                          <a:latin typeface="Times New Roman" panose="02020603050405020304" pitchFamily="18" charset="0"/>
                          <a:cs typeface="Times New Roman" panose="02020603050405020304" pitchFamily="18" charset="0"/>
                        </a:rPr>
                        <a:t>PHIẾU HỌC TẬP SỐ 2</a:t>
                      </a:r>
                    </a:p>
                    <a:p>
                      <a:pPr indent="0" algn="ctr">
                        <a:buNone/>
                      </a:pPr>
                      <a:r>
                        <a:rPr lang="en-US" sz="2400" b="1">
                          <a:solidFill>
                            <a:schemeClr val="tx1"/>
                          </a:solidFill>
                          <a:latin typeface="Times New Roman" panose="02020603050405020304" pitchFamily="18" charset="0"/>
                          <a:cs typeface="Times New Roman" panose="02020603050405020304" pitchFamily="18" charset="0"/>
                        </a:rPr>
                        <a:t>Dựa</a:t>
                      </a:r>
                      <a:r>
                        <a:rPr lang="en-US" sz="2400" b="1">
                          <a:solidFill>
                            <a:srgbClr val="FF0000"/>
                          </a:solidFill>
                          <a:latin typeface="Times New Roman" panose="02020603050405020304" pitchFamily="18" charset="0"/>
                          <a:cs typeface="Times New Roman" panose="02020603050405020304" pitchFamily="18" charset="0"/>
                        </a:rPr>
                        <a:t> </a:t>
                      </a:r>
                      <a:r>
                        <a:rPr lang="en-US" sz="2400" b="1">
                          <a:solidFill>
                            <a:schemeClr val="tx1"/>
                          </a:solidFill>
                          <a:latin typeface="Times New Roman" panose="02020603050405020304" pitchFamily="18" charset="0"/>
                          <a:cs typeface="Times New Roman" panose="02020603050405020304" pitchFamily="18" charset="0"/>
                        </a:rPr>
                        <a:t>vào mục 4 phần Kiến thức Ngữ văn em hãy hoàn thành các nội dung còn thiếu vào Phiếu học tập sau:</a:t>
                      </a:r>
                      <a:endParaRPr lang="en-US" sz="24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hMerge="1">
                  <a:txBody>
                    <a:bodyPr/>
                    <a:lstStyle/>
                    <a:p>
                      <a:endParaRPr lang="en-US"/>
                    </a:p>
                  </a:txBody>
                  <a:tcPr>
                    <a:lnR w="12700" cap="flat">
                      <a:solidFill>
                        <a:schemeClr val="tx1"/>
                      </a:solidFill>
                      <a:prstDash val="solid"/>
                    </a:lnR>
                    <a:lnT w="12700" cap="flat">
                      <a:solidFill>
                        <a:schemeClr val="tx1"/>
                      </a:solidFill>
                      <a:prstDash val="solid"/>
                    </a:lnT>
                    <a:lnB w="12700" cap="flat">
                      <a:solidFill>
                        <a:schemeClr val="tx1"/>
                      </a:solidFill>
                      <a:prstDash val="solid"/>
                    </a:lnB>
                  </a:tcPr>
                </a:tc>
                <a:extLst>
                  <a:ext uri="{0D108BD9-81ED-4DB2-BD59-A6C34878D82A}">
                    <a16:rowId xmlns:a16="http://schemas.microsoft.com/office/drawing/2014/main" val="10000"/>
                  </a:ext>
                </a:extLst>
              </a:tr>
              <a:tr h="539750">
                <a:tc>
                  <a:txBody>
                    <a:bodyPr/>
                    <a:lstStyle/>
                    <a:p>
                      <a:pPr indent="0" algn="ctr">
                        <a:buNone/>
                      </a:pPr>
                      <a:r>
                        <a:rPr lang="en-US" sz="2400" b="0">
                          <a:solidFill>
                            <a:schemeClr val="tx1"/>
                          </a:solidFill>
                          <a:latin typeface="Times New Roman" panose="02020603050405020304" pitchFamily="18" charset="0"/>
                          <a:cs typeface="Times New Roman" panose="02020603050405020304" pitchFamily="18" charset="0"/>
                        </a:rPr>
                        <a:t>Các phương tiện giao tiếp phi ngôn ngữ</a:t>
                      </a:r>
                      <a:endParaRPr lang="en-US" sz="24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2400" b="0">
                          <a:solidFill>
                            <a:schemeClr val="tx1"/>
                          </a:solidFill>
                          <a:latin typeface="Times New Roman" panose="02020603050405020304" pitchFamily="18" charset="0"/>
                          <a:cs typeface="Times New Roman" panose="02020603050405020304" pitchFamily="18" charset="0"/>
                        </a:rPr>
                        <a:t>Tác dụng</a:t>
                      </a:r>
                      <a:endParaRPr lang="en-US" sz="24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789940">
                <a:tc>
                  <a:txBody>
                    <a:bodyPr/>
                    <a:lstStyle/>
                    <a:p>
                      <a:pPr indent="0">
                        <a:buNone/>
                      </a:pPr>
                      <a:r>
                        <a:rPr lang="en-US" sz="2400" b="0">
                          <a:solidFill>
                            <a:srgbClr val="FF0000"/>
                          </a:solidFill>
                          <a:latin typeface="Times New Roman" panose="02020603050405020304" pitchFamily="18" charset="0"/>
                          <a:cs typeface="Times New Roman" panose="02020603050405020304" pitchFamily="18" charset="0"/>
                        </a:rPr>
                        <a:t>Hình ảnh, số liệu, kí hiệu, biểu đồ,… (trong văn bản)</a:t>
                      </a:r>
                      <a:endParaRPr lang="en-US" sz="2400" b="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400" b="0">
                          <a:solidFill>
                            <a:srgbClr val="FF0000"/>
                          </a:solidFill>
                          <a:latin typeface="Times New Roman" panose="02020603050405020304" pitchFamily="18" charset="0"/>
                          <a:cs typeface="Times New Roman" panose="02020603050405020304" pitchFamily="18" charset="0"/>
                        </a:rPr>
                        <a:t>Minh họa, làm rõ những nội dung nhất định của văn bản.</a:t>
                      </a:r>
                      <a:endParaRPr lang="en-US" sz="2400" b="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504825">
                <a:tc>
                  <a:txBody>
                    <a:bodyPr/>
                    <a:lstStyle/>
                    <a:p>
                      <a:pPr indent="0">
                        <a:buNone/>
                      </a:pPr>
                      <a:r>
                        <a:rPr lang="en-US" sz="2400" b="0">
                          <a:solidFill>
                            <a:srgbClr val="FF0000"/>
                          </a:solidFill>
                          <a:latin typeface="Times New Roman" panose="02020603050405020304" pitchFamily="18" charset="0"/>
                          <a:cs typeface="Times New Roman" panose="02020603050405020304" pitchFamily="18" charset="0"/>
                        </a:rPr>
                        <a:t>Cử chỉ (trong trò chuyện trực tiếp)</a:t>
                      </a:r>
                      <a:endParaRPr lang="en-US" sz="2400" b="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400" b="0">
                          <a:solidFill>
                            <a:srgbClr val="FF0000"/>
                          </a:solidFill>
                          <a:latin typeface="Times New Roman" panose="02020603050405020304" pitchFamily="18" charset="0"/>
                          <a:cs typeface="Times New Roman" panose="02020603050405020304" pitchFamily="18" charset="0"/>
                        </a:rPr>
                        <a:t>Biểu thị thái độ.</a:t>
                      </a:r>
                      <a:endParaRPr lang="en-US" sz="2400" b="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4" name="Table 13"/>
          <p:cNvGraphicFramePr/>
          <p:nvPr/>
        </p:nvGraphicFramePr>
        <p:xfrm>
          <a:off x="6096000" y="923163"/>
          <a:ext cx="325120" cy="4526280"/>
        </p:xfrm>
        <a:graphic>
          <a:graphicData uri="http://schemas.openxmlformats.org/drawingml/2006/table">
            <a:tbl>
              <a:tblPr firstRow="1" bandRow="1">
                <a:tableStyleId>{5940675A-B579-460E-94D1-54222C63F5DA}</a:tableStyleId>
              </a:tblPr>
              <a:tblGrid>
                <a:gridCol w="162560">
                  <a:extLst>
                    <a:ext uri="{9D8B030D-6E8A-4147-A177-3AD203B41FA5}">
                      <a16:colId xmlns:a16="http://schemas.microsoft.com/office/drawing/2014/main" val="20000"/>
                    </a:ext>
                  </a:extLst>
                </a:gridCol>
                <a:gridCol w="162560">
                  <a:extLst>
                    <a:ext uri="{9D8B030D-6E8A-4147-A177-3AD203B41FA5}">
                      <a16:colId xmlns:a16="http://schemas.microsoft.com/office/drawing/2014/main" val="20001"/>
                    </a:ext>
                  </a:extLst>
                </a:gridCol>
              </a:tblGrid>
              <a:tr h="2157730">
                <a:tc gridSpan="2">
                  <a:txBody>
                    <a:bodyPr/>
                    <a:lstStyle/>
                    <a:p>
                      <a:pPr indent="0" algn="ctr">
                        <a:buNone/>
                      </a:pPr>
                      <a:r>
                        <a:rPr lang="en-US" sz="200" b="1">
                          <a:solidFill>
                            <a:srgbClr val="2E74B5"/>
                          </a:solidFill>
                          <a:latin typeface="Times New Roman" panose="02020603050405020304" pitchFamily="18" charset="0"/>
                          <a:cs typeface="Times New Roman" panose="02020603050405020304" pitchFamily="18" charset="0"/>
                        </a:rPr>
                        <a:t>PHIẾU HỌC TẬP SỐ 2Dựa vào mục 4 phần Kiến thức Ngữ văn em hãy hoàn thành các nội dung còn thiếu vào Phiếu học tập sau:</a:t>
                      </a:r>
                      <a:endParaRPr lang="en-US" sz="200" b="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tc hMerge="1">
                  <a:txBody>
                    <a:bodyPr/>
                    <a:lstStyle/>
                    <a:p>
                      <a:endParaRPr lang="en-US"/>
                    </a:p>
                  </a:txBody>
                  <a:tcPr>
                    <a:lnR cap="flat">
                      <a:noFill/>
                    </a:lnR>
                    <a:lnT cap="flat">
                      <a:noFill/>
                    </a:lnT>
                    <a:lnB cap="flat">
                      <a:noFill/>
                    </a:lnB>
                  </a:tcPr>
                </a:tc>
                <a:extLst>
                  <a:ext uri="{0D108BD9-81ED-4DB2-BD59-A6C34878D82A}">
                    <a16:rowId xmlns:a16="http://schemas.microsoft.com/office/drawing/2014/main" val="10000"/>
                  </a:ext>
                </a:extLst>
              </a:tr>
              <a:tr h="727075">
                <a:tc>
                  <a:txBody>
                    <a:bodyPr/>
                    <a:lstStyle/>
                    <a:p>
                      <a:pPr indent="0" algn="ctr">
                        <a:buNone/>
                      </a:pPr>
                      <a:r>
                        <a:rPr lang="en-US" sz="200" b="0">
                          <a:solidFill>
                            <a:srgbClr val="2E74B5"/>
                          </a:solidFill>
                          <a:latin typeface="Times New Roman" panose="02020603050405020304" pitchFamily="18" charset="0"/>
                          <a:cs typeface="Times New Roman" panose="02020603050405020304" pitchFamily="18" charset="0"/>
                        </a:rPr>
                        <a:t>Các phương tiện giao tiếp phi ngôn ngữ</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lgn="ctr">
                        <a:buNone/>
                      </a:pPr>
                      <a:r>
                        <a:rPr lang="en-US" sz="200" b="0">
                          <a:solidFill>
                            <a:srgbClr val="2E74B5"/>
                          </a:solidFill>
                          <a:latin typeface="Times New Roman" panose="02020603050405020304" pitchFamily="18" charset="0"/>
                          <a:cs typeface="Times New Roman" panose="02020603050405020304" pitchFamily="18" charset="0"/>
                        </a:rPr>
                        <a:t>Tác dụng</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961390">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Hình ảnh, số liệu, kí hiệu, biểu đồ,… (trong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Minh họa, làm rõ những nội dung nhất định của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680085">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Cử chỉ (trong trò chuyện trực tiếp)</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Biểu thị thái độ.</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5" name="Table 14"/>
          <p:cNvGraphicFramePr/>
          <p:nvPr/>
        </p:nvGraphicFramePr>
        <p:xfrm>
          <a:off x="6096000" y="923163"/>
          <a:ext cx="325120" cy="4526280"/>
        </p:xfrm>
        <a:graphic>
          <a:graphicData uri="http://schemas.openxmlformats.org/drawingml/2006/table">
            <a:tbl>
              <a:tblPr firstRow="1" bandRow="1">
                <a:tableStyleId>{5940675A-B579-460E-94D1-54222C63F5DA}</a:tableStyleId>
              </a:tblPr>
              <a:tblGrid>
                <a:gridCol w="162560">
                  <a:extLst>
                    <a:ext uri="{9D8B030D-6E8A-4147-A177-3AD203B41FA5}">
                      <a16:colId xmlns:a16="http://schemas.microsoft.com/office/drawing/2014/main" val="20000"/>
                    </a:ext>
                  </a:extLst>
                </a:gridCol>
                <a:gridCol w="162560">
                  <a:extLst>
                    <a:ext uri="{9D8B030D-6E8A-4147-A177-3AD203B41FA5}">
                      <a16:colId xmlns:a16="http://schemas.microsoft.com/office/drawing/2014/main" val="20001"/>
                    </a:ext>
                  </a:extLst>
                </a:gridCol>
              </a:tblGrid>
              <a:tr h="2157730">
                <a:tc gridSpan="2">
                  <a:txBody>
                    <a:bodyPr/>
                    <a:lstStyle/>
                    <a:p>
                      <a:pPr indent="0" algn="ctr">
                        <a:buNone/>
                      </a:pPr>
                      <a:r>
                        <a:rPr lang="en-US" sz="200" b="1">
                          <a:solidFill>
                            <a:srgbClr val="2E74B5"/>
                          </a:solidFill>
                          <a:latin typeface="Times New Roman" panose="02020603050405020304" pitchFamily="18" charset="0"/>
                          <a:cs typeface="Times New Roman" panose="02020603050405020304" pitchFamily="18" charset="0"/>
                        </a:rPr>
                        <a:t>PHIẾU HỌC TẬP SỐ 2Dựa vào mục 4 phần Kiến thức Ngữ văn em hãy hoàn thành các nội dung còn thiếu vào Phiếu học tập sau:</a:t>
                      </a:r>
                      <a:endParaRPr lang="en-US" sz="200" b="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tc hMerge="1">
                  <a:txBody>
                    <a:bodyPr/>
                    <a:lstStyle/>
                    <a:p>
                      <a:endParaRPr lang="en-US"/>
                    </a:p>
                  </a:txBody>
                  <a:tcPr>
                    <a:lnR cap="flat">
                      <a:noFill/>
                    </a:lnR>
                    <a:lnT cap="flat">
                      <a:noFill/>
                    </a:lnT>
                    <a:lnB cap="flat">
                      <a:noFill/>
                    </a:lnB>
                  </a:tcPr>
                </a:tc>
                <a:extLst>
                  <a:ext uri="{0D108BD9-81ED-4DB2-BD59-A6C34878D82A}">
                    <a16:rowId xmlns:a16="http://schemas.microsoft.com/office/drawing/2014/main" val="10000"/>
                  </a:ext>
                </a:extLst>
              </a:tr>
              <a:tr h="727075">
                <a:tc>
                  <a:txBody>
                    <a:bodyPr/>
                    <a:lstStyle/>
                    <a:p>
                      <a:pPr indent="0" algn="ctr">
                        <a:buNone/>
                      </a:pPr>
                      <a:r>
                        <a:rPr lang="en-US" sz="200" b="0">
                          <a:solidFill>
                            <a:srgbClr val="2E74B5"/>
                          </a:solidFill>
                          <a:latin typeface="Times New Roman" panose="02020603050405020304" pitchFamily="18" charset="0"/>
                          <a:cs typeface="Times New Roman" panose="02020603050405020304" pitchFamily="18" charset="0"/>
                        </a:rPr>
                        <a:t>Các phương tiện giao tiếp phi ngôn ngữ</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lgn="ctr">
                        <a:buNone/>
                      </a:pPr>
                      <a:r>
                        <a:rPr lang="en-US" sz="200" b="0">
                          <a:solidFill>
                            <a:srgbClr val="2E74B5"/>
                          </a:solidFill>
                          <a:latin typeface="Times New Roman" panose="02020603050405020304" pitchFamily="18" charset="0"/>
                          <a:cs typeface="Times New Roman" panose="02020603050405020304" pitchFamily="18" charset="0"/>
                        </a:rPr>
                        <a:t>Tác dụng</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961390">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Hình ảnh, số liệu, kí hiệu, biểu đồ,… (trong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Minh họa, làm rõ những nội dung nhất định của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680085">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Cử chỉ (trong trò chuyện trực tiếp)</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Biểu thị thái độ.</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Text Box 3"/>
          <p:cNvSpPr txBox="1"/>
          <p:nvPr/>
        </p:nvSpPr>
        <p:spPr>
          <a:xfrm>
            <a:off x="926465" y="914400"/>
            <a:ext cx="4730750" cy="368300"/>
          </a:xfrm>
          <a:prstGeom prst="rect">
            <a:avLst/>
          </a:prstGeom>
          <a:noFill/>
        </p:spPr>
        <p:txBody>
          <a:bodyPr wrap="none" rtlCol="0">
            <a:spAutoFit/>
          </a:bodyPr>
          <a:lstStyle/>
          <a:p>
            <a:pPr algn="l"/>
            <a:r>
              <a:rPr lang="en-US" dirty="0">
                <a:solidFill>
                  <a:srgbClr val="0000CC"/>
                </a:solidFill>
                <a:effectLst/>
                <a:latin typeface="#9Slide03 Cabin Condensed Bold" panose="00000806000000000000" pitchFamily="2" charset="0"/>
                <a:cs typeface="Times New Roman" panose="02020603050405020304" pitchFamily="18" charset="0"/>
                <a:sym typeface="+mn-ea"/>
              </a:rPr>
              <a:t>2/ Phương tiện giao tiếp phi ngôn ngữ</a:t>
            </a: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2752</Words>
  <Application>Microsoft Office PowerPoint</Application>
  <PresentationFormat>Widescreen</PresentationFormat>
  <Paragraphs>216</Paragraphs>
  <Slides>16</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#9Slide03 Cabin Condensed Bold</vt: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58</cp:revision>
  <dcterms:created xsi:type="dcterms:W3CDTF">2022-06-13T13:46:00Z</dcterms:created>
  <dcterms:modified xsi:type="dcterms:W3CDTF">2025-10-27T02:33:34Z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E39BD0B262CC4649AB91B36494A2D08E</vt:lpwstr>
  </property>
  <property fmtid="{D5CDD505-2E9C-101B-9397-08002B2CF9AE}" pid="3" name="KSOProductBuildVer">
    <vt:lpwstr>1033-11.2.0.11537</vt:lpwstr>
  </property>
</Properties>
</file>