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79" r:id="rId4"/>
    <p:sldId id="263" r:id="rId5"/>
    <p:sldId id="265" r:id="rId6"/>
    <p:sldId id="264" r:id="rId7"/>
    <p:sldId id="280" r:id="rId8"/>
    <p:sldId id="268" r:id="rId9"/>
    <p:sldId id="269" r:id="rId10"/>
    <p:sldId id="270" r:id="rId11"/>
    <p:sldId id="271" r:id="rId12"/>
    <p:sldId id="272" r:id="rId13"/>
    <p:sldId id="273" r:id="rId14"/>
    <p:sldId id="278" r:id="rId15"/>
  </p:sldIdLst>
  <p:sldSz cx="18288000" cy="10287000"/>
  <p:notesSz cx="6858000" cy="9144000"/>
  <p:embeddedFontLst>
    <p:embeddedFont>
      <p:font typeface="Cabin" panose="020B0604020202020204" charset="0"/>
      <p:regular r:id="rId16"/>
    </p:embeddedFont>
    <p:embeddedFont>
      <p:font typeface="Cabin Bold" panose="020B0604020202020204" charset="0"/>
      <p:regular r:id="rId17"/>
      <p:bold r:id="rId18"/>
    </p:embeddedFont>
    <p:embeddedFont>
      <p:font typeface="Cabin Italics" panose="020B0604020202020204" charset="0"/>
      <p:regular r:id="rId19"/>
      <p:italic r:id="rId20"/>
    </p:embeddedFont>
    <p:embeddedFont>
      <p:font typeface="Noto Sans Bold" panose="020B060402020202020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651" autoAdjust="0"/>
  </p:normalViewPr>
  <p:slideViewPr>
    <p:cSldViewPr>
      <p:cViewPr varScale="1">
        <p:scale>
          <a:sx n="52" d="100"/>
          <a:sy n="52" d="100"/>
        </p:scale>
        <p:origin x="147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16/03/2026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16/03/2026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56427" y="1028700"/>
            <a:ext cx="10792693" cy="10792693"/>
          </a:xfrm>
          <a:custGeom>
            <a:avLst/>
            <a:gdLst/>
            <a:ahLst/>
            <a:cxnLst/>
            <a:rect l="l" t="t" r="r" b="b"/>
            <a:pathLst>
              <a:path w="10792693" h="10792693">
                <a:moveTo>
                  <a:pt x="0" y="0"/>
                </a:moveTo>
                <a:lnTo>
                  <a:pt x="10792692" y="0"/>
                </a:lnTo>
                <a:lnTo>
                  <a:pt x="10792692" y="10792693"/>
                </a:lnTo>
                <a:lnTo>
                  <a:pt x="0" y="10792693"/>
                </a:lnTo>
                <a:lnTo>
                  <a:pt x="0" y="0"/>
                </a:lnTo>
                <a:close/>
              </a:path>
            </a:pathLst>
          </a:custGeom>
          <a:blipFill>
            <a:blip r:embed="rId2">
              <a:alphaModFix amt="43000"/>
            </a:blip>
            <a:stretch>
              <a:fillRect/>
            </a:stretch>
          </a:blipFill>
        </p:spPr>
      </p:sp>
      <p:sp>
        <p:nvSpPr>
          <p:cNvPr id="3" name="Freeform 3"/>
          <p:cNvSpPr/>
          <p:nvPr/>
        </p:nvSpPr>
        <p:spPr>
          <a:xfrm>
            <a:off x="248521" y="182949"/>
            <a:ext cx="4107319" cy="4114800"/>
          </a:xfrm>
          <a:custGeom>
            <a:avLst/>
            <a:gdLst/>
            <a:ahLst/>
            <a:cxnLst/>
            <a:rect l="l" t="t" r="r" b="b"/>
            <a:pathLst>
              <a:path w="4107319" h="4114800">
                <a:moveTo>
                  <a:pt x="0" y="0"/>
                </a:moveTo>
                <a:lnTo>
                  <a:pt x="4107318" y="0"/>
                </a:lnTo>
                <a:lnTo>
                  <a:pt x="41073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V="1">
            <a:off x="248521" y="6031087"/>
            <a:ext cx="4107319" cy="4114800"/>
          </a:xfrm>
          <a:custGeom>
            <a:avLst/>
            <a:gdLst/>
            <a:ahLst/>
            <a:cxnLst/>
            <a:rect l="l" t="t" r="r" b="b"/>
            <a:pathLst>
              <a:path w="4107319" h="4114800">
                <a:moveTo>
                  <a:pt x="0" y="4114800"/>
                </a:moveTo>
                <a:lnTo>
                  <a:pt x="4107318" y="4114800"/>
                </a:lnTo>
                <a:lnTo>
                  <a:pt x="4107318" y="0"/>
                </a:lnTo>
                <a:lnTo>
                  <a:pt x="0" y="0"/>
                </a:lnTo>
                <a:lnTo>
                  <a:pt x="0" y="411480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2937700" y="582601"/>
            <a:ext cx="4527250" cy="10224960"/>
          </a:xfrm>
          <a:custGeom>
            <a:avLst/>
            <a:gdLst/>
            <a:ahLst/>
            <a:cxnLst/>
            <a:rect l="l" t="t" r="r" b="b"/>
            <a:pathLst>
              <a:path w="4527250" h="10224960">
                <a:moveTo>
                  <a:pt x="0" y="0"/>
                </a:moveTo>
                <a:lnTo>
                  <a:pt x="4527250" y="0"/>
                </a:lnTo>
                <a:lnTo>
                  <a:pt x="4527250" y="10224959"/>
                </a:lnTo>
                <a:lnTo>
                  <a:pt x="0" y="10224959"/>
                </a:lnTo>
                <a:lnTo>
                  <a:pt x="0" y="0"/>
                </a:lnTo>
                <a:close/>
              </a:path>
            </a:pathLst>
          </a:custGeom>
          <a:blipFill>
            <a:blip r:embed="rId5"/>
            <a:stretch>
              <a:fillRect/>
            </a:stretch>
          </a:blipFill>
        </p:spPr>
      </p:sp>
      <p:sp>
        <p:nvSpPr>
          <p:cNvPr id="6" name="TextBox 6"/>
          <p:cNvSpPr txBox="1"/>
          <p:nvPr/>
        </p:nvSpPr>
        <p:spPr>
          <a:xfrm>
            <a:off x="2060265" y="3113216"/>
            <a:ext cx="7913856" cy="679673"/>
          </a:xfrm>
          <a:prstGeom prst="rect">
            <a:avLst/>
          </a:prstGeom>
        </p:spPr>
        <p:txBody>
          <a:bodyPr lIns="0" tIns="0" rIns="0" bIns="0" rtlCol="0" anchor="t">
            <a:spAutoFit/>
          </a:bodyPr>
          <a:lstStyle/>
          <a:p>
            <a:pPr algn="ctr">
              <a:lnSpc>
                <a:spcPts val="5347"/>
              </a:lnSpc>
            </a:pPr>
            <a:r>
              <a:rPr lang="en-US" sz="4800" b="1">
                <a:solidFill>
                  <a:srgbClr val="895711"/>
                </a:solidFill>
                <a:latin typeface="Times New Roman" panose="02020603050405020304" pitchFamily="18" charset="0"/>
                <a:ea typeface="Noto Sans Bold"/>
                <a:cs typeface="Times New Roman" panose="02020603050405020304" pitchFamily="18" charset="0"/>
                <a:sym typeface="Noto Sans Bold"/>
              </a:rPr>
              <a:t>Tiết 59, 60</a:t>
            </a:r>
          </a:p>
        </p:txBody>
      </p:sp>
      <p:sp>
        <p:nvSpPr>
          <p:cNvPr id="7" name="TextBox 7"/>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
        <p:nvSpPr>
          <p:cNvPr id="8" name="TextBox 8"/>
          <p:cNvSpPr txBox="1"/>
          <p:nvPr/>
        </p:nvSpPr>
        <p:spPr>
          <a:xfrm>
            <a:off x="3936534" y="5647663"/>
            <a:ext cx="6350466" cy="701663"/>
          </a:xfrm>
          <a:prstGeom prst="rect">
            <a:avLst/>
          </a:prstGeom>
        </p:spPr>
        <p:txBody>
          <a:bodyPr wrap="square" lIns="0" tIns="0" rIns="0" bIns="0" rtlCol="0" anchor="t">
            <a:spAutoFit/>
          </a:bodyPr>
          <a:lstStyle/>
          <a:p>
            <a:pPr algn="ctr">
              <a:lnSpc>
                <a:spcPts val="5750"/>
              </a:lnSpc>
            </a:pPr>
            <a:r>
              <a:rPr lang="en-US" sz="4107" b="1">
                <a:solidFill>
                  <a:srgbClr val="9D5400"/>
                </a:solidFill>
                <a:latin typeface="Noto Sans Bold"/>
                <a:ea typeface="Noto Sans Bold"/>
                <a:cs typeface="Noto Sans Bold"/>
                <a:sym typeface="Noto Sans Bold"/>
              </a:rPr>
              <a:t>                       </a:t>
            </a:r>
            <a:r>
              <a:rPr lang="en-US" sz="4107" b="1">
                <a:solidFill>
                  <a:srgbClr val="9D5400"/>
                </a:solidFill>
                <a:latin typeface="Times New Roman" panose="02020603050405020304" pitchFamily="18" charset="0"/>
                <a:ea typeface="Noto Sans Bold"/>
                <a:cs typeface="Times New Roman" panose="02020603050405020304" pitchFamily="18" charset="0"/>
                <a:sym typeface="Noto Sans Bold"/>
              </a:rPr>
              <a:t>(</a:t>
            </a:r>
            <a:r>
              <a:rPr lang="en-US" sz="4107" b="1" dirty="0" err="1">
                <a:solidFill>
                  <a:srgbClr val="9D5400"/>
                </a:solidFill>
                <a:latin typeface="Times New Roman" panose="02020603050405020304" pitchFamily="18" charset="0"/>
                <a:ea typeface="Noto Sans Bold"/>
                <a:cs typeface="Times New Roman" panose="02020603050405020304" pitchFamily="18" charset="0"/>
                <a:sym typeface="Noto Sans Bold"/>
              </a:rPr>
              <a:t>Nguyễn</a:t>
            </a:r>
            <a:r>
              <a:rPr lang="en-US" sz="4107" b="1" dirty="0">
                <a:solidFill>
                  <a:srgbClr val="9D5400"/>
                </a:solidFill>
                <a:latin typeface="Times New Roman" panose="02020603050405020304" pitchFamily="18" charset="0"/>
                <a:ea typeface="Noto Sans Bold"/>
                <a:cs typeface="Times New Roman" panose="02020603050405020304" pitchFamily="18" charset="0"/>
                <a:sym typeface="Noto Sans Bold"/>
              </a:rPr>
              <a:t> </a:t>
            </a:r>
            <a:r>
              <a:rPr lang="en-US" sz="4107" b="1" err="1">
                <a:solidFill>
                  <a:srgbClr val="9D5400"/>
                </a:solidFill>
                <a:latin typeface="Times New Roman" panose="02020603050405020304" pitchFamily="18" charset="0"/>
                <a:ea typeface="Noto Sans Bold"/>
                <a:cs typeface="Times New Roman" panose="02020603050405020304" pitchFamily="18" charset="0"/>
                <a:sym typeface="Noto Sans Bold"/>
              </a:rPr>
              <a:t>Trãi</a:t>
            </a:r>
            <a:r>
              <a:rPr lang="en-US" sz="4107" b="1">
                <a:solidFill>
                  <a:srgbClr val="9D5400"/>
                </a:solidFill>
                <a:latin typeface="Times New Roman" panose="02020603050405020304" pitchFamily="18" charset="0"/>
                <a:ea typeface="Noto Sans Bold"/>
                <a:cs typeface="Times New Roman" panose="02020603050405020304" pitchFamily="18" charset="0"/>
                <a:sym typeface="Noto Sans Bold"/>
              </a:rPr>
              <a:t>)</a:t>
            </a:r>
            <a:endParaRPr lang="en-US" sz="4107" b="1" dirty="0">
              <a:solidFill>
                <a:srgbClr val="9D5400"/>
              </a:solidFill>
              <a:latin typeface="Times New Roman" panose="02020603050405020304" pitchFamily="18" charset="0"/>
              <a:ea typeface="Noto Sans Bold"/>
              <a:cs typeface="Times New Roman" panose="02020603050405020304" pitchFamily="18" charset="0"/>
              <a:sym typeface="Noto Sans Bold"/>
            </a:endParaRPr>
          </a:p>
        </p:txBody>
      </p:sp>
      <p:sp>
        <p:nvSpPr>
          <p:cNvPr id="9" name="TextBox 9"/>
          <p:cNvSpPr txBox="1"/>
          <p:nvPr/>
        </p:nvSpPr>
        <p:spPr>
          <a:xfrm>
            <a:off x="1136583" y="3915580"/>
            <a:ext cx="10112442" cy="1435521"/>
          </a:xfrm>
          <a:prstGeom prst="rect">
            <a:avLst/>
          </a:prstGeom>
        </p:spPr>
        <p:txBody>
          <a:bodyPr wrap="square" lIns="0" tIns="0" rIns="0" bIns="0" rtlCol="0" anchor="t">
            <a:spAutoFit/>
          </a:bodyPr>
          <a:lstStyle/>
          <a:p>
            <a:pPr algn="ctr">
              <a:lnSpc>
                <a:spcPts val="12209"/>
              </a:lnSpc>
            </a:pPr>
            <a:r>
              <a:rPr lang="en-US" sz="8721" dirty="0">
                <a:solidFill>
                  <a:srgbClr val="9D5400"/>
                </a:solidFill>
                <a:latin typeface="Times New Roman" panose="02020603050405020304" pitchFamily="18" charset="0"/>
                <a:ea typeface="Paytone One"/>
                <a:cs typeface="Times New Roman" panose="02020603050405020304" pitchFamily="18" charset="0"/>
                <a:sym typeface="Paytone One"/>
              </a:rPr>
              <a:t>NƯỚC ĐẠI VIỆT TA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6038" y="694820"/>
            <a:ext cx="16815924" cy="7952370"/>
          </a:xfrm>
          <a:prstGeom prst="rect">
            <a:avLst/>
          </a:prstGeom>
        </p:spPr>
        <p:txBody>
          <a:bodyPr lIns="0" tIns="0" rIns="0" bIns="0" rtlCol="0" anchor="t">
            <a:spAutoFit/>
          </a:bodyPr>
          <a:lstStyle/>
          <a:p>
            <a:pPr algn="just">
              <a:lnSpc>
                <a:spcPts val="5168"/>
              </a:lnSpc>
            </a:pPr>
            <a:endParaRPr/>
          </a:p>
          <a:p>
            <a:pPr algn="just">
              <a:lnSpc>
                <a:spcPts val="5168"/>
              </a:lnSpc>
            </a:pPr>
            <a:r>
              <a:rPr lang="en-US" sz="3691">
                <a:solidFill>
                  <a:srgbClr val="52340D"/>
                </a:solidFill>
                <a:latin typeface="Cabin"/>
                <a:ea typeface="Cabin"/>
                <a:cs typeface="Cabin"/>
                <a:sym typeface="Cabin"/>
              </a:rPr>
              <a:t>- </a:t>
            </a:r>
            <a:r>
              <a:rPr lang="en-US" sz="3691" b="1">
                <a:solidFill>
                  <a:srgbClr val="52340D"/>
                </a:solidFill>
                <a:latin typeface="Cabin Bold"/>
                <a:ea typeface="Cabin Bold"/>
                <a:cs typeface="Cabin Bold"/>
                <a:sym typeface="Cabin Bold"/>
              </a:rPr>
              <a:t>Những yếu tố căn bản mà Nguyễn Trãi dùng để xác định độc lập chủ quyền của dân tộc:</a:t>
            </a:r>
          </a:p>
          <a:p>
            <a:pPr algn="just">
              <a:lnSpc>
                <a:spcPts val="5168"/>
              </a:lnSpc>
            </a:pPr>
            <a:r>
              <a:rPr lang="en-US" sz="3691">
                <a:solidFill>
                  <a:srgbClr val="52340D"/>
                </a:solidFill>
                <a:latin typeface="Cabin"/>
                <a:ea typeface="Cabin"/>
                <a:cs typeface="Cabin"/>
                <a:sym typeface="Cabin"/>
              </a:rPr>
              <a:t>+ Nền văn hiến lâu đời</a:t>
            </a:r>
          </a:p>
          <a:p>
            <a:pPr algn="just">
              <a:lnSpc>
                <a:spcPts val="5168"/>
              </a:lnSpc>
            </a:pPr>
            <a:r>
              <a:rPr lang="en-US" sz="3691">
                <a:solidFill>
                  <a:srgbClr val="52340D"/>
                </a:solidFill>
                <a:latin typeface="Cabin"/>
                <a:ea typeface="Cabin"/>
                <a:cs typeface="Cabin"/>
                <a:sym typeface="Cabin"/>
              </a:rPr>
              <a:t>+ Lãnh thổ riêng</a:t>
            </a:r>
          </a:p>
          <a:p>
            <a:pPr algn="just">
              <a:lnSpc>
                <a:spcPts val="5168"/>
              </a:lnSpc>
            </a:pPr>
            <a:r>
              <a:rPr lang="en-US" sz="3691">
                <a:solidFill>
                  <a:srgbClr val="52340D"/>
                </a:solidFill>
                <a:latin typeface="Cabin"/>
                <a:ea typeface="Cabin"/>
                <a:cs typeface="Cabin"/>
                <a:sym typeface="Cabin"/>
              </a:rPr>
              <a:t>+ Phong tục tập quán</a:t>
            </a:r>
          </a:p>
          <a:p>
            <a:pPr algn="just">
              <a:lnSpc>
                <a:spcPts val="5168"/>
              </a:lnSpc>
            </a:pPr>
            <a:r>
              <a:rPr lang="en-US" sz="3691">
                <a:solidFill>
                  <a:srgbClr val="52340D"/>
                </a:solidFill>
                <a:latin typeface="Cabin"/>
                <a:ea typeface="Cabin"/>
                <a:cs typeface="Cabin"/>
                <a:sym typeface="Cabin"/>
              </a:rPr>
              <a:t>+ Truyền thống lịch sử </a:t>
            </a:r>
          </a:p>
          <a:p>
            <a:pPr algn="just">
              <a:lnSpc>
                <a:spcPts val="5168"/>
              </a:lnSpc>
            </a:pPr>
            <a:r>
              <a:rPr lang="en-US" sz="3691">
                <a:solidFill>
                  <a:srgbClr val="52340D"/>
                </a:solidFill>
                <a:latin typeface="Cabin"/>
                <a:ea typeface="Cabin"/>
                <a:cs typeface="Cabin"/>
                <a:sym typeface="Cabin"/>
              </a:rPr>
              <a:t>+ Chế độ, chủ quyền riêng</a:t>
            </a:r>
          </a:p>
          <a:p>
            <a:pPr algn="just">
              <a:lnSpc>
                <a:spcPts val="5168"/>
              </a:lnSpc>
            </a:pPr>
            <a:r>
              <a:rPr lang="en-US" sz="3691">
                <a:solidFill>
                  <a:srgbClr val="52340D"/>
                </a:solidFill>
                <a:latin typeface="Cabin"/>
                <a:ea typeface="Cabin"/>
                <a:cs typeface="Cabin"/>
                <a:sym typeface="Cabin"/>
              </a:rPr>
              <a:t>+ Nhân tài</a:t>
            </a:r>
          </a:p>
          <a:p>
            <a:pPr algn="just">
              <a:lnSpc>
                <a:spcPts val="5168"/>
              </a:lnSpc>
            </a:pPr>
            <a:r>
              <a:rPr lang="en-US" sz="3691">
                <a:solidFill>
                  <a:srgbClr val="52340D"/>
                </a:solidFill>
                <a:latin typeface="Cabin"/>
                <a:ea typeface="Cabin"/>
                <a:cs typeface="Cabin"/>
                <a:sym typeface="Cabin"/>
              </a:rPr>
              <a:t>- &gt;KĐ chủ quyền dân tộc tồn tại như 1 chân lí . Đất nước có truyền thống văn hiến lâu đời, có chủ quyền dân tộc, ngang hàng với phong kiến phương Bắc.</a:t>
            </a:r>
          </a:p>
          <a:p>
            <a:pPr algn="just">
              <a:lnSpc>
                <a:spcPts val="5168"/>
              </a:lnSpc>
            </a:pPr>
            <a:endParaRPr lang="en-US" sz="3691">
              <a:solidFill>
                <a:srgbClr val="52340D"/>
              </a:solidFill>
              <a:latin typeface="Cabin"/>
              <a:ea typeface="Cabin"/>
              <a:cs typeface="Cabin"/>
              <a:sym typeface="Cabin"/>
            </a:endParaRPr>
          </a:p>
        </p:txBody>
      </p:sp>
      <p:sp>
        <p:nvSpPr>
          <p:cNvPr id="3" name="Freeform 3"/>
          <p:cNvSpPr/>
          <p:nvPr/>
        </p:nvSpPr>
        <p:spPr>
          <a:xfrm>
            <a:off x="13584364" y="6763041"/>
            <a:ext cx="2924220" cy="3191114"/>
          </a:xfrm>
          <a:custGeom>
            <a:avLst/>
            <a:gdLst/>
            <a:ahLst/>
            <a:cxnLst/>
            <a:rect l="l" t="t" r="r" b="b"/>
            <a:pathLst>
              <a:path w="2924220" h="3191114">
                <a:moveTo>
                  <a:pt x="0" y="0"/>
                </a:moveTo>
                <a:lnTo>
                  <a:pt x="2924221" y="0"/>
                </a:lnTo>
                <a:lnTo>
                  <a:pt x="2924221" y="3191114"/>
                </a:lnTo>
                <a:lnTo>
                  <a:pt x="0" y="3191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742218" y="139420"/>
            <a:ext cx="7121769" cy="5246370"/>
            <a:chOff x="0" y="0"/>
            <a:chExt cx="19050000" cy="14033500"/>
          </a:xfrm>
        </p:grpSpPr>
        <p:sp>
          <p:nvSpPr>
            <p:cNvPr id="3" name="Freeform 3"/>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2"/>
              <a:stretch>
                <a:fillRect t="-144" b="-144"/>
              </a:stretch>
            </a:blipFill>
          </p:spPr>
        </p:sp>
        <p:sp>
          <p:nvSpPr>
            <p:cNvPr id="4" name="Freeform 4"/>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3"/>
              <a:stretch>
                <a:fillRect t="-226" b="-226"/>
              </a:stretch>
            </a:blipFill>
          </p:spPr>
        </p:sp>
      </p:grpSp>
      <p:grpSp>
        <p:nvGrpSpPr>
          <p:cNvPr id="5" name="Group 5"/>
          <p:cNvGrpSpPr/>
          <p:nvPr/>
        </p:nvGrpSpPr>
        <p:grpSpPr>
          <a:xfrm>
            <a:off x="658806" y="-823452"/>
            <a:ext cx="9534915" cy="11933905"/>
            <a:chOff x="0" y="0"/>
            <a:chExt cx="2511253" cy="3143086"/>
          </a:xfrm>
        </p:grpSpPr>
        <p:sp>
          <p:nvSpPr>
            <p:cNvPr id="6" name="Freeform 6"/>
            <p:cNvSpPr/>
            <p:nvPr/>
          </p:nvSpPr>
          <p:spPr>
            <a:xfrm>
              <a:off x="0" y="0"/>
              <a:ext cx="2511253" cy="3143086"/>
            </a:xfrm>
            <a:custGeom>
              <a:avLst/>
              <a:gdLst/>
              <a:ahLst/>
              <a:cxnLst/>
              <a:rect l="l" t="t" r="r" b="b"/>
              <a:pathLst>
                <a:path w="2511253" h="3143086">
                  <a:moveTo>
                    <a:pt x="41410" y="0"/>
                  </a:moveTo>
                  <a:lnTo>
                    <a:pt x="2469844" y="0"/>
                  </a:lnTo>
                  <a:cubicBezTo>
                    <a:pt x="2492714" y="0"/>
                    <a:pt x="2511253" y="18540"/>
                    <a:pt x="2511253" y="41410"/>
                  </a:cubicBezTo>
                  <a:lnTo>
                    <a:pt x="2511253" y="3101676"/>
                  </a:lnTo>
                  <a:cubicBezTo>
                    <a:pt x="2511253" y="3124546"/>
                    <a:pt x="2492714" y="3143086"/>
                    <a:pt x="2469844" y="3143086"/>
                  </a:cubicBezTo>
                  <a:lnTo>
                    <a:pt x="41410" y="3143086"/>
                  </a:lnTo>
                  <a:cubicBezTo>
                    <a:pt x="18540" y="3143086"/>
                    <a:pt x="0" y="3124546"/>
                    <a:pt x="0" y="3101676"/>
                  </a:cubicBezTo>
                  <a:lnTo>
                    <a:pt x="0" y="41410"/>
                  </a:lnTo>
                  <a:cubicBezTo>
                    <a:pt x="0" y="18540"/>
                    <a:pt x="18540" y="0"/>
                    <a:pt x="41410" y="0"/>
                  </a:cubicBezTo>
                  <a:close/>
                </a:path>
              </a:pathLst>
            </a:custGeom>
            <a:solidFill>
              <a:srgbClr val="FFFBD4"/>
            </a:solidFill>
          </p:spPr>
        </p:sp>
        <p:sp>
          <p:nvSpPr>
            <p:cNvPr id="7" name="TextBox 7"/>
            <p:cNvSpPr txBox="1"/>
            <p:nvPr/>
          </p:nvSpPr>
          <p:spPr>
            <a:xfrm>
              <a:off x="0" y="-38100"/>
              <a:ext cx="2511253" cy="3181186"/>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a:grpSpLocks noChangeAspect="1"/>
          </p:cNvGrpSpPr>
          <p:nvPr/>
        </p:nvGrpSpPr>
        <p:grpSpPr>
          <a:xfrm>
            <a:off x="10742218" y="4929682"/>
            <a:ext cx="7121769" cy="5246370"/>
            <a:chOff x="0" y="0"/>
            <a:chExt cx="19050000" cy="14033500"/>
          </a:xfrm>
        </p:grpSpPr>
        <p:sp>
          <p:nvSpPr>
            <p:cNvPr id="9" name="Freeform 9"/>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4"/>
              <a:stretch>
                <a:fillRect l="-18743" r="-18743"/>
              </a:stretch>
            </a:blipFill>
          </p:spPr>
        </p:sp>
        <p:sp>
          <p:nvSpPr>
            <p:cNvPr id="10" name="Freeform 10"/>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3"/>
              <a:stretch>
                <a:fillRect t="-226" b="-226"/>
              </a:stretch>
            </a:blipFill>
          </p:spPr>
        </p:sp>
      </p:grpSp>
      <p:sp>
        <p:nvSpPr>
          <p:cNvPr id="11" name="TextBox 11"/>
          <p:cNvSpPr txBox="1"/>
          <p:nvPr/>
        </p:nvSpPr>
        <p:spPr>
          <a:xfrm>
            <a:off x="1379693" y="525505"/>
            <a:ext cx="8093140" cy="8017819"/>
          </a:xfrm>
          <a:prstGeom prst="rect">
            <a:avLst/>
          </a:prstGeom>
        </p:spPr>
        <p:txBody>
          <a:bodyPr lIns="0" tIns="0" rIns="0" bIns="0" rtlCol="0" anchor="t">
            <a:spAutoFit/>
          </a:bodyPr>
          <a:lstStyle/>
          <a:p>
            <a:pPr algn="just">
              <a:lnSpc>
                <a:spcPts val="4929"/>
              </a:lnSpc>
            </a:pPr>
            <a:endParaRPr/>
          </a:p>
          <a:p>
            <a:pPr algn="just">
              <a:lnSpc>
                <a:spcPts val="4929"/>
              </a:lnSpc>
            </a:pPr>
            <a:r>
              <a:rPr lang="en-US" sz="3521">
                <a:solidFill>
                  <a:srgbClr val="52340D"/>
                </a:solidFill>
                <a:latin typeface="Cabin"/>
                <a:ea typeface="Cabin"/>
                <a:cs typeface="Cabin"/>
                <a:sym typeface="Cabin"/>
              </a:rPr>
              <a:t>- </a:t>
            </a:r>
            <a:r>
              <a:rPr lang="en-US" sz="3521" b="1">
                <a:solidFill>
                  <a:srgbClr val="52340D"/>
                </a:solidFill>
                <a:latin typeface="Cabin Bold"/>
                <a:ea typeface="Cabin Bold"/>
                <a:cs typeface="Cabin Bold"/>
                <a:sym typeface="Cabin Bold"/>
              </a:rPr>
              <a:t>Hình ảnh đối lập, so sánh:</a:t>
            </a:r>
          </a:p>
          <a:p>
            <a:pPr algn="just">
              <a:lnSpc>
                <a:spcPts val="4929"/>
              </a:lnSpc>
            </a:pPr>
            <a:r>
              <a:rPr lang="en-US" sz="3521">
                <a:solidFill>
                  <a:srgbClr val="52340D"/>
                </a:solidFill>
                <a:latin typeface="Cabin"/>
                <a:ea typeface="Cabin"/>
                <a:cs typeface="Cabin"/>
                <a:sym typeface="Cabin"/>
              </a:rPr>
              <a:t>+ Triệu, Đinh, Lý, Trần ↔ Hán, Đường, Tống, Nguyên </a:t>
            </a:r>
          </a:p>
          <a:p>
            <a:pPr algn="just">
              <a:lnSpc>
                <a:spcPts val="4929"/>
              </a:lnSpc>
            </a:pPr>
            <a:r>
              <a:rPr lang="en-US" sz="3521">
                <a:solidFill>
                  <a:srgbClr val="52340D"/>
                </a:solidFill>
                <a:latin typeface="Cabin"/>
                <a:ea typeface="Cabin"/>
                <a:cs typeface="Cabin"/>
                <a:sym typeface="Cabin"/>
              </a:rPr>
              <a:t> → khẳng định Đại Việt ngang hàng, độc lập với phương Bắc.</a:t>
            </a:r>
          </a:p>
          <a:p>
            <a:pPr algn="just">
              <a:lnSpc>
                <a:spcPts val="4929"/>
              </a:lnSpc>
            </a:pPr>
            <a:r>
              <a:rPr lang="en-US" sz="3521">
                <a:solidFill>
                  <a:srgbClr val="52340D"/>
                </a:solidFill>
                <a:latin typeface="Cabin"/>
                <a:ea typeface="Cabin"/>
                <a:cs typeface="Cabin"/>
                <a:sym typeface="Cabin"/>
              </a:rPr>
              <a:t>+ Mạnh ↔ yếu, từng lúc ↔ đời nào cũng có </a:t>
            </a:r>
          </a:p>
          <a:p>
            <a:pPr algn="just">
              <a:lnSpc>
                <a:spcPts val="4929"/>
              </a:lnSpc>
            </a:pPr>
            <a:r>
              <a:rPr lang="en-US" sz="3521">
                <a:solidFill>
                  <a:srgbClr val="52340D"/>
                </a:solidFill>
                <a:latin typeface="Cabin"/>
                <a:ea typeface="Cabin"/>
                <a:cs typeface="Cabin"/>
                <a:sym typeface="Cabin"/>
              </a:rPr>
              <a:t> → dù hoàn cảnh thay đổi, Đại Việt luôn có hào kiệt.</a:t>
            </a:r>
          </a:p>
          <a:p>
            <a:pPr algn="just">
              <a:lnSpc>
                <a:spcPts val="4929"/>
              </a:lnSpc>
            </a:pPr>
            <a:r>
              <a:rPr lang="en-US" sz="3521">
                <a:solidFill>
                  <a:srgbClr val="52340D"/>
                </a:solidFill>
                <a:latin typeface="Cabin"/>
                <a:ea typeface="Cabin"/>
                <a:cs typeface="Cabin"/>
                <a:sym typeface="Cabin"/>
              </a:rPr>
              <a:t>+ Bắc ↔ Nam, phong tục khác</a:t>
            </a:r>
          </a:p>
          <a:p>
            <a:pPr algn="just">
              <a:lnSpc>
                <a:spcPts val="4929"/>
              </a:lnSpc>
            </a:pPr>
            <a:r>
              <a:rPr lang="en-US" sz="3521">
                <a:solidFill>
                  <a:srgbClr val="52340D"/>
                </a:solidFill>
                <a:latin typeface="Cabin"/>
                <a:ea typeface="Cabin"/>
                <a:cs typeface="Cabin"/>
                <a:sym typeface="Cabin"/>
              </a:rPr>
              <a:t> → lãnh thổ, văn hóa riêng biệt.</a:t>
            </a:r>
          </a:p>
          <a:p>
            <a:pPr algn="just">
              <a:lnSpc>
                <a:spcPts val="4929"/>
              </a:lnSpc>
            </a:pPr>
            <a:endParaRPr lang="en-US" sz="3521">
              <a:solidFill>
                <a:srgbClr val="52340D"/>
              </a:solidFill>
              <a:latin typeface="Cabin"/>
              <a:ea typeface="Cabin"/>
              <a:cs typeface="Cabin"/>
              <a:sym typeface="Cabin"/>
            </a:endParaRPr>
          </a:p>
          <a:p>
            <a:pPr algn="just">
              <a:lnSpc>
                <a:spcPts val="4929"/>
              </a:lnSpc>
            </a:pPr>
            <a:endParaRPr lang="en-US" sz="3521">
              <a:solidFill>
                <a:srgbClr val="52340D"/>
              </a:solidFill>
              <a:latin typeface="Cabin"/>
              <a:ea typeface="Cabin"/>
              <a:cs typeface="Cabin"/>
              <a:sym typeface="Cabi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2867" y="2167366"/>
            <a:ext cx="13453990" cy="5046189"/>
            <a:chOff x="0" y="0"/>
            <a:chExt cx="3543438" cy="1329037"/>
          </a:xfrm>
        </p:grpSpPr>
        <p:sp>
          <p:nvSpPr>
            <p:cNvPr id="3" name="Freeform 3"/>
            <p:cNvSpPr/>
            <p:nvPr/>
          </p:nvSpPr>
          <p:spPr>
            <a:xfrm>
              <a:off x="0" y="0"/>
              <a:ext cx="3543438" cy="1329037"/>
            </a:xfrm>
            <a:custGeom>
              <a:avLst/>
              <a:gdLst/>
              <a:ahLst/>
              <a:cxnLst/>
              <a:rect l="l" t="t" r="r" b="b"/>
              <a:pathLst>
                <a:path w="3543438" h="1329037">
                  <a:moveTo>
                    <a:pt x="29347" y="0"/>
                  </a:moveTo>
                  <a:lnTo>
                    <a:pt x="3514090" y="0"/>
                  </a:lnTo>
                  <a:cubicBezTo>
                    <a:pt x="3530298" y="0"/>
                    <a:pt x="3543438" y="13139"/>
                    <a:pt x="3543438" y="29347"/>
                  </a:cubicBezTo>
                  <a:lnTo>
                    <a:pt x="3543438" y="1299690"/>
                  </a:lnTo>
                  <a:cubicBezTo>
                    <a:pt x="3543438" y="1307474"/>
                    <a:pt x="3540346" y="1314938"/>
                    <a:pt x="3534842" y="1320442"/>
                  </a:cubicBezTo>
                  <a:cubicBezTo>
                    <a:pt x="3529338" y="1325946"/>
                    <a:pt x="3521874" y="1329037"/>
                    <a:pt x="3514090" y="1329037"/>
                  </a:cubicBezTo>
                  <a:lnTo>
                    <a:pt x="29347" y="1329037"/>
                  </a:lnTo>
                  <a:cubicBezTo>
                    <a:pt x="13139" y="1329037"/>
                    <a:pt x="0" y="1315898"/>
                    <a:pt x="0" y="1299690"/>
                  </a:cubicBezTo>
                  <a:lnTo>
                    <a:pt x="0" y="29347"/>
                  </a:lnTo>
                  <a:cubicBezTo>
                    <a:pt x="0" y="13139"/>
                    <a:pt x="13139" y="0"/>
                    <a:pt x="29347" y="0"/>
                  </a:cubicBezTo>
                  <a:close/>
                </a:path>
              </a:pathLst>
            </a:custGeom>
            <a:solidFill>
              <a:srgbClr val="FFFBD4"/>
            </a:solidFill>
          </p:spPr>
        </p:sp>
        <p:sp>
          <p:nvSpPr>
            <p:cNvPr id="4" name="TextBox 4"/>
            <p:cNvSpPr txBox="1"/>
            <p:nvPr/>
          </p:nvSpPr>
          <p:spPr>
            <a:xfrm>
              <a:off x="0" y="-38100"/>
              <a:ext cx="3543438" cy="136713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489389" y="3068237"/>
            <a:ext cx="13381607" cy="3542037"/>
          </a:xfrm>
          <a:prstGeom prst="rect">
            <a:avLst/>
          </a:prstGeom>
        </p:spPr>
        <p:txBody>
          <a:bodyPr lIns="0" tIns="0" rIns="0" bIns="0" rtlCol="0" anchor="t">
            <a:spAutoFit/>
          </a:bodyPr>
          <a:lstStyle/>
          <a:p>
            <a:pPr marL="874082" lvl="1" indent="-437041" algn="just">
              <a:lnSpc>
                <a:spcPts val="5667"/>
              </a:lnSpc>
              <a:buFont typeface="Arial"/>
              <a:buChar char="•"/>
            </a:pPr>
            <a:r>
              <a:rPr lang="en-US" sz="4048">
                <a:solidFill>
                  <a:srgbClr val="52340D"/>
                </a:solidFill>
                <a:latin typeface="Cabin"/>
                <a:ea typeface="Cabin"/>
                <a:cs typeface="Cabin"/>
                <a:sym typeface="Cabin"/>
              </a:rPr>
              <a:t>Đại Việt là một nước độc lập có lãnh thổ riêng, phong tục tập quán riêng, có lịch sử đáng tự hào, có hoàng đế cai trị cùng sánh vai với các triều đại phương Bắc. Đây là quan niệm hoàn chỉnh về quốc gia, dân tộc.</a:t>
            </a:r>
          </a:p>
          <a:p>
            <a:pPr algn="just">
              <a:lnSpc>
                <a:spcPts val="5667"/>
              </a:lnSpc>
            </a:pPr>
            <a:endParaRPr lang="en-US" sz="4048">
              <a:solidFill>
                <a:srgbClr val="52340D"/>
              </a:solidFill>
              <a:latin typeface="Cabin"/>
              <a:ea typeface="Cabin"/>
              <a:cs typeface="Cabin"/>
              <a:sym typeface="Cabin"/>
            </a:endParaRPr>
          </a:p>
        </p:txBody>
      </p:sp>
      <p:sp>
        <p:nvSpPr>
          <p:cNvPr id="6" name="TextBox 6"/>
          <p:cNvSpPr txBox="1"/>
          <p:nvPr/>
        </p:nvSpPr>
        <p:spPr>
          <a:xfrm>
            <a:off x="7338510" y="1702228"/>
            <a:ext cx="16230600" cy="844551"/>
          </a:xfrm>
          <a:prstGeom prst="rect">
            <a:avLst/>
          </a:prstGeom>
        </p:spPr>
        <p:txBody>
          <a:bodyPr lIns="0" tIns="0" rIns="0" bIns="0" rtlCol="0" anchor="t">
            <a:spAutoFit/>
          </a:bodyPr>
          <a:lstStyle/>
          <a:p>
            <a:pPr algn="l">
              <a:lnSpc>
                <a:spcPts val="6999"/>
              </a:lnSpc>
            </a:pPr>
            <a:r>
              <a:rPr lang="en-US" sz="4999" b="1">
                <a:solidFill>
                  <a:srgbClr val="52340D"/>
                </a:solidFill>
                <a:latin typeface="Cabin Bold"/>
                <a:ea typeface="Cabin Bold"/>
                <a:cs typeface="Cabin Bold"/>
                <a:sym typeface="Cabin Bold"/>
              </a:rPr>
              <a:t>Rút ra kết luận: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12678" y="2393712"/>
            <a:ext cx="12803289" cy="4105098"/>
          </a:xfrm>
          <a:prstGeom prst="rect">
            <a:avLst/>
          </a:prstGeom>
        </p:spPr>
        <p:txBody>
          <a:bodyPr lIns="0" tIns="0" rIns="0" bIns="0" rtlCol="0" anchor="t">
            <a:spAutoFit/>
          </a:bodyPr>
          <a:lstStyle/>
          <a:p>
            <a:pPr algn="just">
              <a:lnSpc>
                <a:spcPts val="5448"/>
              </a:lnSpc>
            </a:pPr>
            <a:r>
              <a:rPr lang="en-US" sz="3891" i="1">
                <a:solidFill>
                  <a:srgbClr val="52340D"/>
                </a:solidFill>
                <a:latin typeface="Cabin Italics"/>
                <a:ea typeface="Cabin Italics"/>
                <a:cs typeface="Cabin Italics"/>
                <a:sym typeface="Cabin Italics"/>
              </a:rPr>
              <a:t>Lưu Cung  -&gt;   thất bại,</a:t>
            </a:r>
          </a:p>
          <a:p>
            <a:pPr algn="just">
              <a:lnSpc>
                <a:spcPts val="5448"/>
              </a:lnSpc>
            </a:pPr>
            <a:r>
              <a:rPr lang="en-US" sz="3891" i="1">
                <a:solidFill>
                  <a:srgbClr val="52340D"/>
                </a:solidFill>
                <a:latin typeface="Cabin Italics"/>
                <a:ea typeface="Cabin Italics"/>
                <a:cs typeface="Cabin Italics"/>
                <a:sym typeface="Cabin Italics"/>
              </a:rPr>
              <a:t>Triệu Tiết - &gt; tiêu vong.</a:t>
            </a:r>
          </a:p>
          <a:p>
            <a:pPr algn="just">
              <a:lnSpc>
                <a:spcPts val="5448"/>
              </a:lnSpc>
            </a:pPr>
            <a:r>
              <a:rPr lang="en-US" sz="3891" i="1">
                <a:solidFill>
                  <a:srgbClr val="52340D"/>
                </a:solidFill>
                <a:latin typeface="Cabin Italics"/>
                <a:ea typeface="Cabin Italics"/>
                <a:cs typeface="Cabin Italics"/>
                <a:sym typeface="Cabin Italics"/>
              </a:rPr>
              <a:t>Cửa Hàm Tử   -&gt; bắt sống Toa Đô,</a:t>
            </a:r>
          </a:p>
          <a:p>
            <a:pPr algn="just">
              <a:lnSpc>
                <a:spcPts val="5448"/>
              </a:lnSpc>
            </a:pPr>
            <a:r>
              <a:rPr lang="en-US" sz="3891" i="1">
                <a:solidFill>
                  <a:srgbClr val="52340D"/>
                </a:solidFill>
                <a:latin typeface="Cabin Italics"/>
                <a:ea typeface="Cabin Italics"/>
                <a:cs typeface="Cabin Italics"/>
                <a:sym typeface="Cabin Italics"/>
              </a:rPr>
              <a:t>Sông Bạch Đẵng  -&gt; giết tươi Ô Mã.</a:t>
            </a:r>
          </a:p>
          <a:p>
            <a:pPr algn="just">
              <a:lnSpc>
                <a:spcPts val="5448"/>
              </a:lnSpc>
            </a:pPr>
            <a:r>
              <a:rPr lang="en-US" sz="3891" i="1">
                <a:solidFill>
                  <a:srgbClr val="52340D"/>
                </a:solidFill>
                <a:latin typeface="Cabin Italics"/>
                <a:ea typeface="Cabin Italics"/>
                <a:cs typeface="Cabin Italics"/>
                <a:sym typeface="Cabin Italics"/>
              </a:rPr>
              <a:t>.</a:t>
            </a:r>
          </a:p>
          <a:p>
            <a:pPr algn="just">
              <a:lnSpc>
                <a:spcPts val="5448"/>
              </a:lnSpc>
            </a:pPr>
            <a:endParaRPr lang="en-US" sz="3891" i="1">
              <a:solidFill>
                <a:srgbClr val="52340D"/>
              </a:solidFill>
              <a:latin typeface="Cabin Italics"/>
              <a:ea typeface="Cabin Italics"/>
              <a:cs typeface="Cabin Italics"/>
              <a:sym typeface="Cabin Italics"/>
            </a:endParaRPr>
          </a:p>
        </p:txBody>
      </p:sp>
      <p:sp>
        <p:nvSpPr>
          <p:cNvPr id="3" name="Freeform 3"/>
          <p:cNvSpPr/>
          <p:nvPr/>
        </p:nvSpPr>
        <p:spPr>
          <a:xfrm>
            <a:off x="5827764" y="1538266"/>
            <a:ext cx="6967597" cy="722096"/>
          </a:xfrm>
          <a:custGeom>
            <a:avLst/>
            <a:gdLst/>
            <a:ahLst/>
            <a:cxnLst/>
            <a:rect l="l" t="t" r="r" b="b"/>
            <a:pathLst>
              <a:path w="6967597" h="722096">
                <a:moveTo>
                  <a:pt x="0" y="0"/>
                </a:moveTo>
                <a:lnTo>
                  <a:pt x="6967597" y="0"/>
                </a:lnTo>
                <a:lnTo>
                  <a:pt x="6967597" y="722096"/>
                </a:lnTo>
                <a:lnTo>
                  <a:pt x="0" y="722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582506" y="4453019"/>
            <a:ext cx="6035950" cy="625544"/>
          </a:xfrm>
          <a:custGeom>
            <a:avLst/>
            <a:gdLst/>
            <a:ahLst/>
            <a:cxnLst/>
            <a:rect l="l" t="t" r="r" b="b"/>
            <a:pathLst>
              <a:path w="6035950" h="625544">
                <a:moveTo>
                  <a:pt x="0" y="0"/>
                </a:moveTo>
                <a:lnTo>
                  <a:pt x="6035950" y="0"/>
                </a:lnTo>
                <a:lnTo>
                  <a:pt x="6035950" y="625544"/>
                </a:lnTo>
                <a:lnTo>
                  <a:pt x="0" y="625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0800000">
            <a:off x="6012678" y="7171666"/>
            <a:ext cx="6967597" cy="722096"/>
          </a:xfrm>
          <a:custGeom>
            <a:avLst/>
            <a:gdLst/>
            <a:ahLst/>
            <a:cxnLst/>
            <a:rect l="l" t="t" r="r" b="b"/>
            <a:pathLst>
              <a:path w="6967597" h="722096">
                <a:moveTo>
                  <a:pt x="0" y="0"/>
                </a:moveTo>
                <a:lnTo>
                  <a:pt x="6967597" y="0"/>
                </a:lnTo>
                <a:lnTo>
                  <a:pt x="6967597" y="722096"/>
                </a:lnTo>
                <a:lnTo>
                  <a:pt x="0" y="722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028700" y="612652"/>
            <a:ext cx="18161433" cy="716064"/>
          </a:xfrm>
          <a:prstGeom prst="rect">
            <a:avLst/>
          </a:prstGeom>
        </p:spPr>
        <p:txBody>
          <a:bodyPr lIns="0" tIns="0" rIns="0" bIns="0" rtlCol="0" anchor="t">
            <a:spAutoFit/>
          </a:bodyPr>
          <a:lstStyle/>
          <a:p>
            <a:pPr algn="l">
              <a:lnSpc>
                <a:spcPts val="5878"/>
              </a:lnSpc>
            </a:pPr>
            <a:r>
              <a:rPr lang="en-US" sz="4198" b="1" u="sng">
                <a:solidFill>
                  <a:srgbClr val="9D5400"/>
                </a:solidFill>
                <a:latin typeface="Noto Sans Bold"/>
                <a:ea typeface="Noto Sans Bold"/>
                <a:cs typeface="Noto Sans Bold"/>
                <a:sym typeface="Noto Sans Bold"/>
              </a:rPr>
              <a:t>3. Những chứng cớ thực tế</a:t>
            </a:r>
          </a:p>
        </p:txBody>
      </p:sp>
      <p:sp>
        <p:nvSpPr>
          <p:cNvPr id="7" name="Freeform 7"/>
          <p:cNvSpPr/>
          <p:nvPr/>
        </p:nvSpPr>
        <p:spPr>
          <a:xfrm rot="-5400000" flipV="1">
            <a:off x="10925134" y="4453019"/>
            <a:ext cx="6035950" cy="625544"/>
          </a:xfrm>
          <a:custGeom>
            <a:avLst/>
            <a:gdLst/>
            <a:ahLst/>
            <a:cxnLst/>
            <a:rect l="l" t="t" r="r" b="b"/>
            <a:pathLst>
              <a:path w="6035950" h="625544">
                <a:moveTo>
                  <a:pt x="0" y="625544"/>
                </a:moveTo>
                <a:lnTo>
                  <a:pt x="6035950" y="625544"/>
                </a:lnTo>
                <a:lnTo>
                  <a:pt x="6035950" y="0"/>
                </a:lnTo>
                <a:lnTo>
                  <a:pt x="0" y="0"/>
                </a:lnTo>
                <a:lnTo>
                  <a:pt x="0" y="62554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2435404" y="8236662"/>
            <a:ext cx="12803289" cy="2720104"/>
          </a:xfrm>
          <a:prstGeom prst="rect">
            <a:avLst/>
          </a:prstGeom>
        </p:spPr>
        <p:txBody>
          <a:bodyPr lIns="0" tIns="0" rIns="0" bIns="0" rtlCol="0" anchor="t">
            <a:spAutoFit/>
          </a:bodyPr>
          <a:lstStyle/>
          <a:p>
            <a:pPr algn="just">
              <a:lnSpc>
                <a:spcPts val="5448"/>
              </a:lnSpc>
            </a:pPr>
            <a:r>
              <a:rPr lang="en-US" sz="3891" i="1">
                <a:solidFill>
                  <a:srgbClr val="52340D"/>
                </a:solidFill>
                <a:latin typeface="Cabin Italics"/>
                <a:ea typeface="Cabin Italics"/>
                <a:cs typeface="Cabin Italics"/>
                <a:sym typeface="Cabin Italics"/>
              </a:rPr>
              <a:t>→ Tác giả dựa vào sự thật lịch sử để chứng minh. Trong các cuộc k/c quân ta đều đại thắng, bọn giặc đều thất bại</a:t>
            </a:r>
          </a:p>
          <a:p>
            <a:pPr algn="just">
              <a:lnSpc>
                <a:spcPts val="5448"/>
              </a:lnSpc>
            </a:pPr>
            <a:r>
              <a:rPr lang="en-US" sz="3891" i="1">
                <a:solidFill>
                  <a:srgbClr val="52340D"/>
                </a:solidFill>
                <a:latin typeface="Cabin Italics"/>
                <a:ea typeface="Cabin Italics"/>
                <a:cs typeface="Cabin Italics"/>
                <a:sym typeface="Cabin Italics"/>
              </a:rPr>
              <a:t>→ Bằng chứng cụ thể, sinh động, rõ ràng không thể chối cãi.</a:t>
            </a:r>
          </a:p>
          <a:p>
            <a:pPr algn="just">
              <a:lnSpc>
                <a:spcPts val="5448"/>
              </a:lnSpc>
            </a:pPr>
            <a:endParaRPr lang="en-US" sz="3891" i="1">
              <a:solidFill>
                <a:srgbClr val="52340D"/>
              </a:solidFill>
              <a:latin typeface="Cabin Italics"/>
              <a:ea typeface="Cabin Italics"/>
              <a:cs typeface="Cabin Italics"/>
              <a:sym typeface="Cabin Itali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59405" y="-282566"/>
            <a:ext cx="7609403" cy="10852132"/>
            <a:chOff x="0" y="0"/>
            <a:chExt cx="2004123" cy="2858175"/>
          </a:xfrm>
        </p:grpSpPr>
        <p:sp>
          <p:nvSpPr>
            <p:cNvPr id="3" name="Freeform 3"/>
            <p:cNvSpPr/>
            <p:nvPr/>
          </p:nvSpPr>
          <p:spPr>
            <a:xfrm>
              <a:off x="0" y="0"/>
              <a:ext cx="2004122" cy="2858175"/>
            </a:xfrm>
            <a:custGeom>
              <a:avLst/>
              <a:gdLst/>
              <a:ahLst/>
              <a:cxnLst/>
              <a:rect l="l" t="t" r="r" b="b"/>
              <a:pathLst>
                <a:path w="2004122" h="2858175">
                  <a:moveTo>
                    <a:pt x="51888" y="0"/>
                  </a:moveTo>
                  <a:lnTo>
                    <a:pt x="1952234" y="0"/>
                  </a:lnTo>
                  <a:cubicBezTo>
                    <a:pt x="1965996" y="0"/>
                    <a:pt x="1979194" y="5467"/>
                    <a:pt x="1988925" y="15198"/>
                  </a:cubicBezTo>
                  <a:cubicBezTo>
                    <a:pt x="1998656" y="24929"/>
                    <a:pt x="2004122" y="38127"/>
                    <a:pt x="2004122" y="51888"/>
                  </a:cubicBezTo>
                  <a:lnTo>
                    <a:pt x="2004122" y="2806286"/>
                  </a:lnTo>
                  <a:cubicBezTo>
                    <a:pt x="2004122" y="2834943"/>
                    <a:pt x="1980891" y="2858175"/>
                    <a:pt x="1952234" y="2858175"/>
                  </a:cubicBezTo>
                  <a:lnTo>
                    <a:pt x="51888" y="2858175"/>
                  </a:lnTo>
                  <a:cubicBezTo>
                    <a:pt x="38127" y="2858175"/>
                    <a:pt x="24929" y="2852708"/>
                    <a:pt x="15198" y="2842977"/>
                  </a:cubicBezTo>
                  <a:cubicBezTo>
                    <a:pt x="5467" y="2833246"/>
                    <a:pt x="0" y="2820048"/>
                    <a:pt x="0" y="2806286"/>
                  </a:cubicBezTo>
                  <a:lnTo>
                    <a:pt x="0" y="51888"/>
                  </a:lnTo>
                  <a:cubicBezTo>
                    <a:pt x="0" y="38127"/>
                    <a:pt x="5467" y="24929"/>
                    <a:pt x="15198" y="15198"/>
                  </a:cubicBezTo>
                  <a:cubicBezTo>
                    <a:pt x="24929" y="5467"/>
                    <a:pt x="38127" y="0"/>
                    <a:pt x="51888" y="0"/>
                  </a:cubicBezTo>
                  <a:close/>
                </a:path>
              </a:pathLst>
            </a:custGeom>
            <a:solidFill>
              <a:srgbClr val="FFFBD4"/>
            </a:solidFill>
          </p:spPr>
        </p:sp>
        <p:sp>
          <p:nvSpPr>
            <p:cNvPr id="4" name="TextBox 4"/>
            <p:cNvSpPr txBox="1"/>
            <p:nvPr/>
          </p:nvSpPr>
          <p:spPr>
            <a:xfrm>
              <a:off x="0" y="-38100"/>
              <a:ext cx="2004123" cy="28962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333807" y="-282566"/>
            <a:ext cx="7609403" cy="10852132"/>
            <a:chOff x="0" y="0"/>
            <a:chExt cx="2004123" cy="2858175"/>
          </a:xfrm>
        </p:grpSpPr>
        <p:sp>
          <p:nvSpPr>
            <p:cNvPr id="6" name="Freeform 6"/>
            <p:cNvSpPr/>
            <p:nvPr/>
          </p:nvSpPr>
          <p:spPr>
            <a:xfrm>
              <a:off x="0" y="0"/>
              <a:ext cx="2004122" cy="2858175"/>
            </a:xfrm>
            <a:custGeom>
              <a:avLst/>
              <a:gdLst/>
              <a:ahLst/>
              <a:cxnLst/>
              <a:rect l="l" t="t" r="r" b="b"/>
              <a:pathLst>
                <a:path w="2004122" h="2858175">
                  <a:moveTo>
                    <a:pt x="51888" y="0"/>
                  </a:moveTo>
                  <a:lnTo>
                    <a:pt x="1952234" y="0"/>
                  </a:lnTo>
                  <a:cubicBezTo>
                    <a:pt x="1965996" y="0"/>
                    <a:pt x="1979194" y="5467"/>
                    <a:pt x="1988925" y="15198"/>
                  </a:cubicBezTo>
                  <a:cubicBezTo>
                    <a:pt x="1998656" y="24929"/>
                    <a:pt x="2004122" y="38127"/>
                    <a:pt x="2004122" y="51888"/>
                  </a:cubicBezTo>
                  <a:lnTo>
                    <a:pt x="2004122" y="2806286"/>
                  </a:lnTo>
                  <a:cubicBezTo>
                    <a:pt x="2004122" y="2834943"/>
                    <a:pt x="1980891" y="2858175"/>
                    <a:pt x="1952234" y="2858175"/>
                  </a:cubicBezTo>
                  <a:lnTo>
                    <a:pt x="51888" y="2858175"/>
                  </a:lnTo>
                  <a:cubicBezTo>
                    <a:pt x="38127" y="2858175"/>
                    <a:pt x="24929" y="2852708"/>
                    <a:pt x="15198" y="2842977"/>
                  </a:cubicBezTo>
                  <a:cubicBezTo>
                    <a:pt x="5467" y="2833246"/>
                    <a:pt x="0" y="2820048"/>
                    <a:pt x="0" y="2806286"/>
                  </a:cubicBezTo>
                  <a:lnTo>
                    <a:pt x="0" y="51888"/>
                  </a:lnTo>
                  <a:cubicBezTo>
                    <a:pt x="0" y="38127"/>
                    <a:pt x="5467" y="24929"/>
                    <a:pt x="15198" y="15198"/>
                  </a:cubicBezTo>
                  <a:cubicBezTo>
                    <a:pt x="24929" y="5467"/>
                    <a:pt x="38127" y="0"/>
                    <a:pt x="51888" y="0"/>
                  </a:cubicBezTo>
                  <a:close/>
                </a:path>
              </a:pathLst>
            </a:custGeom>
            <a:solidFill>
              <a:srgbClr val="FFFBD4"/>
            </a:solidFill>
          </p:spPr>
        </p:sp>
        <p:sp>
          <p:nvSpPr>
            <p:cNvPr id="7" name="TextBox 7"/>
            <p:cNvSpPr txBox="1"/>
            <p:nvPr/>
          </p:nvSpPr>
          <p:spPr>
            <a:xfrm>
              <a:off x="0" y="-38100"/>
              <a:ext cx="2004123" cy="2896275"/>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184245" y="933450"/>
            <a:ext cx="16645508" cy="1774755"/>
          </a:xfrm>
          <a:prstGeom prst="rect">
            <a:avLst/>
          </a:prstGeom>
        </p:spPr>
        <p:txBody>
          <a:bodyPr lIns="0" tIns="0" rIns="0" bIns="0" rtlCol="0" anchor="t">
            <a:spAutoFit/>
          </a:bodyPr>
          <a:lstStyle/>
          <a:p>
            <a:pPr algn="ctr">
              <a:lnSpc>
                <a:spcPts val="7178"/>
              </a:lnSpc>
            </a:pPr>
            <a:r>
              <a:rPr lang="en-US" sz="5127" b="1">
                <a:solidFill>
                  <a:srgbClr val="52340D"/>
                </a:solidFill>
                <a:latin typeface="Cabin Bold"/>
                <a:ea typeface="Cabin Bold"/>
                <a:cs typeface="Cabin Bold"/>
                <a:sym typeface="Cabin Bold"/>
              </a:rPr>
              <a:t>1. Nghệ thuật</a:t>
            </a:r>
          </a:p>
          <a:p>
            <a:pPr algn="ctr">
              <a:lnSpc>
                <a:spcPts val="7178"/>
              </a:lnSpc>
            </a:pPr>
            <a:endParaRPr lang="en-US" sz="5127" b="1">
              <a:solidFill>
                <a:srgbClr val="52340D"/>
              </a:solidFill>
              <a:latin typeface="Cabin Bold"/>
              <a:ea typeface="Cabin Bold"/>
              <a:cs typeface="Cabin Bold"/>
              <a:sym typeface="Cabin Bold"/>
            </a:endParaRPr>
          </a:p>
        </p:txBody>
      </p:sp>
      <p:sp>
        <p:nvSpPr>
          <p:cNvPr id="9" name="TextBox 9"/>
          <p:cNvSpPr txBox="1"/>
          <p:nvPr/>
        </p:nvSpPr>
        <p:spPr>
          <a:xfrm>
            <a:off x="4981568" y="933450"/>
            <a:ext cx="16645508" cy="1774755"/>
          </a:xfrm>
          <a:prstGeom prst="rect">
            <a:avLst/>
          </a:prstGeom>
        </p:spPr>
        <p:txBody>
          <a:bodyPr lIns="0" tIns="0" rIns="0" bIns="0" rtlCol="0" anchor="t">
            <a:spAutoFit/>
          </a:bodyPr>
          <a:lstStyle/>
          <a:p>
            <a:pPr algn="ctr">
              <a:lnSpc>
                <a:spcPts val="7178"/>
              </a:lnSpc>
            </a:pPr>
            <a:r>
              <a:rPr lang="en-US" sz="5127" b="1">
                <a:solidFill>
                  <a:srgbClr val="52340D"/>
                </a:solidFill>
                <a:latin typeface="Cabin Bold"/>
                <a:ea typeface="Cabin Bold"/>
                <a:cs typeface="Cabin Bold"/>
                <a:sym typeface="Cabin Bold"/>
              </a:rPr>
              <a:t>2. Nội dung</a:t>
            </a:r>
          </a:p>
          <a:p>
            <a:pPr algn="ctr">
              <a:lnSpc>
                <a:spcPts val="7178"/>
              </a:lnSpc>
            </a:pPr>
            <a:endParaRPr lang="en-US" sz="5127" b="1">
              <a:solidFill>
                <a:srgbClr val="52340D"/>
              </a:solidFill>
              <a:latin typeface="Cabin Bold"/>
              <a:ea typeface="Cabin Bold"/>
              <a:cs typeface="Cabin Bold"/>
              <a:sym typeface="Cabin Bold"/>
            </a:endParaRPr>
          </a:p>
        </p:txBody>
      </p:sp>
      <p:sp>
        <p:nvSpPr>
          <p:cNvPr id="10" name="TextBox 10"/>
          <p:cNvSpPr txBox="1"/>
          <p:nvPr/>
        </p:nvSpPr>
        <p:spPr>
          <a:xfrm>
            <a:off x="1656889" y="2443342"/>
            <a:ext cx="6963239" cy="4311708"/>
          </a:xfrm>
          <a:prstGeom prst="rect">
            <a:avLst/>
          </a:prstGeom>
        </p:spPr>
        <p:txBody>
          <a:bodyPr lIns="0" tIns="0" rIns="0" bIns="0" rtlCol="0" anchor="t">
            <a:spAutoFit/>
          </a:bodyPr>
          <a:lstStyle/>
          <a:p>
            <a:pPr marL="755158" lvl="1" indent="-377579" algn="l">
              <a:lnSpc>
                <a:spcPts val="4896"/>
              </a:lnSpc>
              <a:buFont typeface="Arial"/>
              <a:buChar char="•"/>
            </a:pPr>
            <a:r>
              <a:rPr lang="en-US" sz="3497">
                <a:solidFill>
                  <a:srgbClr val="52340D"/>
                </a:solidFill>
                <a:latin typeface="Cabin"/>
                <a:ea typeface="Cabin"/>
                <a:cs typeface="Cabin"/>
                <a:sym typeface="Cabin"/>
              </a:rPr>
              <a:t>Lập luận chặt chẽ, lí lẽ sắc bén.</a:t>
            </a:r>
          </a:p>
          <a:p>
            <a:pPr marL="755158" lvl="1" indent="-377579" algn="l">
              <a:lnSpc>
                <a:spcPts val="4896"/>
              </a:lnSpc>
              <a:buFont typeface="Arial"/>
              <a:buChar char="•"/>
            </a:pPr>
            <a:r>
              <a:rPr lang="en-US" sz="3497">
                <a:solidFill>
                  <a:srgbClr val="52340D"/>
                </a:solidFill>
                <a:latin typeface="Cabin"/>
                <a:ea typeface="Cabin"/>
                <a:cs typeface="Cabin"/>
                <a:sym typeface="Cabin"/>
              </a:rPr>
              <a:t>Luận điểm rõ ràng, luận cứ chính xác.</a:t>
            </a:r>
          </a:p>
          <a:p>
            <a:pPr marL="755158" lvl="1" indent="-377579" algn="l">
              <a:lnSpc>
                <a:spcPts val="4896"/>
              </a:lnSpc>
              <a:buFont typeface="Arial"/>
              <a:buChar char="•"/>
            </a:pPr>
            <a:r>
              <a:rPr lang="en-US" sz="3497">
                <a:solidFill>
                  <a:srgbClr val="52340D"/>
                </a:solidFill>
                <a:latin typeface="Cabin"/>
                <a:ea typeface="Cabin"/>
                <a:cs typeface="Cabin"/>
                <a:sym typeface="Cabin"/>
              </a:rPr>
              <a:t>Giọng điệu giàu cảm xúc tự hào, hùng hồn.</a:t>
            </a:r>
          </a:p>
          <a:p>
            <a:pPr marL="755158" lvl="1" indent="-377579" algn="l">
              <a:lnSpc>
                <a:spcPts val="4896"/>
              </a:lnSpc>
              <a:buFont typeface="Arial"/>
              <a:buChar char="•"/>
            </a:pPr>
            <a:r>
              <a:rPr lang="en-US" sz="3497">
                <a:solidFill>
                  <a:srgbClr val="52340D"/>
                </a:solidFill>
                <a:latin typeface="Cabin"/>
                <a:ea typeface="Cabin"/>
                <a:cs typeface="Cabin"/>
                <a:sym typeface="Cabin"/>
              </a:rPr>
              <a:t>Lời văn biền ngẫu nhịp nhàng.</a:t>
            </a:r>
          </a:p>
          <a:p>
            <a:pPr algn="l">
              <a:lnSpc>
                <a:spcPts val="4896"/>
              </a:lnSpc>
            </a:pPr>
            <a:endParaRPr lang="en-US" sz="3497">
              <a:solidFill>
                <a:srgbClr val="52340D"/>
              </a:solidFill>
              <a:latin typeface="Cabin"/>
              <a:ea typeface="Cabin"/>
              <a:cs typeface="Cabin"/>
              <a:sym typeface="Cabin"/>
            </a:endParaRPr>
          </a:p>
        </p:txBody>
      </p:sp>
      <p:sp>
        <p:nvSpPr>
          <p:cNvPr id="11" name="TextBox 11"/>
          <p:cNvSpPr txBox="1"/>
          <p:nvPr/>
        </p:nvSpPr>
        <p:spPr>
          <a:xfrm>
            <a:off x="9822702" y="2258428"/>
            <a:ext cx="6963239" cy="6169083"/>
          </a:xfrm>
          <a:prstGeom prst="rect">
            <a:avLst/>
          </a:prstGeom>
        </p:spPr>
        <p:txBody>
          <a:bodyPr lIns="0" tIns="0" rIns="0" bIns="0" rtlCol="0" anchor="t">
            <a:spAutoFit/>
          </a:bodyPr>
          <a:lstStyle/>
          <a:p>
            <a:pPr marL="755158" lvl="1" indent="-377579" algn="l">
              <a:lnSpc>
                <a:spcPts val="4896"/>
              </a:lnSpc>
              <a:buFont typeface="Arial"/>
              <a:buChar char="•"/>
            </a:pPr>
            <a:r>
              <a:rPr lang="en-US" sz="3497">
                <a:solidFill>
                  <a:srgbClr val="52340D"/>
                </a:solidFill>
                <a:latin typeface="Cabin"/>
                <a:ea typeface="Cabin"/>
                <a:cs typeface="Cabin"/>
                <a:sym typeface="Cabin"/>
              </a:rPr>
              <a:t>Nước Đại Việt ta có ý nghĩa như một bản Tuyên ngôn Độc lập. Đất nước ta có nền văn hiến, có lãnh thổ riêng, phong tục riêng, có chủ quyền, có truyền thống lịch sử,... Vì thế, bất kì hành động xâm lược trái đạo lí nào của kẻ thù đều sẽ phải chịu một kết cục thảm bại.</a:t>
            </a:r>
          </a:p>
          <a:p>
            <a:pPr algn="l">
              <a:lnSpc>
                <a:spcPts val="4896"/>
              </a:lnSpc>
            </a:pPr>
            <a:endParaRPr lang="en-US" sz="3497">
              <a:solidFill>
                <a:srgbClr val="52340D"/>
              </a:solidFill>
              <a:latin typeface="Cabin"/>
              <a:ea typeface="Cabin"/>
              <a:cs typeface="Cabin"/>
              <a:sym typeface="Cabin"/>
            </a:endParaRPr>
          </a:p>
        </p:txBody>
      </p:sp>
    </p:spTree>
    <p:extLst>
      <p:ext uri="{BB962C8B-B14F-4D97-AF65-F5344CB8AC3E}">
        <p14:creationId xmlns:p14="http://schemas.microsoft.com/office/powerpoint/2010/main" val="1103450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 y="1178124"/>
            <a:ext cx="10686392" cy="4676280"/>
          </a:xfrm>
          <a:prstGeom prst="rect">
            <a:avLst/>
          </a:prstGeom>
        </p:spPr>
        <p:txBody>
          <a:bodyPr wrap="square" lIns="0" tIns="0" rIns="0" bIns="0" rtlCol="0" anchor="t">
            <a:spAutoFit/>
          </a:bodyPr>
          <a:lstStyle/>
          <a:p>
            <a:pPr algn="l">
              <a:lnSpc>
                <a:spcPts val="4619"/>
              </a:lnSpc>
            </a:pPr>
            <a:r>
              <a:rPr lang="en-US" sz="3299" b="1">
                <a:solidFill>
                  <a:srgbClr val="52340D"/>
                </a:solidFill>
                <a:latin typeface="Cabin Bold"/>
                <a:ea typeface="Cabin Bold"/>
                <a:cs typeface="Cabin Bold"/>
                <a:sym typeface="Cabin Bold"/>
              </a:rPr>
              <a:t>a) Tác giả</a:t>
            </a:r>
          </a:p>
          <a:p>
            <a:pPr algn="l">
              <a:lnSpc>
                <a:spcPts val="4619"/>
              </a:lnSpc>
            </a:pPr>
            <a:r>
              <a:rPr lang="en-US" sz="3299">
                <a:solidFill>
                  <a:srgbClr val="52340D"/>
                </a:solidFill>
                <a:latin typeface="Cabin"/>
                <a:ea typeface="Cabin"/>
                <a:cs typeface="Cabin"/>
                <a:sym typeface="Cabin"/>
              </a:rPr>
              <a:t>- </a:t>
            </a:r>
            <a:r>
              <a:rPr lang="en-US" sz="4000">
                <a:solidFill>
                  <a:srgbClr val="52340D"/>
                </a:solidFill>
                <a:latin typeface="Times New Roman" panose="02020603050405020304" pitchFamily="18" charset="0"/>
                <a:ea typeface="Cabin"/>
                <a:cs typeface="Times New Roman" panose="02020603050405020304" pitchFamily="18" charset="0"/>
                <a:sym typeface="Cabin"/>
              </a:rPr>
              <a:t>Nguyễn Trãi sinh năm 1380, mất năm 1442, quê ở làng Chi Ngại (Chi Linh, Hải Dương</a:t>
            </a:r>
          </a:p>
          <a:p>
            <a:pPr algn="l">
              <a:lnSpc>
                <a:spcPts val="461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Hiệu Ức Trai</a:t>
            </a:r>
          </a:p>
          <a:p>
            <a:pPr algn="l">
              <a:lnSpc>
                <a:spcPts val="461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-Là tác giả VH lớn, Nguyễn Trãi đã để lại sự nghiệp VH đồ sộ ở nhiều thể loại như chính luận, thơ</a:t>
            </a:r>
          </a:p>
          <a:p>
            <a:pPr algn="l">
              <a:lnSpc>
                <a:spcPts val="461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Ông được vinh danh là danh nhân văn hóa thế giới</a:t>
            </a:r>
            <a:endParaRPr lang="en-US" sz="3299">
              <a:solidFill>
                <a:srgbClr val="52340D"/>
              </a:solidFill>
              <a:latin typeface="Cabin"/>
              <a:ea typeface="Cabin"/>
              <a:cs typeface="Cabin"/>
              <a:sym typeface="Cabin"/>
            </a:endParaRPr>
          </a:p>
          <a:p>
            <a:pPr algn="l">
              <a:lnSpc>
                <a:spcPts val="4619"/>
              </a:lnSpc>
            </a:pPr>
            <a:endParaRPr lang="en-US" sz="3299">
              <a:solidFill>
                <a:srgbClr val="52340D"/>
              </a:solidFill>
              <a:latin typeface="Cabin"/>
              <a:ea typeface="Cabin"/>
              <a:cs typeface="Cabin"/>
              <a:sym typeface="Cabin"/>
            </a:endParaRPr>
          </a:p>
        </p:txBody>
      </p:sp>
      <p:grpSp>
        <p:nvGrpSpPr>
          <p:cNvPr id="3" name="Group 3"/>
          <p:cNvGrpSpPr>
            <a:grpSpLocks noChangeAspect="1"/>
          </p:cNvGrpSpPr>
          <p:nvPr/>
        </p:nvGrpSpPr>
        <p:grpSpPr>
          <a:xfrm>
            <a:off x="12133810" y="1687016"/>
            <a:ext cx="5701854" cy="6220204"/>
            <a:chOff x="0" y="0"/>
            <a:chExt cx="4191000" cy="4572000"/>
          </a:xfrm>
        </p:grpSpPr>
        <p:sp>
          <p:nvSpPr>
            <p:cNvPr id="4" name="Freeform 4"/>
            <p:cNvSpPr/>
            <p:nvPr/>
          </p:nvSpPr>
          <p:spPr>
            <a:xfrm>
              <a:off x="2447" y="1"/>
              <a:ext cx="4186006" cy="4571998"/>
            </a:xfrm>
            <a:custGeom>
              <a:avLst/>
              <a:gdLst/>
              <a:ahLst/>
              <a:cxnLst/>
              <a:rect l="l" t="t" r="r" b="b"/>
              <a:pathLst>
                <a:path w="4186006" h="4571998">
                  <a:moveTo>
                    <a:pt x="3216563" y="3785830"/>
                  </a:moveTo>
                  <a:cubicBezTo>
                    <a:pt x="3319082" y="3629941"/>
                    <a:pt x="3417996" y="3471788"/>
                    <a:pt x="3522491" y="3317116"/>
                  </a:cubicBezTo>
                  <a:cubicBezTo>
                    <a:pt x="3657852" y="3113153"/>
                    <a:pt x="3795299" y="2910786"/>
                    <a:pt x="3919455" y="2699694"/>
                  </a:cubicBezTo>
                  <a:cubicBezTo>
                    <a:pt x="4043380" y="2489124"/>
                    <a:pt x="4156310" y="2264360"/>
                    <a:pt x="4181448" y="2021317"/>
                  </a:cubicBezTo>
                  <a:cubicBezTo>
                    <a:pt x="4206586" y="1778275"/>
                    <a:pt x="4128356" y="1511933"/>
                    <a:pt x="3931535" y="1367181"/>
                  </a:cubicBezTo>
                  <a:cubicBezTo>
                    <a:pt x="3714308" y="1207422"/>
                    <a:pt x="3409489" y="1226505"/>
                    <a:pt x="3175817" y="1091946"/>
                  </a:cubicBezTo>
                  <a:cubicBezTo>
                    <a:pt x="3003272" y="992587"/>
                    <a:pt x="2887184" y="819877"/>
                    <a:pt x="2786463" y="648109"/>
                  </a:cubicBezTo>
                  <a:cubicBezTo>
                    <a:pt x="2685742" y="476342"/>
                    <a:pt x="2591132" y="295651"/>
                    <a:pt x="2442956" y="162649"/>
                  </a:cubicBezTo>
                  <a:cubicBezTo>
                    <a:pt x="2294778" y="29647"/>
                    <a:pt x="2075940" y="-46791"/>
                    <a:pt x="1892906" y="31579"/>
                  </a:cubicBezTo>
                  <a:cubicBezTo>
                    <a:pt x="1693116" y="117124"/>
                    <a:pt x="1604188" y="346323"/>
                    <a:pt x="1455880" y="505204"/>
                  </a:cubicBezTo>
                  <a:cubicBezTo>
                    <a:pt x="1152567" y="830138"/>
                    <a:pt x="623653" y="838691"/>
                    <a:pt x="293397" y="1136194"/>
                  </a:cubicBezTo>
                  <a:cubicBezTo>
                    <a:pt x="9803" y="1391664"/>
                    <a:pt x="-66634" y="1830074"/>
                    <a:pt x="57279" y="2191117"/>
                  </a:cubicBezTo>
                  <a:cubicBezTo>
                    <a:pt x="181191" y="2552161"/>
                    <a:pt x="478614" y="2835843"/>
                    <a:pt x="820325" y="3005883"/>
                  </a:cubicBezTo>
                  <a:cubicBezTo>
                    <a:pt x="998773" y="3094682"/>
                    <a:pt x="1196641" y="3160342"/>
                    <a:pt x="1333710" y="3305064"/>
                  </a:cubicBezTo>
                  <a:cubicBezTo>
                    <a:pt x="1568341" y="3552795"/>
                    <a:pt x="1552657" y="3950033"/>
                    <a:pt x="1737522" y="4236832"/>
                  </a:cubicBezTo>
                  <a:cubicBezTo>
                    <a:pt x="1887098" y="4468883"/>
                    <a:pt x="2162295" y="4603132"/>
                    <a:pt x="2437525" y="4565811"/>
                  </a:cubicBezTo>
                  <a:cubicBezTo>
                    <a:pt x="2751502" y="4523237"/>
                    <a:pt x="2919660" y="4216327"/>
                    <a:pt x="3084533" y="3981013"/>
                  </a:cubicBezTo>
                  <a:cubicBezTo>
                    <a:pt x="3129638" y="3916640"/>
                    <a:pt x="3173420" y="3851435"/>
                    <a:pt x="3216563" y="3785830"/>
                  </a:cubicBezTo>
                  <a:close/>
                </a:path>
              </a:pathLst>
            </a:custGeom>
            <a:solidFill>
              <a:srgbClr val="F8BE64"/>
            </a:solidFill>
            <a:ln w="12700">
              <a:solidFill>
                <a:srgbClr val="000000"/>
              </a:solidFill>
            </a:ln>
          </p:spPr>
        </p:sp>
        <p:sp>
          <p:nvSpPr>
            <p:cNvPr id="5" name="Freeform 5"/>
            <p:cNvSpPr/>
            <p:nvPr/>
          </p:nvSpPr>
          <p:spPr>
            <a:xfrm>
              <a:off x="2447" y="0"/>
              <a:ext cx="4188553" cy="4572000"/>
            </a:xfrm>
            <a:custGeom>
              <a:avLst/>
              <a:gdLst/>
              <a:ahLst/>
              <a:cxnLst/>
              <a:rect l="l" t="t" r="r" b="b"/>
              <a:pathLst>
                <a:path w="4188553" h="4572000">
                  <a:moveTo>
                    <a:pt x="4188553" y="4572000"/>
                  </a:moveTo>
                  <a:lnTo>
                    <a:pt x="0" y="4572000"/>
                  </a:lnTo>
                  <a:lnTo>
                    <a:pt x="0" y="0"/>
                  </a:lnTo>
                  <a:lnTo>
                    <a:pt x="4188553" y="0"/>
                  </a:lnTo>
                  <a:lnTo>
                    <a:pt x="4188553" y="4572000"/>
                  </a:lnTo>
                  <a:close/>
                </a:path>
              </a:pathLst>
            </a:custGeom>
            <a:blipFill>
              <a:blip r:embed="rId2"/>
              <a:stretch>
                <a:fillRect l="-74" r="-74"/>
              </a:stretch>
            </a:blipFill>
          </p:spPr>
        </p:sp>
      </p:grpSp>
      <p:grpSp>
        <p:nvGrpSpPr>
          <p:cNvPr id="6" name="Group 6"/>
          <p:cNvGrpSpPr>
            <a:grpSpLocks noChangeAspect="1"/>
          </p:cNvGrpSpPr>
          <p:nvPr/>
        </p:nvGrpSpPr>
        <p:grpSpPr>
          <a:xfrm>
            <a:off x="12460410" y="1930400"/>
            <a:ext cx="5048654" cy="5507622"/>
            <a:chOff x="0" y="0"/>
            <a:chExt cx="4191000" cy="4572000"/>
          </a:xfrm>
        </p:grpSpPr>
        <p:sp>
          <p:nvSpPr>
            <p:cNvPr id="7" name="Freeform 7"/>
            <p:cNvSpPr/>
            <p:nvPr/>
          </p:nvSpPr>
          <p:spPr>
            <a:xfrm>
              <a:off x="2447" y="1"/>
              <a:ext cx="4186006" cy="4571998"/>
            </a:xfrm>
            <a:custGeom>
              <a:avLst/>
              <a:gdLst/>
              <a:ahLst/>
              <a:cxnLst/>
              <a:rect l="l" t="t" r="r" b="b"/>
              <a:pathLst>
                <a:path w="4186006" h="4571998">
                  <a:moveTo>
                    <a:pt x="3216563" y="3785830"/>
                  </a:moveTo>
                  <a:cubicBezTo>
                    <a:pt x="3319082" y="3629941"/>
                    <a:pt x="3417996" y="3471788"/>
                    <a:pt x="3522491" y="3317116"/>
                  </a:cubicBezTo>
                  <a:cubicBezTo>
                    <a:pt x="3657852" y="3113153"/>
                    <a:pt x="3795299" y="2910786"/>
                    <a:pt x="3919455" y="2699694"/>
                  </a:cubicBezTo>
                  <a:cubicBezTo>
                    <a:pt x="4043380" y="2489124"/>
                    <a:pt x="4156310" y="2264360"/>
                    <a:pt x="4181448" y="2021317"/>
                  </a:cubicBezTo>
                  <a:cubicBezTo>
                    <a:pt x="4206586" y="1778275"/>
                    <a:pt x="4128356" y="1511933"/>
                    <a:pt x="3931535" y="1367181"/>
                  </a:cubicBezTo>
                  <a:cubicBezTo>
                    <a:pt x="3714308" y="1207422"/>
                    <a:pt x="3409489" y="1226505"/>
                    <a:pt x="3175817" y="1091946"/>
                  </a:cubicBezTo>
                  <a:cubicBezTo>
                    <a:pt x="3003272" y="992587"/>
                    <a:pt x="2887184" y="819877"/>
                    <a:pt x="2786463" y="648109"/>
                  </a:cubicBezTo>
                  <a:cubicBezTo>
                    <a:pt x="2685742" y="476342"/>
                    <a:pt x="2591132" y="295651"/>
                    <a:pt x="2442956" y="162649"/>
                  </a:cubicBezTo>
                  <a:cubicBezTo>
                    <a:pt x="2294778" y="29647"/>
                    <a:pt x="2075940" y="-46791"/>
                    <a:pt x="1892906" y="31579"/>
                  </a:cubicBezTo>
                  <a:cubicBezTo>
                    <a:pt x="1693116" y="117124"/>
                    <a:pt x="1604188" y="346323"/>
                    <a:pt x="1455880" y="505204"/>
                  </a:cubicBezTo>
                  <a:cubicBezTo>
                    <a:pt x="1152567" y="830138"/>
                    <a:pt x="623653" y="838691"/>
                    <a:pt x="293397" y="1136194"/>
                  </a:cubicBezTo>
                  <a:cubicBezTo>
                    <a:pt x="9803" y="1391664"/>
                    <a:pt x="-66634" y="1830074"/>
                    <a:pt x="57279" y="2191117"/>
                  </a:cubicBezTo>
                  <a:cubicBezTo>
                    <a:pt x="181191" y="2552161"/>
                    <a:pt x="478614" y="2835843"/>
                    <a:pt x="820325" y="3005883"/>
                  </a:cubicBezTo>
                  <a:cubicBezTo>
                    <a:pt x="998773" y="3094682"/>
                    <a:pt x="1196641" y="3160342"/>
                    <a:pt x="1333710" y="3305064"/>
                  </a:cubicBezTo>
                  <a:cubicBezTo>
                    <a:pt x="1568341" y="3552795"/>
                    <a:pt x="1552657" y="3950033"/>
                    <a:pt x="1737522" y="4236832"/>
                  </a:cubicBezTo>
                  <a:cubicBezTo>
                    <a:pt x="1887098" y="4468883"/>
                    <a:pt x="2162295" y="4603132"/>
                    <a:pt x="2437525" y="4565811"/>
                  </a:cubicBezTo>
                  <a:cubicBezTo>
                    <a:pt x="2751502" y="4523237"/>
                    <a:pt x="2919660" y="4216327"/>
                    <a:pt x="3084533" y="3981013"/>
                  </a:cubicBezTo>
                  <a:cubicBezTo>
                    <a:pt x="3129638" y="3916640"/>
                    <a:pt x="3173420" y="3851435"/>
                    <a:pt x="3216563" y="3785830"/>
                  </a:cubicBezTo>
                  <a:close/>
                </a:path>
              </a:pathLst>
            </a:custGeom>
            <a:blipFill>
              <a:blip r:embed="rId3"/>
              <a:stretch>
                <a:fillRect l="-2933" r="-2933"/>
              </a:stretch>
            </a:blipFill>
          </p:spPr>
        </p:sp>
        <p:sp>
          <p:nvSpPr>
            <p:cNvPr id="8" name="Freeform 8"/>
            <p:cNvSpPr/>
            <p:nvPr/>
          </p:nvSpPr>
          <p:spPr>
            <a:xfrm>
              <a:off x="2447" y="0"/>
              <a:ext cx="4188553" cy="4572000"/>
            </a:xfrm>
            <a:custGeom>
              <a:avLst/>
              <a:gdLst/>
              <a:ahLst/>
              <a:cxnLst/>
              <a:rect l="l" t="t" r="r" b="b"/>
              <a:pathLst>
                <a:path w="4188553" h="4572000">
                  <a:moveTo>
                    <a:pt x="4188553" y="4572000"/>
                  </a:moveTo>
                  <a:lnTo>
                    <a:pt x="0" y="4572000"/>
                  </a:lnTo>
                  <a:lnTo>
                    <a:pt x="0" y="0"/>
                  </a:lnTo>
                  <a:lnTo>
                    <a:pt x="4188553" y="0"/>
                  </a:lnTo>
                  <a:lnTo>
                    <a:pt x="4188553" y="4572000"/>
                  </a:lnTo>
                  <a:close/>
                </a:path>
              </a:pathLst>
            </a:custGeom>
            <a:blipFill>
              <a:blip r:embed="rId2"/>
              <a:stretch>
                <a:fillRect l="-74" r="-74"/>
              </a:stretch>
            </a:blipFill>
          </p:spPr>
        </p:sp>
      </p:grpSp>
      <p:sp>
        <p:nvSpPr>
          <p:cNvPr id="9" name="Freeform 9"/>
          <p:cNvSpPr/>
          <p:nvPr/>
        </p:nvSpPr>
        <p:spPr>
          <a:xfrm rot="393157">
            <a:off x="-3663147" y="8364797"/>
            <a:ext cx="10933043" cy="8229600"/>
          </a:xfrm>
          <a:custGeom>
            <a:avLst/>
            <a:gdLst/>
            <a:ahLst/>
            <a:cxnLst/>
            <a:rect l="l" t="t" r="r" b="b"/>
            <a:pathLst>
              <a:path w="10933043" h="8229600">
                <a:moveTo>
                  <a:pt x="0" y="0"/>
                </a:moveTo>
                <a:lnTo>
                  <a:pt x="10933043" y="0"/>
                </a:lnTo>
                <a:lnTo>
                  <a:pt x="10933043" y="8229600"/>
                </a:lnTo>
                <a:lnTo>
                  <a:pt x="0" y="8229600"/>
                </a:lnTo>
                <a:lnTo>
                  <a:pt x="0" y="0"/>
                </a:lnTo>
                <a:close/>
              </a:path>
            </a:pathLst>
          </a:custGeom>
          <a:blipFill>
            <a:blip r:embed="rId4">
              <a:alphaModFix amt="65999"/>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35BBE-BB70-BE0F-9FE1-43A305BF556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79BC219-925A-430A-007E-B2CE2FB609E9}"/>
              </a:ext>
            </a:extLst>
          </p:cNvPr>
          <p:cNvSpPr txBox="1"/>
          <p:nvPr/>
        </p:nvSpPr>
        <p:spPr>
          <a:xfrm>
            <a:off x="1028700" y="755282"/>
            <a:ext cx="12132712" cy="7340407"/>
          </a:xfrm>
          <a:prstGeom prst="rect">
            <a:avLst/>
          </a:prstGeom>
        </p:spPr>
        <p:txBody>
          <a:bodyPr lIns="0" tIns="0" rIns="0" bIns="0" rtlCol="0" anchor="t">
            <a:spAutoFit/>
          </a:bodyPr>
          <a:lstStyle/>
          <a:p>
            <a:pPr algn="l">
              <a:lnSpc>
                <a:spcPts val="4759"/>
              </a:lnSpc>
            </a:pPr>
            <a:r>
              <a:rPr lang="en-US" sz="3399" b="1">
                <a:solidFill>
                  <a:srgbClr val="52340D"/>
                </a:solidFill>
                <a:latin typeface="Cabin Bold"/>
                <a:ea typeface="Cabin Bold"/>
                <a:cs typeface="Cabin Bold"/>
                <a:sym typeface="Cabin Bold"/>
              </a:rPr>
              <a:t>b) Tác phẩm</a:t>
            </a: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a:solidFill>
                  <a:srgbClr val="52340D"/>
                </a:solidFill>
                <a:latin typeface="Times New Roman" panose="02020603050405020304" pitchFamily="18" charset="0"/>
                <a:ea typeface="Cabin Bold"/>
                <a:cs typeface="Times New Roman" panose="02020603050405020304" pitchFamily="18" charset="0"/>
                <a:sym typeface="Cabin Bold"/>
              </a:rPr>
              <a:t>Hoàn cảnh ra đời</a:t>
            </a:r>
            <a:r>
              <a:rPr lang="en-US" sz="4000">
                <a:solidFill>
                  <a:srgbClr val="52340D"/>
                </a:solidFill>
                <a:latin typeface="Times New Roman" panose="02020603050405020304" pitchFamily="18" charset="0"/>
                <a:ea typeface="Cabin"/>
                <a:cs typeface="Times New Roman" panose="02020603050405020304" pitchFamily="18" charset="0"/>
                <a:sym typeface="Cabin"/>
              </a:rPr>
              <a:t>: </a:t>
            </a: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a:solidFill>
                  <a:srgbClr val="52340D"/>
                </a:solidFill>
                <a:latin typeface="Times New Roman" panose="02020603050405020304" pitchFamily="18" charset="0"/>
                <a:ea typeface="Cabin Bold"/>
                <a:cs typeface="Times New Roman" panose="02020603050405020304" pitchFamily="18" charset="0"/>
                <a:sym typeface="Cabin Bold"/>
              </a:rPr>
              <a:t>Xuất xứ:</a:t>
            </a:r>
            <a:r>
              <a:rPr lang="en-US" sz="4000">
                <a:solidFill>
                  <a:srgbClr val="52340D"/>
                </a:solidFill>
                <a:latin typeface="Times New Roman" panose="02020603050405020304" pitchFamily="18" charset="0"/>
                <a:ea typeface="Cabin"/>
                <a:cs typeface="Times New Roman" panose="02020603050405020304" pitchFamily="18" charset="0"/>
                <a:sym typeface="Cabin"/>
              </a:rPr>
              <a:t> </a:t>
            </a:r>
            <a:endParaRPr lang="en-US" sz="4000" i="1">
              <a:solidFill>
                <a:srgbClr val="52340D"/>
              </a:solidFill>
              <a:latin typeface="Times New Roman" panose="02020603050405020304" pitchFamily="18" charset="0"/>
              <a:ea typeface="Cabin Italics"/>
              <a:cs typeface="Times New Roman" panose="02020603050405020304" pitchFamily="18" charset="0"/>
              <a:sym typeface="Cabin Italics"/>
            </a:endParaRP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a:solidFill>
                  <a:srgbClr val="52340D"/>
                </a:solidFill>
                <a:latin typeface="Times New Roman" panose="02020603050405020304" pitchFamily="18" charset="0"/>
                <a:ea typeface="Cabin Bold"/>
                <a:cs typeface="Times New Roman" panose="02020603050405020304" pitchFamily="18" charset="0"/>
                <a:sym typeface="Cabin Bold"/>
              </a:rPr>
              <a:t>Thể loại:</a:t>
            </a:r>
            <a:r>
              <a:rPr lang="en-US" sz="4000">
                <a:solidFill>
                  <a:srgbClr val="52340D"/>
                </a:solidFill>
                <a:latin typeface="Times New Roman" panose="02020603050405020304" pitchFamily="18" charset="0"/>
                <a:ea typeface="Cabin"/>
                <a:cs typeface="Times New Roman" panose="02020603050405020304" pitchFamily="18" charset="0"/>
                <a:sym typeface="Cabin"/>
              </a:rPr>
              <a:t> </a:t>
            </a: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a:solidFill>
                  <a:srgbClr val="52340D"/>
                </a:solidFill>
                <a:latin typeface="Times New Roman" panose="02020603050405020304" pitchFamily="18" charset="0"/>
                <a:ea typeface="Cabin Bold"/>
                <a:cs typeface="Times New Roman" panose="02020603050405020304" pitchFamily="18" charset="0"/>
                <a:sym typeface="Cabin Bold"/>
              </a:rPr>
              <a:t>Người sử dụn</a:t>
            </a:r>
            <a:r>
              <a:rPr lang="en-US" sz="4000">
                <a:solidFill>
                  <a:srgbClr val="52340D"/>
                </a:solidFill>
                <a:latin typeface="Times New Roman" panose="02020603050405020304" pitchFamily="18" charset="0"/>
                <a:ea typeface="Cabin"/>
                <a:cs typeface="Times New Roman" panose="02020603050405020304" pitchFamily="18" charset="0"/>
                <a:sym typeface="Cabin"/>
              </a:rPr>
              <a:t>g: </a:t>
            </a: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a:solidFill>
                  <a:srgbClr val="52340D"/>
                </a:solidFill>
                <a:latin typeface="Times New Roman" panose="02020603050405020304" pitchFamily="18" charset="0"/>
                <a:ea typeface="Cabin Bold"/>
                <a:cs typeface="Times New Roman" panose="02020603050405020304" pitchFamily="18" charset="0"/>
                <a:sym typeface="Cabin Bold"/>
              </a:rPr>
              <a:t>Mục đích/Nội dung</a:t>
            </a:r>
            <a:r>
              <a:rPr lang="en-US" sz="4000">
                <a:solidFill>
                  <a:srgbClr val="52340D"/>
                </a:solidFill>
                <a:latin typeface="Times New Roman" panose="02020603050405020304" pitchFamily="18" charset="0"/>
                <a:ea typeface="Cabin"/>
                <a:cs typeface="Times New Roman" panose="02020603050405020304" pitchFamily="18" charset="0"/>
                <a:sym typeface="Cabin"/>
              </a:rPr>
              <a:t>:</a:t>
            </a:r>
          </a:p>
          <a:p>
            <a:pPr>
              <a:lnSpc>
                <a:spcPts val="4759"/>
              </a:lnSpc>
            </a:pPr>
            <a:r>
              <a:rPr lang="en-US" sz="3999" b="1">
                <a:solidFill>
                  <a:srgbClr val="52340D"/>
                </a:solidFill>
                <a:latin typeface="Times New Roman" panose="02020603050405020304" pitchFamily="18" charset="0"/>
                <a:ea typeface="Cabin Bold"/>
                <a:cs typeface="Times New Roman" panose="02020603050405020304" pitchFamily="18" charset="0"/>
                <a:sym typeface="Cabin Bold"/>
              </a:rPr>
              <a:t> + </a:t>
            </a:r>
            <a:r>
              <a:rPr lang="en-US" sz="3999">
                <a:solidFill>
                  <a:srgbClr val="52340D"/>
                </a:solidFill>
                <a:latin typeface="Times New Roman" panose="02020603050405020304" pitchFamily="18" charset="0"/>
                <a:ea typeface="Cabin Bold"/>
                <a:cs typeface="Times New Roman" panose="02020603050405020304" pitchFamily="18" charset="0"/>
                <a:sym typeface="Cabin Bold"/>
              </a:rPr>
              <a:t>Bố cục</a:t>
            </a:r>
            <a:r>
              <a:rPr lang="en-US" sz="4000">
                <a:solidFill>
                  <a:srgbClr val="52340D"/>
                </a:solidFill>
                <a:latin typeface="Times New Roman" panose="02020603050405020304" pitchFamily="18" charset="0"/>
                <a:ea typeface="Cabin"/>
                <a:cs typeface="Times New Roman" panose="02020603050405020304" pitchFamily="18" charset="0"/>
                <a:sym typeface="Cabin"/>
              </a:rPr>
              <a:t> </a:t>
            </a:r>
          </a:p>
          <a:p>
            <a:pPr algn="l">
              <a:lnSpc>
                <a:spcPts val="4759"/>
              </a:lnSpc>
            </a:pPr>
            <a:endParaRPr lang="en-US" sz="4000">
              <a:solidFill>
                <a:srgbClr val="52340D"/>
              </a:solidFill>
              <a:latin typeface="Times New Roman" panose="02020603050405020304" pitchFamily="18" charset="0"/>
              <a:ea typeface="Cabin"/>
              <a:cs typeface="Times New Roman" panose="02020603050405020304" pitchFamily="18" charset="0"/>
              <a:sym typeface="Cabin"/>
            </a:endParaRPr>
          </a:p>
          <a:p>
            <a:pPr algn="l">
              <a:lnSpc>
                <a:spcPts val="4759"/>
              </a:lnSpc>
            </a:pPr>
            <a:endParaRPr lang="en-US" sz="3399">
              <a:solidFill>
                <a:srgbClr val="52340D"/>
              </a:solidFill>
              <a:latin typeface="Cabin"/>
              <a:ea typeface="Cabin"/>
              <a:cs typeface="Cabin"/>
              <a:sym typeface="Cabin"/>
            </a:endParaRPr>
          </a:p>
          <a:p>
            <a:pPr algn="l">
              <a:lnSpc>
                <a:spcPts val="4759"/>
              </a:lnSpc>
            </a:pPr>
            <a:endParaRPr lang="en-US" sz="3399">
              <a:solidFill>
                <a:srgbClr val="52340D"/>
              </a:solidFill>
              <a:latin typeface="Cabin"/>
              <a:ea typeface="Cabin"/>
              <a:cs typeface="Cabin"/>
              <a:sym typeface="Cabin"/>
            </a:endParaRPr>
          </a:p>
          <a:p>
            <a:pPr algn="l">
              <a:lnSpc>
                <a:spcPts val="4759"/>
              </a:lnSpc>
            </a:pPr>
            <a:endParaRPr lang="en-US" sz="3399">
              <a:solidFill>
                <a:srgbClr val="52340D"/>
              </a:solidFill>
              <a:latin typeface="Cabin"/>
              <a:ea typeface="Cabin"/>
              <a:cs typeface="Cabin"/>
              <a:sym typeface="Cabin"/>
            </a:endParaRPr>
          </a:p>
          <a:p>
            <a:pPr algn="l">
              <a:lnSpc>
                <a:spcPts val="4759"/>
              </a:lnSpc>
            </a:pPr>
            <a:endParaRPr lang="en-US" sz="3399">
              <a:solidFill>
                <a:srgbClr val="52340D"/>
              </a:solidFill>
              <a:latin typeface="Cabin"/>
              <a:ea typeface="Cabin"/>
              <a:cs typeface="Cabin"/>
              <a:sym typeface="Cabin"/>
            </a:endParaRPr>
          </a:p>
        </p:txBody>
      </p:sp>
      <p:sp>
        <p:nvSpPr>
          <p:cNvPr id="3" name="Freeform 3">
            <a:extLst>
              <a:ext uri="{FF2B5EF4-FFF2-40B4-BE49-F238E27FC236}">
                <a16:creationId xmlns:a16="http://schemas.microsoft.com/office/drawing/2014/main" id="{B1C3DB77-CCD2-E444-3798-DC45DF813F45}"/>
              </a:ext>
            </a:extLst>
          </p:cNvPr>
          <p:cNvSpPr/>
          <p:nvPr/>
        </p:nvSpPr>
        <p:spPr>
          <a:xfrm>
            <a:off x="-4437822" y="6779527"/>
            <a:ext cx="10933043" cy="8229600"/>
          </a:xfrm>
          <a:custGeom>
            <a:avLst/>
            <a:gdLst/>
            <a:ahLst/>
            <a:cxnLst/>
            <a:rect l="l" t="t" r="r" b="b"/>
            <a:pathLst>
              <a:path w="10933043" h="8229600">
                <a:moveTo>
                  <a:pt x="0" y="0"/>
                </a:moveTo>
                <a:lnTo>
                  <a:pt x="10933044" y="0"/>
                </a:lnTo>
                <a:lnTo>
                  <a:pt x="10933044" y="8229600"/>
                </a:lnTo>
                <a:lnTo>
                  <a:pt x="0" y="8229600"/>
                </a:lnTo>
                <a:lnTo>
                  <a:pt x="0" y="0"/>
                </a:lnTo>
                <a:close/>
              </a:path>
            </a:pathLst>
          </a:custGeom>
          <a:blipFill>
            <a:blip r:embed="rId2">
              <a:alphaModFix amt="65999"/>
            </a:blip>
            <a:stretch>
              <a:fillRect/>
            </a:stretch>
          </a:blipFill>
        </p:spPr>
      </p:sp>
      <p:grpSp>
        <p:nvGrpSpPr>
          <p:cNvPr id="4" name="Group 4">
            <a:extLst>
              <a:ext uri="{FF2B5EF4-FFF2-40B4-BE49-F238E27FC236}">
                <a16:creationId xmlns:a16="http://schemas.microsoft.com/office/drawing/2014/main" id="{17093E06-467D-1DD6-F7ED-9147AA5E8E9A}"/>
              </a:ext>
            </a:extLst>
          </p:cNvPr>
          <p:cNvGrpSpPr>
            <a:grpSpLocks noChangeAspect="1"/>
          </p:cNvGrpSpPr>
          <p:nvPr/>
        </p:nvGrpSpPr>
        <p:grpSpPr>
          <a:xfrm>
            <a:off x="13531085" y="1911860"/>
            <a:ext cx="4224114" cy="5965774"/>
            <a:chOff x="0" y="0"/>
            <a:chExt cx="3267456" cy="4614672"/>
          </a:xfrm>
        </p:grpSpPr>
        <p:sp>
          <p:nvSpPr>
            <p:cNvPr id="5" name="Freeform 5">
              <a:extLst>
                <a:ext uri="{FF2B5EF4-FFF2-40B4-BE49-F238E27FC236}">
                  <a16:creationId xmlns:a16="http://schemas.microsoft.com/office/drawing/2014/main" id="{B1D72714-7EF7-DA85-28EF-A80CB70A5604}"/>
                </a:ext>
              </a:extLst>
            </p:cNvPr>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3"/>
              <a:stretch>
                <a:fillRect l="-4" r="-4"/>
              </a:stretch>
            </a:blipFill>
          </p:spPr>
        </p:sp>
        <p:sp>
          <p:nvSpPr>
            <p:cNvPr id="6" name="Freeform 6">
              <a:extLst>
                <a:ext uri="{FF2B5EF4-FFF2-40B4-BE49-F238E27FC236}">
                  <a16:creationId xmlns:a16="http://schemas.microsoft.com/office/drawing/2014/main" id="{97AD7D94-2FF8-9E11-6F81-92FEBC182D19}"/>
                </a:ext>
              </a:extLst>
            </p:cNvPr>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4"/>
              <a:stretch>
                <a:fillRect l="-475" r="-475"/>
              </a:stretch>
            </a:blipFill>
          </p:spPr>
        </p:sp>
      </p:grpSp>
    </p:spTree>
    <p:extLst>
      <p:ext uri="{BB962C8B-B14F-4D97-AF65-F5344CB8AC3E}">
        <p14:creationId xmlns:p14="http://schemas.microsoft.com/office/powerpoint/2010/main" val="3340483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55282"/>
            <a:ext cx="12132712" cy="11649279"/>
          </a:xfrm>
          <a:prstGeom prst="rect">
            <a:avLst/>
          </a:prstGeom>
        </p:spPr>
        <p:txBody>
          <a:bodyPr lIns="0" tIns="0" rIns="0" bIns="0" rtlCol="0" anchor="t">
            <a:spAutoFit/>
          </a:bodyPr>
          <a:lstStyle/>
          <a:p>
            <a:pPr algn="l">
              <a:lnSpc>
                <a:spcPts val="4759"/>
              </a:lnSpc>
            </a:pPr>
            <a:r>
              <a:rPr lang="en-US" sz="3399" b="1">
                <a:solidFill>
                  <a:srgbClr val="52340D"/>
                </a:solidFill>
                <a:latin typeface="Cabin Bold"/>
                <a:ea typeface="Cabin Bold"/>
                <a:cs typeface="Cabin Bold"/>
                <a:sym typeface="Cabin Bold"/>
              </a:rPr>
              <a:t>b</a:t>
            </a:r>
            <a:r>
              <a:rPr lang="en-US" sz="4000" b="1">
                <a:solidFill>
                  <a:srgbClr val="52340D"/>
                </a:solidFill>
                <a:latin typeface="Times New Roman" panose="02020603050405020304" pitchFamily="18" charset="0"/>
                <a:ea typeface="Cabin Bold"/>
                <a:cs typeface="Times New Roman" panose="02020603050405020304" pitchFamily="18" charset="0"/>
                <a:sym typeface="Cabin Bold"/>
              </a:rPr>
              <a:t>) Tác phẩm</a:t>
            </a: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b="1">
                <a:solidFill>
                  <a:srgbClr val="52340D"/>
                </a:solidFill>
                <a:latin typeface="Times New Roman" panose="02020603050405020304" pitchFamily="18" charset="0"/>
                <a:ea typeface="Cabin Bold"/>
                <a:cs typeface="Times New Roman" panose="02020603050405020304" pitchFamily="18" charset="0"/>
                <a:sym typeface="Cabin Bold"/>
              </a:rPr>
              <a:t>Hoàn cảnh ra đời</a:t>
            </a:r>
            <a:r>
              <a:rPr lang="en-US" sz="4000">
                <a:solidFill>
                  <a:srgbClr val="52340D"/>
                </a:solidFill>
                <a:latin typeface="Times New Roman" panose="02020603050405020304" pitchFamily="18" charset="0"/>
                <a:ea typeface="Cabin"/>
                <a:cs typeface="Times New Roman" panose="02020603050405020304" pitchFamily="18" charset="0"/>
                <a:sym typeface="Cabin"/>
              </a:rPr>
              <a:t>: Cuối năm 1427, sau đại thắng trước quân Minh, giải phóng đất nước khỏi ách thống trị của kẻ thù, Lê Lợi giao cho</a:t>
            </a: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Nguyễn Trãi viết Đại cáo bình Ngô, tổng kết toàn diện cuộc kháng chiến chống quân Minh xâm lược, khẳng định chủ quyền độc lập của nước Đại Việt.</a:t>
            </a: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b="1">
                <a:solidFill>
                  <a:srgbClr val="52340D"/>
                </a:solidFill>
                <a:latin typeface="Times New Roman" panose="02020603050405020304" pitchFamily="18" charset="0"/>
                <a:ea typeface="Cabin Bold"/>
                <a:cs typeface="Times New Roman" panose="02020603050405020304" pitchFamily="18" charset="0"/>
                <a:sym typeface="Cabin Bold"/>
              </a:rPr>
              <a:t>Xuất xứ:</a:t>
            </a:r>
            <a:r>
              <a:rPr lang="en-US" sz="4000">
                <a:solidFill>
                  <a:srgbClr val="52340D"/>
                </a:solidFill>
                <a:latin typeface="Times New Roman" panose="02020603050405020304" pitchFamily="18" charset="0"/>
                <a:ea typeface="Cabin"/>
                <a:cs typeface="Times New Roman" panose="02020603050405020304" pitchFamily="18" charset="0"/>
                <a:sym typeface="Cabin"/>
              </a:rPr>
              <a:t> Trích ở phần đầu </a:t>
            </a:r>
            <a:r>
              <a:rPr lang="en-US" sz="4000" i="1">
                <a:solidFill>
                  <a:srgbClr val="52340D"/>
                </a:solidFill>
                <a:latin typeface="Times New Roman" panose="02020603050405020304" pitchFamily="18" charset="0"/>
                <a:ea typeface="Cabin Italics"/>
                <a:cs typeface="Times New Roman" panose="02020603050405020304" pitchFamily="18" charset="0"/>
                <a:sym typeface="Cabin Italics"/>
              </a:rPr>
              <a:t>Đại cáo bình Ngô</a:t>
            </a: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b="1">
                <a:solidFill>
                  <a:srgbClr val="52340D"/>
                </a:solidFill>
                <a:latin typeface="Times New Roman" panose="02020603050405020304" pitchFamily="18" charset="0"/>
                <a:ea typeface="Cabin Bold"/>
                <a:cs typeface="Times New Roman" panose="02020603050405020304" pitchFamily="18" charset="0"/>
                <a:sym typeface="Cabin Bold"/>
              </a:rPr>
              <a:t>Thể loại:</a:t>
            </a:r>
            <a:r>
              <a:rPr lang="en-US" sz="4000">
                <a:solidFill>
                  <a:srgbClr val="52340D"/>
                </a:solidFill>
                <a:latin typeface="Times New Roman" panose="02020603050405020304" pitchFamily="18" charset="0"/>
                <a:ea typeface="Cabin"/>
                <a:cs typeface="Times New Roman" panose="02020603050405020304" pitchFamily="18" charset="0"/>
                <a:sym typeface="Cabin"/>
              </a:rPr>
              <a:t> Thể cáo ( Văn nghị luận, bắt nguồn từ Trung Quốc)</a:t>
            </a: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b="1">
                <a:solidFill>
                  <a:srgbClr val="52340D"/>
                </a:solidFill>
                <a:latin typeface="Times New Roman" panose="02020603050405020304" pitchFamily="18" charset="0"/>
                <a:ea typeface="Cabin Bold"/>
                <a:cs typeface="Times New Roman" panose="02020603050405020304" pitchFamily="18" charset="0"/>
                <a:sym typeface="Cabin Bold"/>
              </a:rPr>
              <a:t>Người sử dụn</a:t>
            </a:r>
            <a:r>
              <a:rPr lang="en-US" sz="4000">
                <a:solidFill>
                  <a:srgbClr val="52340D"/>
                </a:solidFill>
                <a:latin typeface="Times New Roman" panose="02020603050405020304" pitchFamily="18" charset="0"/>
                <a:ea typeface="Cabin"/>
                <a:cs typeface="Times New Roman" panose="02020603050405020304" pitchFamily="18" charset="0"/>
                <a:sym typeface="Cabin"/>
              </a:rPr>
              <a:t>g: Vua chúa hoặc thủ lĩnh</a:t>
            </a:r>
          </a:p>
          <a:p>
            <a:pPr algn="l">
              <a:lnSpc>
                <a:spcPts val="4759"/>
              </a:lnSpc>
            </a:pPr>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b="1">
                <a:solidFill>
                  <a:srgbClr val="52340D"/>
                </a:solidFill>
                <a:latin typeface="Times New Roman" panose="02020603050405020304" pitchFamily="18" charset="0"/>
                <a:ea typeface="Cabin Bold"/>
                <a:cs typeface="Times New Roman" panose="02020603050405020304" pitchFamily="18" charset="0"/>
                <a:sym typeface="Cabin Bold"/>
              </a:rPr>
              <a:t>Mục đích/Nội dung</a:t>
            </a:r>
            <a:r>
              <a:rPr lang="en-US" sz="4000">
                <a:solidFill>
                  <a:srgbClr val="52340D"/>
                </a:solidFill>
                <a:latin typeface="Times New Roman" panose="02020603050405020304" pitchFamily="18" charset="0"/>
                <a:ea typeface="Cabin"/>
                <a:cs typeface="Times New Roman" panose="02020603050405020304" pitchFamily="18" charset="0"/>
                <a:sym typeface="Cabin"/>
              </a:rPr>
              <a:t>: Trình bày 1 chủ trương/ côngbố 1 kết quả của 1 sự nghiệp để mọi người cùng biết.</a:t>
            </a:r>
          </a:p>
          <a:p>
            <a:pPr algn="l">
              <a:lnSpc>
                <a:spcPts val="4759"/>
              </a:lnSpc>
            </a:pPr>
            <a:endParaRPr lang="en-US" sz="4000">
              <a:solidFill>
                <a:srgbClr val="52340D"/>
              </a:solidFill>
              <a:latin typeface="Times New Roman" panose="02020603050405020304" pitchFamily="18" charset="0"/>
              <a:ea typeface="Cabin"/>
              <a:cs typeface="Times New Roman" panose="02020603050405020304" pitchFamily="18" charset="0"/>
              <a:sym typeface="Cabin"/>
            </a:endParaRPr>
          </a:p>
          <a:p>
            <a:pPr algn="l">
              <a:lnSpc>
                <a:spcPts val="4759"/>
              </a:lnSpc>
            </a:pPr>
            <a:endParaRPr lang="en-US" sz="4000">
              <a:solidFill>
                <a:srgbClr val="52340D"/>
              </a:solidFill>
              <a:latin typeface="Times New Roman" panose="02020603050405020304" pitchFamily="18" charset="0"/>
              <a:ea typeface="Cabin"/>
              <a:cs typeface="Times New Roman" panose="02020603050405020304" pitchFamily="18" charset="0"/>
              <a:sym typeface="Cabin"/>
            </a:endParaRPr>
          </a:p>
          <a:p>
            <a:pPr algn="l">
              <a:lnSpc>
                <a:spcPts val="4759"/>
              </a:lnSpc>
            </a:pPr>
            <a:endParaRPr lang="en-US" sz="4000">
              <a:solidFill>
                <a:srgbClr val="52340D"/>
              </a:solidFill>
              <a:latin typeface="Times New Roman" panose="02020603050405020304" pitchFamily="18" charset="0"/>
              <a:ea typeface="Cabin"/>
              <a:cs typeface="Times New Roman" panose="02020603050405020304" pitchFamily="18" charset="0"/>
              <a:sym typeface="Cabin"/>
            </a:endParaRPr>
          </a:p>
          <a:p>
            <a:pPr algn="l">
              <a:lnSpc>
                <a:spcPts val="4759"/>
              </a:lnSpc>
            </a:pPr>
            <a:endParaRPr lang="en-US" sz="3399">
              <a:solidFill>
                <a:srgbClr val="52340D"/>
              </a:solidFill>
              <a:latin typeface="Cabin"/>
              <a:ea typeface="Cabin"/>
              <a:cs typeface="Cabin"/>
              <a:sym typeface="Cabin"/>
            </a:endParaRPr>
          </a:p>
          <a:p>
            <a:pPr algn="l">
              <a:lnSpc>
                <a:spcPts val="4759"/>
              </a:lnSpc>
            </a:pPr>
            <a:endParaRPr lang="en-US" sz="3399">
              <a:solidFill>
                <a:srgbClr val="52340D"/>
              </a:solidFill>
              <a:latin typeface="Cabin"/>
              <a:ea typeface="Cabin"/>
              <a:cs typeface="Cabin"/>
              <a:sym typeface="Cabin"/>
            </a:endParaRPr>
          </a:p>
          <a:p>
            <a:pPr algn="l">
              <a:lnSpc>
                <a:spcPts val="4759"/>
              </a:lnSpc>
            </a:pPr>
            <a:endParaRPr lang="en-US" sz="3399">
              <a:solidFill>
                <a:srgbClr val="52340D"/>
              </a:solidFill>
              <a:latin typeface="Cabin"/>
              <a:ea typeface="Cabin"/>
              <a:cs typeface="Cabin"/>
              <a:sym typeface="Cabin"/>
            </a:endParaRPr>
          </a:p>
        </p:txBody>
      </p:sp>
      <p:grpSp>
        <p:nvGrpSpPr>
          <p:cNvPr id="4" name="Group 4"/>
          <p:cNvGrpSpPr>
            <a:grpSpLocks noChangeAspect="1"/>
          </p:cNvGrpSpPr>
          <p:nvPr/>
        </p:nvGrpSpPr>
        <p:grpSpPr>
          <a:xfrm>
            <a:off x="13531085" y="1911860"/>
            <a:ext cx="4224114" cy="5965774"/>
            <a:chOff x="0" y="0"/>
            <a:chExt cx="3267456" cy="4614672"/>
          </a:xfrm>
        </p:grpSpPr>
        <p:sp>
          <p:nvSpPr>
            <p:cNvPr id="5" name="Freeform 5"/>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2"/>
              <a:stretch>
                <a:fillRect l="-4" r="-4"/>
              </a:stretch>
            </a:blipFill>
          </p:spPr>
        </p:sp>
        <p:sp>
          <p:nvSpPr>
            <p:cNvPr id="6" name="Freeform 6"/>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3"/>
              <a:stretch>
                <a:fillRect l="-475" r="-475"/>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35347" y="7778063"/>
            <a:ext cx="10933043" cy="8229600"/>
          </a:xfrm>
          <a:custGeom>
            <a:avLst/>
            <a:gdLst/>
            <a:ahLst/>
            <a:cxnLst/>
            <a:rect l="l" t="t" r="r" b="b"/>
            <a:pathLst>
              <a:path w="10933043" h="8229600">
                <a:moveTo>
                  <a:pt x="0" y="0"/>
                </a:moveTo>
                <a:lnTo>
                  <a:pt x="10933044" y="0"/>
                </a:lnTo>
                <a:lnTo>
                  <a:pt x="10933044" y="8229600"/>
                </a:lnTo>
                <a:lnTo>
                  <a:pt x="0" y="8229600"/>
                </a:lnTo>
                <a:lnTo>
                  <a:pt x="0" y="0"/>
                </a:lnTo>
                <a:close/>
              </a:path>
            </a:pathLst>
          </a:custGeom>
          <a:blipFill>
            <a:blip r:embed="rId2">
              <a:alphaModFix amt="65999"/>
            </a:blip>
            <a:stretch>
              <a:fillRect/>
            </a:stretch>
          </a:blipFill>
        </p:spPr>
      </p:sp>
      <p:sp>
        <p:nvSpPr>
          <p:cNvPr id="3" name="Freeform 3"/>
          <p:cNvSpPr/>
          <p:nvPr/>
        </p:nvSpPr>
        <p:spPr>
          <a:xfrm>
            <a:off x="581304" y="5989251"/>
            <a:ext cx="3920282" cy="4114800"/>
          </a:xfrm>
          <a:custGeom>
            <a:avLst/>
            <a:gdLst/>
            <a:ahLst/>
            <a:cxnLst/>
            <a:rect l="l" t="t" r="r" b="b"/>
            <a:pathLst>
              <a:path w="3920282" h="4114800">
                <a:moveTo>
                  <a:pt x="0" y="0"/>
                </a:moveTo>
                <a:lnTo>
                  <a:pt x="3920282" y="0"/>
                </a:lnTo>
                <a:lnTo>
                  <a:pt x="39202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581304" y="952500"/>
            <a:ext cx="17125391" cy="5692264"/>
          </a:xfrm>
          <a:prstGeom prst="rect">
            <a:avLst/>
          </a:prstGeom>
        </p:spPr>
        <p:txBody>
          <a:bodyPr lIns="0" tIns="0" rIns="0" bIns="0" rtlCol="0" anchor="t">
            <a:spAutoFit/>
          </a:bodyPr>
          <a:lstStyle/>
          <a:p>
            <a:pPr algn="l">
              <a:lnSpc>
                <a:spcPts val="5599"/>
              </a:lnSpc>
            </a:pPr>
            <a:r>
              <a:rPr lang="en-US" sz="3999">
                <a:solidFill>
                  <a:srgbClr val="52340D"/>
                </a:solidFill>
                <a:latin typeface="Cabin"/>
                <a:ea typeface="Cabin"/>
                <a:cs typeface="Cabin"/>
                <a:sym typeface="Cabin"/>
              </a:rPr>
              <a:t>c) Thể cáo</a:t>
            </a:r>
          </a:p>
          <a:p>
            <a:pPr algn="l">
              <a:lnSpc>
                <a:spcPts val="5599"/>
              </a:lnSpc>
            </a:pPr>
            <a:endParaRPr lang="en-US" sz="3999">
              <a:solidFill>
                <a:srgbClr val="52340D"/>
              </a:solidFill>
              <a:latin typeface="Cabin"/>
              <a:ea typeface="Cabin"/>
              <a:cs typeface="Cabin"/>
              <a:sym typeface="Cabin"/>
            </a:endParaRPr>
          </a:p>
          <a:p>
            <a:pPr marL="863596" lvl="1" indent="-431798" algn="l">
              <a:lnSpc>
                <a:spcPts val="5599"/>
              </a:lnSpc>
              <a:buFont typeface="Arial"/>
              <a:buChar char="•"/>
            </a:pPr>
            <a:r>
              <a:rPr lang="en-US" sz="3999">
                <a:solidFill>
                  <a:srgbClr val="52340D"/>
                </a:solidFill>
                <a:latin typeface="Times New Roman" panose="02020603050405020304" pitchFamily="18" charset="0"/>
                <a:ea typeface="Cabin"/>
                <a:cs typeface="Times New Roman" panose="02020603050405020304" pitchFamily="18" charset="0"/>
                <a:sym typeface="Cabin"/>
              </a:rPr>
              <a:t>Cáo là thể văn nghị luận cổ, thường được vua chúa hoặc thủ lĩnh dùng để trình bày một chủ trương hay công bố một kết quả của sự nghiệp để mọi người cùng biết. Phần nhiều được viết bằng thể văn biền ngẫu, lời lẽ đanh thép, lí luận sắc bén, kết cấu chặt chẽ, mạch lạc.</a:t>
            </a:r>
          </a:p>
          <a:p>
            <a:pPr algn="l">
              <a:lnSpc>
                <a:spcPts val="5599"/>
              </a:lnSpc>
            </a:pPr>
            <a:endParaRPr lang="en-US" sz="3999">
              <a:solidFill>
                <a:srgbClr val="52340D"/>
              </a:solidFill>
              <a:latin typeface="Times New Roman" panose="02020603050405020304" pitchFamily="18" charset="0"/>
              <a:ea typeface="Cabin"/>
              <a:cs typeface="Times New Roman" panose="02020603050405020304" pitchFamily="18" charset="0"/>
              <a:sym typeface="Cabin"/>
            </a:endParaRPr>
          </a:p>
          <a:p>
            <a:pPr algn="l">
              <a:lnSpc>
                <a:spcPts val="5599"/>
              </a:lnSpc>
            </a:pPr>
            <a:endParaRPr lang="en-US" sz="3999">
              <a:solidFill>
                <a:srgbClr val="52340D"/>
              </a:solidFill>
              <a:latin typeface="Cabin"/>
              <a:ea typeface="Cabin"/>
              <a:cs typeface="Cabin"/>
              <a:sym typeface="Cabin"/>
            </a:endParaRPr>
          </a:p>
        </p:txBody>
      </p:sp>
    </p:spTree>
    <p:extLst>
      <p:ext uri="{BB962C8B-B14F-4D97-AF65-F5344CB8AC3E}">
        <p14:creationId xmlns:p14="http://schemas.microsoft.com/office/powerpoint/2010/main" val="3580262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81304" y="952500"/>
            <a:ext cx="17125391" cy="7128555"/>
          </a:xfrm>
          <a:prstGeom prst="rect">
            <a:avLst/>
          </a:prstGeom>
        </p:spPr>
        <p:txBody>
          <a:bodyPr lIns="0" tIns="0" rIns="0" bIns="0" rtlCol="0" anchor="t">
            <a:spAutoFit/>
          </a:bodyPr>
          <a:lstStyle/>
          <a:p>
            <a:pPr algn="l">
              <a:lnSpc>
                <a:spcPts val="5599"/>
              </a:lnSpc>
            </a:pPr>
            <a:r>
              <a:rPr lang="en-US" sz="3999">
                <a:solidFill>
                  <a:srgbClr val="52340D"/>
                </a:solidFill>
                <a:latin typeface="Cabin"/>
                <a:ea typeface="Cabin"/>
                <a:cs typeface="Cabin"/>
                <a:sym typeface="Cabin"/>
              </a:rPr>
              <a:t>+ </a:t>
            </a:r>
            <a:r>
              <a:rPr lang="en-US" sz="3999" b="1">
                <a:solidFill>
                  <a:srgbClr val="52340D"/>
                </a:solidFill>
                <a:latin typeface="Times New Roman" panose="02020603050405020304" pitchFamily="18" charset="0"/>
                <a:ea typeface="Cabin Bold"/>
                <a:cs typeface="Times New Roman" panose="02020603050405020304" pitchFamily="18" charset="0"/>
                <a:sym typeface="Cabin Bold"/>
              </a:rPr>
              <a:t>Bố cục: </a:t>
            </a:r>
          </a:p>
          <a:p>
            <a:pPr marL="863596" lvl="1" indent="-431798" algn="l">
              <a:lnSpc>
                <a:spcPts val="5599"/>
              </a:lnSpc>
              <a:buFont typeface="Arial"/>
              <a:buChar char="•"/>
            </a:pPr>
            <a:r>
              <a:rPr lang="en-US" sz="3999">
                <a:solidFill>
                  <a:srgbClr val="52340D"/>
                </a:solidFill>
                <a:latin typeface="Times New Roman" panose="02020603050405020304" pitchFamily="18" charset="0"/>
                <a:ea typeface="Cabin"/>
                <a:cs typeface="Times New Roman" panose="02020603050405020304" pitchFamily="18" charset="0"/>
                <a:sym typeface="Cabin"/>
              </a:rPr>
              <a:t>Phần 1 (2 câu đầu): Tư tưởng nhân nghĩa.</a:t>
            </a:r>
          </a:p>
          <a:p>
            <a:pPr marL="863596" lvl="1" indent="-431798" algn="l">
              <a:lnSpc>
                <a:spcPts val="5599"/>
              </a:lnSpc>
              <a:buFont typeface="Arial"/>
              <a:buChar char="•"/>
            </a:pPr>
            <a:r>
              <a:rPr lang="en-US" sz="3999">
                <a:solidFill>
                  <a:srgbClr val="52340D"/>
                </a:solidFill>
                <a:latin typeface="Times New Roman" panose="02020603050405020304" pitchFamily="18" charset="0"/>
                <a:ea typeface="Cabin"/>
                <a:cs typeface="Times New Roman" panose="02020603050405020304" pitchFamily="18" charset="0"/>
                <a:sym typeface="Cabin"/>
              </a:rPr>
              <a:t>Phần 2 (8 câu tiếp): Chân lí về chủ quyền độc lập dân tộc.</a:t>
            </a:r>
          </a:p>
          <a:p>
            <a:pPr marL="863596" lvl="1" indent="-431798" algn="l">
              <a:lnSpc>
                <a:spcPts val="5599"/>
              </a:lnSpc>
              <a:buFont typeface="Arial"/>
              <a:buChar char="•"/>
            </a:pPr>
            <a:r>
              <a:rPr lang="en-US" sz="3999">
                <a:solidFill>
                  <a:srgbClr val="52340D"/>
                </a:solidFill>
                <a:latin typeface="Times New Roman" panose="02020603050405020304" pitchFamily="18" charset="0"/>
                <a:ea typeface="Cabin"/>
                <a:cs typeface="Times New Roman" panose="02020603050405020304" pitchFamily="18" charset="0"/>
                <a:sym typeface="Cabin"/>
              </a:rPr>
              <a:t>Phần 3 (còn lại): Minh chứng từ thực tế để làm sáng tỏ sức mạnh của chân lí độc lập dân tộc.</a:t>
            </a:r>
          </a:p>
          <a:p>
            <a:pPr algn="l">
              <a:lnSpc>
                <a:spcPts val="5599"/>
              </a:lnSpc>
            </a:pPr>
            <a:endParaRPr lang="en-US" sz="3999">
              <a:solidFill>
                <a:srgbClr val="52340D"/>
              </a:solidFill>
              <a:latin typeface="Times New Roman" panose="02020603050405020304" pitchFamily="18" charset="0"/>
              <a:ea typeface="Cabin"/>
              <a:cs typeface="Times New Roman" panose="02020603050405020304" pitchFamily="18" charset="0"/>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a:p>
            <a:pPr algn="l">
              <a:lnSpc>
                <a:spcPts val="5599"/>
              </a:lnSpc>
            </a:pPr>
            <a:endParaRPr lang="en-US" sz="3999">
              <a:solidFill>
                <a:srgbClr val="52340D"/>
              </a:solidFill>
              <a:latin typeface="Cabin"/>
              <a:ea typeface="Cabin"/>
              <a:cs typeface="Cabin"/>
              <a:sym typeface="Cabin"/>
            </a:endParaRPr>
          </a:p>
        </p:txBody>
      </p:sp>
      <p:sp>
        <p:nvSpPr>
          <p:cNvPr id="3" name="Freeform 3"/>
          <p:cNvSpPr/>
          <p:nvPr/>
        </p:nvSpPr>
        <p:spPr>
          <a:xfrm>
            <a:off x="11335347" y="7778063"/>
            <a:ext cx="10933043" cy="8229600"/>
          </a:xfrm>
          <a:custGeom>
            <a:avLst/>
            <a:gdLst/>
            <a:ahLst/>
            <a:cxnLst/>
            <a:rect l="l" t="t" r="r" b="b"/>
            <a:pathLst>
              <a:path w="10933043" h="8229600">
                <a:moveTo>
                  <a:pt x="0" y="0"/>
                </a:moveTo>
                <a:lnTo>
                  <a:pt x="10933044" y="0"/>
                </a:lnTo>
                <a:lnTo>
                  <a:pt x="10933044" y="8229600"/>
                </a:lnTo>
                <a:lnTo>
                  <a:pt x="0" y="8229600"/>
                </a:lnTo>
                <a:lnTo>
                  <a:pt x="0" y="0"/>
                </a:lnTo>
                <a:close/>
              </a:path>
            </a:pathLst>
          </a:custGeom>
          <a:blipFill>
            <a:blip r:embed="rId2">
              <a:alphaModFix amt="65999"/>
            </a:blip>
            <a:stretch>
              <a:fillRect/>
            </a:stretch>
          </a:blipFill>
        </p:spPr>
      </p:sp>
      <p:sp>
        <p:nvSpPr>
          <p:cNvPr id="4" name="Freeform 4"/>
          <p:cNvSpPr/>
          <p:nvPr/>
        </p:nvSpPr>
        <p:spPr>
          <a:xfrm>
            <a:off x="314068" y="6791699"/>
            <a:ext cx="4048209" cy="3275369"/>
          </a:xfrm>
          <a:custGeom>
            <a:avLst/>
            <a:gdLst/>
            <a:ahLst/>
            <a:cxnLst/>
            <a:rect l="l" t="t" r="r" b="b"/>
            <a:pathLst>
              <a:path w="4048209" h="3275369">
                <a:moveTo>
                  <a:pt x="0" y="0"/>
                </a:moveTo>
                <a:lnTo>
                  <a:pt x="4048209" y="0"/>
                </a:lnTo>
                <a:lnTo>
                  <a:pt x="4048209" y="3275369"/>
                </a:lnTo>
                <a:lnTo>
                  <a:pt x="0" y="3275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0FF3F-AB3E-2046-BA5E-DE3F5163242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A6138F2-4A90-BA62-98CE-DDC88585987C}"/>
              </a:ext>
            </a:extLst>
          </p:cNvPr>
          <p:cNvGrpSpPr/>
          <p:nvPr/>
        </p:nvGrpSpPr>
        <p:grpSpPr>
          <a:xfrm>
            <a:off x="2417005" y="2167366"/>
            <a:ext cx="13453990" cy="5046189"/>
            <a:chOff x="0" y="0"/>
            <a:chExt cx="3543438" cy="1329037"/>
          </a:xfrm>
        </p:grpSpPr>
        <p:sp>
          <p:nvSpPr>
            <p:cNvPr id="3" name="Freeform 3">
              <a:extLst>
                <a:ext uri="{FF2B5EF4-FFF2-40B4-BE49-F238E27FC236}">
                  <a16:creationId xmlns:a16="http://schemas.microsoft.com/office/drawing/2014/main" id="{70BFC32F-D62F-F94D-C7C2-712808CD528B}"/>
                </a:ext>
              </a:extLst>
            </p:cNvPr>
            <p:cNvSpPr/>
            <p:nvPr/>
          </p:nvSpPr>
          <p:spPr>
            <a:xfrm>
              <a:off x="0" y="0"/>
              <a:ext cx="3543438" cy="1329037"/>
            </a:xfrm>
            <a:custGeom>
              <a:avLst/>
              <a:gdLst/>
              <a:ahLst/>
              <a:cxnLst/>
              <a:rect l="l" t="t" r="r" b="b"/>
              <a:pathLst>
                <a:path w="3543438" h="1329037">
                  <a:moveTo>
                    <a:pt x="29347" y="0"/>
                  </a:moveTo>
                  <a:lnTo>
                    <a:pt x="3514090" y="0"/>
                  </a:lnTo>
                  <a:cubicBezTo>
                    <a:pt x="3530298" y="0"/>
                    <a:pt x="3543438" y="13139"/>
                    <a:pt x="3543438" y="29347"/>
                  </a:cubicBezTo>
                  <a:lnTo>
                    <a:pt x="3543438" y="1299690"/>
                  </a:lnTo>
                  <a:cubicBezTo>
                    <a:pt x="3543438" y="1307474"/>
                    <a:pt x="3540346" y="1314938"/>
                    <a:pt x="3534842" y="1320442"/>
                  </a:cubicBezTo>
                  <a:cubicBezTo>
                    <a:pt x="3529338" y="1325946"/>
                    <a:pt x="3521874" y="1329037"/>
                    <a:pt x="3514090" y="1329037"/>
                  </a:cubicBezTo>
                  <a:lnTo>
                    <a:pt x="29347" y="1329037"/>
                  </a:lnTo>
                  <a:cubicBezTo>
                    <a:pt x="13139" y="1329037"/>
                    <a:pt x="0" y="1315898"/>
                    <a:pt x="0" y="1299690"/>
                  </a:cubicBezTo>
                  <a:lnTo>
                    <a:pt x="0" y="29347"/>
                  </a:lnTo>
                  <a:cubicBezTo>
                    <a:pt x="0" y="13139"/>
                    <a:pt x="13139" y="0"/>
                    <a:pt x="29347" y="0"/>
                  </a:cubicBezTo>
                  <a:close/>
                </a:path>
              </a:pathLst>
            </a:custGeom>
            <a:solidFill>
              <a:srgbClr val="FFFBD4"/>
            </a:solidFill>
          </p:spPr>
          <p:txBody>
            <a:bodyPr/>
            <a:lstStyle/>
            <a:p>
              <a:r>
                <a:rPr lang="en-US" sz="3200">
                  <a:latin typeface="Times New Roman" panose="02020603050405020304" pitchFamily="18" charset="0"/>
                  <a:cs typeface="Times New Roman" panose="02020603050405020304" pitchFamily="18" charset="0"/>
                </a:rPr>
                <a:t>Nhân nghĩa: tình thương giữa con người với con người, lòng nhân ái.</a:t>
              </a:r>
            </a:p>
            <a:p>
              <a:r>
                <a:rPr lang="en-US" sz="3200">
                  <a:latin typeface="Times New Roman" panose="02020603050405020304" pitchFamily="18" charset="0"/>
                  <a:cs typeface="Times New Roman" panose="02020603050405020304" pitchFamily="18" charset="0"/>
                </a:rPr>
                <a:t>- Cốt lõi tư tưởng nhân nghĩa của Nguyễn Trãi là “yên dân, trừ bạo</a:t>
              </a:r>
            </a:p>
          </p:txBody>
        </p:sp>
        <p:sp>
          <p:nvSpPr>
            <p:cNvPr id="4" name="TextBox 4">
              <a:extLst>
                <a:ext uri="{FF2B5EF4-FFF2-40B4-BE49-F238E27FC236}">
                  <a16:creationId xmlns:a16="http://schemas.microsoft.com/office/drawing/2014/main" id="{A6BF2C40-1774-89DE-05D1-58EC0FC53C71}"/>
                </a:ext>
              </a:extLst>
            </p:cNvPr>
            <p:cNvSpPr txBox="1"/>
            <p:nvPr/>
          </p:nvSpPr>
          <p:spPr>
            <a:xfrm>
              <a:off x="0" y="-38100"/>
              <a:ext cx="3543438" cy="136713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07E25AC8-BE77-7467-3296-B0BCEDA52952}"/>
              </a:ext>
            </a:extLst>
          </p:cNvPr>
          <p:cNvSpPr/>
          <p:nvPr/>
        </p:nvSpPr>
        <p:spPr>
          <a:xfrm>
            <a:off x="12691154" y="5543716"/>
            <a:ext cx="6359682" cy="5856474"/>
          </a:xfrm>
          <a:custGeom>
            <a:avLst/>
            <a:gdLst/>
            <a:ahLst/>
            <a:cxnLst/>
            <a:rect l="l" t="t" r="r" b="b"/>
            <a:pathLst>
              <a:path w="6359682" h="5856474">
                <a:moveTo>
                  <a:pt x="0" y="0"/>
                </a:moveTo>
                <a:lnTo>
                  <a:pt x="6359682" y="0"/>
                </a:lnTo>
                <a:lnTo>
                  <a:pt x="6359682" y="5856474"/>
                </a:lnTo>
                <a:lnTo>
                  <a:pt x="0" y="5856474"/>
                </a:lnTo>
                <a:lnTo>
                  <a:pt x="0" y="0"/>
                </a:lnTo>
                <a:close/>
              </a:path>
            </a:pathLst>
          </a:custGeom>
          <a:blipFill>
            <a:blip r:embed="rId2"/>
            <a:stretch>
              <a:fillRect/>
            </a:stretch>
          </a:blipFill>
        </p:spPr>
      </p:sp>
      <p:sp>
        <p:nvSpPr>
          <p:cNvPr id="6" name="TextBox 6">
            <a:extLst>
              <a:ext uri="{FF2B5EF4-FFF2-40B4-BE49-F238E27FC236}">
                <a16:creationId xmlns:a16="http://schemas.microsoft.com/office/drawing/2014/main" id="{A373B1A2-6900-F38D-D02B-6D0F210B5BF4}"/>
              </a:ext>
            </a:extLst>
          </p:cNvPr>
          <p:cNvSpPr txBox="1"/>
          <p:nvPr/>
        </p:nvSpPr>
        <p:spPr>
          <a:xfrm>
            <a:off x="2417005" y="2083875"/>
            <a:ext cx="12954000" cy="8639929"/>
          </a:xfrm>
          <a:prstGeom prst="rect">
            <a:avLst/>
          </a:prstGeom>
        </p:spPr>
        <p:txBody>
          <a:bodyPr wrap="square" lIns="0" tIns="0" rIns="0" bIns="0" rtlCol="0" anchor="t">
            <a:spAutoFit/>
          </a:bodyPr>
          <a:lstStyle/>
          <a:p>
            <a:pPr algn="ctr">
              <a:lnSpc>
                <a:spcPts val="5657"/>
              </a:lnSpc>
            </a:pPr>
            <a:endParaRPr lang="en-US" sz="4041">
              <a:solidFill>
                <a:srgbClr val="52340D"/>
              </a:solidFill>
              <a:latin typeface="Times New Roman" panose="02020603050405020304" pitchFamily="18" charset="0"/>
              <a:ea typeface="Cabin"/>
              <a:cs typeface="Times New Roman" panose="02020603050405020304" pitchFamily="18" charset="0"/>
              <a:sym typeface="Cabin"/>
            </a:endParaRPr>
          </a:p>
          <a:p>
            <a:pPr algn="ctr">
              <a:lnSpc>
                <a:spcPts val="5657"/>
              </a:lnSpc>
            </a:pPr>
            <a:endParaRPr lang="en-US" sz="4041">
              <a:solidFill>
                <a:srgbClr val="52340D"/>
              </a:solidFill>
              <a:latin typeface="Times New Roman" panose="02020603050405020304" pitchFamily="18" charset="0"/>
              <a:ea typeface="Cabin"/>
              <a:cs typeface="Times New Roman" panose="02020603050405020304" pitchFamily="18" charset="0"/>
              <a:sym typeface="Cabin"/>
            </a:endParaRPr>
          </a:p>
          <a:p>
            <a:r>
              <a:rPr lang="en-US" sz="4000">
                <a:solidFill>
                  <a:srgbClr val="52340D"/>
                </a:solidFill>
                <a:latin typeface="Times New Roman" panose="02020603050405020304" pitchFamily="18" charset="0"/>
                <a:ea typeface="Cabin"/>
                <a:cs typeface="Times New Roman" panose="02020603050405020304" pitchFamily="18" charset="0"/>
                <a:sym typeface="Cabin"/>
              </a:rPr>
              <a:t>- </a:t>
            </a:r>
            <a:r>
              <a:rPr lang="en-US" sz="4000">
                <a:latin typeface="Times New Roman" panose="02020603050405020304" pitchFamily="18" charset="0"/>
                <a:cs typeface="Times New Roman" panose="02020603050405020304" pitchFamily="18" charset="0"/>
              </a:rPr>
              <a:t>Yên dân: làm cho dân sống yên ổn, được hưởng thái bình, hạnh phúc.</a:t>
            </a:r>
          </a:p>
          <a:p>
            <a:r>
              <a:rPr lang="en-US" sz="4000">
                <a:latin typeface="Times New Roman" panose="02020603050405020304" pitchFamily="18" charset="0"/>
                <a:cs typeface="Times New Roman" panose="02020603050405020304" pitchFamily="18" charset="0"/>
              </a:rPr>
              <a:t>+ Trừ bạo: diệt trừ kẻ thù độc ác, tàn bạo (trừ diệt giặc Minh bạo ngược để làm cho cuộc sống nhân dân yên ổn, thái bình.).</a:t>
            </a:r>
          </a:p>
          <a:p>
            <a:r>
              <a:rPr lang="en-US" sz="4000">
                <a:latin typeface="Times New Roman" panose="02020603050405020304" pitchFamily="18" charset="0"/>
                <a:cs typeface="Times New Roman" panose="02020603050405020304" pitchFamily="18" charset="0"/>
              </a:rPr>
              <a:t>-&gt; Tư tưởng nhân nghĩa trong bài cáo bình Ngô của Nguyễn Trãi gắn liền với yêu nước, chống xâm lược.</a:t>
            </a:r>
          </a:p>
          <a:p>
            <a:r>
              <a:rPr lang="en-US" sz="4000">
                <a:latin typeface="Times New Roman" panose="02020603050405020304" pitchFamily="18" charset="0"/>
                <a:cs typeface="Times New Roman" panose="02020603050405020304" pitchFamily="18" charset="0"/>
              </a:rPr>
              <a:t>=&gt; Cuộc kháng chiến chính nghĩa, phù hợp với lòng dân.</a:t>
            </a:r>
          </a:p>
          <a:p>
            <a:pPr algn="ctr">
              <a:lnSpc>
                <a:spcPts val="5657"/>
              </a:lnSpc>
            </a:pPr>
            <a:endParaRPr lang="en-US" sz="4000">
              <a:solidFill>
                <a:srgbClr val="52340D"/>
              </a:solidFill>
              <a:latin typeface="Times New Roman" panose="02020603050405020304" pitchFamily="18" charset="0"/>
              <a:ea typeface="Cabin"/>
              <a:cs typeface="Times New Roman" panose="02020603050405020304" pitchFamily="18" charset="0"/>
              <a:sym typeface="Cabin"/>
            </a:endParaRPr>
          </a:p>
          <a:p>
            <a:pPr algn="ctr">
              <a:lnSpc>
                <a:spcPts val="5657"/>
              </a:lnSpc>
            </a:pPr>
            <a:endParaRPr lang="en-US" sz="4041">
              <a:solidFill>
                <a:srgbClr val="52340D"/>
              </a:solidFill>
              <a:latin typeface="Cabin"/>
              <a:ea typeface="Cabin"/>
              <a:cs typeface="Cabin"/>
              <a:sym typeface="Cabin"/>
            </a:endParaRPr>
          </a:p>
          <a:p>
            <a:pPr algn="ctr">
              <a:lnSpc>
                <a:spcPts val="5657"/>
              </a:lnSpc>
            </a:pPr>
            <a:endParaRPr lang="en-US" sz="4041">
              <a:solidFill>
                <a:srgbClr val="52340D"/>
              </a:solidFill>
              <a:latin typeface="Cabin"/>
              <a:ea typeface="Cabin"/>
              <a:cs typeface="Cabin"/>
              <a:sym typeface="Cabin"/>
            </a:endParaRPr>
          </a:p>
          <a:p>
            <a:pPr algn="ctr">
              <a:lnSpc>
                <a:spcPts val="5657"/>
              </a:lnSpc>
            </a:pPr>
            <a:endParaRPr lang="en-US" sz="4041">
              <a:solidFill>
                <a:srgbClr val="52340D"/>
              </a:solidFill>
              <a:latin typeface="Cabin"/>
              <a:ea typeface="Cabin"/>
              <a:cs typeface="Cabin"/>
              <a:sym typeface="Cabin"/>
            </a:endParaRPr>
          </a:p>
        </p:txBody>
      </p:sp>
    </p:spTree>
    <p:extLst>
      <p:ext uri="{BB962C8B-B14F-4D97-AF65-F5344CB8AC3E}">
        <p14:creationId xmlns:p14="http://schemas.microsoft.com/office/powerpoint/2010/main" val="2871790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17005" y="2167366"/>
            <a:ext cx="13453990" cy="5046189"/>
            <a:chOff x="0" y="0"/>
            <a:chExt cx="3543438" cy="1329037"/>
          </a:xfrm>
        </p:grpSpPr>
        <p:sp>
          <p:nvSpPr>
            <p:cNvPr id="3" name="Freeform 3"/>
            <p:cNvSpPr/>
            <p:nvPr/>
          </p:nvSpPr>
          <p:spPr>
            <a:xfrm>
              <a:off x="0" y="0"/>
              <a:ext cx="3543438" cy="1329037"/>
            </a:xfrm>
            <a:custGeom>
              <a:avLst/>
              <a:gdLst/>
              <a:ahLst/>
              <a:cxnLst/>
              <a:rect l="l" t="t" r="r" b="b"/>
              <a:pathLst>
                <a:path w="3543438" h="1329037">
                  <a:moveTo>
                    <a:pt x="29347" y="0"/>
                  </a:moveTo>
                  <a:lnTo>
                    <a:pt x="3514090" y="0"/>
                  </a:lnTo>
                  <a:cubicBezTo>
                    <a:pt x="3530298" y="0"/>
                    <a:pt x="3543438" y="13139"/>
                    <a:pt x="3543438" y="29347"/>
                  </a:cubicBezTo>
                  <a:lnTo>
                    <a:pt x="3543438" y="1299690"/>
                  </a:lnTo>
                  <a:cubicBezTo>
                    <a:pt x="3543438" y="1307474"/>
                    <a:pt x="3540346" y="1314938"/>
                    <a:pt x="3534842" y="1320442"/>
                  </a:cubicBezTo>
                  <a:cubicBezTo>
                    <a:pt x="3529338" y="1325946"/>
                    <a:pt x="3521874" y="1329037"/>
                    <a:pt x="3514090" y="1329037"/>
                  </a:cubicBezTo>
                  <a:lnTo>
                    <a:pt x="29347" y="1329037"/>
                  </a:lnTo>
                  <a:cubicBezTo>
                    <a:pt x="13139" y="1329037"/>
                    <a:pt x="0" y="1315898"/>
                    <a:pt x="0" y="1299690"/>
                  </a:cubicBezTo>
                  <a:lnTo>
                    <a:pt x="0" y="29347"/>
                  </a:lnTo>
                  <a:cubicBezTo>
                    <a:pt x="0" y="13139"/>
                    <a:pt x="13139" y="0"/>
                    <a:pt x="29347" y="0"/>
                  </a:cubicBezTo>
                  <a:close/>
                </a:path>
              </a:pathLst>
            </a:custGeom>
            <a:solidFill>
              <a:srgbClr val="FFFBD4"/>
            </a:solidFill>
          </p:spPr>
        </p:sp>
        <p:sp>
          <p:nvSpPr>
            <p:cNvPr id="4" name="TextBox 4"/>
            <p:cNvSpPr txBox="1"/>
            <p:nvPr/>
          </p:nvSpPr>
          <p:spPr>
            <a:xfrm>
              <a:off x="0" y="-38100"/>
              <a:ext cx="3543438" cy="136713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2691154" y="5543716"/>
            <a:ext cx="6359682" cy="5856474"/>
          </a:xfrm>
          <a:custGeom>
            <a:avLst/>
            <a:gdLst/>
            <a:ahLst/>
            <a:cxnLst/>
            <a:rect l="l" t="t" r="r" b="b"/>
            <a:pathLst>
              <a:path w="6359682" h="5856474">
                <a:moveTo>
                  <a:pt x="0" y="0"/>
                </a:moveTo>
                <a:lnTo>
                  <a:pt x="6359682" y="0"/>
                </a:lnTo>
                <a:lnTo>
                  <a:pt x="6359682" y="5856474"/>
                </a:lnTo>
                <a:lnTo>
                  <a:pt x="0" y="5856474"/>
                </a:lnTo>
                <a:lnTo>
                  <a:pt x="0" y="0"/>
                </a:lnTo>
                <a:close/>
              </a:path>
            </a:pathLst>
          </a:custGeom>
          <a:blipFill>
            <a:blip r:embed="rId2"/>
            <a:stretch>
              <a:fillRect/>
            </a:stretch>
          </a:blipFill>
        </p:spPr>
      </p:sp>
      <p:sp>
        <p:nvSpPr>
          <p:cNvPr id="6" name="TextBox 6"/>
          <p:cNvSpPr txBox="1"/>
          <p:nvPr/>
        </p:nvSpPr>
        <p:spPr>
          <a:xfrm>
            <a:off x="2834190" y="2651901"/>
            <a:ext cx="12619620" cy="4259799"/>
          </a:xfrm>
          <a:prstGeom prst="rect">
            <a:avLst/>
          </a:prstGeom>
        </p:spPr>
        <p:txBody>
          <a:bodyPr lIns="0" tIns="0" rIns="0" bIns="0" rtlCol="0" anchor="t">
            <a:spAutoFit/>
          </a:bodyPr>
          <a:lstStyle/>
          <a:p>
            <a:pPr algn="ctr">
              <a:lnSpc>
                <a:spcPts val="5657"/>
              </a:lnSpc>
            </a:pPr>
            <a:r>
              <a:rPr lang="en-US" sz="4041">
                <a:solidFill>
                  <a:srgbClr val="52340D"/>
                </a:solidFill>
                <a:latin typeface="Cabin"/>
                <a:ea typeface="Cabin"/>
                <a:cs typeface="Cabin"/>
                <a:sym typeface="Cabin"/>
              </a:rPr>
              <a:t>Nhân nghĩa - yên dân - trừ bạo - chống ngoại xâm - bảo vệ đất nước và nhân dân là nguyên lí gốc, là tiền đề, là cơ sở lí luận, nguyên nhân thắng lợi của nghĩa quân Lam Sơn trong kháng chiến chống quân Minh, là điểm tựa linh hồn bài Đại cáo bình Ngô.</a:t>
            </a:r>
          </a:p>
          <a:p>
            <a:pPr algn="ctr">
              <a:lnSpc>
                <a:spcPts val="5657"/>
              </a:lnSpc>
            </a:pPr>
            <a:endParaRPr lang="en-US" sz="4041">
              <a:solidFill>
                <a:srgbClr val="52340D"/>
              </a:solidFill>
              <a:latin typeface="Cabin"/>
              <a:ea typeface="Cabin"/>
              <a:cs typeface="Cabin"/>
              <a:sym typeface="Cabin"/>
            </a:endParaRPr>
          </a:p>
        </p:txBody>
      </p:sp>
      <p:sp>
        <p:nvSpPr>
          <p:cNvPr id="7" name="TextBox 7"/>
          <p:cNvSpPr txBox="1"/>
          <p:nvPr/>
        </p:nvSpPr>
        <p:spPr>
          <a:xfrm>
            <a:off x="7338510" y="1702228"/>
            <a:ext cx="16230600" cy="844551"/>
          </a:xfrm>
          <a:prstGeom prst="rect">
            <a:avLst/>
          </a:prstGeom>
        </p:spPr>
        <p:txBody>
          <a:bodyPr lIns="0" tIns="0" rIns="0" bIns="0" rtlCol="0" anchor="t">
            <a:spAutoFit/>
          </a:bodyPr>
          <a:lstStyle/>
          <a:p>
            <a:pPr algn="l">
              <a:lnSpc>
                <a:spcPts val="6999"/>
              </a:lnSpc>
            </a:pPr>
            <a:r>
              <a:rPr lang="en-US" sz="4999" b="1" dirty="0" err="1">
                <a:solidFill>
                  <a:srgbClr val="52340D"/>
                </a:solidFill>
                <a:latin typeface="Cabin Bold"/>
                <a:ea typeface="Cabin Bold"/>
                <a:cs typeface="Cabin Bold"/>
                <a:sym typeface="Cabin Bold"/>
              </a:rPr>
              <a:t>Rút</a:t>
            </a:r>
            <a:r>
              <a:rPr lang="en-US" sz="4999" b="1" dirty="0">
                <a:solidFill>
                  <a:srgbClr val="52340D"/>
                </a:solidFill>
                <a:latin typeface="Cabin Bold"/>
                <a:ea typeface="Cabin Bold"/>
                <a:cs typeface="Cabin Bold"/>
                <a:sym typeface="Cabin Bold"/>
              </a:rPr>
              <a:t> </a:t>
            </a:r>
            <a:r>
              <a:rPr lang="en-US" sz="4999" b="1" dirty="0" err="1">
                <a:solidFill>
                  <a:srgbClr val="52340D"/>
                </a:solidFill>
                <a:latin typeface="Cabin Bold"/>
                <a:ea typeface="Cabin Bold"/>
                <a:cs typeface="Cabin Bold"/>
                <a:sym typeface="Cabin Bold"/>
              </a:rPr>
              <a:t>ra</a:t>
            </a:r>
            <a:r>
              <a:rPr lang="en-US" sz="4999" b="1" dirty="0">
                <a:solidFill>
                  <a:srgbClr val="52340D"/>
                </a:solidFill>
                <a:latin typeface="Cabin Bold"/>
                <a:ea typeface="Cabin Bold"/>
                <a:cs typeface="Cabin Bold"/>
                <a:sym typeface="Cabin Bold"/>
              </a:rPr>
              <a:t> </a:t>
            </a:r>
            <a:r>
              <a:rPr lang="en-US" sz="4999" b="1" dirty="0" err="1">
                <a:solidFill>
                  <a:srgbClr val="52340D"/>
                </a:solidFill>
                <a:latin typeface="Cabin Bold"/>
                <a:ea typeface="Cabin Bold"/>
                <a:cs typeface="Cabin Bold"/>
                <a:sym typeface="Cabin Bold"/>
              </a:rPr>
              <a:t>kết</a:t>
            </a:r>
            <a:r>
              <a:rPr lang="en-US" sz="4999" b="1" dirty="0">
                <a:solidFill>
                  <a:srgbClr val="52340D"/>
                </a:solidFill>
                <a:latin typeface="Cabin Bold"/>
                <a:ea typeface="Cabin Bold"/>
                <a:cs typeface="Cabin Bold"/>
                <a:sym typeface="Cabin Bold"/>
              </a:rPr>
              <a:t> </a:t>
            </a:r>
            <a:r>
              <a:rPr lang="en-US" sz="4999" b="1" dirty="0" err="1">
                <a:solidFill>
                  <a:srgbClr val="52340D"/>
                </a:solidFill>
                <a:latin typeface="Cabin Bold"/>
                <a:ea typeface="Cabin Bold"/>
                <a:cs typeface="Cabin Bold"/>
                <a:sym typeface="Cabin Bold"/>
              </a:rPr>
              <a:t>luận</a:t>
            </a:r>
            <a:r>
              <a:rPr lang="en-US" sz="4999" b="1" dirty="0">
                <a:solidFill>
                  <a:srgbClr val="52340D"/>
                </a:solidFill>
                <a:latin typeface="Cabin Bold"/>
                <a:ea typeface="Cabin Bold"/>
                <a:cs typeface="Cabin Bold"/>
                <a:sym typeface="Cabin Bold"/>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73516" y="2636417"/>
            <a:ext cx="12803289" cy="5845816"/>
          </a:xfrm>
          <a:prstGeom prst="rect">
            <a:avLst/>
          </a:prstGeom>
        </p:spPr>
        <p:txBody>
          <a:bodyPr lIns="0" tIns="0" rIns="0" bIns="0" rtlCol="0" anchor="t">
            <a:spAutoFit/>
          </a:bodyPr>
          <a:lstStyle/>
          <a:p>
            <a:pPr algn="just">
              <a:lnSpc>
                <a:spcPts val="5168"/>
              </a:lnSpc>
            </a:pPr>
            <a:r>
              <a:rPr lang="en-US" sz="3691" i="1">
                <a:solidFill>
                  <a:srgbClr val="52340D"/>
                </a:solidFill>
                <a:latin typeface="Cabin Italics"/>
                <a:ea typeface="Cabin Italics"/>
                <a:cs typeface="Cabin Italics"/>
                <a:sym typeface="Cabin Italics"/>
              </a:rPr>
              <a:t>Như nước Đại Việt ta từ trước,</a:t>
            </a:r>
          </a:p>
          <a:p>
            <a:pPr algn="just">
              <a:lnSpc>
                <a:spcPts val="5168"/>
              </a:lnSpc>
            </a:pPr>
            <a:r>
              <a:rPr lang="en-US" sz="3691" i="1">
                <a:solidFill>
                  <a:srgbClr val="52340D"/>
                </a:solidFill>
                <a:latin typeface="Cabin Italics"/>
                <a:ea typeface="Cabin Italics"/>
                <a:cs typeface="Cabin Italics"/>
                <a:sym typeface="Cabin Italics"/>
              </a:rPr>
              <a:t>Vốn xưng nền văn hiến đã lâu.</a:t>
            </a:r>
          </a:p>
          <a:p>
            <a:pPr algn="just">
              <a:lnSpc>
                <a:spcPts val="5168"/>
              </a:lnSpc>
            </a:pPr>
            <a:r>
              <a:rPr lang="en-US" sz="3691" i="1">
                <a:solidFill>
                  <a:srgbClr val="52340D"/>
                </a:solidFill>
                <a:latin typeface="Cabin Italics"/>
                <a:ea typeface="Cabin Italics"/>
                <a:cs typeface="Cabin Italics"/>
                <a:sym typeface="Cabin Italics"/>
              </a:rPr>
              <a:t>Núi sông bờ cõi đã chia,</a:t>
            </a:r>
          </a:p>
          <a:p>
            <a:pPr algn="just">
              <a:lnSpc>
                <a:spcPts val="5168"/>
              </a:lnSpc>
            </a:pPr>
            <a:r>
              <a:rPr lang="en-US" sz="3691" i="1">
                <a:solidFill>
                  <a:srgbClr val="52340D"/>
                </a:solidFill>
                <a:latin typeface="Cabin Italics"/>
                <a:ea typeface="Cabin Italics"/>
                <a:cs typeface="Cabin Italics"/>
                <a:sym typeface="Cabin Italics"/>
              </a:rPr>
              <a:t>Phong tục Bắc Nam cũng khác.</a:t>
            </a:r>
          </a:p>
          <a:p>
            <a:pPr algn="just">
              <a:lnSpc>
                <a:spcPts val="5168"/>
              </a:lnSpc>
            </a:pPr>
            <a:r>
              <a:rPr lang="en-US" sz="3691" i="1">
                <a:solidFill>
                  <a:srgbClr val="52340D"/>
                </a:solidFill>
                <a:latin typeface="Cabin Italics"/>
                <a:ea typeface="Cabin Italics"/>
                <a:cs typeface="Cabin Italics"/>
                <a:sym typeface="Cabin Italics"/>
              </a:rPr>
              <a:t>Từ Triệu, Đinh, Lý, Trần bao đời gây nền độc lập,</a:t>
            </a:r>
          </a:p>
          <a:p>
            <a:pPr algn="just">
              <a:lnSpc>
                <a:spcPts val="5168"/>
              </a:lnSpc>
            </a:pPr>
            <a:r>
              <a:rPr lang="en-US" sz="3691" i="1">
                <a:solidFill>
                  <a:srgbClr val="52340D"/>
                </a:solidFill>
                <a:latin typeface="Cabin Italics"/>
                <a:ea typeface="Cabin Italics"/>
                <a:cs typeface="Cabin Italics"/>
                <a:sym typeface="Cabin Italics"/>
              </a:rPr>
              <a:t>Cùng Hán, Đường, Tống, Nguyên mỗi bên xưng đế một phương.</a:t>
            </a:r>
          </a:p>
          <a:p>
            <a:pPr algn="just">
              <a:lnSpc>
                <a:spcPts val="5168"/>
              </a:lnSpc>
            </a:pPr>
            <a:r>
              <a:rPr lang="en-US" sz="3691" i="1">
                <a:solidFill>
                  <a:srgbClr val="52340D"/>
                </a:solidFill>
                <a:latin typeface="Cabin Italics"/>
                <a:ea typeface="Cabin Italics"/>
                <a:cs typeface="Cabin Italics"/>
                <a:sym typeface="Cabin Italics"/>
              </a:rPr>
              <a:t>Tuy mạnh yếu từng lúc khác nhau,</a:t>
            </a:r>
          </a:p>
          <a:p>
            <a:pPr algn="just">
              <a:lnSpc>
                <a:spcPts val="5168"/>
              </a:lnSpc>
            </a:pPr>
            <a:r>
              <a:rPr lang="en-US" sz="3691" i="1">
                <a:solidFill>
                  <a:srgbClr val="52340D"/>
                </a:solidFill>
                <a:latin typeface="Cabin Italics"/>
                <a:ea typeface="Cabin Italics"/>
                <a:cs typeface="Cabin Italics"/>
                <a:sym typeface="Cabin Italics"/>
              </a:rPr>
              <a:t>Song hào kiệt đời nào cũng có.</a:t>
            </a:r>
          </a:p>
          <a:p>
            <a:pPr algn="just">
              <a:lnSpc>
                <a:spcPts val="5168"/>
              </a:lnSpc>
            </a:pPr>
            <a:endParaRPr lang="en-US" sz="3691" i="1">
              <a:solidFill>
                <a:srgbClr val="52340D"/>
              </a:solidFill>
              <a:latin typeface="Cabin Italics"/>
              <a:ea typeface="Cabin Italics"/>
              <a:cs typeface="Cabin Italics"/>
              <a:sym typeface="Cabin Italics"/>
            </a:endParaRPr>
          </a:p>
        </p:txBody>
      </p:sp>
      <p:sp>
        <p:nvSpPr>
          <p:cNvPr id="3" name="Freeform 3"/>
          <p:cNvSpPr/>
          <p:nvPr/>
        </p:nvSpPr>
        <p:spPr>
          <a:xfrm>
            <a:off x="6012678" y="1747816"/>
            <a:ext cx="6967597" cy="722096"/>
          </a:xfrm>
          <a:custGeom>
            <a:avLst/>
            <a:gdLst/>
            <a:ahLst/>
            <a:cxnLst/>
            <a:rect l="l" t="t" r="r" b="b"/>
            <a:pathLst>
              <a:path w="6967597" h="722096">
                <a:moveTo>
                  <a:pt x="0" y="0"/>
                </a:moveTo>
                <a:lnTo>
                  <a:pt x="6967597" y="0"/>
                </a:lnTo>
                <a:lnTo>
                  <a:pt x="6967597" y="722096"/>
                </a:lnTo>
                <a:lnTo>
                  <a:pt x="0" y="722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2533323" y="616585"/>
            <a:ext cx="17092001" cy="738505"/>
          </a:xfrm>
          <a:prstGeom prst="rect">
            <a:avLst/>
          </a:prstGeom>
        </p:spPr>
        <p:txBody>
          <a:bodyPr lIns="0" tIns="0" rIns="0" bIns="0" rtlCol="0" anchor="t">
            <a:spAutoFit/>
          </a:bodyPr>
          <a:lstStyle/>
          <a:p>
            <a:pPr algn="ctr">
              <a:lnSpc>
                <a:spcPts val="6019"/>
              </a:lnSpc>
            </a:pPr>
            <a:r>
              <a:rPr lang="en-US" sz="4299" b="1" u="sng">
                <a:solidFill>
                  <a:srgbClr val="9D5400"/>
                </a:solidFill>
                <a:latin typeface="Noto Sans Bold"/>
                <a:ea typeface="Noto Sans Bold"/>
                <a:cs typeface="Noto Sans Bold"/>
                <a:sym typeface="Noto Sans Bold"/>
              </a:rPr>
              <a:t>2. Khẳng định chủ quyền độc lập dân tộc.</a:t>
            </a:r>
          </a:p>
        </p:txBody>
      </p:sp>
      <p:sp>
        <p:nvSpPr>
          <p:cNvPr id="5" name="Freeform 5"/>
          <p:cNvSpPr/>
          <p:nvPr/>
        </p:nvSpPr>
        <p:spPr>
          <a:xfrm rot="-5400000">
            <a:off x="-924570" y="5231614"/>
            <a:ext cx="6967597" cy="722096"/>
          </a:xfrm>
          <a:custGeom>
            <a:avLst/>
            <a:gdLst/>
            <a:ahLst/>
            <a:cxnLst/>
            <a:rect l="l" t="t" r="r" b="b"/>
            <a:pathLst>
              <a:path w="6967597" h="722096">
                <a:moveTo>
                  <a:pt x="0" y="0"/>
                </a:moveTo>
                <a:lnTo>
                  <a:pt x="6967596" y="0"/>
                </a:lnTo>
                <a:lnTo>
                  <a:pt x="6967596" y="722097"/>
                </a:lnTo>
                <a:lnTo>
                  <a:pt x="0" y="722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2831958" y="4870566"/>
            <a:ext cx="6967597" cy="722096"/>
          </a:xfrm>
          <a:custGeom>
            <a:avLst/>
            <a:gdLst/>
            <a:ahLst/>
            <a:cxnLst/>
            <a:rect l="l" t="t" r="r" b="b"/>
            <a:pathLst>
              <a:path w="6967597" h="722096">
                <a:moveTo>
                  <a:pt x="0" y="0"/>
                </a:moveTo>
                <a:lnTo>
                  <a:pt x="6967597" y="0"/>
                </a:lnTo>
                <a:lnTo>
                  <a:pt x="6967597" y="722097"/>
                </a:lnTo>
                <a:lnTo>
                  <a:pt x="0" y="7220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6012678" y="8897252"/>
            <a:ext cx="6967597" cy="722096"/>
          </a:xfrm>
          <a:custGeom>
            <a:avLst/>
            <a:gdLst/>
            <a:ahLst/>
            <a:cxnLst/>
            <a:rect l="l" t="t" r="r" b="b"/>
            <a:pathLst>
              <a:path w="6967597" h="722096">
                <a:moveTo>
                  <a:pt x="0" y="0"/>
                </a:moveTo>
                <a:lnTo>
                  <a:pt x="6967597" y="0"/>
                </a:lnTo>
                <a:lnTo>
                  <a:pt x="6967597" y="722096"/>
                </a:lnTo>
                <a:lnTo>
                  <a:pt x="0" y="7220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1083</Words>
  <Application>Microsoft Office PowerPoint</Application>
  <PresentationFormat>Custom</PresentationFormat>
  <Paragraphs>94</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Times New Roman</vt:lpstr>
      <vt:lpstr>Cabin</vt:lpstr>
      <vt:lpstr>Noto Sans Bold</vt:lpstr>
      <vt:lpstr>Calibri</vt:lpstr>
      <vt:lpstr>Cabin Bold</vt:lpstr>
      <vt:lpstr>Arial</vt:lpstr>
      <vt:lpstr>Cabin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HỊCH TƯỚNG SĨ</dc:title>
  <cp:lastModifiedBy>HP</cp:lastModifiedBy>
  <cp:revision>31</cp:revision>
  <dcterms:created xsi:type="dcterms:W3CDTF">2006-08-16T00:00:00Z</dcterms:created>
  <dcterms:modified xsi:type="dcterms:W3CDTF">2026-03-16T09:10:25Z</dcterms:modified>
  <dc:identifier>DAG7qqR6E7A</dc:identifier>
</cp:coreProperties>
</file>