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95" r:id="rId13"/>
    <p:sldId id="285" r:id="rId14"/>
    <p:sldId id="286" r:id="rId15"/>
    <p:sldId id="287" r:id="rId16"/>
    <p:sldId id="304" r:id="rId17"/>
    <p:sldId id="305" r:id="rId18"/>
    <p:sldId id="3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2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F130-F49D-45AF-8445-6A1F97DBFE8F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368C-8131-413C-956F-412C14E81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6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584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40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2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05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1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32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7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74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3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1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2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7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1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6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6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6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ED57-3A15-4E77-9538-FB0CB0ADBAD8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987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8" y="3816766"/>
            <a:ext cx="2163901" cy="1444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75" y="4323811"/>
            <a:ext cx="7899763" cy="220047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0" y="4226064"/>
            <a:ext cx="4648726" cy="26942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6" y="4842060"/>
            <a:ext cx="5729767" cy="201151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768" y="5570420"/>
            <a:ext cx="9868787" cy="139247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5" y="5537299"/>
            <a:ext cx="7703982" cy="133491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16" y="4963899"/>
            <a:ext cx="2810024" cy="1505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1" y="475410"/>
            <a:ext cx="4230275" cy="1353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598228"/>
            <a:ext cx="1198552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 TRUYỆN LỊCH SỬ VÀ TIỂU THUYẾT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 BẢN ĐỌC 2: ĐÁNH NHAU VỚI CỐI XAY GIÓ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thuyết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Đôn Ki - hô - tê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Xéc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-van-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tét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)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46" y="1360182"/>
            <a:ext cx="515130" cy="515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6" y="454519"/>
            <a:ext cx="468344" cy="4683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98" y="2792685"/>
            <a:ext cx="3105383" cy="4098749"/>
          </a:xfrm>
          <a:prstGeom prst="rect">
            <a:avLst/>
          </a:prstGeom>
        </p:spPr>
      </p:pic>
      <p:pic>
        <p:nvPicPr>
          <p:cNvPr id="22" name="图片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13" y="242905"/>
            <a:ext cx="1422589" cy="12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3" y="-146321"/>
            <a:ext cx="4339994" cy="1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9 7.40741E-7 L 2.91667E-6 7.40741E-7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25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III.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Tổng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kết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89" y="2044523"/>
            <a:ext cx="3169301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49551" y="1297832"/>
              <a:ext cx="1363111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Nghệ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thuật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9">
            <a:extLst>
              <a:ext uri="{FF2B5EF4-FFF2-40B4-BE49-F238E27FC236}">
                <a16:creationId xmlns:a16="http://schemas.microsoft.com/office/drawing/2014/main" id="{776AE9D9-E548-4D89-A847-B6CDE8965A1F}"/>
              </a:ext>
            </a:extLst>
          </p:cNvPr>
          <p:cNvSpPr/>
          <p:nvPr/>
        </p:nvSpPr>
        <p:spPr>
          <a:xfrm>
            <a:off x="5028034" y="1019912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425F505B-A532-4077-B0F7-F2C63B6188A5}"/>
              </a:ext>
            </a:extLst>
          </p:cNvPr>
          <p:cNvSpPr/>
          <p:nvPr/>
        </p:nvSpPr>
        <p:spPr>
          <a:xfrm>
            <a:off x="5028034" y="3899433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3DC57-3B03-469E-887B-2FF0205EB60E}"/>
              </a:ext>
            </a:extLst>
          </p:cNvPr>
          <p:cNvSpPr/>
          <p:nvPr/>
        </p:nvSpPr>
        <p:spPr>
          <a:xfrm>
            <a:off x="5422900" y="1270511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ây dựng được cặp nhân vật tương phản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FFDDFE-4B62-4249-BB2F-81BF14EFF349}"/>
              </a:ext>
            </a:extLst>
          </p:cNvPr>
          <p:cNvSpPr/>
          <p:nvPr/>
        </p:nvSpPr>
        <p:spPr>
          <a:xfrm>
            <a:off x="5534605" y="4191534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iọng điệu hài hước, phê phán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7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28952" y="5128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283956" y="-249836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43">
            <a:extLst>
              <a:ext uri="{FF2B5EF4-FFF2-40B4-BE49-F238E27FC236}">
                <a16:creationId xmlns:a16="http://schemas.microsoft.com/office/drawing/2014/main" id="{E8281CDA-00C1-4D5B-8EB1-4F6286ADDD20}"/>
              </a:ext>
            </a:extLst>
          </p:cNvPr>
          <p:cNvSpPr/>
          <p:nvPr/>
        </p:nvSpPr>
        <p:spPr>
          <a:xfrm>
            <a:off x="1146624" y="-202996"/>
            <a:ext cx="8108211" cy="234203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C82D3EA-EA13-4784-990C-E96345F678E5}"/>
              </a:ext>
            </a:extLst>
          </p:cNvPr>
          <p:cNvSpPr txBox="1"/>
          <p:nvPr/>
        </p:nvSpPr>
        <p:spPr>
          <a:xfrm>
            <a:off x="1527043" y="432095"/>
            <a:ext cx="6660993" cy="83099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SG" altLang="zh-CN" sz="4800" b="1" dirty="0" err="1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  <a:endParaRPr lang="zh-CN" altLang="en-US" sz="4800" b="1" dirty="0">
              <a:solidFill>
                <a:srgbClr val="FD6B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892268" y="2664021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2457715" y="3438581"/>
            <a:ext cx="2722190" cy="2413596"/>
            <a:chOff x="4277630" y="2308812"/>
            <a:chExt cx="1790902" cy="1697008"/>
          </a:xfrm>
        </p:grpSpPr>
        <p:sp>
          <p:nvSpPr>
            <p:cNvPr id="21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327019" y="2313384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277630" y="2308812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94648" y="2491707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27019" y="2633305"/>
              <a:ext cx="1363110" cy="110363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Nội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dung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3C0CFF0-A482-7013-53EB-4A7F4913F123}"/>
              </a:ext>
            </a:extLst>
          </p:cNvPr>
          <p:cNvSpPr txBox="1"/>
          <p:nvPr/>
        </p:nvSpPr>
        <p:spPr>
          <a:xfrm>
            <a:off x="5476568" y="2841523"/>
            <a:ext cx="6184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cặp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hủ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Đôn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-ki-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nực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Xan-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song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2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4893953" y="1233438"/>
            <a:ext cx="66164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ki-hô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hão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90" y="2044523"/>
            <a:ext cx="2647118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92687" y="1256056"/>
              <a:ext cx="1241574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Ý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nghĩa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623838"/>
            <a:ext cx="8517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54670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97100" y="278160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hước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Đan</a:t>
            </a:r>
            <a:r>
              <a:rPr lang="en-US" altLang="en-US" sz="3600" b="1" dirty="0">
                <a:latin typeface="Times New Roman" panose="02020603050405020304" pitchFamily="18" charset="0"/>
              </a:rPr>
              <a:t> xen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b="1" dirty="0"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b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3600" b="1" dirty="0">
              <a:latin typeface=".VnTime" panose="020B7200000000000000" pitchFamily="34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169620" y="5829062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9032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1041400" y="288219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giễu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lý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lưu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hão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huyền</a:t>
            </a:r>
            <a:r>
              <a:rPr lang="en-US" altLang="en-US" sz="3600" dirty="0">
                <a:latin typeface=".VnTime" panose="020B7200000000000000" pitchFamily="34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hội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Miêu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trận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Đôn</a:t>
            </a:r>
            <a:r>
              <a:rPr lang="en-US" altLang="en-US" sz="3600" dirty="0">
                <a:latin typeface="Times New Roman" panose="02020603050405020304" pitchFamily="18" charset="0"/>
              </a:rPr>
              <a:t> Ki-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hô</a:t>
            </a:r>
            <a:r>
              <a:rPr lang="en-US" altLang="en-US" sz="3600" dirty="0">
                <a:latin typeface="Times New Roman" panose="02020603050405020304" pitchFamily="18" charset="0"/>
              </a:rPr>
              <a:t>-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946643" y="312340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Xan-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Pan-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03949" y="2678404"/>
            <a:ext cx="1085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toàn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rõ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ràng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045074" y="3818945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177003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620774" y="655227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nhân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Đôn - ki - hô - tê, em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cho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9CD3694F-058D-FC22-1417-F804115C3CD4}"/>
              </a:ext>
            </a:extLst>
          </p:cNvPr>
          <p:cNvSpPr/>
          <p:nvPr/>
        </p:nvSpPr>
        <p:spPr>
          <a:xfrm>
            <a:off x="1602658" y="2391697"/>
            <a:ext cx="10245213" cy="22909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Tránh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mạng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ảo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....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14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139542" y="0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380077" y="72608"/>
            <a:ext cx="3565921" cy="1991475"/>
            <a:chOff x="4137818" y="365046"/>
            <a:chExt cx="1741513" cy="2546850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59199" y="365046"/>
              <a:ext cx="1698749" cy="254685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64410" y="614919"/>
              <a:ext cx="1051953" cy="2181084"/>
            </a:xfrm>
            <a:prstGeom prst="rect">
              <a:avLst/>
            </a:prstGeom>
            <a:solidFill>
              <a:srgbClr val="00B0F0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724964" y="2569064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Viết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đoạn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văn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ngắn</a:t>
            </a:r>
            <a:r>
              <a:rPr lang="vi-VN" sz="3600" b="1" i="1" dirty="0">
                <a:solidFill>
                  <a:srgbClr val="0070C0"/>
                </a:solidFill>
              </a:rPr>
              <a:t> nêu </a:t>
            </a:r>
            <a:r>
              <a:rPr lang="en-US" sz="3600" b="1" i="1" dirty="0" err="1">
                <a:solidFill>
                  <a:srgbClr val="0070C0"/>
                </a:solidFill>
              </a:rPr>
              <a:t>cảm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nghĩ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của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em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về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nhân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vật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Đôn</a:t>
            </a:r>
            <a:r>
              <a:rPr lang="en-US" sz="3600" b="1" i="1" dirty="0">
                <a:solidFill>
                  <a:srgbClr val="0070C0"/>
                </a:solidFill>
              </a:rPr>
              <a:t>-ki-</a:t>
            </a:r>
            <a:r>
              <a:rPr lang="en-US" sz="3600" b="1" i="1" dirty="0" err="1">
                <a:solidFill>
                  <a:srgbClr val="0070C0"/>
                </a:solidFill>
              </a:rPr>
              <a:t>hô</a:t>
            </a:r>
            <a:r>
              <a:rPr lang="en-US" sz="3600" b="1" i="1" dirty="0">
                <a:solidFill>
                  <a:srgbClr val="0070C0"/>
                </a:solidFill>
              </a:rPr>
              <a:t>-</a:t>
            </a:r>
            <a:r>
              <a:rPr lang="en-US" sz="3600" b="1" i="1" dirty="0" err="1">
                <a:solidFill>
                  <a:srgbClr val="0070C0"/>
                </a:solidFill>
              </a:rPr>
              <a:t>tê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vi-VN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1DE5A1-5D8B-4195-8189-7CC971100262}"/>
              </a:ext>
            </a:extLst>
          </p:cNvPr>
          <p:cNvSpPr/>
          <p:nvPr/>
        </p:nvSpPr>
        <p:spPr>
          <a:xfrm>
            <a:off x="10368857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6211333" y="-2442389"/>
            <a:ext cx="935734" cy="6514592"/>
            <a:chOff x="7564221" y="2033798"/>
            <a:chExt cx="3151702" cy="2626693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564221" y="2148413"/>
              <a:ext cx="2902593" cy="2414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vi-VN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Lai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497219" y="2171700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4680154" y="2169437"/>
            <a:ext cx="3075952" cy="3120450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8693071" y="2169437"/>
            <a:ext cx="2928660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hô-tê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849671" y="5724789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5905359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517;p43">
            <a:extLst>
              <a:ext uri="{FF2B5EF4-FFF2-40B4-BE49-F238E27FC236}">
                <a16:creationId xmlns:a16="http://schemas.microsoft.com/office/drawing/2014/main" id="{2C787083-C326-4285-8921-1E8008BD3269}"/>
              </a:ext>
            </a:extLst>
          </p:cNvPr>
          <p:cNvSpPr/>
          <p:nvPr/>
        </p:nvSpPr>
        <p:spPr>
          <a:xfrm>
            <a:off x="7871448" y="5724789"/>
            <a:ext cx="540726" cy="465533"/>
          </a:xfrm>
          <a:custGeom>
            <a:avLst/>
            <a:gdLst/>
            <a:ahLst/>
            <a:cxnLst/>
            <a:rect l="l" t="t" r="r" b="b"/>
            <a:pathLst>
              <a:path w="1135" h="985" extrusionOk="0">
                <a:moveTo>
                  <a:pt x="653" y="0"/>
                </a:moveTo>
                <a:cubicBezTo>
                  <a:pt x="533" y="0"/>
                  <a:pt x="410" y="46"/>
                  <a:pt x="309" y="146"/>
                </a:cubicBezTo>
                <a:cubicBezTo>
                  <a:pt x="1" y="454"/>
                  <a:pt x="210" y="984"/>
                  <a:pt x="654" y="984"/>
                </a:cubicBezTo>
                <a:cubicBezTo>
                  <a:pt x="925" y="984"/>
                  <a:pt x="1135" y="763"/>
                  <a:pt x="1135" y="491"/>
                </a:cubicBezTo>
                <a:cubicBezTo>
                  <a:pt x="1135" y="193"/>
                  <a:pt x="900" y="0"/>
                  <a:pt x="65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9936496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14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65953" y="-4885383"/>
            <a:ext cx="901660" cy="11346877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065952"/>
              <a:ext cx="2280605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54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E3DA776E-F495-47F0-86CE-C74564407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9" b="99178" l="667" r="56667">
                        <a14:foregroundMark x1="5833" y1="30959" x2="6333" y2="27671"/>
                        <a14:foregroundMark x1="3833" y1="39178" x2="6833" y2="81644"/>
                        <a14:foregroundMark x1="6833" y1="81644" x2="6333" y2="87671"/>
                        <a14:foregroundMark x1="9833" y1="41096" x2="15167" y2="56164"/>
                        <a14:foregroundMark x1="15167" y1="56164" x2="15000" y2="63836"/>
                        <a14:foregroundMark x1="15000" y1="63836" x2="14667" y2="64932"/>
                        <a14:foregroundMark x1="833" y1="45479" x2="3500" y2="89041"/>
                        <a14:foregroundMark x1="3500" y1="89041" x2="8000" y2="92329"/>
                        <a14:foregroundMark x1="8000" y1="92329" x2="14667" y2="90137"/>
                        <a14:foregroundMark x1="14667" y1="90137" x2="33833" y2="78356"/>
                        <a14:foregroundMark x1="33833" y1="78356" x2="35000" y2="78082"/>
                        <a14:foregroundMark x1="1333" y1="46301" x2="1500" y2="84932"/>
                        <a14:foregroundMark x1="1500" y1="84932" x2="3167" y2="92877"/>
                        <a14:foregroundMark x1="3167" y1="92877" x2="7333" y2="98630"/>
                        <a14:foregroundMark x1="7333" y1="98630" x2="18167" y2="98082"/>
                        <a14:foregroundMark x1="18167" y1="98082" x2="32333" y2="89315"/>
                        <a14:foregroundMark x1="32333" y1="89315" x2="37000" y2="89041"/>
                        <a14:foregroundMark x1="37000" y1="89041" x2="37333" y2="89041"/>
                        <a14:foregroundMark x1="833" y1="43562" x2="1000" y2="99178"/>
                        <a14:foregroundMark x1="51667" y1="91781" x2="46333" y2="89589"/>
                        <a14:foregroundMark x1="46333" y1="89589" x2="42333" y2="85479"/>
                        <a14:foregroundMark x1="42333" y1="85479" x2="46667" y2="83288"/>
                        <a14:foregroundMark x1="46667" y1="83288" x2="55500" y2="91507"/>
                        <a14:foregroundMark x1="55500" y1="91507" x2="44500" y2="99452"/>
                        <a14:foregroundMark x1="44500" y1="99452" x2="42167" y2="92329"/>
                        <a14:foregroundMark x1="42167" y1="92329" x2="44333" y2="88493"/>
                        <a14:foregroundMark x1="39500" y1="81644" x2="41000" y2="83288"/>
                        <a14:foregroundMark x1="56667" y1="90137" x2="56167" y2="95068"/>
                        <a14:foregroundMark x1="43000" y1="74795" x2="42500" y2="75068"/>
                        <a14:foregroundMark x1="19657" y1="66031" x2="19167" y2="65753"/>
                        <a14:foregroundMark x1="19904" y1="66171" x2="19669" y2="66038"/>
                        <a14:foregroundMark x1="24000" y1="68493" x2="22467" y2="67624"/>
                        <a14:foregroundMark x1="18803" y1="68235" x2="18000" y2="73699"/>
                        <a14:foregroundMark x1="19167" y1="65753" x2="19107" y2="66161"/>
                        <a14:foregroundMark x1="23322" y1="69833" x2="24544" y2="68945"/>
                        <a14:foregroundMark x1="20895" y1="71595" x2="21761" y2="70966"/>
                        <a14:foregroundMark x1="18000" y1="73699" x2="20628" y2="71789"/>
                        <a14:backgroundMark x1="24333" y1="30411" x2="19667" y2="43014"/>
                        <a14:backgroundMark x1="19667" y1="43014" x2="24667" y2="44110"/>
                        <a14:backgroundMark x1="24667" y1="44110" x2="28833" y2="43288"/>
                        <a14:backgroundMark x1="28833" y1="43288" x2="27000" y2="34521"/>
                        <a14:backgroundMark x1="27000" y1="34521" x2="24500" y2="30685"/>
                        <a14:backgroundMark x1="19000" y1="42466" x2="18667" y2="49863"/>
                        <a14:backgroundMark x1="18667" y1="49863" x2="20667" y2="56438"/>
                        <a14:backgroundMark x1="20667" y1="56438" x2="20667" y2="62382"/>
                        <a14:backgroundMark x1="24736" y1="64760" x2="26000" y2="61644"/>
                        <a14:backgroundMark x1="26000" y1="61644" x2="30667" y2="61918"/>
                        <a14:backgroundMark x1="30667" y1="61918" x2="35000" y2="64384"/>
                        <a14:backgroundMark x1="35000" y1="64384" x2="39667" y2="64384"/>
                        <a14:backgroundMark x1="39667" y1="64384" x2="43167" y2="57534"/>
                        <a14:backgroundMark x1="43167" y1="57534" x2="46333" y2="42192"/>
                        <a14:backgroundMark x1="46333" y1="42192" x2="43333" y2="36712"/>
                        <a14:backgroundMark x1="43333" y1="36712" x2="39000" y2="33151"/>
                        <a14:backgroundMark x1="39000" y1="33151" x2="32000" y2="20000"/>
                        <a14:backgroundMark x1="32000" y1="20000" x2="27667" y2="20000"/>
                        <a14:backgroundMark x1="27667" y1="20000" x2="24833" y2="35068"/>
                        <a14:backgroundMark x1="24833" y1="35068" x2="22167" y2="40822"/>
                        <a14:backgroundMark x1="22167" y1="40822" x2="19167" y2="42466"/>
                        <a14:backgroundMark x1="25167" y1="67123" x2="17667" y2="53699"/>
                        <a14:backgroundMark x1="17667" y1="53699" x2="17000" y2="51507"/>
                        <a14:backgroundMark x1="22167" y1="66849" x2="20167" y2="66849"/>
                        <a14:backgroundMark x1="19833" y1="66849" x2="19667" y2="66027"/>
                        <a14:backgroundMark x1="19333" y1="66849" x2="18167" y2="66301"/>
                        <a14:backgroundMark x1="19167" y1="66301" x2="18667" y2="66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958"/>
          <a:stretch/>
        </p:blipFill>
        <p:spPr bwMode="auto">
          <a:xfrm>
            <a:off x="1" y="1254098"/>
            <a:ext cx="5531004" cy="56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0F52B48-DC36-4A96-94A5-98BAD357EBFB}"/>
              </a:ext>
            </a:extLst>
          </p:cNvPr>
          <p:cNvGrpSpPr/>
          <p:nvPr/>
        </p:nvGrpSpPr>
        <p:grpSpPr>
          <a:xfrm>
            <a:off x="6096000" y="1821000"/>
            <a:ext cx="4915798" cy="4802823"/>
            <a:chOff x="674914" y="903514"/>
            <a:chExt cx="2362200" cy="231251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8DBC3D-131F-4CFF-8F36-E0F866575847}"/>
                </a:ext>
              </a:extLst>
            </p:cNvPr>
            <p:cNvSpPr/>
            <p:nvPr/>
          </p:nvSpPr>
          <p:spPr>
            <a:xfrm>
              <a:off x="674914" y="903514"/>
              <a:ext cx="2362200" cy="2312510"/>
            </a:xfrm>
            <a:prstGeom prst="ellipse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đằng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xay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…”</a:t>
              </a:r>
            </a:p>
          </p:txBody>
        </p:sp>
        <p:sp>
          <p:nvSpPr>
            <p:cNvPr id="62" name="Google Shape;1700;p60">
              <a:extLst>
                <a:ext uri="{FF2B5EF4-FFF2-40B4-BE49-F238E27FC236}">
                  <a16:creationId xmlns:a16="http://schemas.microsoft.com/office/drawing/2014/main" id="{22AB71A2-FE3A-4282-A5E1-1B0FE0AF4715}"/>
                </a:ext>
              </a:extLst>
            </p:cNvPr>
            <p:cNvSpPr/>
            <p:nvPr/>
          </p:nvSpPr>
          <p:spPr>
            <a:xfrm>
              <a:off x="798132" y="1016000"/>
              <a:ext cx="2144640" cy="211168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6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6063593" y="-3333022"/>
            <a:ext cx="904996" cy="8801911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891599" y="2285900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1042488" y="2465479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1062996" y="2818211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1499335" y="4929798"/>
            <a:ext cx="9417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Tỉnh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táo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Cho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cuồng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cối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xay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endParaRPr lang="en-US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943489" y="2213921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7094378" y="2382351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7092584" y="2701629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959720" y="-4225965"/>
            <a:ext cx="901659" cy="10244555"/>
            <a:chOff x="7678999" y="2033798"/>
            <a:chExt cx="3036929" cy="4821329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855090" y="2033798"/>
              <a:ext cx="2695263" cy="4821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Quan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265553" y="34615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3441354B-50CD-4448-A386-C87D3CA08A58}"/>
              </a:ext>
            </a:extLst>
          </p:cNvPr>
          <p:cNvGrpSpPr>
            <a:grpSpLocks/>
          </p:cNvGrpSpPr>
          <p:nvPr/>
        </p:nvGrpSpPr>
        <p:grpSpPr bwMode="auto">
          <a:xfrm>
            <a:off x="778602" y="2126086"/>
            <a:ext cx="3164748" cy="4129314"/>
            <a:chOff x="720" y="1296"/>
            <a:chExt cx="1363" cy="1994"/>
          </a:xfrm>
        </p:grpSpPr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685DDF7B-7F75-44D4-953D-184D723496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7E6E4896-B3E3-48D3-8B10-DA97E364A9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58A9A86C-AC07-4CE2-B119-65C9C39DCC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C165E8B2-2446-42CE-BC9D-05B8745B4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0EC21CDF-7BA6-42CD-B9EB-3A7257F2B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BDBD5AFD-EA6C-475E-AF17-9C81AFCFE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id="{07CAEBCD-6CB1-45D9-A438-720CF54EB0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13">
                <a:extLst>
                  <a:ext uri="{FF2B5EF4-FFF2-40B4-BE49-F238E27FC236}">
                    <a16:creationId xmlns:a16="http://schemas.microsoft.com/office/drawing/2014/main" id="{529E6D90-F11A-409E-8185-613351E0A3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Oval 14">
                <a:extLst>
                  <a:ext uri="{FF2B5EF4-FFF2-40B4-BE49-F238E27FC236}">
                    <a16:creationId xmlns:a16="http://schemas.microsoft.com/office/drawing/2014/main" id="{4B06220C-45C3-4E61-8706-6B3AE1AE79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Oval 15">
                <a:extLst>
                  <a:ext uri="{FF2B5EF4-FFF2-40B4-BE49-F238E27FC236}">
                    <a16:creationId xmlns:a16="http://schemas.microsoft.com/office/drawing/2014/main" id="{51ED45A1-0729-445B-B116-57C5BD327B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3CC0261A-B320-41C7-87A8-C084EB801B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9DE7043D-6FB4-4432-B1ED-05AD17A632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8" y="1858"/>
              <a:ext cx="122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rẩy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rên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rỉ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7C3D05C8-1B64-47B2-993F-7A6ACA9182BE}"/>
              </a:ext>
            </a:extLst>
          </p:cNvPr>
          <p:cNvGrpSpPr>
            <a:grpSpLocks/>
          </p:cNvGrpSpPr>
          <p:nvPr/>
        </p:nvGrpSpPr>
        <p:grpSpPr bwMode="auto">
          <a:xfrm>
            <a:off x="4553463" y="2120601"/>
            <a:ext cx="3164748" cy="4129314"/>
            <a:chOff x="2208" y="1296"/>
            <a:chExt cx="1363" cy="1994"/>
          </a:xfrm>
        </p:grpSpPr>
        <p:sp>
          <p:nvSpPr>
            <p:cNvPr id="49" name="AutoShape 19">
              <a:extLst>
                <a:ext uri="{FF2B5EF4-FFF2-40B4-BE49-F238E27FC236}">
                  <a16:creationId xmlns:a16="http://schemas.microsoft.com/office/drawing/2014/main" id="{C760BFF8-3B83-4392-938B-CA9154F4E3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0" name="AutoShape 20">
              <a:extLst>
                <a:ext uri="{FF2B5EF4-FFF2-40B4-BE49-F238E27FC236}">
                  <a16:creationId xmlns:a16="http://schemas.microsoft.com/office/drawing/2014/main" id="{457A6307-4534-4A9E-9782-A6C94DFB6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" name="AutoShape 21">
              <a:extLst>
                <a:ext uri="{FF2B5EF4-FFF2-40B4-BE49-F238E27FC236}">
                  <a16:creationId xmlns:a16="http://schemas.microsoft.com/office/drawing/2014/main" id="{77EF327C-F826-40D0-A110-766A57E3C1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id="{BE1CCF15-B526-454E-87D8-C85DC58A46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3" name="Oval 23">
              <a:extLst>
                <a:ext uri="{FF2B5EF4-FFF2-40B4-BE49-F238E27FC236}">
                  <a16:creationId xmlns:a16="http://schemas.microsoft.com/office/drawing/2014/main" id="{13868B5A-4AA5-47DA-907D-7388C9BB68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24">
              <a:extLst>
                <a:ext uri="{FF2B5EF4-FFF2-40B4-BE49-F238E27FC236}">
                  <a16:creationId xmlns:a16="http://schemas.microsoft.com/office/drawing/2014/main" id="{BD9AA6E4-BDC4-4475-BD8C-4A71135FE3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25">
              <a:extLst>
                <a:ext uri="{FF2B5EF4-FFF2-40B4-BE49-F238E27FC236}">
                  <a16:creationId xmlns:a16="http://schemas.microsoft.com/office/drawing/2014/main" id="{830B0654-C245-4B98-832D-8D8174848D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3CC4912E-F16E-46E9-8D06-F5B9D6F9D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Oval 27">
              <a:extLst>
                <a:ext uri="{FF2B5EF4-FFF2-40B4-BE49-F238E27FC236}">
                  <a16:creationId xmlns:a16="http://schemas.microsoft.com/office/drawing/2014/main" id="{8ACC26C2-D29A-42C8-A681-5DC83C49E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471304E6-24CC-46E3-9A66-04229369B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6DA29EEA-3BB1-427D-B93C-A594091E60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8" y="2129"/>
              <a:ext cx="1213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FDA7AD53-7A66-47A3-ADAD-D58D3D33D723}"/>
              </a:ext>
            </a:extLst>
          </p:cNvPr>
          <p:cNvGrpSpPr>
            <a:grpSpLocks/>
          </p:cNvGrpSpPr>
          <p:nvPr/>
        </p:nvGrpSpPr>
        <p:grpSpPr bwMode="auto">
          <a:xfrm>
            <a:off x="8321301" y="2130955"/>
            <a:ext cx="3164748" cy="4294984"/>
            <a:chOff x="3696" y="1296"/>
            <a:chExt cx="1363" cy="207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id="{2211AF08-FCAC-44B7-8982-63CF622F42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4" name="AutoShape 34">
              <a:extLst>
                <a:ext uri="{FF2B5EF4-FFF2-40B4-BE49-F238E27FC236}">
                  <a16:creationId xmlns:a16="http://schemas.microsoft.com/office/drawing/2014/main" id="{BA120202-E94B-4B01-9125-5FF538D576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5" name="AutoShape 35">
              <a:extLst>
                <a:ext uri="{FF2B5EF4-FFF2-40B4-BE49-F238E27FC236}">
                  <a16:creationId xmlns:a16="http://schemas.microsoft.com/office/drawing/2014/main" id="{ADAF48F0-BB98-4D5E-932B-ECB51411C8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AutoShape 36">
              <a:extLst>
                <a:ext uri="{FF2B5EF4-FFF2-40B4-BE49-F238E27FC236}">
                  <a16:creationId xmlns:a16="http://schemas.microsoft.com/office/drawing/2014/main" id="{537A6204-B830-4139-A342-399259010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4DC9ABDD-3F36-4534-9AFD-11E292372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id="{63D0307A-3191-497B-854D-2DF49C99DC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3" name="Oval 39">
                <a:extLst>
                  <a:ext uri="{FF2B5EF4-FFF2-40B4-BE49-F238E27FC236}">
                    <a16:creationId xmlns:a16="http://schemas.microsoft.com/office/drawing/2014/main" id="{AA017E9F-09CC-45D7-8BDA-E3C89376DF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4" name="Oval 40">
                <a:extLst>
                  <a:ext uri="{FF2B5EF4-FFF2-40B4-BE49-F238E27FC236}">
                    <a16:creationId xmlns:a16="http://schemas.microsoft.com/office/drawing/2014/main" id="{A61A0E14-FA11-484F-9634-63E7F8D664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5" name="Oval 41">
                <a:extLst>
                  <a:ext uri="{FF2B5EF4-FFF2-40B4-BE49-F238E27FC236}">
                    <a16:creationId xmlns:a16="http://schemas.microsoft.com/office/drawing/2014/main" id="{2490449B-F7D4-438F-8267-FFD8BC81E7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6" name="Oval 42">
                <a:extLst>
                  <a:ext uri="{FF2B5EF4-FFF2-40B4-BE49-F238E27FC236}">
                    <a16:creationId xmlns:a16="http://schemas.microsoft.com/office/drawing/2014/main" id="{5D97348C-523A-4C9F-A4D3-7D6D6EBF14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" name="Text Box 43">
              <a:extLst>
                <a:ext uri="{FF2B5EF4-FFF2-40B4-BE49-F238E27FC236}">
                  <a16:creationId xmlns:a16="http://schemas.microsoft.com/office/drawing/2014/main" id="{03CF1673-EC9B-4045-86C9-62C9861474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id="{4827C8C1-C086-4898-A7BA-6ABD4DCA2D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3" y="1869"/>
              <a:ext cx="1296" cy="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0873" y="6260270"/>
            <a:ext cx="10045176" cy="500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DỤNG, TẦM THƯỜNG, THÍCH HƯỞNG THỤ</a:t>
            </a:r>
          </a:p>
        </p:txBody>
      </p:sp>
    </p:spTree>
    <p:extLst>
      <p:ext uri="{BB962C8B-B14F-4D97-AF65-F5344CB8AC3E}">
        <p14:creationId xmlns:p14="http://schemas.microsoft.com/office/powerpoint/2010/main" val="30107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461;p41">
            <a:extLst>
              <a:ext uri="{FF2B5EF4-FFF2-40B4-BE49-F238E27FC236}">
                <a16:creationId xmlns:a16="http://schemas.microsoft.com/office/drawing/2014/main" id="{613D9F9D-0B44-496A-B7D7-AAA001B682C4}"/>
              </a:ext>
            </a:extLst>
          </p:cNvPr>
          <p:cNvGrpSpPr/>
          <p:nvPr/>
        </p:nvGrpSpPr>
        <p:grpSpPr>
          <a:xfrm>
            <a:off x="2799857" y="580896"/>
            <a:ext cx="7854287" cy="1247903"/>
            <a:chOff x="2891850" y="702066"/>
            <a:chExt cx="3360312" cy="1123908"/>
          </a:xfrm>
        </p:grpSpPr>
        <p:sp>
          <p:nvSpPr>
            <p:cNvPr id="5" name="Google Shape;463;p41">
              <a:extLst>
                <a:ext uri="{FF2B5EF4-FFF2-40B4-BE49-F238E27FC236}">
                  <a16:creationId xmlns:a16="http://schemas.microsoft.com/office/drawing/2014/main" id="{E7299112-0FBB-423B-A47A-EB4D2EFC5148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6" name="Google Shape;464;p41">
              <a:extLst>
                <a:ext uri="{FF2B5EF4-FFF2-40B4-BE49-F238E27FC236}">
                  <a16:creationId xmlns:a16="http://schemas.microsoft.com/office/drawing/2014/main" id="{3FEAE675-7C48-4A3D-B1C2-9A51CBD5A3B4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7" name="Google Shape;467;p41">
            <a:extLst>
              <a:ext uri="{FF2B5EF4-FFF2-40B4-BE49-F238E27FC236}">
                <a16:creationId xmlns:a16="http://schemas.microsoft.com/office/drawing/2014/main" id="{9BB3D688-4DBC-4970-A456-290C1FF2E921}"/>
              </a:ext>
            </a:extLst>
          </p:cNvPr>
          <p:cNvSpPr txBox="1">
            <a:spLocks noGrp="1"/>
          </p:cNvSpPr>
          <p:nvPr/>
        </p:nvSpPr>
        <p:spPr>
          <a:xfrm>
            <a:off x="3087897" y="955488"/>
            <a:ext cx="6928939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XAN-CHÔ PAN-XA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1523;p56">
            <a:extLst>
              <a:ext uri="{FF2B5EF4-FFF2-40B4-BE49-F238E27FC236}">
                <a16:creationId xmlns:a16="http://schemas.microsoft.com/office/drawing/2014/main" id="{2A2006DC-2976-4904-BA21-7768D370F67E}"/>
              </a:ext>
            </a:extLst>
          </p:cNvPr>
          <p:cNvSpPr/>
          <p:nvPr/>
        </p:nvSpPr>
        <p:spPr>
          <a:xfrm>
            <a:off x="978252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25;p56">
            <a:extLst>
              <a:ext uri="{FF2B5EF4-FFF2-40B4-BE49-F238E27FC236}">
                <a16:creationId xmlns:a16="http://schemas.microsoft.com/office/drawing/2014/main" id="{03AC4683-09AE-4EBA-86DC-07481BDBF193}"/>
              </a:ext>
            </a:extLst>
          </p:cNvPr>
          <p:cNvSpPr/>
          <p:nvPr/>
        </p:nvSpPr>
        <p:spPr>
          <a:xfrm>
            <a:off x="7100794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99;p56">
            <a:extLst>
              <a:ext uri="{FF2B5EF4-FFF2-40B4-BE49-F238E27FC236}">
                <a16:creationId xmlns:a16="http://schemas.microsoft.com/office/drawing/2014/main" id="{4995C58C-D854-4AA5-B50F-B1B7B5007583}"/>
              </a:ext>
            </a:extLst>
          </p:cNvPr>
          <p:cNvSpPr/>
          <p:nvPr/>
        </p:nvSpPr>
        <p:spPr>
          <a:xfrm>
            <a:off x="2179655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1" name="Google Shape;1600;p56">
            <a:extLst>
              <a:ext uri="{FF2B5EF4-FFF2-40B4-BE49-F238E27FC236}">
                <a16:creationId xmlns:a16="http://schemas.microsoft.com/office/drawing/2014/main" id="{5FD265D9-51FF-4BD7-82DC-B1CA1B8EB012}"/>
              </a:ext>
            </a:extLst>
          </p:cNvPr>
          <p:cNvSpPr/>
          <p:nvPr/>
        </p:nvSpPr>
        <p:spPr>
          <a:xfrm>
            <a:off x="8270579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DE5032-2B53-40B6-B37D-1951E908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73" y="4031610"/>
            <a:ext cx="4087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B8C7269-CCE8-4B55-BE39-06B5CE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322" y="3528018"/>
            <a:ext cx="41687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endParaRPr kumimoji="0" 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02;p56">
            <a:extLst>
              <a:ext uri="{FF2B5EF4-FFF2-40B4-BE49-F238E27FC236}">
                <a16:creationId xmlns:a16="http://schemas.microsoft.com/office/drawing/2014/main" id="{F50E48BA-AFD4-490B-9661-6B54AB50F721}"/>
              </a:ext>
            </a:extLst>
          </p:cNvPr>
          <p:cNvSpPr txBox="1">
            <a:spLocks noGrp="1"/>
          </p:cNvSpPr>
          <p:nvPr/>
        </p:nvSpPr>
        <p:spPr>
          <a:xfrm>
            <a:off x="1669407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603;p56">
            <a:extLst>
              <a:ext uri="{FF2B5EF4-FFF2-40B4-BE49-F238E27FC236}">
                <a16:creationId xmlns:a16="http://schemas.microsoft.com/office/drawing/2014/main" id="{3367574D-8ED2-451A-8956-1186EF404F44}"/>
              </a:ext>
            </a:extLst>
          </p:cNvPr>
          <p:cNvSpPr txBox="1">
            <a:spLocks noGrp="1"/>
          </p:cNvSpPr>
          <p:nvPr/>
        </p:nvSpPr>
        <p:spPr>
          <a:xfrm>
            <a:off x="5507792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E5AE6C-118A-442F-A850-49517E7A5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7942"/>
              </p:ext>
            </p:extLst>
          </p:nvPr>
        </p:nvGraphicFramePr>
        <p:xfrm>
          <a:off x="0" y="0"/>
          <a:ext cx="12192000" cy="6880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2591318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54724764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259389066"/>
                    </a:ext>
                  </a:extLst>
                </a:gridCol>
              </a:tblGrid>
              <a:tr h="80010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vi-VN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NT: 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ặp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endParaRPr lang="en-SG" sz="36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930501"/>
                  </a:ext>
                </a:extLst>
              </a:tr>
              <a:tr h="798286">
                <a:tc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endParaRPr lang="en-SG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</a:t>
                      </a: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SG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149419"/>
                  </a:ext>
                </a:extLst>
              </a:tr>
              <a:tr h="8019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Qúy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8978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cưỡi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51225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tầm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thường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05433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21244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8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344270" y="-193964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53F3F5-1057-4F68-8632-3F5D12D8B6F8}"/>
              </a:ext>
            </a:extLst>
          </p:cNvPr>
          <p:cNvGrpSpPr/>
          <p:nvPr/>
        </p:nvGrpSpPr>
        <p:grpSpPr>
          <a:xfrm>
            <a:off x="4185443" y="396080"/>
            <a:ext cx="4113430" cy="652329"/>
            <a:chOff x="3494088" y="1728788"/>
            <a:chExt cx="3324225" cy="88423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2649AE-82B0-46D6-AA5F-3280F710A258}"/>
                </a:ext>
              </a:extLst>
            </p:cNvPr>
            <p:cNvSpPr/>
            <p:nvPr/>
          </p:nvSpPr>
          <p:spPr bwMode="auto">
            <a:xfrm>
              <a:off x="3494088" y="1728788"/>
              <a:ext cx="3324225" cy="884238"/>
            </a:xfrm>
            <a:custGeom>
              <a:avLst/>
              <a:gdLst>
                <a:gd name="T0" fmla="*/ 1282 w 1282"/>
                <a:gd name="T1" fmla="*/ 311 h 341"/>
                <a:gd name="T2" fmla="*/ 1252 w 1282"/>
                <a:gd name="T3" fmla="*/ 341 h 341"/>
                <a:gd name="T4" fmla="*/ 30 w 1282"/>
                <a:gd name="T5" fmla="*/ 341 h 341"/>
                <a:gd name="T6" fmla="*/ 0 w 1282"/>
                <a:gd name="T7" fmla="*/ 311 h 341"/>
                <a:gd name="T8" fmla="*/ 0 w 1282"/>
                <a:gd name="T9" fmla="*/ 30 h 341"/>
                <a:gd name="T10" fmla="*/ 30 w 1282"/>
                <a:gd name="T11" fmla="*/ 0 h 341"/>
                <a:gd name="T12" fmla="*/ 1252 w 1282"/>
                <a:gd name="T13" fmla="*/ 0 h 341"/>
                <a:gd name="T14" fmla="*/ 1282 w 1282"/>
                <a:gd name="T15" fmla="*/ 30 h 341"/>
                <a:gd name="T16" fmla="*/ 1282 w 1282"/>
                <a:gd name="T17" fmla="*/ 3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2" h="341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Nhận</a:t>
              </a:r>
              <a:r>
                <a:rPr lang="en-SG" sz="4000" dirty="0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 </a:t>
              </a: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xét</a:t>
              </a:r>
              <a:endParaRPr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幼圆" charset="0"/>
                <a:cs typeface="#9Slide03 Arima Madurai Black" panose="00000A00000000000000" pitchFamily="2" charset="0"/>
                <a:sym typeface="Arial Narrow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9008B2-279E-4954-9114-415A0A6BBBC9}"/>
                </a:ext>
              </a:extLst>
            </p:cNvPr>
            <p:cNvSpPr/>
            <p:nvPr/>
          </p:nvSpPr>
          <p:spPr bwMode="auto">
            <a:xfrm>
              <a:off x="3590926" y="1812925"/>
              <a:ext cx="3128963" cy="714375"/>
            </a:xfrm>
            <a:custGeom>
              <a:avLst/>
              <a:gdLst>
                <a:gd name="T0" fmla="*/ 24 w 1207"/>
                <a:gd name="T1" fmla="*/ 0 h 276"/>
                <a:gd name="T2" fmla="*/ 0 w 1207"/>
                <a:gd name="T3" fmla="*/ 24 h 276"/>
                <a:gd name="T4" fmla="*/ 0 w 1207"/>
                <a:gd name="T5" fmla="*/ 252 h 276"/>
                <a:gd name="T6" fmla="*/ 24 w 1207"/>
                <a:gd name="T7" fmla="*/ 276 h 276"/>
                <a:gd name="T8" fmla="*/ 1183 w 1207"/>
                <a:gd name="T9" fmla="*/ 276 h 276"/>
                <a:gd name="T10" fmla="*/ 1207 w 1207"/>
                <a:gd name="T11" fmla="*/ 252 h 276"/>
                <a:gd name="T12" fmla="*/ 1207 w 1207"/>
                <a:gd name="T13" fmla="*/ 24 h 276"/>
                <a:gd name="T14" fmla="*/ 1183 w 1207"/>
                <a:gd name="T15" fmla="*/ 0 h 276"/>
                <a:gd name="T16" fmla="*/ 24 w 1207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7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 Narrow" pitchFamily="34" charset="0"/>
                <a:ea typeface="幼圆" charset="0"/>
                <a:sym typeface="Arial Narrow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E92931-C47E-4C3D-8342-13DD1A4FF678}"/>
              </a:ext>
            </a:extLst>
          </p:cNvPr>
          <p:cNvSpPr/>
          <p:nvPr/>
        </p:nvSpPr>
        <p:spPr>
          <a:xfrm>
            <a:off x="381000" y="1996639"/>
            <a:ext cx="11366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ý nghệ thuật của nhà văn: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nổi rõ chân dung, tính cách của từng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vật.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nhân vật đều có mặt tốt và mặt xấu, đều không hoàn thiện, vì 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trở nên sinh động và chân thực. Họ vừa tư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phản lại vừa bổ sung cho nhau.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hoàn thiện chỉ có trong s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chiếu và bổ sung cho nhau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lẽ đó là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 lí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Xéc-van-tét 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giọng điệu hài hước muốn gửi gắm qua cặp nhân vật Đôn Ki-hô-tê và 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n-chô Pan-xa bất hủ của mình cho văn học nhân loại.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760" y="1245466"/>
            <a:ext cx="805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=&gt;NT: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0691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871</Words>
  <Application>Microsoft Office PowerPoint</Application>
  <PresentationFormat>Widescreen</PresentationFormat>
  <Paragraphs>105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微软雅黑</vt:lpstr>
      <vt:lpstr>#9Slide03 Arima Madurai Black</vt:lpstr>
      <vt:lpstr>.VnTime</vt:lpstr>
      <vt:lpstr>Amasis MT Pro Black</vt:lpstr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40</cp:revision>
  <dcterms:created xsi:type="dcterms:W3CDTF">2022-10-19T17:18:42Z</dcterms:created>
  <dcterms:modified xsi:type="dcterms:W3CDTF">2026-03-16T03:21:55Z</dcterms:modified>
</cp:coreProperties>
</file>