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6" r:id="rId2"/>
  </p:sldMasterIdLst>
  <p:notesMasterIdLst>
    <p:notesMasterId r:id="rId20"/>
  </p:notesMasterIdLst>
  <p:sldIdLst>
    <p:sldId id="261" r:id="rId3"/>
    <p:sldId id="263" r:id="rId4"/>
    <p:sldId id="298" r:id="rId5"/>
    <p:sldId id="265" r:id="rId6"/>
    <p:sldId id="266" r:id="rId7"/>
    <p:sldId id="271" r:id="rId8"/>
    <p:sldId id="295" r:id="rId9"/>
    <p:sldId id="299" r:id="rId10"/>
    <p:sldId id="301" r:id="rId11"/>
    <p:sldId id="302" r:id="rId12"/>
    <p:sldId id="279" r:id="rId13"/>
    <p:sldId id="280" r:id="rId14"/>
    <p:sldId id="284" r:id="rId15"/>
    <p:sldId id="289" r:id="rId16"/>
    <p:sldId id="297" r:id="rId17"/>
    <p:sldId id="290" r:id="rId18"/>
    <p:sldId id="291" r:id="rId19"/>
  </p:sldIdLst>
  <p:sldSz cx="9144000" cy="5145088"/>
  <p:notesSz cx="6858000" cy="9144000"/>
  <p:embeddedFontLst>
    <p:embeddedFont>
      <p:font typeface="Erica One"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WboCgkT4nXOefoFmGeVBGy63P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9D4DCE-4730-4DD5-81E1-E949EA677464}">
  <a:tblStyle styleId="{2C9D4DCE-4730-4DD5-81E1-E949EA67746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78" y="72"/>
      </p:cViewPr>
      <p:guideLst>
        <p:guide orient="horz" pos="162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5828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08" name="Google Shape;10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3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3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
        <p:nvSpPr>
          <p:cNvPr id="168" name="Google Shape;168;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a:extLst>
            <a:ext uri="{FF2B5EF4-FFF2-40B4-BE49-F238E27FC236}">
              <a16:creationId xmlns:a16="http://schemas.microsoft.com/office/drawing/2014/main" id="{170ADA46-1B4D-2102-9D8A-1CC3BE8515AC}"/>
            </a:ext>
          </a:extLst>
        </p:cNvPr>
        <p:cNvGrpSpPr/>
        <p:nvPr/>
      </p:nvGrpSpPr>
      <p:grpSpPr>
        <a:xfrm>
          <a:off x="0" y="0"/>
          <a:ext cx="0" cy="0"/>
          <a:chOff x="0" y="0"/>
          <a:chExt cx="0" cy="0"/>
        </a:xfrm>
      </p:grpSpPr>
      <p:sp>
        <p:nvSpPr>
          <p:cNvPr id="369" name="Google Shape;369;p28:notes">
            <a:extLst>
              <a:ext uri="{FF2B5EF4-FFF2-40B4-BE49-F238E27FC236}">
                <a16:creationId xmlns:a16="http://schemas.microsoft.com/office/drawing/2014/main" id="{FB9A4977-E1C0-C735-13C5-9918F753886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8:notes">
            <a:extLst>
              <a:ext uri="{FF2B5EF4-FFF2-40B4-BE49-F238E27FC236}">
                <a16:creationId xmlns:a16="http://schemas.microsoft.com/office/drawing/2014/main" id="{FA314463-1AB6-6325-E41F-92CA8F03A92C}"/>
              </a:ext>
            </a:extLst>
          </p:cNvPr>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20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3"/>
        <p:cNvGrpSpPr/>
        <p:nvPr/>
      </p:nvGrpSpPr>
      <p:grpSpPr>
        <a:xfrm>
          <a:off x="0" y="0"/>
          <a:ext cx="0" cy="0"/>
          <a:chOff x="0" y="0"/>
          <a:chExt cx="0" cy="0"/>
        </a:xfrm>
      </p:grpSpPr>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44"/>
        <p:cNvGrpSpPr/>
        <p:nvPr/>
      </p:nvGrpSpPr>
      <p:grpSpPr>
        <a:xfrm>
          <a:off x="0" y="0"/>
          <a:ext cx="0" cy="0"/>
          <a:chOff x="0" y="0"/>
          <a:chExt cx="0" cy="0"/>
        </a:xfrm>
      </p:grpSpPr>
      <p:sp>
        <p:nvSpPr>
          <p:cNvPr id="45" name="Google Shape;45;p50"/>
          <p:cNvSpPr txBox="1">
            <a:spLocks noGrp="1"/>
          </p:cNvSpPr>
          <p:nvPr>
            <p:ph type="title"/>
          </p:nvPr>
        </p:nvSpPr>
        <p:spPr>
          <a:xfrm>
            <a:off x="457202" y="204852"/>
            <a:ext cx="3008313" cy="871807"/>
          </a:xfrm>
          <a:prstGeom prst="rect">
            <a:avLst/>
          </a:prstGeom>
          <a:noFill/>
          <a:ln>
            <a:noFill/>
          </a:ln>
        </p:spPr>
        <p:txBody>
          <a:bodyPr spcFirstLastPara="1" wrap="square" lIns="91409" tIns="45692" rIns="91409" bIns="45692"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50"/>
          <p:cNvSpPr txBox="1">
            <a:spLocks noGrp="1"/>
          </p:cNvSpPr>
          <p:nvPr>
            <p:ph type="body" idx="1"/>
          </p:nvPr>
        </p:nvSpPr>
        <p:spPr>
          <a:xfrm>
            <a:off x="3575050" y="204851"/>
            <a:ext cx="5111750" cy="4391190"/>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50"/>
          <p:cNvSpPr txBox="1">
            <a:spLocks noGrp="1"/>
          </p:cNvSpPr>
          <p:nvPr>
            <p:ph type="body" idx="2"/>
          </p:nvPr>
        </p:nvSpPr>
        <p:spPr>
          <a:xfrm>
            <a:off x="457202" y="1076659"/>
            <a:ext cx="3008313" cy="3519383"/>
          </a:xfrm>
          <a:prstGeom prst="rect">
            <a:avLst/>
          </a:prstGeom>
          <a:noFill/>
          <a:ln>
            <a:noFill/>
          </a:ln>
        </p:spPr>
        <p:txBody>
          <a:bodyPr spcFirstLastPara="1" wrap="square" lIns="91409" tIns="45692" rIns="91409" bIns="45692" anchor="t" anchorCtr="0">
            <a:noAutofit/>
          </a:bodyPr>
          <a:lstStyle>
            <a:lvl1pPr marL="457120" marR="0" lvl="0" indent="-22856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240" marR="0" lvl="1" indent="-22856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360" marR="0" lvl="2" indent="-22856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480" marR="0" lvl="3"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5600" marR="0" lvl="4"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2720" marR="0" lvl="5"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199840" marR="0" lvl="6"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6960" marR="0" lvl="7"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080" marR="0" lvl="8"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8" name="Google Shape;48;p50"/>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50"/>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50"/>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51"/>
        <p:cNvGrpSpPr/>
        <p:nvPr/>
      </p:nvGrpSpPr>
      <p:grpSpPr>
        <a:xfrm>
          <a:off x="0" y="0"/>
          <a:ext cx="0" cy="0"/>
          <a:chOff x="0" y="0"/>
          <a:chExt cx="0" cy="0"/>
        </a:xfrm>
      </p:grpSpPr>
      <p:sp>
        <p:nvSpPr>
          <p:cNvPr id="52" name="Google Shape;52;p51"/>
          <p:cNvSpPr txBox="1">
            <a:spLocks noGrp="1"/>
          </p:cNvSpPr>
          <p:nvPr>
            <p:ph type="title"/>
          </p:nvPr>
        </p:nvSpPr>
        <p:spPr>
          <a:xfrm>
            <a:off x="1792288" y="3601561"/>
            <a:ext cx="5486400" cy="425185"/>
          </a:xfrm>
          <a:prstGeom prst="rect">
            <a:avLst/>
          </a:prstGeom>
          <a:noFill/>
          <a:ln>
            <a:noFill/>
          </a:ln>
        </p:spPr>
        <p:txBody>
          <a:bodyPr spcFirstLastPara="1" wrap="square" lIns="91409" tIns="45692" rIns="91409" bIns="45692"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51"/>
          <p:cNvSpPr>
            <a:spLocks noGrp="1"/>
          </p:cNvSpPr>
          <p:nvPr>
            <p:ph type="pic" idx="2"/>
          </p:nvPr>
        </p:nvSpPr>
        <p:spPr>
          <a:xfrm>
            <a:off x="1792288" y="459724"/>
            <a:ext cx="5486400" cy="3087053"/>
          </a:xfrm>
          <a:prstGeom prst="rect">
            <a:avLst/>
          </a:prstGeom>
          <a:noFill/>
          <a:ln>
            <a:noFill/>
          </a:ln>
        </p:spPr>
      </p:sp>
      <p:sp>
        <p:nvSpPr>
          <p:cNvPr id="54" name="Google Shape;54;p51"/>
          <p:cNvSpPr txBox="1">
            <a:spLocks noGrp="1"/>
          </p:cNvSpPr>
          <p:nvPr>
            <p:ph type="body" idx="1"/>
          </p:nvPr>
        </p:nvSpPr>
        <p:spPr>
          <a:xfrm>
            <a:off x="1792288" y="4026746"/>
            <a:ext cx="5486400" cy="603833"/>
          </a:xfrm>
          <a:prstGeom prst="rect">
            <a:avLst/>
          </a:prstGeom>
          <a:noFill/>
          <a:ln>
            <a:noFill/>
          </a:ln>
        </p:spPr>
        <p:txBody>
          <a:bodyPr spcFirstLastPara="1" wrap="square" lIns="91409" tIns="45692" rIns="91409" bIns="45692" anchor="t" anchorCtr="0">
            <a:noAutofit/>
          </a:bodyPr>
          <a:lstStyle>
            <a:lvl1pPr marL="457120" marR="0" lvl="0" indent="-22856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240" marR="0" lvl="1" indent="-22856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360" marR="0" lvl="2" indent="-22856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480" marR="0" lvl="3"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5600" marR="0" lvl="4"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2720" marR="0" lvl="5"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199840" marR="0" lvl="6"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6960" marR="0" lvl="7"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080" marR="0" lvl="8"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51"/>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51"/>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51"/>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457200" y="206043"/>
            <a:ext cx="8229600" cy="857515"/>
          </a:xfrm>
          <a:prstGeom prst="rect">
            <a:avLst/>
          </a:prstGeom>
          <a:noFill/>
          <a:ln>
            <a:noFill/>
          </a:ln>
        </p:spPr>
        <p:txBody>
          <a:bodyPr spcFirstLastPara="1" wrap="square" lIns="91409" tIns="45692" rIns="91409" bIns="45692"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52"/>
          <p:cNvSpPr txBox="1">
            <a:spLocks noGrp="1"/>
          </p:cNvSpPr>
          <p:nvPr>
            <p:ph type="body" idx="1"/>
          </p:nvPr>
        </p:nvSpPr>
        <p:spPr>
          <a:xfrm rot="5400000">
            <a:off x="2874241" y="-1216519"/>
            <a:ext cx="3395520" cy="8229600"/>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52"/>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52"/>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52"/>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垂直排列标题与文本">
  <p:cSld name="垂直排列标题与文本">
    <p:spTree>
      <p:nvGrpSpPr>
        <p:cNvPr id="1" name="Shape 64"/>
        <p:cNvGrpSpPr/>
        <p:nvPr/>
      </p:nvGrpSpPr>
      <p:grpSpPr>
        <a:xfrm>
          <a:off x="0" y="0"/>
          <a:ext cx="0" cy="0"/>
          <a:chOff x="0" y="0"/>
          <a:chExt cx="0" cy="0"/>
        </a:xfrm>
      </p:grpSpPr>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04/03/2026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230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04/03/2026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685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04/03/2026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951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642"/>
            <a:ext cx="3886200" cy="3264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642"/>
            <a:ext cx="3886200" cy="3264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04/03/2026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186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en-US"/>
              <a:t>Click to edit Master title style</a:t>
            </a:r>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9386"/>
            <a:ext cx="3887391" cy="276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37A883-0EEC-440C-B562-2FB3C8CB7763}" type="datetimeFigureOut">
              <a:rPr lang="en-US" smtClean="0">
                <a:solidFill>
                  <a:prstClr val="black">
                    <a:tint val="75000"/>
                  </a:prstClr>
                </a:solidFill>
              </a:rPr>
              <a:pPr/>
              <a:t>04/03/2026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90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37A883-0EEC-440C-B562-2FB3C8CB7763}" type="datetimeFigureOut">
              <a:rPr lang="en-US" smtClean="0">
                <a:solidFill>
                  <a:prstClr val="black">
                    <a:tint val="75000"/>
                  </a:prstClr>
                </a:solidFill>
              </a:rPr>
              <a:pPr/>
              <a:t>04/03/2026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67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4"/>
        <p:cNvGrpSpPr/>
        <p:nvPr/>
      </p:nvGrpSpPr>
      <p:grpSpPr>
        <a:xfrm>
          <a:off x="0" y="0"/>
          <a:ext cx="0" cy="0"/>
          <a:chOff x="0" y="0"/>
          <a:chExt cx="0" cy="0"/>
        </a:xfrm>
      </p:grpSpPr>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7A883-0EEC-440C-B562-2FB3C8CB7763}" type="datetimeFigureOut">
              <a:rPr lang="en-US" smtClean="0">
                <a:solidFill>
                  <a:prstClr val="black">
                    <a:tint val="75000"/>
                  </a:prstClr>
                </a:solidFill>
              </a:rPr>
              <a:pPr/>
              <a:t>04/03/2026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773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04/03/2026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346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04/03/2026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697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04/03/2026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877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04/03/2026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04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58272895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15"/>
        <p:cNvGrpSpPr/>
        <p:nvPr/>
      </p:nvGrpSpPr>
      <p:grpSpPr>
        <a:xfrm>
          <a:off x="0" y="0"/>
          <a:ext cx="0" cy="0"/>
          <a:chOff x="0" y="0"/>
          <a:chExt cx="0" cy="0"/>
        </a:xfrm>
      </p:grpSpPr>
      <p:sp>
        <p:nvSpPr>
          <p:cNvPr id="16" name="Google Shape;16;p41"/>
          <p:cNvSpPr/>
          <p:nvPr/>
        </p:nvSpPr>
        <p:spPr>
          <a:xfrm>
            <a:off x="899592" y="412304"/>
            <a:ext cx="2088232" cy="86409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41"/>
          <p:cNvSpPr/>
          <p:nvPr/>
        </p:nvSpPr>
        <p:spPr>
          <a:xfrm>
            <a:off x="683568" y="700336"/>
            <a:ext cx="2088232" cy="86409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18"/>
        <p:cNvGrpSpPr/>
        <p:nvPr/>
      </p:nvGrpSpPr>
      <p:grpSpPr>
        <a:xfrm>
          <a:off x="0" y="0"/>
          <a:ext cx="0" cy="0"/>
          <a:chOff x="0" y="0"/>
          <a:chExt cx="0" cy="0"/>
        </a:xfrm>
      </p:grpSpPr>
      <p:sp>
        <p:nvSpPr>
          <p:cNvPr id="19" name="Google Shape;19;p42"/>
          <p:cNvSpPr txBox="1">
            <a:spLocks noGrp="1"/>
          </p:cNvSpPr>
          <p:nvPr>
            <p:ph type="body" idx="1"/>
          </p:nvPr>
        </p:nvSpPr>
        <p:spPr>
          <a:xfrm>
            <a:off x="457200" y="206043"/>
            <a:ext cx="8229600" cy="4389999"/>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42"/>
          <p:cNvSpPr txBox="1">
            <a:spLocks noGrp="1"/>
          </p:cNvSpPr>
          <p:nvPr>
            <p:ph type="dt" idx="10"/>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42"/>
          <p:cNvSpPr txBox="1">
            <a:spLocks noGrp="1"/>
          </p:cNvSpPr>
          <p:nvPr>
            <p:ph type="ftr" idx="11"/>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42"/>
          <p:cNvSpPr txBox="1">
            <a:spLocks noGrp="1"/>
          </p:cNvSpPr>
          <p:nvPr>
            <p:ph type="sldNum" idx="12"/>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3"/>
          <p:cNvSpPr txBox="1">
            <a:spLocks noGrp="1"/>
          </p:cNvSpPr>
          <p:nvPr>
            <p:ph type="body" idx="1"/>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43"/>
          <p:cNvSpPr txBox="1">
            <a:spLocks noGrp="1"/>
          </p:cNvSpPr>
          <p:nvPr>
            <p:ph type="dt" idx="10"/>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3"/>
          <p:cNvSpPr txBox="1">
            <a:spLocks noGrp="1"/>
          </p:cNvSpPr>
          <p:nvPr>
            <p:ph type="ftr" idx="11"/>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3"/>
          <p:cNvSpPr txBox="1">
            <a:spLocks noGrp="1"/>
          </p:cNvSpPr>
          <p:nvPr>
            <p:ph type="sldNum" idx="12"/>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37"/>
        <p:cNvGrpSpPr/>
        <p:nvPr/>
      </p:nvGrpSpPr>
      <p:grpSpPr>
        <a:xfrm>
          <a:off x="0" y="0"/>
          <a:ext cx="0" cy="0"/>
          <a:chOff x="0" y="0"/>
          <a:chExt cx="0" cy="0"/>
        </a:xfrm>
      </p:grpSpPr>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38"/>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39"/>
        <p:cNvGrpSpPr/>
        <p:nvPr/>
      </p:nvGrpSpPr>
      <p:grpSpPr>
        <a:xfrm>
          <a:off x="0" y="0"/>
          <a:ext cx="0" cy="0"/>
          <a:chOff x="0" y="0"/>
          <a:chExt cx="0" cy="0"/>
        </a:xfrm>
      </p:grpSpPr>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40"/>
        <p:cNvGrpSpPr/>
        <p:nvPr/>
      </p:nvGrpSpPr>
      <p:grpSpPr>
        <a:xfrm>
          <a:off x="0" y="0"/>
          <a:ext cx="0" cy="0"/>
          <a:chOff x="0" y="0"/>
          <a:chExt cx="0" cy="0"/>
        </a:xfrm>
      </p:grpSpPr>
      <p:sp>
        <p:nvSpPr>
          <p:cNvPr id="41" name="Google Shape;41;p49"/>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49"/>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49"/>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8" descr="卡通背景天空漫画云"/>
          <p:cNvPicPr preferRelativeResize="0"/>
          <p:nvPr/>
        </p:nvPicPr>
        <p:blipFill rotWithShape="1">
          <a:blip r:embed="rId15">
            <a:alphaModFix/>
          </a:blip>
          <a:srcRect/>
          <a:stretch/>
        </p:blipFill>
        <p:spPr>
          <a:xfrm>
            <a:off x="0" y="7764"/>
            <a:ext cx="9144000" cy="5137325"/>
          </a:xfrm>
          <a:prstGeom prst="rect">
            <a:avLst/>
          </a:prstGeom>
          <a:noFill/>
          <a:ln>
            <a:noFill/>
          </a:ln>
        </p:spPr>
      </p:pic>
      <p:sp>
        <p:nvSpPr>
          <p:cNvPr id="11" name="Google Shape;11;p38"/>
          <p:cNvSpPr/>
          <p:nvPr/>
        </p:nvSpPr>
        <p:spPr>
          <a:xfrm>
            <a:off x="827585" y="412304"/>
            <a:ext cx="2736304" cy="122413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38"/>
          <p:cNvSpPr/>
          <p:nvPr/>
        </p:nvSpPr>
        <p:spPr>
          <a:xfrm>
            <a:off x="683568" y="772344"/>
            <a:ext cx="2736304" cy="122413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642"/>
            <a:ext cx="7886700" cy="3264511"/>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8735"/>
            <a:ext cx="2057400" cy="273928"/>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1037A883-0EEC-440C-B562-2FB3C8CB7763}" type="datetimeFigureOut">
              <a:rPr lang="en-US" kern="1200" smtClean="0">
                <a:solidFill>
                  <a:prstClr val="black">
                    <a:tint val="75000"/>
                  </a:prstClr>
                </a:solidFill>
                <a:latin typeface="Calibri"/>
                <a:ea typeface="+mn-ea"/>
                <a:cs typeface="+mn-cs"/>
              </a:rPr>
              <a:pPr defTabSz="685800">
                <a:buClrTx/>
                <a:buFontTx/>
                <a:buNone/>
              </a:pPr>
              <a:t>04/03/2026</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FE9FF5AE-7BDA-4B70-A2FA-C7CFDABDDE04}" type="slidenum">
              <a:rPr lang="en-US" kern="1200" smtClean="0">
                <a:solidFill>
                  <a:prstClr val="black">
                    <a:tint val="75000"/>
                  </a:prstClr>
                </a:solidFill>
                <a:latin typeface="Calibri"/>
                <a:ea typeface="+mn-ea"/>
                <a:cs typeface="+mn-cs"/>
              </a:rPr>
              <a:pPr defTabSz="685800">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873104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70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body" idx="1"/>
          </p:nvPr>
        </p:nvSpPr>
        <p:spPr>
          <a:xfrm>
            <a:off x="539553" y="1276400"/>
            <a:ext cx="4176464" cy="1886532"/>
          </a:xfrm>
          <a:prstGeom prst="rect">
            <a:avLst/>
          </a:prstGeom>
          <a:noFill/>
          <a:ln>
            <a:noFill/>
          </a:ln>
        </p:spPr>
        <p:txBody>
          <a:bodyPr spcFirstLastPara="1" wrap="square" lIns="91409" tIns="45692" rIns="91409" bIns="45692" anchor="t" anchorCtr="0">
            <a:noAutofit/>
          </a:bodyPr>
          <a:lstStyle/>
          <a:p>
            <a:pPr marL="342840" indent="-342840" algn="just">
              <a:spcBef>
                <a:spcPts val="0"/>
              </a:spcBef>
              <a:buClr>
                <a:srgbClr val="0000FF"/>
              </a:buClr>
              <a:buSzPts val="3000"/>
              <a:buFont typeface="Noto Sans Symbols"/>
              <a:buChar char="❖"/>
            </a:pPr>
            <a:r>
              <a:rPr lang="en-US" sz="3000" b="1">
                <a:solidFill>
                  <a:srgbClr val="0000FF"/>
                </a:solidFill>
                <a:latin typeface="Times New Roman"/>
                <a:ea typeface="Times New Roman"/>
                <a:cs typeface="Times New Roman"/>
                <a:sym typeface="Times New Roman"/>
              </a:rPr>
              <a:t> Mô-li-e (1622 -1673) </a:t>
            </a:r>
            <a:r>
              <a:rPr lang="en-US" sz="3000">
                <a:solidFill>
                  <a:srgbClr val="0000FF"/>
                </a:solidFill>
                <a:latin typeface="Times New Roman"/>
                <a:ea typeface="Times New Roman"/>
                <a:cs typeface="Times New Roman"/>
                <a:sym typeface="Times New Roman"/>
              </a:rPr>
              <a:t>nhà soạn kịch nổi tiếng người Pháp.</a:t>
            </a:r>
            <a:endParaRPr/>
          </a:p>
          <a:p>
            <a:pPr marL="342840" indent="-342840" algn="just">
              <a:spcBef>
                <a:spcPts val="600"/>
              </a:spcBef>
              <a:buSzPts val="3000"/>
              <a:buNone/>
            </a:pPr>
            <a:endParaRPr sz="3000" b="1">
              <a:solidFill>
                <a:srgbClr val="FF0000"/>
              </a:solidFill>
              <a:latin typeface="Times New Roman"/>
              <a:ea typeface="Times New Roman"/>
              <a:cs typeface="Times New Roman"/>
              <a:sym typeface="Times New Roman"/>
            </a:endParaRPr>
          </a:p>
        </p:txBody>
      </p:sp>
      <p:pic>
        <p:nvPicPr>
          <p:cNvPr id="111" name="Google Shape;111;p6" descr="C:\Documents and Settings\Administrator\My Documents\Downloads\250px-Moliere.jpg"/>
          <p:cNvPicPr preferRelativeResize="0"/>
          <p:nvPr/>
        </p:nvPicPr>
        <p:blipFill rotWithShape="1">
          <a:blip r:embed="rId3">
            <a:alphaModFix/>
          </a:blip>
          <a:srcRect/>
          <a:stretch/>
        </p:blipFill>
        <p:spPr>
          <a:xfrm>
            <a:off x="5525974" y="116465"/>
            <a:ext cx="3602250" cy="4912160"/>
          </a:xfrm>
          <a:prstGeom prst="ellipse">
            <a:avLst/>
          </a:prstGeom>
          <a:noFill/>
          <a:ln>
            <a:noFill/>
          </a:ln>
        </p:spPr>
      </p:pic>
      <p:sp>
        <p:nvSpPr>
          <p:cNvPr id="112" name="Google Shape;112;p6"/>
          <p:cNvSpPr txBox="1"/>
          <p:nvPr/>
        </p:nvSpPr>
        <p:spPr>
          <a:xfrm>
            <a:off x="1403649" y="246299"/>
            <a:ext cx="1883849" cy="584775"/>
          </a:xfrm>
          <a:prstGeom prst="rect">
            <a:avLst/>
          </a:prstGeom>
          <a:noFill/>
          <a:ln>
            <a:noFill/>
          </a:ln>
        </p:spPr>
        <p:txBody>
          <a:bodyPr spcFirstLastPara="1" wrap="square" lIns="91409" tIns="45692" rIns="91409" bIns="45692" anchor="t" anchorCtr="0">
            <a:spAutoFit/>
          </a:bodyPr>
          <a:lstStyle/>
          <a:p>
            <a:r>
              <a:rPr lang="en-US" sz="3200" b="1">
                <a:solidFill>
                  <a:srgbClr val="FF0000"/>
                </a:solidFill>
                <a:latin typeface="Times New Roman"/>
                <a:ea typeface="Times New Roman"/>
                <a:cs typeface="Times New Roman"/>
                <a:sym typeface="Times New Roman"/>
              </a:rPr>
              <a:t>1. Tác giả</a:t>
            </a:r>
            <a:endParaRPr sz="3200" b="1">
              <a:solidFill>
                <a:srgbClr val="FF0000"/>
              </a:solidFill>
              <a:latin typeface="Times New Roman"/>
              <a:ea typeface="Times New Roman"/>
              <a:cs typeface="Times New Roman"/>
              <a:sym typeface="Times New Roman"/>
            </a:endParaRPr>
          </a:p>
        </p:txBody>
      </p:sp>
      <p:pic>
        <p:nvPicPr>
          <p:cNvPr id="113" name="Google Shape;113;p6"/>
          <p:cNvPicPr preferRelativeResize="0"/>
          <p:nvPr/>
        </p:nvPicPr>
        <p:blipFill rotWithShape="1">
          <a:blip r:embed="rId4">
            <a:alphaModFix/>
          </a:blip>
          <a:srcRect/>
          <a:stretch/>
        </p:blipFill>
        <p:spPr>
          <a:xfrm>
            <a:off x="466453" y="200360"/>
            <a:ext cx="720080" cy="676652"/>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p:tgtEl>
                                          <p:spTgt spid="11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 calcmode="lin" valueType="num">
                                      <p:cBhvr additive="base">
                                        <p:cTn id="10" dur="500"/>
                                        <p:tgtEl>
                                          <p:spTgt spid="112"/>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0">
                                            <p:txEl>
                                              <p:pRg st="0" end="0"/>
                                            </p:txEl>
                                          </p:spTgt>
                                        </p:tgtEl>
                                        <p:attrNameLst>
                                          <p:attrName>style.visibility</p:attrName>
                                        </p:attrNameLst>
                                      </p:cBhvr>
                                      <p:to>
                                        <p:strVal val="visible"/>
                                      </p:to>
                                    </p:set>
                                    <p:animEffect transition="in" filter="fade">
                                      <p:cBhvr>
                                        <p:cTn id="20"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1">
          <a:extLst>
            <a:ext uri="{FF2B5EF4-FFF2-40B4-BE49-F238E27FC236}">
              <a16:creationId xmlns:a16="http://schemas.microsoft.com/office/drawing/2014/main" id="{63EE3D0B-5471-5300-7E2E-8B7A1C5B1CB9}"/>
            </a:ext>
          </a:extLst>
        </p:cNvPr>
        <p:cNvGrpSpPr/>
        <p:nvPr/>
      </p:nvGrpSpPr>
      <p:grpSpPr>
        <a:xfrm>
          <a:off x="0" y="0"/>
          <a:ext cx="0" cy="0"/>
          <a:chOff x="0" y="0"/>
          <a:chExt cx="0" cy="0"/>
        </a:xfrm>
      </p:grpSpPr>
      <p:graphicFrame>
        <p:nvGraphicFramePr>
          <p:cNvPr id="372" name="Google Shape;372;p28">
            <a:extLst>
              <a:ext uri="{FF2B5EF4-FFF2-40B4-BE49-F238E27FC236}">
                <a16:creationId xmlns:a16="http://schemas.microsoft.com/office/drawing/2014/main" id="{BE342EEB-08CC-3CFF-3FDA-50534CEF5209}"/>
              </a:ext>
            </a:extLst>
          </p:cNvPr>
          <p:cNvGraphicFramePr/>
          <p:nvPr>
            <p:extLst>
              <p:ext uri="{D42A27DB-BD31-4B8C-83A1-F6EECF244321}">
                <p14:modId xmlns:p14="http://schemas.microsoft.com/office/powerpoint/2010/main" val="1663228564"/>
              </p:ext>
            </p:extLst>
          </p:nvPr>
        </p:nvGraphicFramePr>
        <p:xfrm>
          <a:off x="611560" y="527720"/>
          <a:ext cx="7920900" cy="4803645"/>
        </p:xfrm>
        <a:graphic>
          <a:graphicData uri="http://schemas.openxmlformats.org/drawingml/2006/table">
            <a:tbl>
              <a:tblPr firstRow="1" bandRow="1">
                <a:noFill/>
                <a:tableStyleId>{2C9D4DCE-4730-4DD5-81E1-E949EA677464}</a:tableStyleId>
              </a:tblPr>
              <a:tblGrid>
                <a:gridCol w="3960450">
                  <a:extLst>
                    <a:ext uri="{9D8B030D-6E8A-4147-A177-3AD203B41FA5}">
                      <a16:colId xmlns:a16="http://schemas.microsoft.com/office/drawing/2014/main" val="20000"/>
                    </a:ext>
                  </a:extLst>
                </a:gridCol>
                <a:gridCol w="3960450">
                  <a:extLst>
                    <a:ext uri="{9D8B030D-6E8A-4147-A177-3AD203B41FA5}">
                      <a16:colId xmlns:a16="http://schemas.microsoft.com/office/drawing/2014/main" val="20001"/>
                    </a:ext>
                  </a:extLst>
                </a:gridCol>
              </a:tblGrid>
              <a:tr h="519225">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dirty="0" err="1">
                          <a:solidFill>
                            <a:schemeClr val="dk1"/>
                          </a:solidFill>
                          <a:latin typeface="Times New Roman"/>
                          <a:ea typeface="Times New Roman"/>
                          <a:cs typeface="Times New Roman"/>
                          <a:sym typeface="Times New Roman"/>
                        </a:rPr>
                        <a:t>Thợ</a:t>
                      </a:r>
                      <a:r>
                        <a:rPr lang="en-US" sz="2400" b="1" i="0" u="none" dirty="0">
                          <a:solidFill>
                            <a:schemeClr val="dk1"/>
                          </a:solidFill>
                          <a:latin typeface="Times New Roman"/>
                          <a:ea typeface="Times New Roman"/>
                          <a:cs typeface="Times New Roman"/>
                          <a:sym typeface="Times New Roman"/>
                        </a:rPr>
                        <a:t> </a:t>
                      </a:r>
                      <a:r>
                        <a:rPr lang="en-US" sz="2400" b="1" i="0" u="none" dirty="0" err="1">
                          <a:solidFill>
                            <a:schemeClr val="dk1"/>
                          </a:solidFill>
                          <a:latin typeface="Times New Roman"/>
                          <a:ea typeface="Times New Roman"/>
                          <a:cs typeface="Times New Roman"/>
                          <a:sym typeface="Times New Roman"/>
                        </a:rPr>
                        <a:t>phụ</a:t>
                      </a:r>
                      <a:endParaRPr sz="2400" b="1" i="0" u="none" dirty="0">
                        <a:solidFill>
                          <a:schemeClr val="dk1"/>
                        </a:solidFill>
                        <a:latin typeface="Times New Roman"/>
                        <a:ea typeface="Times New Roman"/>
                        <a:cs typeface="Times New Roman"/>
                        <a:sym typeface="Times New Roman"/>
                      </a:endParaRPr>
                    </a:p>
                  </a:txBody>
                  <a:tcPr marL="91450" marR="91450" marT="45725" marB="45725">
                    <a:solidFill>
                      <a:srgbClr val="B6DDE7"/>
                    </a:solidFill>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dirty="0" err="1">
                          <a:solidFill>
                            <a:schemeClr val="dk1"/>
                          </a:solidFill>
                          <a:latin typeface="Times New Roman"/>
                          <a:ea typeface="Times New Roman"/>
                          <a:cs typeface="Times New Roman"/>
                          <a:sym typeface="Times New Roman"/>
                        </a:rPr>
                        <a:t>Ông</a:t>
                      </a:r>
                      <a:r>
                        <a:rPr lang="en-US" sz="2400" b="1" i="0" u="none" dirty="0">
                          <a:solidFill>
                            <a:schemeClr val="dk1"/>
                          </a:solidFill>
                          <a:latin typeface="Times New Roman"/>
                          <a:ea typeface="Times New Roman"/>
                          <a:cs typeface="Times New Roman"/>
                          <a:sym typeface="Times New Roman"/>
                        </a:rPr>
                        <a:t> </a:t>
                      </a:r>
                      <a:r>
                        <a:rPr lang="en-US" sz="2400" b="1" i="0" u="none" dirty="0" err="1">
                          <a:solidFill>
                            <a:schemeClr val="dk1"/>
                          </a:solidFill>
                          <a:latin typeface="Times New Roman"/>
                          <a:ea typeface="Times New Roman"/>
                          <a:cs typeface="Times New Roman"/>
                          <a:sym typeface="Times New Roman"/>
                        </a:rPr>
                        <a:t>Giuốc-đanh</a:t>
                      </a:r>
                      <a:endParaRPr sz="2400" b="1" i="0" u="none" dirty="0">
                        <a:solidFill>
                          <a:schemeClr val="dk1"/>
                        </a:solidFill>
                        <a:latin typeface="Times New Roman"/>
                        <a:ea typeface="Times New Roman"/>
                        <a:cs typeface="Times New Roman"/>
                        <a:sym typeface="Times New Roman"/>
                      </a:endParaRPr>
                    </a:p>
                  </a:txBody>
                  <a:tcPr marL="91450" marR="91450" marT="45725" marB="45725">
                    <a:solidFill>
                      <a:srgbClr val="B6DDE7"/>
                    </a:solidFill>
                  </a:tcPr>
                </a:tc>
                <a:extLst>
                  <a:ext uri="{0D108BD9-81ED-4DB2-BD59-A6C34878D82A}">
                    <a16:rowId xmlns:a16="http://schemas.microsoft.com/office/drawing/2014/main" val="10000"/>
                  </a:ext>
                </a:extLst>
              </a:tr>
              <a:tr h="632900">
                <a:tc>
                  <a:txBody>
                    <a:bodyPr/>
                    <a:lstStyle/>
                    <a:p>
                      <a:pPr marL="0" marR="0" lvl="0" indent="0" algn="l" rtl="0">
                        <a:spcBef>
                          <a:spcPts val="0"/>
                        </a:spcBef>
                        <a:spcAft>
                          <a:spcPts val="0"/>
                        </a:spcAft>
                        <a:buNone/>
                      </a:pPr>
                      <a:endParaRPr sz="1800"/>
                    </a:p>
                  </a:txBody>
                  <a:tcPr marL="91450" marR="91450" marT="45725" marB="45725">
                    <a:solidFill>
                      <a:srgbClr val="DAEEF3"/>
                    </a:solidFill>
                  </a:tcPr>
                </a:tc>
                <a:tc>
                  <a:txBody>
                    <a:bodyPr/>
                    <a:lstStyle/>
                    <a:p>
                      <a:pPr marL="0" marR="0" lvl="0" indent="0" algn="l" rtl="0">
                        <a:spcBef>
                          <a:spcPts val="0"/>
                        </a:spcBef>
                        <a:spcAft>
                          <a:spcPts val="0"/>
                        </a:spcAft>
                        <a:buNone/>
                      </a:pPr>
                      <a:endParaRPr sz="1800"/>
                    </a:p>
                  </a:txBody>
                  <a:tcPr marL="91450" marR="91450" marT="45725" marB="45725">
                    <a:solidFill>
                      <a:srgbClr val="DAEEF3"/>
                    </a:solidFill>
                  </a:tcPr>
                </a:tc>
                <a:extLst>
                  <a:ext uri="{0D108BD9-81ED-4DB2-BD59-A6C34878D82A}">
                    <a16:rowId xmlns:a16="http://schemas.microsoft.com/office/drawing/2014/main" val="10001"/>
                  </a:ext>
                </a:extLst>
              </a:tr>
              <a:tr h="576075">
                <a:tc>
                  <a:txBody>
                    <a:bodyPr/>
                    <a:lstStyle/>
                    <a:p>
                      <a:pPr marL="0" marR="0" lvl="0" indent="0" algn="l" rtl="0">
                        <a:spcBef>
                          <a:spcPts val="0"/>
                        </a:spcBef>
                        <a:spcAft>
                          <a:spcPts val="0"/>
                        </a:spcAft>
                        <a:buNone/>
                      </a:pPr>
                      <a:endParaRPr sz="1800"/>
                    </a:p>
                  </a:txBody>
                  <a:tcPr marL="91450" marR="91450" marT="45725" marB="45725">
                    <a:solidFill>
                      <a:srgbClr val="DAEEF3"/>
                    </a:solidFill>
                  </a:tcPr>
                </a:tc>
                <a:tc>
                  <a:txBody>
                    <a:bodyPr/>
                    <a:lstStyle/>
                    <a:p>
                      <a:pPr marL="0" marR="0" lvl="0" indent="0" algn="l" rtl="0">
                        <a:spcBef>
                          <a:spcPts val="0"/>
                        </a:spcBef>
                        <a:spcAft>
                          <a:spcPts val="0"/>
                        </a:spcAft>
                        <a:buNone/>
                      </a:pPr>
                      <a:endParaRPr sz="1800"/>
                    </a:p>
                  </a:txBody>
                  <a:tcPr marL="91450" marR="91450" marT="45725" marB="45725">
                    <a:solidFill>
                      <a:srgbClr val="DAEEF3"/>
                    </a:solidFill>
                  </a:tcPr>
                </a:tc>
                <a:extLst>
                  <a:ext uri="{0D108BD9-81ED-4DB2-BD59-A6C34878D82A}">
                    <a16:rowId xmlns:a16="http://schemas.microsoft.com/office/drawing/2014/main" val="10002"/>
                  </a:ext>
                </a:extLst>
              </a:tr>
              <a:tr h="576075">
                <a:tc>
                  <a:txBody>
                    <a:bodyPr/>
                    <a:lstStyle/>
                    <a:p>
                      <a:pPr marL="0" marR="0" lvl="0" indent="0" algn="l" rtl="0">
                        <a:spcBef>
                          <a:spcPts val="0"/>
                        </a:spcBef>
                        <a:spcAft>
                          <a:spcPts val="0"/>
                        </a:spcAft>
                        <a:buNone/>
                      </a:pPr>
                      <a:endParaRPr sz="1800"/>
                    </a:p>
                  </a:txBody>
                  <a:tcPr marL="91450" marR="91450" marT="45725" marB="45725">
                    <a:solidFill>
                      <a:srgbClr val="DAEEF3"/>
                    </a:solidFill>
                  </a:tcPr>
                </a:tc>
                <a:tc>
                  <a:txBody>
                    <a:bodyPr/>
                    <a:lstStyle/>
                    <a:p>
                      <a:pPr marL="0" marR="0" lvl="0" indent="0" algn="l" rtl="0">
                        <a:spcBef>
                          <a:spcPts val="0"/>
                        </a:spcBef>
                        <a:spcAft>
                          <a:spcPts val="0"/>
                        </a:spcAft>
                        <a:buNone/>
                      </a:pPr>
                      <a:endParaRPr sz="1800"/>
                    </a:p>
                  </a:txBody>
                  <a:tcPr marL="91450" marR="91450" marT="45725" marB="45725">
                    <a:solidFill>
                      <a:srgbClr val="DAEEF3"/>
                    </a:solidFill>
                  </a:tcPr>
                </a:tc>
                <a:extLst>
                  <a:ext uri="{0D108BD9-81ED-4DB2-BD59-A6C34878D82A}">
                    <a16:rowId xmlns:a16="http://schemas.microsoft.com/office/drawing/2014/main" val="10003"/>
                  </a:ext>
                </a:extLst>
              </a:tr>
              <a:tr h="914664">
                <a:tc gridSpan="2">
                  <a:txBody>
                    <a:bodyPr/>
                    <a:lstStyle/>
                    <a:p>
                      <a:pPr marL="0" marR="0" lvl="0" indent="0" algn="l" rtl="0">
                        <a:spcBef>
                          <a:spcPts val="0"/>
                        </a:spcBef>
                        <a:spcAft>
                          <a:spcPts val="0"/>
                        </a:spcAft>
                        <a:buNone/>
                      </a:pPr>
                      <a:r>
                        <a:rPr lang="en-US" sz="2400" b="0" i="0" kern="1200">
                          <a:solidFill>
                            <a:schemeClr val="dk1"/>
                          </a:solidFill>
                          <a:effectLst/>
                          <a:latin typeface="Times New Roman" panose="02020603050405020304" pitchFamily="18" charset="0"/>
                          <a:ea typeface="Calibri"/>
                          <a:cs typeface="Times New Roman" panose="02020603050405020304" pitchFamily="18" charset="0"/>
                        </a:rPr>
                        <a:t>Mâu thuẫn gây cười: Giuốc-đanh biết mình bị lợi dụng nhưng vẫn chi tiền vì thói học đòi làm sang</a:t>
                      </a:r>
                      <a:endParaRPr sz="2400" dirty="0"/>
                    </a:p>
                    <a:p>
                      <a:pPr marL="0" marR="0" lvl="0" indent="0" algn="l" rtl="0">
                        <a:spcBef>
                          <a:spcPts val="0"/>
                        </a:spcBef>
                        <a:spcAft>
                          <a:spcPts val="0"/>
                        </a:spcAft>
                        <a:buNone/>
                      </a:pPr>
                      <a:endParaRPr lang="en-US" sz="2400"/>
                    </a:p>
                    <a:p>
                      <a:r>
                        <a:rPr lang="en-US" sz="2800"/>
                        <a:t>=&gt; </a:t>
                      </a:r>
                      <a:r>
                        <a:rPr lang="vi-VN" sz="2800" b="0" i="0" kern="1200">
                          <a:solidFill>
                            <a:schemeClr val="dk1"/>
                          </a:solidFill>
                          <a:effectLst/>
                          <a:latin typeface="Times New Roman" panose="02020603050405020304" pitchFamily="18" charset="0"/>
                          <a:ea typeface="Calibri"/>
                          <a:cs typeface="Times New Roman" panose="02020603050405020304" pitchFamily="18" charset="0"/>
                        </a:rPr>
                        <a:t>Ông Giuốc-đanh</a:t>
                      </a:r>
                      <a:r>
                        <a:rPr lang="en-US" sz="2800" b="0" i="0" kern="1200">
                          <a:solidFill>
                            <a:schemeClr val="dk1"/>
                          </a:solidFill>
                          <a:effectLst/>
                          <a:latin typeface="Times New Roman" panose="02020603050405020304" pitchFamily="18" charset="0"/>
                          <a:ea typeface="Calibri"/>
                          <a:cs typeface="Times New Roman" panose="02020603050405020304" pitchFamily="18" charset="0"/>
                        </a:rPr>
                        <a:t> là k</a:t>
                      </a:r>
                      <a:r>
                        <a:rPr lang="vi-VN" sz="2800" b="0" i="0" kern="1200">
                          <a:solidFill>
                            <a:schemeClr val="dk1"/>
                          </a:solidFill>
                          <a:effectLst/>
                          <a:latin typeface="Times New Roman" panose="02020603050405020304" pitchFamily="18" charset="0"/>
                          <a:ea typeface="Calibri"/>
                          <a:cs typeface="Times New Roman" panose="02020603050405020304" pitchFamily="18" charset="0"/>
                        </a:rPr>
                        <a:t>ẻ háo danh, ưa nịnh</a:t>
                      </a:r>
                      <a:endParaRPr lang="en-US" sz="2800" b="0" i="0" kern="1200">
                        <a:solidFill>
                          <a:schemeClr val="dk1"/>
                        </a:solidFill>
                        <a:effectLst/>
                        <a:latin typeface="Times New Roman" panose="02020603050405020304" pitchFamily="18" charset="0"/>
                        <a:ea typeface="Calibri"/>
                        <a:cs typeface="Times New Roman" panose="02020603050405020304" pitchFamily="18" charset="0"/>
                      </a:endParaRPr>
                    </a:p>
                    <a:p>
                      <a:r>
                        <a:rPr lang="vi-VN" sz="2800" b="0" i="0" kern="1200">
                          <a:solidFill>
                            <a:schemeClr val="dk1"/>
                          </a:solidFill>
                          <a:effectLst/>
                          <a:latin typeface="Times New Roman" panose="02020603050405020304" pitchFamily="18" charset="0"/>
                          <a:ea typeface="Calibri"/>
                          <a:cs typeface="Times New Roman" panose="02020603050405020304" pitchFamily="18" charset="0"/>
                        </a:rPr>
                        <a:t>lố lăng, quê kệch, ngu dốt </a:t>
                      </a:r>
                      <a:endParaRPr lang="en-US" sz="280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2800" dirty="0"/>
                    </a:p>
                    <a:p>
                      <a:pPr marL="0" marR="0" lvl="0" indent="0" algn="l" rtl="0">
                        <a:spcBef>
                          <a:spcPts val="0"/>
                        </a:spcBef>
                        <a:spcAft>
                          <a:spcPts val="0"/>
                        </a:spcAft>
                        <a:buNone/>
                      </a:pPr>
                      <a:endParaRPr sz="200" dirty="0"/>
                    </a:p>
                  </a:txBody>
                  <a:tcPr marL="91450" marR="91450" marT="45725" marB="45725">
                    <a:solidFill>
                      <a:srgbClr val="DAEEF3"/>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73" name="Google Shape;373;p28">
            <a:extLst>
              <a:ext uri="{FF2B5EF4-FFF2-40B4-BE49-F238E27FC236}">
                <a16:creationId xmlns:a16="http://schemas.microsoft.com/office/drawing/2014/main" id="{F18886EE-8366-1950-471A-B7802E077C40}"/>
              </a:ext>
            </a:extLst>
          </p:cNvPr>
          <p:cNvSpPr txBox="1"/>
          <p:nvPr/>
        </p:nvSpPr>
        <p:spPr>
          <a:xfrm>
            <a:off x="1619673" y="1175207"/>
            <a:ext cx="2016224"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Bẩm ông lớn</a:t>
            </a:r>
            <a:endParaRPr sz="2400">
              <a:solidFill>
                <a:srgbClr val="0000FF"/>
              </a:solidFill>
              <a:latin typeface="Times New Roman"/>
              <a:ea typeface="Times New Roman"/>
              <a:cs typeface="Times New Roman"/>
              <a:sym typeface="Times New Roman"/>
            </a:endParaRPr>
          </a:p>
        </p:txBody>
      </p:sp>
      <p:sp>
        <p:nvSpPr>
          <p:cNvPr id="374" name="Google Shape;374;p28">
            <a:extLst>
              <a:ext uri="{FF2B5EF4-FFF2-40B4-BE49-F238E27FC236}">
                <a16:creationId xmlns:a16="http://schemas.microsoft.com/office/drawing/2014/main" id="{4FEBA291-85F6-D3F8-ECA2-EFEB207331F7}"/>
              </a:ext>
            </a:extLst>
          </p:cNvPr>
          <p:cNvSpPr txBox="1"/>
          <p:nvPr/>
        </p:nvSpPr>
        <p:spPr>
          <a:xfrm>
            <a:off x="1619673" y="1744741"/>
            <a:ext cx="2088232"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Bẩm cụ lớn</a:t>
            </a:r>
            <a:endParaRPr sz="2400">
              <a:solidFill>
                <a:srgbClr val="0000FF"/>
              </a:solidFill>
              <a:latin typeface="Times New Roman"/>
              <a:ea typeface="Times New Roman"/>
              <a:cs typeface="Times New Roman"/>
              <a:sym typeface="Times New Roman"/>
            </a:endParaRPr>
          </a:p>
        </p:txBody>
      </p:sp>
      <p:sp>
        <p:nvSpPr>
          <p:cNvPr id="375" name="Google Shape;375;p28">
            <a:extLst>
              <a:ext uri="{FF2B5EF4-FFF2-40B4-BE49-F238E27FC236}">
                <a16:creationId xmlns:a16="http://schemas.microsoft.com/office/drawing/2014/main" id="{8B7929A5-8C38-58E3-A6AE-2889C55E80CA}"/>
              </a:ext>
            </a:extLst>
          </p:cNvPr>
          <p:cNvSpPr txBox="1"/>
          <p:nvPr/>
        </p:nvSpPr>
        <p:spPr>
          <a:xfrm>
            <a:off x="1619673" y="2331158"/>
            <a:ext cx="2088232"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Bẩm đức ông</a:t>
            </a:r>
            <a:endParaRPr sz="2400">
              <a:solidFill>
                <a:srgbClr val="0000FF"/>
              </a:solidFill>
              <a:latin typeface="Times New Roman"/>
              <a:ea typeface="Times New Roman"/>
              <a:cs typeface="Times New Roman"/>
              <a:sym typeface="Times New Roman"/>
            </a:endParaRPr>
          </a:p>
        </p:txBody>
      </p:sp>
      <p:sp>
        <p:nvSpPr>
          <p:cNvPr id="377" name="Google Shape;377;p28">
            <a:extLst>
              <a:ext uri="{FF2B5EF4-FFF2-40B4-BE49-F238E27FC236}">
                <a16:creationId xmlns:a16="http://schemas.microsoft.com/office/drawing/2014/main" id="{1CAF7DC6-D2E6-47E5-9E72-2A69B59F342B}"/>
              </a:ext>
            </a:extLst>
          </p:cNvPr>
          <p:cNvSpPr txBox="1"/>
          <p:nvPr/>
        </p:nvSpPr>
        <p:spPr>
          <a:xfrm>
            <a:off x="5324237" y="1175207"/>
            <a:ext cx="3258555"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Thưởng tiền…</a:t>
            </a:r>
            <a:endParaRPr/>
          </a:p>
        </p:txBody>
      </p:sp>
      <p:sp>
        <p:nvSpPr>
          <p:cNvPr id="378" name="Google Shape;378;p28">
            <a:extLst>
              <a:ext uri="{FF2B5EF4-FFF2-40B4-BE49-F238E27FC236}">
                <a16:creationId xmlns:a16="http://schemas.microsoft.com/office/drawing/2014/main" id="{B503E3B4-18B8-5DB0-8522-C62630EE7E97}"/>
              </a:ext>
            </a:extLst>
          </p:cNvPr>
          <p:cNvSpPr txBox="1"/>
          <p:nvPr/>
        </p:nvSpPr>
        <p:spPr>
          <a:xfrm>
            <a:off x="5273885" y="1731527"/>
            <a:ext cx="3258555"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Lại thưởng tiền…</a:t>
            </a:r>
            <a:endParaRPr/>
          </a:p>
        </p:txBody>
      </p:sp>
      <p:sp>
        <p:nvSpPr>
          <p:cNvPr id="379" name="Google Shape;379;p28">
            <a:extLst>
              <a:ext uri="{FF2B5EF4-FFF2-40B4-BE49-F238E27FC236}">
                <a16:creationId xmlns:a16="http://schemas.microsoft.com/office/drawing/2014/main" id="{BB595FBF-9392-CBEB-F09B-FEDDB6A284F9}"/>
              </a:ext>
            </a:extLst>
          </p:cNvPr>
          <p:cNvSpPr txBox="1"/>
          <p:nvPr/>
        </p:nvSpPr>
        <p:spPr>
          <a:xfrm>
            <a:off x="5148065" y="2327921"/>
            <a:ext cx="3258555"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Đây nữa, thưởng tiếp</a:t>
            </a:r>
            <a:endParaRPr sz="2400">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954652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500"/>
                                        <p:tgtEl>
                                          <p:spTgt spid="3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3"/>
                                        </p:tgtEl>
                                        <p:attrNameLst>
                                          <p:attrName>style.visibility</p:attrName>
                                        </p:attrNameLst>
                                      </p:cBhvr>
                                      <p:to>
                                        <p:strVal val="visible"/>
                                      </p:to>
                                    </p:set>
                                    <p:animEffect transition="in" filter="fade">
                                      <p:cBhvr>
                                        <p:cTn id="12" dur="1000"/>
                                        <p:tgtEl>
                                          <p:spTgt spid="3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7"/>
                                        </p:tgtEl>
                                        <p:attrNameLst>
                                          <p:attrName>style.visibility</p:attrName>
                                        </p:attrNameLst>
                                      </p:cBhvr>
                                      <p:to>
                                        <p:strVal val="visible"/>
                                      </p:to>
                                    </p:set>
                                    <p:animEffect transition="in" filter="fade">
                                      <p:cBhvr>
                                        <p:cTn id="17" dur="1000"/>
                                        <p:tgtEl>
                                          <p:spTgt spid="3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4"/>
                                        </p:tgtEl>
                                        <p:attrNameLst>
                                          <p:attrName>style.visibility</p:attrName>
                                        </p:attrNameLst>
                                      </p:cBhvr>
                                      <p:to>
                                        <p:strVal val="visible"/>
                                      </p:to>
                                    </p:set>
                                    <p:animEffect transition="in" filter="fade">
                                      <p:cBhvr>
                                        <p:cTn id="22" dur="1000"/>
                                        <p:tgtEl>
                                          <p:spTgt spid="3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8"/>
                                        </p:tgtEl>
                                        <p:attrNameLst>
                                          <p:attrName>style.visibility</p:attrName>
                                        </p:attrNameLst>
                                      </p:cBhvr>
                                      <p:to>
                                        <p:strVal val="visible"/>
                                      </p:to>
                                    </p:set>
                                    <p:animEffect transition="in" filter="fade">
                                      <p:cBhvr>
                                        <p:cTn id="27" dur="1000"/>
                                        <p:tgtEl>
                                          <p:spTgt spid="37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75"/>
                                        </p:tgtEl>
                                        <p:attrNameLst>
                                          <p:attrName>style.visibility</p:attrName>
                                        </p:attrNameLst>
                                      </p:cBhvr>
                                      <p:to>
                                        <p:strVal val="visible"/>
                                      </p:to>
                                    </p:set>
                                    <p:anim calcmode="lin" valueType="num">
                                      <p:cBhvr additive="base">
                                        <p:cTn id="32" dur="500"/>
                                        <p:tgtEl>
                                          <p:spTgt spid="37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9"/>
                                        </p:tgtEl>
                                        <p:attrNameLst>
                                          <p:attrName>style.visibility</p:attrName>
                                        </p:attrNameLst>
                                      </p:cBhvr>
                                      <p:to>
                                        <p:strVal val="visible"/>
                                      </p:to>
                                    </p:set>
                                    <p:animEffect transition="in" filter="fade">
                                      <p:cBhvr>
                                        <p:cTn id="37" dur="1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24" descr="Káº¿t quáº£ hÃ¬nh áº£nh cho Ã´ng giuá»c Äanh vÃ  bÃ¡c phÃ³ may"/>
          <p:cNvPicPr preferRelativeResize="0"/>
          <p:nvPr/>
        </p:nvPicPr>
        <p:blipFill rotWithShape="1">
          <a:blip r:embed="rId3">
            <a:alphaModFix/>
          </a:blip>
          <a:srcRect l="12974" r="8834"/>
          <a:stretch/>
        </p:blipFill>
        <p:spPr>
          <a:xfrm>
            <a:off x="2987825" y="1348408"/>
            <a:ext cx="3168352" cy="3384376"/>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
        <p:nvSpPr>
          <p:cNvPr id="321" name="Google Shape;321;p24"/>
          <p:cNvSpPr/>
          <p:nvPr/>
        </p:nvSpPr>
        <p:spPr>
          <a:xfrm>
            <a:off x="611561" y="340296"/>
            <a:ext cx="1656184" cy="1512168"/>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FF0000"/>
                </a:solidFill>
                <a:latin typeface="Times New Roman"/>
                <a:ea typeface="Times New Roman"/>
                <a:cs typeface="Times New Roman"/>
                <a:sym typeface="Times New Roman"/>
              </a:rPr>
              <a:t> Phó may</a:t>
            </a:r>
            <a:endParaRPr sz="2800">
              <a:solidFill>
                <a:srgbClr val="FF0000"/>
              </a:solidFill>
              <a:latin typeface="Times New Roman"/>
              <a:ea typeface="Times New Roman"/>
              <a:cs typeface="Times New Roman"/>
              <a:sym typeface="Times New Roman"/>
            </a:endParaRPr>
          </a:p>
        </p:txBody>
      </p:sp>
      <p:sp>
        <p:nvSpPr>
          <p:cNvPr id="322" name="Google Shape;322;p24"/>
          <p:cNvSpPr/>
          <p:nvPr/>
        </p:nvSpPr>
        <p:spPr>
          <a:xfrm>
            <a:off x="6804249" y="340296"/>
            <a:ext cx="1656184" cy="1512168"/>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FF0000"/>
                </a:solidFill>
                <a:latin typeface="Times New Roman"/>
                <a:ea typeface="Times New Roman"/>
                <a:cs typeface="Times New Roman"/>
                <a:sym typeface="Times New Roman"/>
              </a:rPr>
              <a:t>Thợ phụ</a:t>
            </a:r>
            <a:endParaRPr sz="2800">
              <a:solidFill>
                <a:srgbClr val="FF0000"/>
              </a:solidFill>
              <a:latin typeface="Times New Roman"/>
              <a:ea typeface="Times New Roman"/>
              <a:cs typeface="Times New Roman"/>
              <a:sym typeface="Times New Roman"/>
            </a:endParaRPr>
          </a:p>
        </p:txBody>
      </p:sp>
      <p:sp>
        <p:nvSpPr>
          <p:cNvPr id="323" name="Google Shape;323;p24"/>
          <p:cNvSpPr/>
          <p:nvPr/>
        </p:nvSpPr>
        <p:spPr>
          <a:xfrm>
            <a:off x="1187624" y="2212504"/>
            <a:ext cx="432048" cy="504056"/>
          </a:xfrm>
          <a:prstGeom prst="downArrow">
            <a:avLst>
              <a:gd name="adj1" fmla="val 50000"/>
              <a:gd name="adj2" fmla="val 50000"/>
            </a:avLst>
          </a:prstGeom>
          <a:solidFill>
            <a:schemeClr val="lt1"/>
          </a:solidFill>
          <a:ln w="25400" cap="flat" cmpd="sng">
            <a:solidFill>
              <a:schemeClr val="accent5"/>
            </a:solidFill>
            <a:prstDash val="solid"/>
            <a:round/>
            <a:headEnd type="none" w="sm" len="sm"/>
            <a:tailEnd type="none" w="sm" len="sm"/>
          </a:ln>
        </p:spPr>
        <p:txBody>
          <a:bodyPr spcFirstLastPara="1" wrap="square" lIns="91409" tIns="45692" rIns="91409" bIns="45692" anchor="ctr" anchorCtr="0">
            <a:noAutofit/>
          </a:bodyPr>
          <a:lstStyle/>
          <a:p>
            <a:pPr algn="ctr"/>
            <a:endParaRPr sz="1800">
              <a:solidFill>
                <a:schemeClr val="dk1"/>
              </a:solidFill>
              <a:latin typeface="Calibri"/>
              <a:ea typeface="Calibri"/>
              <a:cs typeface="Calibri"/>
              <a:sym typeface="Calibri"/>
            </a:endParaRPr>
          </a:p>
        </p:txBody>
      </p:sp>
      <p:sp>
        <p:nvSpPr>
          <p:cNvPr id="324" name="Google Shape;324;p24"/>
          <p:cNvSpPr/>
          <p:nvPr/>
        </p:nvSpPr>
        <p:spPr>
          <a:xfrm>
            <a:off x="7454462" y="2212504"/>
            <a:ext cx="432048" cy="504056"/>
          </a:xfrm>
          <a:prstGeom prst="downArrow">
            <a:avLst>
              <a:gd name="adj1" fmla="val 50000"/>
              <a:gd name="adj2" fmla="val 50000"/>
            </a:avLst>
          </a:prstGeom>
          <a:solidFill>
            <a:schemeClr val="lt1"/>
          </a:solidFill>
          <a:ln w="25400" cap="flat" cmpd="sng">
            <a:solidFill>
              <a:schemeClr val="accent5"/>
            </a:solidFill>
            <a:prstDash val="solid"/>
            <a:round/>
            <a:headEnd type="none" w="sm" len="sm"/>
            <a:tailEnd type="none" w="sm" len="sm"/>
          </a:ln>
        </p:spPr>
        <p:txBody>
          <a:bodyPr spcFirstLastPara="1" wrap="square" lIns="91409" tIns="45692" rIns="91409" bIns="45692" anchor="ctr" anchorCtr="0">
            <a:noAutofit/>
          </a:bodyPr>
          <a:lstStyle/>
          <a:p>
            <a:pPr algn="ctr"/>
            <a:endParaRPr sz="1800">
              <a:solidFill>
                <a:schemeClr val="dk1"/>
              </a:solidFill>
              <a:latin typeface="Calibri"/>
              <a:ea typeface="Calibri"/>
              <a:cs typeface="Calibri"/>
              <a:sym typeface="Calibri"/>
            </a:endParaRPr>
          </a:p>
        </p:txBody>
      </p:sp>
      <p:sp>
        <p:nvSpPr>
          <p:cNvPr id="325" name="Google Shape;325;p24"/>
          <p:cNvSpPr/>
          <p:nvPr/>
        </p:nvSpPr>
        <p:spPr>
          <a:xfrm>
            <a:off x="6732240" y="3220616"/>
            <a:ext cx="1872208" cy="151216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0000FF"/>
                </a:solidFill>
                <a:latin typeface="Times New Roman"/>
                <a:ea typeface="Times New Roman"/>
                <a:cs typeface="Times New Roman"/>
                <a:sym typeface="Times New Roman"/>
              </a:rPr>
              <a:t>Ranh mãnh, nịnh bợ</a:t>
            </a:r>
            <a:endParaRPr sz="2800">
              <a:solidFill>
                <a:schemeClr val="dk1"/>
              </a:solidFill>
              <a:latin typeface="Times New Roman"/>
              <a:ea typeface="Times New Roman"/>
              <a:cs typeface="Times New Roman"/>
              <a:sym typeface="Times New Roman"/>
            </a:endParaRPr>
          </a:p>
        </p:txBody>
      </p:sp>
      <p:sp>
        <p:nvSpPr>
          <p:cNvPr id="326" name="Google Shape;326;p24"/>
          <p:cNvSpPr/>
          <p:nvPr/>
        </p:nvSpPr>
        <p:spPr>
          <a:xfrm>
            <a:off x="519611" y="3220616"/>
            <a:ext cx="1872208" cy="151216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0000FF"/>
                </a:solidFill>
                <a:latin typeface="Times New Roman"/>
                <a:ea typeface="Times New Roman"/>
                <a:cs typeface="Times New Roman"/>
                <a:sym typeface="Times New Roman"/>
              </a:rPr>
              <a:t>Tham lam, láu cá, lừa bịp</a:t>
            </a:r>
            <a:endParaRPr sz="2800">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2000"/>
                                        <p:tgtEl>
                                          <p:spTgt spid="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gtEl>
                                        <p:attrNameLst>
                                          <p:attrName>style.visibility</p:attrName>
                                        </p:attrNameLst>
                                      </p:cBhvr>
                                      <p:to>
                                        <p:strVal val="visible"/>
                                      </p:to>
                                    </p:set>
                                    <p:animEffect transition="in" filter="fade">
                                      <p:cBhvr>
                                        <p:cTn id="12" dur="2000"/>
                                        <p:tgtEl>
                                          <p:spTgt spid="3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4"/>
                                        </p:tgtEl>
                                        <p:attrNameLst>
                                          <p:attrName>style.visibility</p:attrName>
                                        </p:attrNameLst>
                                      </p:cBhvr>
                                      <p:to>
                                        <p:strVal val="visible"/>
                                      </p:to>
                                    </p:set>
                                    <p:animEffect transition="in" filter="fade">
                                      <p:cBhvr>
                                        <p:cTn id="17" dur="500"/>
                                        <p:tgtEl>
                                          <p:spTgt spid="3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5"/>
                                        </p:tgtEl>
                                        <p:attrNameLst>
                                          <p:attrName>style.visibility</p:attrName>
                                        </p:attrNameLst>
                                      </p:cBhvr>
                                      <p:to>
                                        <p:strVal val="visible"/>
                                      </p:to>
                                    </p:set>
                                    <p:animEffect transition="in" filter="fade">
                                      <p:cBhvr>
                                        <p:cTn id="22" dur="500"/>
                                        <p:tgtEl>
                                          <p:spTgt spid="3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1"/>
                                        </p:tgtEl>
                                        <p:attrNameLst>
                                          <p:attrName>style.visibility</p:attrName>
                                        </p:attrNameLst>
                                      </p:cBhvr>
                                      <p:to>
                                        <p:strVal val="visible"/>
                                      </p:to>
                                    </p:set>
                                    <p:animEffect transition="in" filter="fade">
                                      <p:cBhvr>
                                        <p:cTn id="27" dur="2000"/>
                                        <p:tgtEl>
                                          <p:spTgt spid="3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3"/>
                                        </p:tgtEl>
                                        <p:attrNameLst>
                                          <p:attrName>style.visibility</p:attrName>
                                        </p:attrNameLst>
                                      </p:cBhvr>
                                      <p:to>
                                        <p:strVal val="visible"/>
                                      </p:to>
                                    </p:set>
                                    <p:animEffect transition="in" filter="fade">
                                      <p:cBhvr>
                                        <p:cTn id="32" dur="500"/>
                                        <p:tgtEl>
                                          <p:spTgt spid="3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6"/>
                                        </p:tgtEl>
                                        <p:attrNameLst>
                                          <p:attrName>style.visibility</p:attrName>
                                        </p:attrNameLst>
                                      </p:cBhvr>
                                      <p:to>
                                        <p:strVal val="visible"/>
                                      </p:to>
                                    </p:set>
                                    <p:animEffect transition="in" filter="fade">
                                      <p:cBhvr>
                                        <p:cTn id="37" dur="5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331" name="Google Shape;331;p25"/>
          <p:cNvGrpSpPr/>
          <p:nvPr/>
        </p:nvGrpSpPr>
        <p:grpSpPr>
          <a:xfrm>
            <a:off x="-185112" y="394062"/>
            <a:ext cx="3753647" cy="4362226"/>
            <a:chOff x="-931626" y="34182"/>
            <a:chExt cx="6271202" cy="6510197"/>
          </a:xfrm>
        </p:grpSpPr>
        <p:pic>
          <p:nvPicPr>
            <p:cNvPr id="332" name="Google Shape;332;p25"/>
            <p:cNvPicPr preferRelativeResize="0"/>
            <p:nvPr/>
          </p:nvPicPr>
          <p:blipFill rotWithShape="1">
            <a:blip r:embed="rId3">
              <a:alphaModFix/>
            </a:blip>
            <a:srcRect/>
            <a:stretch/>
          </p:blipFill>
          <p:spPr>
            <a:xfrm rot="-3434881">
              <a:off x="-618408" y="3066073"/>
              <a:ext cx="2942875" cy="2350960"/>
            </a:xfrm>
            <a:prstGeom prst="rect">
              <a:avLst/>
            </a:prstGeom>
            <a:noFill/>
            <a:ln>
              <a:noFill/>
            </a:ln>
          </p:spPr>
        </p:pic>
        <p:grpSp>
          <p:nvGrpSpPr>
            <p:cNvPr id="333" name="Google Shape;333;p25"/>
            <p:cNvGrpSpPr/>
            <p:nvPr/>
          </p:nvGrpSpPr>
          <p:grpSpPr>
            <a:xfrm>
              <a:off x="-237410" y="34182"/>
              <a:ext cx="5576986" cy="6510197"/>
              <a:chOff x="-237410" y="34182"/>
              <a:chExt cx="5576986" cy="6510197"/>
            </a:xfrm>
          </p:grpSpPr>
          <p:pic>
            <p:nvPicPr>
              <p:cNvPr id="334" name="Google Shape;334;p25"/>
              <p:cNvPicPr preferRelativeResize="0"/>
              <p:nvPr/>
            </p:nvPicPr>
            <p:blipFill rotWithShape="1">
              <a:blip r:embed="rId4">
                <a:alphaModFix/>
              </a:blip>
              <a:srcRect/>
              <a:stretch/>
            </p:blipFill>
            <p:spPr>
              <a:xfrm rot="-5400000">
                <a:off x="1947025" y="4583954"/>
                <a:ext cx="1837411" cy="1743573"/>
              </a:xfrm>
              <a:prstGeom prst="rect">
                <a:avLst/>
              </a:prstGeom>
              <a:noFill/>
              <a:ln>
                <a:noFill/>
              </a:ln>
            </p:spPr>
          </p:pic>
          <p:pic>
            <p:nvPicPr>
              <p:cNvPr id="335" name="Google Shape;335;p25"/>
              <p:cNvPicPr preferRelativeResize="0"/>
              <p:nvPr/>
            </p:nvPicPr>
            <p:blipFill rotWithShape="1">
              <a:blip r:embed="rId5">
                <a:alphaModFix/>
              </a:blip>
              <a:srcRect/>
              <a:stretch/>
            </p:blipFill>
            <p:spPr>
              <a:xfrm>
                <a:off x="1522969" y="3163758"/>
                <a:ext cx="2660207" cy="3345543"/>
              </a:xfrm>
              <a:prstGeom prst="rect">
                <a:avLst/>
              </a:prstGeom>
              <a:noFill/>
              <a:ln>
                <a:noFill/>
              </a:ln>
            </p:spPr>
          </p:pic>
          <p:pic>
            <p:nvPicPr>
              <p:cNvPr id="336" name="Google Shape;336;p25"/>
              <p:cNvPicPr preferRelativeResize="0"/>
              <p:nvPr/>
            </p:nvPicPr>
            <p:blipFill rotWithShape="1">
              <a:blip r:embed="rId6">
                <a:alphaModFix/>
              </a:blip>
              <a:srcRect/>
              <a:stretch/>
            </p:blipFill>
            <p:spPr>
              <a:xfrm rot="3549833">
                <a:off x="2491839" y="2556761"/>
                <a:ext cx="2350495" cy="1865085"/>
              </a:xfrm>
              <a:prstGeom prst="rect">
                <a:avLst/>
              </a:prstGeom>
              <a:noFill/>
              <a:ln>
                <a:noFill/>
              </a:ln>
            </p:spPr>
          </p:pic>
          <p:pic>
            <p:nvPicPr>
              <p:cNvPr id="337" name="Google Shape;337;p25"/>
              <p:cNvPicPr preferRelativeResize="0"/>
              <p:nvPr/>
            </p:nvPicPr>
            <p:blipFill rotWithShape="1">
              <a:blip r:embed="rId7">
                <a:alphaModFix/>
              </a:blip>
              <a:srcRect/>
              <a:stretch/>
            </p:blipFill>
            <p:spPr>
              <a:xfrm rot="861528">
                <a:off x="2114473" y="366144"/>
                <a:ext cx="2976732" cy="2378007"/>
              </a:xfrm>
              <a:prstGeom prst="rect">
                <a:avLst/>
              </a:prstGeom>
              <a:noFill/>
              <a:ln>
                <a:noFill/>
              </a:ln>
            </p:spPr>
          </p:pic>
          <p:pic>
            <p:nvPicPr>
              <p:cNvPr id="338" name="Google Shape;338;p25"/>
              <p:cNvPicPr preferRelativeResize="0"/>
              <p:nvPr/>
            </p:nvPicPr>
            <p:blipFill rotWithShape="1">
              <a:blip r:embed="rId8">
                <a:alphaModFix/>
              </a:blip>
              <a:srcRect/>
              <a:stretch/>
            </p:blipFill>
            <p:spPr>
              <a:xfrm>
                <a:off x="541366" y="244975"/>
                <a:ext cx="2031433" cy="2673808"/>
              </a:xfrm>
              <a:prstGeom prst="rect">
                <a:avLst/>
              </a:prstGeom>
              <a:noFill/>
              <a:ln>
                <a:noFill/>
              </a:ln>
            </p:spPr>
          </p:pic>
          <p:pic>
            <p:nvPicPr>
              <p:cNvPr id="339" name="Google Shape;339;p25"/>
              <p:cNvPicPr preferRelativeResize="0"/>
              <p:nvPr/>
            </p:nvPicPr>
            <p:blipFill rotWithShape="1">
              <a:blip r:embed="rId9">
                <a:alphaModFix/>
              </a:blip>
              <a:srcRect/>
              <a:stretch/>
            </p:blipFill>
            <p:spPr>
              <a:xfrm rot="-6284801">
                <a:off x="390854" y="3108774"/>
                <a:ext cx="2765153" cy="3345543"/>
              </a:xfrm>
              <a:prstGeom prst="rect">
                <a:avLst/>
              </a:prstGeom>
              <a:noFill/>
              <a:ln>
                <a:noFill/>
              </a:ln>
            </p:spPr>
          </p:pic>
          <p:pic>
            <p:nvPicPr>
              <p:cNvPr id="340" name="Google Shape;340;p25"/>
              <p:cNvPicPr preferRelativeResize="0"/>
              <p:nvPr/>
            </p:nvPicPr>
            <p:blipFill rotWithShape="1">
              <a:blip r:embed="rId4">
                <a:alphaModFix/>
              </a:blip>
              <a:srcRect/>
              <a:stretch/>
            </p:blipFill>
            <p:spPr>
              <a:xfrm rot="7200000">
                <a:off x="2745222" y="1976022"/>
                <a:ext cx="1837411" cy="1743573"/>
              </a:xfrm>
              <a:prstGeom prst="rect">
                <a:avLst/>
              </a:prstGeom>
              <a:noFill/>
              <a:ln>
                <a:noFill/>
              </a:ln>
            </p:spPr>
          </p:pic>
          <p:pic>
            <p:nvPicPr>
              <p:cNvPr id="341" name="Google Shape;341;p25"/>
              <p:cNvPicPr preferRelativeResize="0"/>
              <p:nvPr/>
            </p:nvPicPr>
            <p:blipFill rotWithShape="1">
              <a:blip r:embed="rId10">
                <a:alphaModFix/>
              </a:blip>
              <a:srcRect/>
              <a:stretch/>
            </p:blipFill>
            <p:spPr>
              <a:xfrm rot="2589177">
                <a:off x="2482345" y="3694120"/>
                <a:ext cx="2455705" cy="1598734"/>
              </a:xfrm>
              <a:prstGeom prst="rect">
                <a:avLst/>
              </a:prstGeom>
              <a:noFill/>
              <a:ln>
                <a:noFill/>
              </a:ln>
            </p:spPr>
          </p:pic>
          <p:pic>
            <p:nvPicPr>
              <p:cNvPr id="342" name="Google Shape;342;p25"/>
              <p:cNvPicPr preferRelativeResize="0"/>
              <p:nvPr/>
            </p:nvPicPr>
            <p:blipFill rotWithShape="1">
              <a:blip r:embed="rId11">
                <a:alphaModFix/>
              </a:blip>
              <a:srcRect/>
              <a:stretch/>
            </p:blipFill>
            <p:spPr>
              <a:xfrm rot="-5400000">
                <a:off x="-611981" y="1331738"/>
                <a:ext cx="3724570" cy="2975429"/>
              </a:xfrm>
              <a:prstGeom prst="rect">
                <a:avLst/>
              </a:prstGeom>
              <a:noFill/>
              <a:ln>
                <a:noFill/>
              </a:ln>
            </p:spPr>
          </p:pic>
          <p:pic>
            <p:nvPicPr>
              <p:cNvPr id="343" name="Google Shape;343;p25"/>
              <p:cNvPicPr preferRelativeResize="0"/>
              <p:nvPr/>
            </p:nvPicPr>
            <p:blipFill rotWithShape="1">
              <a:blip r:embed="rId12">
                <a:alphaModFix/>
              </a:blip>
              <a:srcRect/>
              <a:stretch/>
            </p:blipFill>
            <p:spPr>
              <a:xfrm rot="-6089816">
                <a:off x="1097483" y="597357"/>
                <a:ext cx="2455705" cy="1598734"/>
              </a:xfrm>
              <a:prstGeom prst="rect">
                <a:avLst/>
              </a:prstGeom>
              <a:noFill/>
              <a:ln>
                <a:noFill/>
              </a:ln>
            </p:spPr>
          </p:pic>
          <p:sp>
            <p:nvSpPr>
              <p:cNvPr id="344" name="Google Shape;344;p25"/>
              <p:cNvSpPr/>
              <p:nvPr/>
            </p:nvSpPr>
            <p:spPr>
              <a:xfrm>
                <a:off x="1226671" y="1660073"/>
                <a:ext cx="2290125" cy="3818638"/>
              </a:xfrm>
              <a:prstGeom prst="rect">
                <a:avLst/>
              </a:prstGeom>
              <a:solidFill>
                <a:schemeClr val="lt1"/>
              </a:solidFill>
              <a:ln>
                <a:noFill/>
              </a:ln>
              <a:effectLst>
                <a:outerShdw blurRad="127000" sx="104000" sy="104000" algn="ctr" rotWithShape="0">
                  <a:srgbClr val="000000">
                    <a:alpha val="33725"/>
                  </a:srgbClr>
                </a:outerShdw>
              </a:effectLst>
            </p:spPr>
            <p:txBody>
              <a:bodyPr spcFirstLastPara="1" wrap="square" lIns="91425" tIns="45700" rIns="91425" bIns="45700" anchor="ctr" anchorCtr="0">
                <a:noAutofit/>
              </a:bodyPr>
              <a:lstStyle/>
              <a:p>
                <a:pPr algn="ctr"/>
                <a:endParaRPr sz="4000">
                  <a:solidFill>
                    <a:schemeClr val="lt1"/>
                  </a:solidFill>
                  <a:latin typeface="Times New Roman"/>
                  <a:ea typeface="Times New Roman"/>
                  <a:cs typeface="Times New Roman"/>
                  <a:sym typeface="Times New Roman"/>
                </a:endParaRPr>
              </a:p>
            </p:txBody>
          </p:sp>
        </p:grpSp>
      </p:grpSp>
      <p:sp>
        <p:nvSpPr>
          <p:cNvPr id="345" name="Google Shape;345;p25"/>
          <p:cNvSpPr/>
          <p:nvPr/>
        </p:nvSpPr>
        <p:spPr>
          <a:xfrm>
            <a:off x="1106744" y="1564434"/>
            <a:ext cx="1370764" cy="2678426"/>
          </a:xfrm>
          <a:prstGeom prst="rect">
            <a:avLst/>
          </a:prstGeom>
          <a:noFill/>
          <a:ln>
            <a:noFill/>
          </a:ln>
        </p:spPr>
        <p:txBody>
          <a:bodyPr spcFirstLastPara="1" wrap="square" lIns="91409" tIns="45692" rIns="91409" bIns="45692" anchor="t" anchorCtr="0">
            <a:spAutoFit/>
          </a:bodyPr>
          <a:lstStyle/>
          <a:p>
            <a:pPr algn="ctr"/>
            <a:r>
              <a:rPr lang="en-US" sz="2400" b="1" i="1">
                <a:solidFill>
                  <a:srgbClr val="FF0000"/>
                </a:solidFill>
                <a:latin typeface="Times New Roman"/>
                <a:ea typeface="Times New Roman"/>
                <a:cs typeface="Times New Roman"/>
                <a:sym typeface="Times New Roman"/>
              </a:rPr>
              <a:t>Yếu tố hài được xây dựng trên cơ sở “Cái trái tự nhiên”</a:t>
            </a:r>
            <a:endParaRPr/>
          </a:p>
        </p:txBody>
      </p:sp>
      <p:pic>
        <p:nvPicPr>
          <p:cNvPr id="346" name="Google Shape;346;p25"/>
          <p:cNvPicPr preferRelativeResize="0"/>
          <p:nvPr/>
        </p:nvPicPr>
        <p:blipFill rotWithShape="1">
          <a:blip r:embed="rId13">
            <a:alphaModFix/>
          </a:blip>
          <a:srcRect/>
          <a:stretch/>
        </p:blipFill>
        <p:spPr>
          <a:xfrm rot="-8100000">
            <a:off x="3596654" y="1553334"/>
            <a:ext cx="698279" cy="662617"/>
          </a:xfrm>
          <a:prstGeom prst="rect">
            <a:avLst/>
          </a:prstGeom>
          <a:noFill/>
          <a:ln>
            <a:noFill/>
          </a:ln>
        </p:spPr>
      </p:pic>
      <p:sp>
        <p:nvSpPr>
          <p:cNvPr id="347" name="Google Shape;347;p25"/>
          <p:cNvSpPr txBox="1"/>
          <p:nvPr/>
        </p:nvSpPr>
        <p:spPr>
          <a:xfrm>
            <a:off x="4471177" y="968764"/>
            <a:ext cx="4305026" cy="1650906"/>
          </a:xfrm>
          <a:prstGeom prst="rect">
            <a:avLst/>
          </a:prstGeom>
          <a:noFill/>
          <a:ln>
            <a:noFill/>
          </a:ln>
        </p:spPr>
        <p:txBody>
          <a:bodyPr spcFirstLastPara="1" wrap="square" lIns="91409" tIns="45692" rIns="91409" bIns="45692" anchor="t" anchorCtr="0">
            <a:spAutoFit/>
          </a:bodyPr>
          <a:lstStyle/>
          <a:p>
            <a:pPr algn="just">
              <a:buClr>
                <a:srgbClr val="00B050"/>
              </a:buClr>
              <a:buSzPts val="2000"/>
            </a:pPr>
            <a:r>
              <a:rPr lang="en-US" sz="2000" b="1" i="1">
                <a:solidFill>
                  <a:srgbClr val="00B050"/>
                </a:solidFill>
                <a:latin typeface="Times New Roman"/>
                <a:ea typeface="Times New Roman"/>
                <a:cs typeface="Times New Roman"/>
                <a:sym typeface="Times New Roman"/>
              </a:rPr>
              <a:t>Một gã tài sản giàu có liên tiếp bị bác phó may “xỏ mũi”: </a:t>
            </a:r>
            <a:r>
              <a:rPr lang="en-US" sz="2000" i="1">
                <a:solidFill>
                  <a:schemeClr val="dk1"/>
                </a:solidFill>
                <a:latin typeface="Times New Roman"/>
                <a:ea typeface="Times New Roman"/>
                <a:cs typeface="Times New Roman"/>
                <a:sym typeface="Times New Roman"/>
              </a:rPr>
              <a:t>Đôi giày và đôi tất cỡ nhỏ (bớt tiền); áo hoa may ngược (may hỏng); bớt vải may áo trước mặt ông ta</a:t>
            </a:r>
            <a:endParaRPr sz="2000" i="1">
              <a:solidFill>
                <a:schemeClr val="dk1"/>
              </a:solidFill>
              <a:latin typeface="Times New Roman"/>
              <a:ea typeface="Times New Roman"/>
              <a:cs typeface="Times New Roman"/>
              <a:sym typeface="Times New Roman"/>
            </a:endParaRPr>
          </a:p>
        </p:txBody>
      </p:sp>
      <p:pic>
        <p:nvPicPr>
          <p:cNvPr id="348" name="Google Shape;348;p25"/>
          <p:cNvPicPr preferRelativeResize="0"/>
          <p:nvPr/>
        </p:nvPicPr>
        <p:blipFill rotWithShape="1">
          <a:blip r:embed="rId13">
            <a:alphaModFix/>
          </a:blip>
          <a:srcRect/>
          <a:stretch/>
        </p:blipFill>
        <p:spPr>
          <a:xfrm rot="-8100000">
            <a:off x="3724827" y="3442466"/>
            <a:ext cx="698279" cy="662617"/>
          </a:xfrm>
          <a:prstGeom prst="rect">
            <a:avLst/>
          </a:prstGeom>
          <a:noFill/>
          <a:ln>
            <a:noFill/>
          </a:ln>
        </p:spPr>
      </p:pic>
      <p:sp>
        <p:nvSpPr>
          <p:cNvPr id="349" name="Google Shape;349;p25"/>
          <p:cNvSpPr txBox="1"/>
          <p:nvPr/>
        </p:nvSpPr>
        <p:spPr>
          <a:xfrm>
            <a:off x="4498561" y="3322713"/>
            <a:ext cx="4305026" cy="1027465"/>
          </a:xfrm>
          <a:prstGeom prst="rect">
            <a:avLst/>
          </a:prstGeom>
          <a:noFill/>
          <a:ln>
            <a:noFill/>
          </a:ln>
        </p:spPr>
        <p:txBody>
          <a:bodyPr spcFirstLastPara="1" wrap="square" lIns="91409" tIns="45692" rIns="91409" bIns="45692" anchor="t" anchorCtr="0">
            <a:spAutoFit/>
          </a:bodyPr>
          <a:lstStyle/>
          <a:p>
            <a:pPr algn="just">
              <a:buClr>
                <a:srgbClr val="00B050"/>
              </a:buClr>
              <a:buSzPts val="2000"/>
            </a:pPr>
            <a:r>
              <a:rPr lang="en-US" sz="2000" b="1" i="1">
                <a:solidFill>
                  <a:srgbClr val="00B050"/>
                </a:solidFill>
                <a:latin typeface="Times New Roman"/>
                <a:ea typeface="Times New Roman"/>
                <a:cs typeface="Times New Roman"/>
                <a:sym typeface="Times New Roman"/>
              </a:rPr>
              <a:t>Bản chất là trưởng giả ngu dốt nhưng cố tình muốn trở thành tầng lớp quý tộc</a:t>
            </a:r>
            <a:endParaRPr sz="2000" i="1">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 calcmode="lin" valueType="num">
                                      <p:cBhvr additive="base">
                                        <p:cTn id="7" dur="500"/>
                                        <p:tgtEl>
                                          <p:spTgt spid="331"/>
                                        </p:tgtEl>
                                        <p:attrNameLst>
                                          <p:attrName>ppt_w</p:attrName>
                                        </p:attrNameLst>
                                      </p:cBhvr>
                                      <p:tavLst>
                                        <p:tav tm="0">
                                          <p:val>
                                            <p:strVal val="0"/>
                                          </p:val>
                                        </p:tav>
                                        <p:tav tm="100000">
                                          <p:val>
                                            <p:strVal val="#ppt_w"/>
                                          </p:val>
                                        </p:tav>
                                      </p:tavLst>
                                    </p:anim>
                                    <p:anim calcmode="lin" valueType="num">
                                      <p:cBhvr additive="base">
                                        <p:cTn id="8" dur="500"/>
                                        <p:tgtEl>
                                          <p:spTgt spid="33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45"/>
                                        </p:tgtEl>
                                        <p:attrNameLst>
                                          <p:attrName>style.visibility</p:attrName>
                                        </p:attrNameLst>
                                      </p:cBhvr>
                                      <p:to>
                                        <p:strVal val="visible"/>
                                      </p:to>
                                    </p:set>
                                    <p:anim calcmode="lin" valueType="num">
                                      <p:cBhvr additive="base">
                                        <p:cTn id="12" dur="500"/>
                                        <p:tgtEl>
                                          <p:spTgt spid="34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6"/>
                                        </p:tgtEl>
                                        <p:attrNameLst>
                                          <p:attrName>style.visibility</p:attrName>
                                        </p:attrNameLst>
                                      </p:cBhvr>
                                      <p:to>
                                        <p:strVal val="visible"/>
                                      </p:to>
                                    </p:set>
                                    <p:animEffect transition="in" filter="fade">
                                      <p:cBhvr>
                                        <p:cTn id="17" dur="500"/>
                                        <p:tgtEl>
                                          <p:spTgt spid="346"/>
                                        </p:tgtEl>
                                      </p:cBhvr>
                                    </p:animEffect>
                                  </p:childTnLst>
                                </p:cTn>
                              </p:par>
                              <p:par>
                                <p:cTn id="18" presetID="10" presetClass="entr" presetSubtype="0" fill="hold" nodeType="withEffect">
                                  <p:stCondLst>
                                    <p:cond delay="0"/>
                                  </p:stCondLst>
                                  <p:childTnLst>
                                    <p:set>
                                      <p:cBhvr>
                                        <p:cTn id="19" dur="1" fill="hold">
                                          <p:stCondLst>
                                            <p:cond delay="0"/>
                                          </p:stCondLst>
                                        </p:cTn>
                                        <p:tgtEl>
                                          <p:spTgt spid="347"/>
                                        </p:tgtEl>
                                        <p:attrNameLst>
                                          <p:attrName>style.visibility</p:attrName>
                                        </p:attrNameLst>
                                      </p:cBhvr>
                                      <p:to>
                                        <p:strVal val="visible"/>
                                      </p:to>
                                    </p:set>
                                    <p:animEffect transition="in" filter="fade">
                                      <p:cBhvr>
                                        <p:cTn id="20" dur="500"/>
                                        <p:tgtEl>
                                          <p:spTgt spid="3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8"/>
                                        </p:tgtEl>
                                        <p:attrNameLst>
                                          <p:attrName>style.visibility</p:attrName>
                                        </p:attrNameLst>
                                      </p:cBhvr>
                                      <p:to>
                                        <p:strVal val="visible"/>
                                      </p:to>
                                    </p:set>
                                    <p:animEffect transition="in" filter="fade">
                                      <p:cBhvr>
                                        <p:cTn id="25" dur="500"/>
                                        <p:tgtEl>
                                          <p:spTgt spid="348"/>
                                        </p:tgtEl>
                                      </p:cBhvr>
                                    </p:animEffect>
                                  </p:childTnLst>
                                </p:cTn>
                              </p:par>
                              <p:par>
                                <p:cTn id="26" presetID="10" presetClass="entr" presetSubtype="0" fill="hold" nodeType="withEffect">
                                  <p:stCondLst>
                                    <p:cond delay="0"/>
                                  </p:stCondLst>
                                  <p:childTnLst>
                                    <p:set>
                                      <p:cBhvr>
                                        <p:cTn id="27" dur="1" fill="hold">
                                          <p:stCondLst>
                                            <p:cond delay="0"/>
                                          </p:stCondLst>
                                        </p:cTn>
                                        <p:tgtEl>
                                          <p:spTgt spid="349"/>
                                        </p:tgtEl>
                                        <p:attrNameLst>
                                          <p:attrName>style.visibility</p:attrName>
                                        </p:attrNameLst>
                                      </p:cBhvr>
                                      <p:to>
                                        <p:strVal val="visible"/>
                                      </p:to>
                                    </p:set>
                                    <p:animEffect transition="in" filter="fade">
                                      <p:cBhvr>
                                        <p:cTn id="28"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29" descr="bia sach"/>
          <p:cNvPicPr preferRelativeResize="0"/>
          <p:nvPr/>
        </p:nvPicPr>
        <p:blipFill rotWithShape="1">
          <a:blip r:embed="rId3">
            <a:alphaModFix/>
          </a:blip>
          <a:srcRect l="13889" b="9247"/>
          <a:stretch/>
        </p:blipFill>
        <p:spPr>
          <a:xfrm>
            <a:off x="6084169" y="221832"/>
            <a:ext cx="2880320" cy="4726977"/>
          </a:xfrm>
          <a:prstGeom prst="ellipse">
            <a:avLst/>
          </a:prstGeom>
          <a:noFill/>
          <a:ln>
            <a:noFill/>
          </a:ln>
        </p:spPr>
      </p:pic>
      <p:sp>
        <p:nvSpPr>
          <p:cNvPr id="388" name="Google Shape;388;p29"/>
          <p:cNvSpPr/>
          <p:nvPr/>
        </p:nvSpPr>
        <p:spPr>
          <a:xfrm>
            <a:off x="144017" y="393140"/>
            <a:ext cx="6012160" cy="523220"/>
          </a:xfrm>
          <a:prstGeom prst="rect">
            <a:avLst/>
          </a:prstGeom>
          <a:noFill/>
          <a:ln>
            <a:noFill/>
          </a:ln>
        </p:spPr>
        <p:txBody>
          <a:bodyPr spcFirstLastPara="1" wrap="square" lIns="91409" tIns="45692" rIns="91409" bIns="45692" anchor="t" anchorCtr="0">
            <a:spAutoFit/>
          </a:bodyPr>
          <a:lstStyle/>
          <a:p>
            <a:pPr algn="ctr">
              <a:buClr>
                <a:srgbClr val="FF0000"/>
              </a:buClr>
              <a:buSzPts val="2800"/>
            </a:pP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Ông</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Giuốc-Đanh</a:t>
            </a:r>
            <a:r>
              <a:rPr lang="en-US" sz="2800" b="1" u="sng" dirty="0">
                <a:solidFill>
                  <a:srgbClr val="FF0000"/>
                </a:solidFill>
                <a:latin typeface="Times New Roman"/>
                <a:ea typeface="Times New Roman"/>
                <a:cs typeface="Times New Roman"/>
                <a:sym typeface="Times New Roman"/>
              </a:rPr>
              <a:t> - </a:t>
            </a:r>
            <a:r>
              <a:rPr lang="en-US" sz="2800" b="1" u="sng" dirty="0" err="1">
                <a:solidFill>
                  <a:srgbClr val="FF0000"/>
                </a:solidFill>
                <a:latin typeface="Times New Roman"/>
                <a:ea typeface="Times New Roman"/>
                <a:cs typeface="Times New Roman"/>
                <a:sym typeface="Times New Roman"/>
              </a:rPr>
              <a:t>nhân</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vật</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hài</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kịch</a:t>
            </a:r>
            <a:r>
              <a:rPr lang="en-US" sz="2800" b="1" u="sng" dirty="0">
                <a:solidFill>
                  <a:srgbClr val="FF0000"/>
                </a:solidFill>
                <a:latin typeface="Times New Roman"/>
                <a:ea typeface="Times New Roman"/>
                <a:cs typeface="Times New Roman"/>
                <a:sym typeface="Times New Roman"/>
              </a:rPr>
              <a:t>:</a:t>
            </a:r>
            <a:endParaRPr sz="2800" u="sng" dirty="0">
              <a:solidFill>
                <a:schemeClr val="dk1"/>
              </a:solidFill>
              <a:latin typeface="Times New Roman"/>
              <a:ea typeface="Times New Roman"/>
              <a:cs typeface="Times New Roman"/>
              <a:sym typeface="Times New Roman"/>
            </a:endParaRPr>
          </a:p>
        </p:txBody>
      </p:sp>
      <p:sp>
        <p:nvSpPr>
          <p:cNvPr id="389" name="Google Shape;389;p29"/>
          <p:cNvSpPr/>
          <p:nvPr/>
        </p:nvSpPr>
        <p:spPr>
          <a:xfrm>
            <a:off x="503549" y="1340437"/>
            <a:ext cx="5220580" cy="1200329"/>
          </a:xfrm>
          <a:prstGeom prst="rect">
            <a:avLst/>
          </a:prstGeom>
          <a:noFill/>
          <a:ln>
            <a:noFill/>
          </a:ln>
        </p:spPr>
        <p:txBody>
          <a:bodyPr spcFirstLastPara="1" wrap="square" lIns="91409" tIns="45692" rIns="91409" bIns="45692" anchor="t" anchorCtr="0">
            <a:spAutoFit/>
          </a:bodyPr>
          <a:lstStyle/>
          <a:p>
            <a:pPr marL="342840" indent="-342840" algn="just">
              <a:buClr>
                <a:srgbClr val="0000FF"/>
              </a:buClr>
              <a:buSzPts val="2400"/>
              <a:buFont typeface="Noto Sans Symbols"/>
              <a:buChar char="❖"/>
            </a:pPr>
            <a:r>
              <a:rPr lang="en-US" sz="2400">
                <a:solidFill>
                  <a:srgbClr val="0000FF"/>
                </a:solidFill>
                <a:latin typeface="Times New Roman"/>
                <a:ea typeface="Times New Roman"/>
                <a:cs typeface="Times New Roman"/>
                <a:sym typeface="Times New Roman"/>
              </a:rPr>
              <a:t>Ngu dốt, chỉ vì thói học đòi làm sang mà bị bác phó may và mấy tay thợ phụ lợi dụng để kiếm chác.</a:t>
            </a:r>
            <a:endParaRPr sz="2400">
              <a:solidFill>
                <a:schemeClr val="dk1"/>
              </a:solidFill>
              <a:latin typeface="Times New Roman"/>
              <a:ea typeface="Times New Roman"/>
              <a:cs typeface="Times New Roman"/>
              <a:sym typeface="Times New Roman"/>
            </a:endParaRPr>
          </a:p>
        </p:txBody>
      </p:sp>
      <p:sp>
        <p:nvSpPr>
          <p:cNvPr id="390" name="Google Shape;390;p29"/>
          <p:cNvSpPr/>
          <p:nvPr/>
        </p:nvSpPr>
        <p:spPr>
          <a:xfrm>
            <a:off x="483237" y="2837925"/>
            <a:ext cx="5220580" cy="1938992"/>
          </a:xfrm>
          <a:prstGeom prst="rect">
            <a:avLst/>
          </a:prstGeom>
          <a:noFill/>
          <a:ln>
            <a:noFill/>
          </a:ln>
        </p:spPr>
        <p:txBody>
          <a:bodyPr spcFirstLastPara="1" wrap="square" lIns="91409" tIns="45692" rIns="91409" bIns="45692" anchor="t" anchorCtr="0">
            <a:spAutoFit/>
          </a:bodyPr>
          <a:lstStyle/>
          <a:p>
            <a:pPr marL="342840" indent="-342840" algn="just">
              <a:buClr>
                <a:srgbClr val="0000FF"/>
              </a:buClr>
              <a:buSzPts val="2400"/>
              <a:buFont typeface="Noto Sans Symbols"/>
              <a:buChar char="❖"/>
            </a:pPr>
            <a:r>
              <a:rPr lang="en-US" sz="2400">
                <a:solidFill>
                  <a:srgbClr val="0000FF"/>
                </a:solidFill>
                <a:latin typeface="Times New Roman"/>
                <a:ea typeface="Times New Roman"/>
                <a:cs typeface="Times New Roman"/>
                <a:sym typeface="Times New Roman"/>
              </a:rPr>
              <a:t>Trên sân khấu, ông Giuốc-đanh bị mấy tay thợ phụ lột quần áo, mặc vào bộ lễ phục lố lăng nhảy nhót theo điệu nhạc. Thế mà vẫn huênh hoang ra vẻ ta đây là nhà quý tộc.</a:t>
            </a:r>
            <a:endParaRPr sz="2400">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500"/>
                                        <p:tgtEl>
                                          <p:spTgt spid="3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gtEl>
                                        <p:attrNameLst>
                                          <p:attrName>style.visibility</p:attrName>
                                        </p:attrNameLst>
                                      </p:cBhvr>
                                      <p:to>
                                        <p:strVal val="visible"/>
                                      </p:to>
                                    </p:set>
                                    <p:animEffect transition="in" filter="fade">
                                      <p:cBhvr>
                                        <p:cTn id="12" dur="500"/>
                                        <p:tgtEl>
                                          <p:spTgt spid="3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
                                        </p:tgtEl>
                                        <p:attrNameLst>
                                          <p:attrName>style.visibility</p:attrName>
                                        </p:attrNameLst>
                                      </p:cBhvr>
                                      <p:to>
                                        <p:strVal val="visible"/>
                                      </p:to>
                                    </p:set>
                                    <p:animEffect transition="in" filter="fade">
                                      <p:cBhvr>
                                        <p:cTn id="17" dur="500"/>
                                        <p:tgtEl>
                                          <p:spTgt spid="3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0"/>
                                        </p:tgtEl>
                                        <p:attrNameLst>
                                          <p:attrName>style.visibility</p:attrName>
                                        </p:attrNameLst>
                                      </p:cBhvr>
                                      <p:to>
                                        <p:strVal val="visible"/>
                                      </p:to>
                                    </p:set>
                                    <p:animEffect transition="in" filter="fade">
                                      <p:cBhvr>
                                        <p:cTn id="22"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pSp>
        <p:nvGrpSpPr>
          <p:cNvPr id="424" name="Google Shape;424;p34"/>
          <p:cNvGrpSpPr/>
          <p:nvPr/>
        </p:nvGrpSpPr>
        <p:grpSpPr>
          <a:xfrm>
            <a:off x="251521" y="1185228"/>
            <a:ext cx="936103" cy="883260"/>
            <a:chOff x="498683" y="1294355"/>
            <a:chExt cx="1316164" cy="1236264"/>
          </a:xfrm>
        </p:grpSpPr>
        <p:pic>
          <p:nvPicPr>
            <p:cNvPr id="425" name="Google Shape;425;p34"/>
            <p:cNvPicPr preferRelativeResize="0"/>
            <p:nvPr/>
          </p:nvPicPr>
          <p:blipFill rotWithShape="1">
            <a:blip r:embed="rId3">
              <a:alphaModFix/>
            </a:blip>
            <a:srcRect/>
            <a:stretch/>
          </p:blipFill>
          <p:spPr>
            <a:xfrm>
              <a:off x="498683" y="1326405"/>
              <a:ext cx="1316164" cy="1204214"/>
            </a:xfrm>
            <a:prstGeom prst="rect">
              <a:avLst/>
            </a:prstGeom>
            <a:noFill/>
            <a:ln>
              <a:noFill/>
            </a:ln>
          </p:spPr>
        </p:pic>
        <p:sp>
          <p:nvSpPr>
            <p:cNvPr id="426" name="Google Shape;426;p34"/>
            <p:cNvSpPr txBox="1"/>
            <p:nvPr/>
          </p:nvSpPr>
          <p:spPr>
            <a:xfrm>
              <a:off x="1150425" y="1294355"/>
              <a:ext cx="554741" cy="732274"/>
            </a:xfrm>
            <a:prstGeom prst="rect">
              <a:avLst/>
            </a:prstGeom>
            <a:noFill/>
            <a:ln>
              <a:noFill/>
            </a:ln>
          </p:spPr>
          <p:txBody>
            <a:bodyPr spcFirstLastPara="1" wrap="square" lIns="91425" tIns="45700" rIns="91425" bIns="45700" anchor="t" anchorCtr="0">
              <a:spAutoFit/>
            </a:bodyPr>
            <a:lstStyle/>
            <a:p>
              <a:r>
                <a:rPr lang="en-US" sz="2800" b="1">
                  <a:solidFill>
                    <a:srgbClr val="FF6600"/>
                  </a:solidFill>
                  <a:latin typeface="Times New Roman"/>
                  <a:ea typeface="Times New Roman"/>
                  <a:cs typeface="Times New Roman"/>
                  <a:sym typeface="Times New Roman"/>
                </a:rPr>
                <a:t>1</a:t>
              </a:r>
              <a:endParaRPr sz="2800" b="1">
                <a:solidFill>
                  <a:srgbClr val="FF6600"/>
                </a:solidFill>
                <a:latin typeface="Times New Roman"/>
                <a:ea typeface="Times New Roman"/>
                <a:cs typeface="Times New Roman"/>
                <a:sym typeface="Times New Roman"/>
              </a:endParaRPr>
            </a:p>
          </p:txBody>
        </p:sp>
      </p:grpSp>
      <p:sp>
        <p:nvSpPr>
          <p:cNvPr id="427" name="Google Shape;427;p34"/>
          <p:cNvSpPr txBox="1"/>
          <p:nvPr/>
        </p:nvSpPr>
        <p:spPr>
          <a:xfrm>
            <a:off x="1259632" y="1185228"/>
            <a:ext cx="2808312" cy="523220"/>
          </a:xfrm>
          <a:prstGeom prst="rect">
            <a:avLst/>
          </a:prstGeom>
          <a:noFill/>
          <a:ln>
            <a:noFill/>
          </a:ln>
        </p:spPr>
        <p:txBody>
          <a:bodyPr spcFirstLastPara="1" wrap="square" lIns="91409" tIns="45692" rIns="91409" bIns="45692" anchor="t" anchorCtr="0">
            <a:spAutoFit/>
          </a:bodyPr>
          <a:lstStyle/>
          <a:p>
            <a:r>
              <a:rPr lang="en-US" sz="2800" b="1">
                <a:solidFill>
                  <a:srgbClr val="FF0000"/>
                </a:solidFill>
                <a:latin typeface="Times New Roman"/>
                <a:ea typeface="Times New Roman"/>
                <a:cs typeface="Times New Roman"/>
                <a:sym typeface="Times New Roman"/>
              </a:rPr>
              <a:t>Nghệ thuật</a:t>
            </a:r>
            <a:endParaRPr sz="2800" b="1">
              <a:solidFill>
                <a:srgbClr val="FF0000"/>
              </a:solidFill>
              <a:latin typeface="Times New Roman"/>
              <a:ea typeface="Times New Roman"/>
              <a:cs typeface="Times New Roman"/>
              <a:sym typeface="Times New Roman"/>
            </a:endParaRPr>
          </a:p>
        </p:txBody>
      </p:sp>
      <p:sp>
        <p:nvSpPr>
          <p:cNvPr id="428" name="Google Shape;428;p34"/>
          <p:cNvSpPr txBox="1"/>
          <p:nvPr/>
        </p:nvSpPr>
        <p:spPr>
          <a:xfrm>
            <a:off x="3690450" y="759541"/>
            <a:ext cx="4900485" cy="1569604"/>
          </a:xfrm>
          <a:prstGeom prst="rect">
            <a:avLst/>
          </a:prstGeom>
          <a:noFill/>
          <a:ln>
            <a:noFill/>
          </a:ln>
        </p:spPr>
        <p:txBody>
          <a:bodyPr spcFirstLastPara="1" wrap="square" lIns="91409" tIns="45692" rIns="91409" bIns="45692" anchor="t" anchorCtr="0">
            <a:spAutoFit/>
          </a:bodyPr>
          <a:lstStyle/>
          <a:p>
            <a:pPr marL="342840" indent="-342840" algn="just">
              <a:buSzPts val="2400"/>
              <a:buFont typeface="Noto Sans Symbols"/>
              <a:buChar char="❖"/>
            </a:pPr>
            <a:r>
              <a:rPr lang="en-US" sz="2400">
                <a:latin typeface="Times New Roman"/>
                <a:ea typeface="Times New Roman"/>
                <a:cs typeface="Times New Roman"/>
                <a:sym typeface="Times New Roman"/>
              </a:rPr>
              <a:t>Ngôn ngữ mỉa mai, trào phúng</a:t>
            </a:r>
          </a:p>
          <a:p>
            <a:pPr marL="342840" indent="-342840" algn="just">
              <a:buSzPts val="2400"/>
              <a:buFont typeface="Noto Sans Symbols"/>
              <a:buChar char="❖"/>
            </a:pPr>
            <a:r>
              <a:rPr lang="en-US" sz="2400">
                <a:latin typeface="Times New Roman"/>
                <a:ea typeface="Times New Roman"/>
                <a:cs typeface="Times New Roman"/>
                <a:sym typeface="Times New Roman"/>
              </a:rPr>
              <a:t>Nghệ thuật tăng cấp, lời thoại chân thực, sinh động.</a:t>
            </a:r>
          </a:p>
          <a:p>
            <a:pPr algn="just">
              <a:buSzPts val="2400"/>
            </a:pPr>
            <a:r>
              <a:rPr lang="en-US" sz="2400">
                <a:latin typeface="Times New Roman"/>
                <a:ea typeface="Times New Roman"/>
                <a:cs typeface="Times New Roman"/>
                <a:sym typeface="Times New Roman"/>
              </a:rPr>
              <a:t> </a:t>
            </a:r>
            <a:endParaRPr/>
          </a:p>
        </p:txBody>
      </p:sp>
      <p:grpSp>
        <p:nvGrpSpPr>
          <p:cNvPr id="430" name="Google Shape;430;p34"/>
          <p:cNvGrpSpPr/>
          <p:nvPr/>
        </p:nvGrpSpPr>
        <p:grpSpPr>
          <a:xfrm>
            <a:off x="390322" y="3332863"/>
            <a:ext cx="884144" cy="895865"/>
            <a:chOff x="2274747" y="2295403"/>
            <a:chExt cx="1178858" cy="1194487"/>
          </a:xfrm>
        </p:grpSpPr>
        <p:pic>
          <p:nvPicPr>
            <p:cNvPr id="431" name="Google Shape;431;p34"/>
            <p:cNvPicPr preferRelativeResize="0"/>
            <p:nvPr/>
          </p:nvPicPr>
          <p:blipFill rotWithShape="1">
            <a:blip r:embed="rId4">
              <a:alphaModFix/>
            </a:blip>
            <a:srcRect/>
            <a:stretch/>
          </p:blipFill>
          <p:spPr>
            <a:xfrm>
              <a:off x="2274747" y="2295403"/>
              <a:ext cx="1178858" cy="1194487"/>
            </a:xfrm>
            <a:prstGeom prst="rect">
              <a:avLst/>
            </a:prstGeom>
            <a:noFill/>
            <a:ln>
              <a:noFill/>
            </a:ln>
          </p:spPr>
        </p:pic>
        <p:sp>
          <p:nvSpPr>
            <p:cNvPr id="432" name="Google Shape;432;p34"/>
            <p:cNvSpPr txBox="1"/>
            <p:nvPr/>
          </p:nvSpPr>
          <p:spPr>
            <a:xfrm>
              <a:off x="2872763" y="2538703"/>
              <a:ext cx="481328" cy="738610"/>
            </a:xfrm>
            <a:prstGeom prst="rect">
              <a:avLst/>
            </a:prstGeom>
            <a:noFill/>
            <a:ln>
              <a:noFill/>
            </a:ln>
          </p:spPr>
          <p:txBody>
            <a:bodyPr spcFirstLastPara="1" wrap="square" lIns="91425" tIns="45700" rIns="91425" bIns="45700" anchor="t" anchorCtr="0">
              <a:spAutoFit/>
            </a:bodyPr>
            <a:lstStyle/>
            <a:p>
              <a:r>
                <a:rPr lang="en-US" sz="3000" b="1">
                  <a:solidFill>
                    <a:srgbClr val="E36C09"/>
                  </a:solidFill>
                  <a:latin typeface="Erica One"/>
                  <a:ea typeface="Erica One"/>
                  <a:cs typeface="Erica One"/>
                  <a:sym typeface="Erica One"/>
                </a:rPr>
                <a:t>2</a:t>
              </a:r>
              <a:endParaRPr sz="3000" b="1">
                <a:solidFill>
                  <a:srgbClr val="E36C09"/>
                </a:solidFill>
                <a:latin typeface="Erica One"/>
                <a:ea typeface="Erica One"/>
                <a:cs typeface="Erica One"/>
                <a:sym typeface="Erica One"/>
              </a:endParaRPr>
            </a:p>
          </p:txBody>
        </p:sp>
      </p:grpSp>
      <p:sp>
        <p:nvSpPr>
          <p:cNvPr id="433" name="Google Shape;433;p34"/>
          <p:cNvSpPr txBox="1"/>
          <p:nvPr/>
        </p:nvSpPr>
        <p:spPr>
          <a:xfrm>
            <a:off x="1403649" y="3364632"/>
            <a:ext cx="1872208" cy="954107"/>
          </a:xfrm>
          <a:prstGeom prst="rect">
            <a:avLst/>
          </a:prstGeom>
          <a:noFill/>
          <a:ln>
            <a:noFill/>
          </a:ln>
        </p:spPr>
        <p:txBody>
          <a:bodyPr spcFirstLastPara="1" wrap="square" lIns="91409" tIns="45692" rIns="91409" bIns="45692" anchor="t" anchorCtr="0">
            <a:spAutoFit/>
          </a:bodyPr>
          <a:lstStyle/>
          <a:p>
            <a:pPr algn="ctr"/>
            <a:r>
              <a:rPr lang="en-US" sz="2800" b="1">
                <a:solidFill>
                  <a:srgbClr val="FF0000"/>
                </a:solidFill>
                <a:latin typeface="Times New Roman"/>
                <a:ea typeface="Times New Roman"/>
                <a:cs typeface="Times New Roman"/>
                <a:sym typeface="Times New Roman"/>
              </a:rPr>
              <a:t>Nội dung, ý nghĩa</a:t>
            </a:r>
            <a:endParaRPr sz="2800" b="1">
              <a:solidFill>
                <a:srgbClr val="FF0000"/>
              </a:solidFill>
              <a:latin typeface="Times New Roman"/>
              <a:ea typeface="Times New Roman"/>
              <a:cs typeface="Times New Roman"/>
              <a:sym typeface="Times New Roman"/>
            </a:endParaRPr>
          </a:p>
        </p:txBody>
      </p:sp>
      <p:sp>
        <p:nvSpPr>
          <p:cNvPr id="434" name="Google Shape;434;p34"/>
          <p:cNvSpPr txBox="1"/>
          <p:nvPr/>
        </p:nvSpPr>
        <p:spPr>
          <a:xfrm>
            <a:off x="3923929" y="3148608"/>
            <a:ext cx="4786329" cy="830940"/>
          </a:xfrm>
          <a:prstGeom prst="rect">
            <a:avLst/>
          </a:prstGeom>
          <a:noFill/>
          <a:ln>
            <a:noFill/>
          </a:ln>
        </p:spPr>
        <p:txBody>
          <a:bodyPr spcFirstLastPara="1" wrap="square" lIns="91409" tIns="45692" rIns="91409" bIns="45692" anchor="t" anchorCtr="0">
            <a:spAutoFit/>
          </a:bodyPr>
          <a:lstStyle/>
          <a:p>
            <a:pPr algn="just"/>
            <a:r>
              <a:rPr lang="en-US" sz="2400">
                <a:solidFill>
                  <a:srgbClr val="0070C0"/>
                </a:solidFill>
                <a:latin typeface="Times New Roman"/>
                <a:ea typeface="Times New Roman"/>
                <a:cs typeface="Times New Roman"/>
                <a:sym typeface="Times New Roman"/>
              </a:rPr>
              <a:t>Phê phán thói học đòi cao sang của tầng lớp trưởng giả.</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1822"/>
                                        <p:tgtEl>
                                          <p:spTgt spid="424"/>
                                        </p:tgtEl>
                                      </p:cBhvr>
                                    </p:animEffect>
                                  </p:childTnLst>
                                </p:cTn>
                              </p:par>
                              <p:par>
                                <p:cTn id="8" presetID="10" presetClass="entr" presetSubtype="0" fill="hold" nodeType="withEffect">
                                  <p:stCondLst>
                                    <p:cond delay="0"/>
                                  </p:stCondLst>
                                  <p:childTnLst>
                                    <p:set>
                                      <p:cBhvr>
                                        <p:cTn id="9" dur="1" fill="hold">
                                          <p:stCondLst>
                                            <p:cond delay="0"/>
                                          </p:stCondLst>
                                        </p:cTn>
                                        <p:tgtEl>
                                          <p:spTgt spid="427"/>
                                        </p:tgtEl>
                                        <p:attrNameLst>
                                          <p:attrName>style.visibility</p:attrName>
                                        </p:attrNameLst>
                                      </p:cBhvr>
                                      <p:to>
                                        <p:strVal val="visible"/>
                                      </p:to>
                                    </p:set>
                                    <p:animEffect transition="in" filter="fade">
                                      <p:cBhvr>
                                        <p:cTn id="10" dur="1822"/>
                                        <p:tgtEl>
                                          <p:spTgt spid="4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8"/>
                                        </p:tgtEl>
                                        <p:attrNameLst>
                                          <p:attrName>style.visibility</p:attrName>
                                        </p:attrNameLst>
                                      </p:cBhvr>
                                      <p:to>
                                        <p:strVal val="visible"/>
                                      </p:to>
                                    </p:set>
                                    <p:animEffect transition="in" filter="fade">
                                      <p:cBhvr>
                                        <p:cTn id="15" dur="2000"/>
                                        <p:tgtEl>
                                          <p:spTgt spid="4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30"/>
                                        </p:tgtEl>
                                        <p:attrNameLst>
                                          <p:attrName>style.visibility</p:attrName>
                                        </p:attrNameLst>
                                      </p:cBhvr>
                                      <p:to>
                                        <p:strVal val="visible"/>
                                      </p:to>
                                    </p:set>
                                    <p:animEffect transition="in" filter="fade">
                                      <p:cBhvr>
                                        <p:cTn id="20" dur="1822"/>
                                        <p:tgtEl>
                                          <p:spTgt spid="430"/>
                                        </p:tgtEl>
                                      </p:cBhvr>
                                    </p:animEffect>
                                  </p:childTnLst>
                                </p:cTn>
                              </p:par>
                              <p:par>
                                <p:cTn id="21" presetID="10" presetClass="entr" presetSubtype="0" fill="hold" nodeType="withEffect">
                                  <p:stCondLst>
                                    <p:cond delay="0"/>
                                  </p:stCondLst>
                                  <p:childTnLst>
                                    <p:set>
                                      <p:cBhvr>
                                        <p:cTn id="22" dur="1" fill="hold">
                                          <p:stCondLst>
                                            <p:cond delay="0"/>
                                          </p:stCondLst>
                                        </p:cTn>
                                        <p:tgtEl>
                                          <p:spTgt spid="433"/>
                                        </p:tgtEl>
                                        <p:attrNameLst>
                                          <p:attrName>style.visibility</p:attrName>
                                        </p:attrNameLst>
                                      </p:cBhvr>
                                      <p:to>
                                        <p:strVal val="visible"/>
                                      </p:to>
                                    </p:set>
                                    <p:animEffect transition="in" filter="fade">
                                      <p:cBhvr>
                                        <p:cTn id="23" dur="1822"/>
                                        <p:tgtEl>
                                          <p:spTgt spid="4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34"/>
                                        </p:tgtEl>
                                        <p:attrNameLst>
                                          <p:attrName>style.visibility</p:attrName>
                                        </p:attrNameLst>
                                      </p:cBhvr>
                                      <p:to>
                                        <p:strVal val="visible"/>
                                      </p:to>
                                    </p:set>
                                    <p:animEffect transition="in" filter="fade">
                                      <p:cBhvr>
                                        <p:cTn id="28" dur="5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anhDat\Desktop\tac-gia-tac-pham-ong-giuoc-danh-mac-le-phuc-100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76" y="260734"/>
            <a:ext cx="9004041"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17833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35"/>
          <p:cNvPicPr preferRelativeResize="0"/>
          <p:nvPr/>
        </p:nvPicPr>
        <p:blipFill rotWithShape="1">
          <a:blip r:embed="rId3">
            <a:alphaModFix/>
          </a:blip>
          <a:srcRect/>
          <a:stretch/>
        </p:blipFill>
        <p:spPr>
          <a:xfrm>
            <a:off x="251521" y="124272"/>
            <a:ext cx="2016224" cy="1717544"/>
          </a:xfrm>
          <a:prstGeom prst="rect">
            <a:avLst/>
          </a:prstGeom>
          <a:noFill/>
          <a:ln>
            <a:noFill/>
          </a:ln>
        </p:spPr>
      </p:pic>
      <p:sp>
        <p:nvSpPr>
          <p:cNvPr id="440" name="Google Shape;440;p35"/>
          <p:cNvSpPr txBox="1"/>
          <p:nvPr/>
        </p:nvSpPr>
        <p:spPr>
          <a:xfrm>
            <a:off x="821094" y="1006336"/>
            <a:ext cx="1203649" cy="707830"/>
          </a:xfrm>
          <a:prstGeom prst="rect">
            <a:avLst/>
          </a:prstGeom>
          <a:noFill/>
          <a:ln>
            <a:noFill/>
          </a:ln>
        </p:spPr>
        <p:txBody>
          <a:bodyPr spcFirstLastPara="1" wrap="square" lIns="91409" tIns="45692" rIns="91409" bIns="45692" anchor="t" anchorCtr="0">
            <a:spAutoFit/>
          </a:bodyPr>
          <a:lstStyle/>
          <a:p>
            <a:r>
              <a:rPr lang="en-US" sz="2000" b="1" dirty="0">
                <a:solidFill>
                  <a:schemeClr val="lt1"/>
                </a:solidFill>
                <a:latin typeface="Times New Roman"/>
                <a:ea typeface="Times New Roman"/>
                <a:cs typeface="Times New Roman"/>
                <a:sym typeface="Times New Roman"/>
              </a:rPr>
              <a:t>LUYÊN TẬP</a:t>
            </a:r>
            <a:endParaRPr sz="2000" b="1" dirty="0">
              <a:solidFill>
                <a:schemeClr val="lt1"/>
              </a:solidFill>
              <a:latin typeface="Times New Roman"/>
              <a:ea typeface="Times New Roman"/>
              <a:cs typeface="Times New Roman"/>
              <a:sym typeface="Times New Roman"/>
            </a:endParaRPr>
          </a:p>
        </p:txBody>
      </p:sp>
      <p:sp>
        <p:nvSpPr>
          <p:cNvPr id="441" name="Google Shape;441;p35"/>
          <p:cNvSpPr txBox="1"/>
          <p:nvPr/>
        </p:nvSpPr>
        <p:spPr>
          <a:xfrm>
            <a:off x="2654077" y="231702"/>
            <a:ext cx="6094388" cy="892495"/>
          </a:xfrm>
          <a:prstGeom prst="rect">
            <a:avLst/>
          </a:prstGeom>
          <a:noFill/>
          <a:ln>
            <a:noFill/>
          </a:ln>
        </p:spPr>
        <p:txBody>
          <a:bodyPr spcFirstLastPara="1" wrap="square" lIns="91409" tIns="45692" rIns="91409" bIns="45692" anchor="t" anchorCtr="0">
            <a:spAutoFit/>
          </a:bodyPr>
          <a:lstStyle/>
          <a:p>
            <a:pPr algn="just"/>
            <a:r>
              <a:rPr lang="en-US" sz="2600" b="1" dirty="0" err="1">
                <a:latin typeface="Times New Roman"/>
                <a:ea typeface="Times New Roman"/>
                <a:cs typeface="Times New Roman"/>
                <a:sym typeface="Times New Roman"/>
              </a:rPr>
              <a:t>Đóng</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vai</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nhân</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vật</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trong</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lớp</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kịch</a:t>
            </a:r>
            <a:r>
              <a:rPr lang="en-US" sz="2600" b="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Ông</a:t>
            </a:r>
            <a:r>
              <a:rPr lang="en-US" sz="2600" b="1" i="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Giuốc-đanh</a:t>
            </a:r>
            <a:r>
              <a:rPr lang="en-US" sz="2600" b="1" i="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mặc</a:t>
            </a:r>
            <a:r>
              <a:rPr lang="en-US" sz="2600" b="1" i="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lễ</a:t>
            </a:r>
            <a:r>
              <a:rPr lang="en-US" sz="2600" b="1" i="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phục</a:t>
            </a:r>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500"/>
                                        <p:tgtEl>
                                          <p:spTgt spid="439"/>
                                        </p:tgtEl>
                                      </p:cBhvr>
                                    </p:animEffect>
                                  </p:childTnLst>
                                </p:cTn>
                              </p:par>
                              <p:par>
                                <p:cTn id="8" presetID="10" presetClass="entr" presetSubtype="0" fill="hold" nodeType="withEffect">
                                  <p:stCondLst>
                                    <p:cond delay="0"/>
                                  </p:stCondLst>
                                  <p:childTnLst>
                                    <p:set>
                                      <p:cBhvr>
                                        <p:cTn id="9" dur="1" fill="hold">
                                          <p:stCondLst>
                                            <p:cond delay="0"/>
                                          </p:stCondLst>
                                        </p:cTn>
                                        <p:tgtEl>
                                          <p:spTgt spid="440"/>
                                        </p:tgtEl>
                                        <p:attrNameLst>
                                          <p:attrName>style.visibility</p:attrName>
                                        </p:attrNameLst>
                                      </p:cBhvr>
                                      <p:to>
                                        <p:strVal val="visible"/>
                                      </p:to>
                                    </p:set>
                                    <p:animEffect transition="in" filter="fade">
                                      <p:cBhvr>
                                        <p:cTn id="10" dur="500"/>
                                        <p:tgtEl>
                                          <p:spTgt spid="4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1"/>
                                        </p:tgtEl>
                                        <p:attrNameLst>
                                          <p:attrName>style.visibility</p:attrName>
                                        </p:attrNameLst>
                                      </p:cBhvr>
                                      <p:to>
                                        <p:strVal val="visible"/>
                                      </p:to>
                                    </p:set>
                                    <p:animEffect transition="in" filter="fade">
                                      <p:cBhvr>
                                        <p:cTn id="15" dur="20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36"/>
          <p:cNvPicPr preferRelativeResize="0"/>
          <p:nvPr/>
        </p:nvPicPr>
        <p:blipFill rotWithShape="1">
          <a:blip r:embed="rId3">
            <a:alphaModFix/>
          </a:blip>
          <a:srcRect/>
          <a:stretch/>
        </p:blipFill>
        <p:spPr>
          <a:xfrm>
            <a:off x="6876256" y="2761335"/>
            <a:ext cx="2160240" cy="2387201"/>
          </a:xfrm>
          <a:prstGeom prst="rect">
            <a:avLst/>
          </a:prstGeom>
          <a:noFill/>
          <a:ln>
            <a:noFill/>
          </a:ln>
        </p:spPr>
      </p:pic>
      <p:sp>
        <p:nvSpPr>
          <p:cNvPr id="457" name="Google Shape;457;p36"/>
          <p:cNvSpPr txBox="1"/>
          <p:nvPr/>
        </p:nvSpPr>
        <p:spPr>
          <a:xfrm>
            <a:off x="2843808" y="187570"/>
            <a:ext cx="3377848" cy="584775"/>
          </a:xfrm>
          <a:prstGeom prst="rect">
            <a:avLst/>
          </a:prstGeom>
          <a:noFill/>
          <a:ln>
            <a:noFill/>
          </a:ln>
        </p:spPr>
        <p:txBody>
          <a:bodyPr spcFirstLastPara="1" wrap="square" lIns="91409" tIns="45692" rIns="91409" bIns="45692" anchor="t" anchorCtr="0">
            <a:spAutoFit/>
          </a:bodyPr>
          <a:lstStyle/>
          <a:p>
            <a:r>
              <a:rPr lang="en-US" sz="3200" b="1">
                <a:solidFill>
                  <a:srgbClr val="FF0000"/>
                </a:solidFill>
                <a:latin typeface="Times New Roman"/>
                <a:ea typeface="Times New Roman"/>
                <a:cs typeface="Times New Roman"/>
                <a:sym typeface="Times New Roman"/>
              </a:rPr>
              <a:t>Hướng dẫn tự học</a:t>
            </a:r>
            <a:endParaRPr sz="3200" b="1">
              <a:solidFill>
                <a:srgbClr val="FF0000"/>
              </a:solidFill>
              <a:latin typeface="Times New Roman"/>
              <a:ea typeface="Times New Roman"/>
              <a:cs typeface="Times New Roman"/>
              <a:sym typeface="Times New Roman"/>
            </a:endParaRPr>
          </a:p>
        </p:txBody>
      </p:sp>
      <p:pic>
        <p:nvPicPr>
          <p:cNvPr id="458" name="Google Shape;458;p36"/>
          <p:cNvPicPr preferRelativeResize="0"/>
          <p:nvPr/>
        </p:nvPicPr>
        <p:blipFill rotWithShape="1">
          <a:blip r:embed="rId4">
            <a:alphaModFix/>
          </a:blip>
          <a:srcRect/>
          <a:stretch/>
        </p:blipFill>
        <p:spPr>
          <a:xfrm>
            <a:off x="1979713" y="189945"/>
            <a:ext cx="720080" cy="676652"/>
          </a:xfrm>
          <a:prstGeom prst="rect">
            <a:avLst/>
          </a:prstGeom>
          <a:noFill/>
          <a:ln>
            <a:noFill/>
          </a:ln>
        </p:spPr>
      </p:pic>
      <p:pic>
        <p:nvPicPr>
          <p:cNvPr id="459" name="Google Shape;459;p36"/>
          <p:cNvPicPr preferRelativeResize="0"/>
          <p:nvPr/>
        </p:nvPicPr>
        <p:blipFill rotWithShape="1">
          <a:blip r:embed="rId4">
            <a:alphaModFix/>
          </a:blip>
          <a:srcRect/>
          <a:stretch/>
        </p:blipFill>
        <p:spPr>
          <a:xfrm>
            <a:off x="6353449" y="189945"/>
            <a:ext cx="720080" cy="676652"/>
          </a:xfrm>
          <a:prstGeom prst="rect">
            <a:avLst/>
          </a:prstGeom>
          <a:noFill/>
          <a:ln>
            <a:noFill/>
          </a:ln>
        </p:spPr>
      </p:pic>
      <p:pic>
        <p:nvPicPr>
          <p:cNvPr id="460" name="Google Shape;460;p36" descr="9ee5199484871"/>
          <p:cNvPicPr preferRelativeResize="0"/>
          <p:nvPr/>
        </p:nvPicPr>
        <p:blipFill rotWithShape="1">
          <a:blip r:embed="rId5">
            <a:alphaModFix/>
          </a:blip>
          <a:srcRect/>
          <a:stretch/>
        </p:blipFill>
        <p:spPr>
          <a:xfrm>
            <a:off x="474073" y="1555720"/>
            <a:ext cx="938839" cy="584776"/>
          </a:xfrm>
          <a:prstGeom prst="rect">
            <a:avLst/>
          </a:prstGeom>
          <a:noFill/>
          <a:ln>
            <a:noFill/>
          </a:ln>
        </p:spPr>
      </p:pic>
      <p:sp>
        <p:nvSpPr>
          <p:cNvPr id="461" name="Google Shape;461;p36"/>
          <p:cNvSpPr txBox="1"/>
          <p:nvPr/>
        </p:nvSpPr>
        <p:spPr>
          <a:xfrm>
            <a:off x="1698208" y="1348408"/>
            <a:ext cx="5178048" cy="978673"/>
          </a:xfrm>
          <a:prstGeom prst="rect">
            <a:avLst/>
          </a:prstGeom>
          <a:noFill/>
          <a:ln>
            <a:noFill/>
          </a:ln>
        </p:spPr>
        <p:txBody>
          <a:bodyPr spcFirstLastPara="1" wrap="square" lIns="91409" tIns="45692" rIns="91409" bIns="45692" anchor="t" anchorCtr="0">
            <a:spAutoFit/>
          </a:bodyPr>
          <a:lstStyle/>
          <a:p>
            <a:pPr algn="just">
              <a:lnSpc>
                <a:spcPct val="120000"/>
              </a:lnSpc>
            </a:pPr>
            <a:r>
              <a:rPr lang="en-US" sz="2400" dirty="0" err="1">
                <a:solidFill>
                  <a:srgbClr val="3F3F3F"/>
                </a:solidFill>
                <a:latin typeface="Times New Roman"/>
                <a:ea typeface="Times New Roman"/>
                <a:cs typeface="Times New Roman"/>
                <a:sym typeface="Times New Roman"/>
              </a:rPr>
              <a:t>Vẽ</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sơ</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đồ</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tư</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duy</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các</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đơn</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vị</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kiến</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thức</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của</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bài</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học</a:t>
            </a:r>
            <a:endParaRPr sz="2400" dirty="0">
              <a:solidFill>
                <a:srgbClr val="3F3F3F"/>
              </a:solidFill>
              <a:latin typeface="Times New Roman"/>
              <a:ea typeface="Times New Roman"/>
              <a:cs typeface="Times New Roman"/>
              <a:sym typeface="Times New Roman"/>
            </a:endParaRPr>
          </a:p>
        </p:txBody>
      </p:sp>
      <p:pic>
        <p:nvPicPr>
          <p:cNvPr id="462" name="Google Shape;462;p36" descr="9ee5199484871"/>
          <p:cNvPicPr preferRelativeResize="0"/>
          <p:nvPr/>
        </p:nvPicPr>
        <p:blipFill rotWithShape="1">
          <a:blip r:embed="rId5">
            <a:alphaModFix/>
          </a:blip>
          <a:srcRect/>
          <a:stretch/>
        </p:blipFill>
        <p:spPr>
          <a:xfrm>
            <a:off x="467545" y="2644552"/>
            <a:ext cx="938839" cy="584776"/>
          </a:xfrm>
          <a:prstGeom prst="rect">
            <a:avLst/>
          </a:prstGeom>
          <a:noFill/>
          <a:ln>
            <a:noFill/>
          </a:ln>
        </p:spPr>
      </p:pic>
      <p:sp>
        <p:nvSpPr>
          <p:cNvPr id="463" name="Google Shape;463;p36"/>
          <p:cNvSpPr txBox="1"/>
          <p:nvPr/>
        </p:nvSpPr>
        <p:spPr>
          <a:xfrm>
            <a:off x="1691680" y="2644553"/>
            <a:ext cx="6624736" cy="978673"/>
          </a:xfrm>
          <a:prstGeom prst="rect">
            <a:avLst/>
          </a:prstGeom>
          <a:noFill/>
          <a:ln>
            <a:noFill/>
          </a:ln>
        </p:spPr>
        <p:txBody>
          <a:bodyPr spcFirstLastPara="1" wrap="square" lIns="91409" tIns="45692" rIns="91409" bIns="45692" anchor="t" anchorCtr="0">
            <a:spAutoFit/>
          </a:bodyPr>
          <a:lstStyle/>
          <a:p>
            <a:pPr algn="just">
              <a:lnSpc>
                <a:spcPct val="120000"/>
              </a:lnSpc>
            </a:pPr>
            <a:r>
              <a:rPr lang="en-US" sz="2400" dirty="0" err="1">
                <a:solidFill>
                  <a:srgbClr val="3F3F3F"/>
                </a:solidFill>
                <a:latin typeface="Times New Roman"/>
                <a:ea typeface="Times New Roman"/>
                <a:cs typeface="Times New Roman"/>
                <a:sym typeface="Times New Roman"/>
              </a:rPr>
              <a:t>Vẽ</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chân</a:t>
            </a:r>
            <a:r>
              <a:rPr lang="en-US" sz="2400" dirty="0">
                <a:solidFill>
                  <a:srgbClr val="3F3F3F"/>
                </a:solidFill>
                <a:latin typeface="Times New Roman"/>
                <a:ea typeface="Times New Roman"/>
                <a:cs typeface="Times New Roman"/>
                <a:sym typeface="Times New Roman"/>
              </a:rPr>
              <a:t> dung </a:t>
            </a:r>
            <a:r>
              <a:rPr lang="en-US" sz="2400" dirty="0" err="1">
                <a:solidFill>
                  <a:srgbClr val="3F3F3F"/>
                </a:solidFill>
                <a:latin typeface="Times New Roman"/>
                <a:ea typeface="Times New Roman"/>
                <a:cs typeface="Times New Roman"/>
                <a:sym typeface="Times New Roman"/>
              </a:rPr>
              <a:t>Giuốc-đanh</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theo</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sự</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tưởng</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tượng</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của</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em</a:t>
            </a:r>
            <a:endParaRPr sz="2400" dirty="0">
              <a:solidFill>
                <a:srgbClr val="3F3F3F"/>
              </a:solidFill>
              <a:latin typeface="Times New Roman"/>
              <a:ea typeface="Times New Roman"/>
              <a:cs typeface="Times New Roman"/>
              <a:sym typeface="Times New Roman"/>
            </a:endParaRPr>
          </a:p>
        </p:txBody>
      </p:sp>
      <p:pic>
        <p:nvPicPr>
          <p:cNvPr id="464" name="Google Shape;464;p36" descr="9ee5199484871"/>
          <p:cNvPicPr preferRelativeResize="0"/>
          <p:nvPr/>
        </p:nvPicPr>
        <p:blipFill rotWithShape="1">
          <a:blip r:embed="rId5">
            <a:alphaModFix/>
          </a:blip>
          <a:srcRect/>
          <a:stretch/>
        </p:blipFill>
        <p:spPr>
          <a:xfrm>
            <a:off x="467545" y="3784006"/>
            <a:ext cx="938839" cy="584776"/>
          </a:xfrm>
          <a:prstGeom prst="rect">
            <a:avLst/>
          </a:prstGeom>
          <a:noFill/>
          <a:ln>
            <a:noFill/>
          </a:ln>
        </p:spPr>
      </p:pic>
      <p:sp>
        <p:nvSpPr>
          <p:cNvPr id="465" name="Google Shape;465;p36"/>
          <p:cNvSpPr txBox="1"/>
          <p:nvPr/>
        </p:nvSpPr>
        <p:spPr>
          <a:xfrm>
            <a:off x="1691680" y="3580656"/>
            <a:ext cx="4661768" cy="535475"/>
          </a:xfrm>
          <a:prstGeom prst="rect">
            <a:avLst/>
          </a:prstGeom>
          <a:noFill/>
          <a:ln>
            <a:noFill/>
          </a:ln>
        </p:spPr>
        <p:txBody>
          <a:bodyPr spcFirstLastPara="1" wrap="square" lIns="91409" tIns="45692" rIns="91409" bIns="45692" anchor="t" anchorCtr="0">
            <a:spAutoFit/>
          </a:bodyPr>
          <a:lstStyle/>
          <a:p>
            <a:pPr algn="just">
              <a:lnSpc>
                <a:spcPct val="120000"/>
              </a:lnSpc>
            </a:pPr>
            <a:r>
              <a:rPr lang="en-US" sz="2400" dirty="0" err="1">
                <a:solidFill>
                  <a:srgbClr val="3F3F3F"/>
                </a:solidFill>
                <a:latin typeface="Times New Roman"/>
                <a:ea typeface="Times New Roman"/>
                <a:cs typeface="Times New Roman"/>
                <a:sym typeface="Times New Roman"/>
              </a:rPr>
              <a:t>Chuẩn</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bị</a:t>
            </a:r>
            <a:r>
              <a:rPr lang="en-US" sz="2400" dirty="0">
                <a:solidFill>
                  <a:srgbClr val="3F3F3F"/>
                </a:solidFill>
                <a:latin typeface="Times New Roman"/>
                <a:ea typeface="Times New Roman"/>
                <a:cs typeface="Times New Roman"/>
                <a:sym typeface="Times New Roman"/>
              </a:rPr>
              <a:t> </a:t>
            </a:r>
            <a:r>
              <a:rPr lang="en-US" sz="2400" dirty="0" err="1">
                <a:solidFill>
                  <a:srgbClr val="3F3F3F"/>
                </a:solidFill>
                <a:latin typeface="Times New Roman"/>
                <a:ea typeface="Times New Roman"/>
                <a:cs typeface="Times New Roman"/>
                <a:sym typeface="Times New Roman"/>
              </a:rPr>
              <a:t>bài</a:t>
            </a:r>
            <a:r>
              <a:rPr lang="en-US" sz="2400" dirty="0">
                <a:solidFill>
                  <a:srgbClr val="3F3F3F"/>
                </a:solidFill>
                <a:latin typeface="Times New Roman"/>
                <a:ea typeface="Times New Roman"/>
                <a:cs typeface="Times New Roman"/>
                <a:sym typeface="Times New Roman"/>
              </a:rPr>
              <a:t> </a:t>
            </a:r>
            <a:r>
              <a:rPr lang="en-US" sz="2400">
                <a:solidFill>
                  <a:srgbClr val="3F3F3F"/>
                </a:solidFill>
                <a:latin typeface="Times New Roman"/>
                <a:ea typeface="Times New Roman"/>
                <a:cs typeface="Times New Roman"/>
                <a:sym typeface="Times New Roman"/>
              </a:rPr>
              <a:t>... </a:t>
            </a:r>
            <a:endParaRPr sz="2400" dirty="0">
              <a:solidFill>
                <a:srgbClr val="3F3F3F"/>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1000"/>
                                        <p:tgtEl>
                                          <p:spTgt spid="458"/>
                                        </p:tgtEl>
                                      </p:cBhvr>
                                    </p:animEffect>
                                  </p:childTnLst>
                                </p:cTn>
                              </p:par>
                              <p:par>
                                <p:cTn id="8" presetID="10" presetClass="entr" presetSubtype="0" fill="hold" nodeType="withEffect">
                                  <p:stCondLst>
                                    <p:cond delay="0"/>
                                  </p:stCondLst>
                                  <p:childTnLst>
                                    <p:set>
                                      <p:cBhvr>
                                        <p:cTn id="9" dur="1" fill="hold">
                                          <p:stCondLst>
                                            <p:cond delay="0"/>
                                          </p:stCondLst>
                                        </p:cTn>
                                        <p:tgtEl>
                                          <p:spTgt spid="457"/>
                                        </p:tgtEl>
                                        <p:attrNameLst>
                                          <p:attrName>style.visibility</p:attrName>
                                        </p:attrNameLst>
                                      </p:cBhvr>
                                      <p:to>
                                        <p:strVal val="visible"/>
                                      </p:to>
                                    </p:set>
                                    <p:animEffect transition="in" filter="fade">
                                      <p:cBhvr>
                                        <p:cTn id="10" dur="1000"/>
                                        <p:tgtEl>
                                          <p:spTgt spid="457"/>
                                        </p:tgtEl>
                                      </p:cBhvr>
                                    </p:animEffect>
                                  </p:childTnLst>
                                </p:cTn>
                              </p:par>
                              <p:par>
                                <p:cTn id="11" presetID="10" presetClass="entr" presetSubtype="0" fill="hold" nodeType="withEffect">
                                  <p:stCondLst>
                                    <p:cond delay="0"/>
                                  </p:stCondLst>
                                  <p:childTnLst>
                                    <p:set>
                                      <p:cBhvr>
                                        <p:cTn id="12" dur="1" fill="hold">
                                          <p:stCondLst>
                                            <p:cond delay="0"/>
                                          </p:stCondLst>
                                        </p:cTn>
                                        <p:tgtEl>
                                          <p:spTgt spid="459"/>
                                        </p:tgtEl>
                                        <p:attrNameLst>
                                          <p:attrName>style.visibility</p:attrName>
                                        </p:attrNameLst>
                                      </p:cBhvr>
                                      <p:to>
                                        <p:strVal val="visible"/>
                                      </p:to>
                                    </p:set>
                                    <p:animEffect transition="in" filter="fade">
                                      <p:cBhvr>
                                        <p:cTn id="13" dur="1000"/>
                                        <p:tgtEl>
                                          <p:spTgt spid="4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6"/>
                                        </p:tgtEl>
                                        <p:attrNameLst>
                                          <p:attrName>style.visibility</p:attrName>
                                        </p:attrNameLst>
                                      </p:cBhvr>
                                      <p:to>
                                        <p:strVal val="visible"/>
                                      </p:to>
                                    </p:set>
                                    <p:animEffect transition="in" filter="fade">
                                      <p:cBhvr>
                                        <p:cTn id="18" dur="2000"/>
                                        <p:tgtEl>
                                          <p:spTgt spid="4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0"/>
                                        </p:tgtEl>
                                        <p:attrNameLst>
                                          <p:attrName>style.visibility</p:attrName>
                                        </p:attrNameLst>
                                      </p:cBhvr>
                                      <p:to>
                                        <p:strVal val="visible"/>
                                      </p:to>
                                    </p:set>
                                    <p:animEffect transition="in" filter="fade">
                                      <p:cBhvr>
                                        <p:cTn id="23" dur="1000"/>
                                        <p:tgtEl>
                                          <p:spTgt spid="460"/>
                                        </p:tgtEl>
                                      </p:cBhvr>
                                    </p:animEffect>
                                  </p:childTnLst>
                                </p:cTn>
                              </p:par>
                              <p:par>
                                <p:cTn id="24" presetID="10" presetClass="entr" presetSubtype="0" fill="hold" nodeType="withEffect">
                                  <p:stCondLst>
                                    <p:cond delay="0"/>
                                  </p:stCondLst>
                                  <p:childTnLst>
                                    <p:set>
                                      <p:cBhvr>
                                        <p:cTn id="25" dur="1" fill="hold">
                                          <p:stCondLst>
                                            <p:cond delay="0"/>
                                          </p:stCondLst>
                                        </p:cTn>
                                        <p:tgtEl>
                                          <p:spTgt spid="461"/>
                                        </p:tgtEl>
                                        <p:attrNameLst>
                                          <p:attrName>style.visibility</p:attrName>
                                        </p:attrNameLst>
                                      </p:cBhvr>
                                      <p:to>
                                        <p:strVal val="visible"/>
                                      </p:to>
                                    </p:set>
                                    <p:animEffect transition="in" filter="fade">
                                      <p:cBhvr>
                                        <p:cTn id="26" dur="1000"/>
                                        <p:tgtEl>
                                          <p:spTgt spid="46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2"/>
                                        </p:tgtEl>
                                        <p:attrNameLst>
                                          <p:attrName>style.visibility</p:attrName>
                                        </p:attrNameLst>
                                      </p:cBhvr>
                                      <p:to>
                                        <p:strVal val="visible"/>
                                      </p:to>
                                    </p:set>
                                    <p:animEffect transition="in" filter="fade">
                                      <p:cBhvr>
                                        <p:cTn id="31" dur="1000"/>
                                        <p:tgtEl>
                                          <p:spTgt spid="462"/>
                                        </p:tgtEl>
                                      </p:cBhvr>
                                    </p:animEffect>
                                  </p:childTnLst>
                                </p:cTn>
                              </p:par>
                              <p:par>
                                <p:cTn id="32" presetID="10" presetClass="entr" presetSubtype="0" fill="hold" nodeType="withEffect">
                                  <p:stCondLst>
                                    <p:cond delay="0"/>
                                  </p:stCondLst>
                                  <p:childTnLst>
                                    <p:set>
                                      <p:cBhvr>
                                        <p:cTn id="33" dur="1" fill="hold">
                                          <p:stCondLst>
                                            <p:cond delay="0"/>
                                          </p:stCondLst>
                                        </p:cTn>
                                        <p:tgtEl>
                                          <p:spTgt spid="463"/>
                                        </p:tgtEl>
                                        <p:attrNameLst>
                                          <p:attrName>style.visibility</p:attrName>
                                        </p:attrNameLst>
                                      </p:cBhvr>
                                      <p:to>
                                        <p:strVal val="visible"/>
                                      </p:to>
                                    </p:set>
                                    <p:animEffect transition="in" filter="fade">
                                      <p:cBhvr>
                                        <p:cTn id="34" dur="1000"/>
                                        <p:tgtEl>
                                          <p:spTgt spid="4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64"/>
                                        </p:tgtEl>
                                        <p:attrNameLst>
                                          <p:attrName>style.visibility</p:attrName>
                                        </p:attrNameLst>
                                      </p:cBhvr>
                                      <p:to>
                                        <p:strVal val="visible"/>
                                      </p:to>
                                    </p:set>
                                    <p:animEffect transition="in" filter="fade">
                                      <p:cBhvr>
                                        <p:cTn id="39" dur="1000"/>
                                        <p:tgtEl>
                                          <p:spTgt spid="464"/>
                                        </p:tgtEl>
                                      </p:cBhvr>
                                    </p:animEffect>
                                  </p:childTnLst>
                                </p:cTn>
                              </p:par>
                              <p:par>
                                <p:cTn id="40" presetID="10" presetClass="entr" presetSubtype="0" fill="hold" nodeType="withEffect">
                                  <p:stCondLst>
                                    <p:cond delay="0"/>
                                  </p:stCondLst>
                                  <p:childTnLst>
                                    <p:set>
                                      <p:cBhvr>
                                        <p:cTn id="41" dur="1" fill="hold">
                                          <p:stCondLst>
                                            <p:cond delay="0"/>
                                          </p:stCondLst>
                                        </p:cTn>
                                        <p:tgtEl>
                                          <p:spTgt spid="465"/>
                                        </p:tgtEl>
                                        <p:attrNameLst>
                                          <p:attrName>style.visibility</p:attrName>
                                        </p:attrNameLst>
                                      </p:cBhvr>
                                      <p:to>
                                        <p:strVal val="visible"/>
                                      </p:to>
                                    </p:set>
                                    <p:animEffect transition="in" filter="fade">
                                      <p:cBhvr>
                                        <p:cTn id="42"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p:nvPr/>
        </p:nvSpPr>
        <p:spPr>
          <a:xfrm>
            <a:off x="2113792" y="245190"/>
            <a:ext cx="4809228" cy="743179"/>
          </a:xfrm>
          <a:prstGeom prst="rect">
            <a:avLst/>
          </a:prstGeom>
        </p:spPr>
        <p:txBody>
          <a:bodyPr lIns="91424" tIns="45712" rIns="91424" bIns="45712">
            <a:prstTxWarp prst="textPlain">
              <a:avLst/>
            </a:prstTxWarp>
          </a:bodyPr>
          <a:lstStyle/>
          <a:p>
            <a:pPr lvl="0" algn="ctr"/>
            <a:r>
              <a:rPr b="0" i="0">
                <a:ln w="12700" cap="flat" cmpd="sng">
                  <a:solidFill>
                    <a:srgbClr val="B2B2B2"/>
                  </a:solidFill>
                  <a:prstDash val="solid"/>
                  <a:round/>
                  <a:headEnd type="none" w="sm" len="sm"/>
                  <a:tailEnd type="none" w="sm" len="sm"/>
                </a:ln>
                <a:solidFill>
                  <a:srgbClr val="FF0000"/>
                </a:solidFill>
                <a:latin typeface="Calibri"/>
              </a:rPr>
              <a:t>CÁC VỞ KỊCH NỔI TIẾNG CỦA MÔ-LI-E</a:t>
            </a:r>
          </a:p>
        </p:txBody>
      </p:sp>
      <p:pic>
        <p:nvPicPr>
          <p:cNvPr id="127" name="Google Shape;127;p8" descr="38"/>
          <p:cNvPicPr preferRelativeResize="0"/>
          <p:nvPr/>
        </p:nvPicPr>
        <p:blipFill rotWithShape="1">
          <a:blip r:embed="rId3">
            <a:alphaModFix/>
          </a:blip>
          <a:srcRect/>
          <a:stretch/>
        </p:blipFill>
        <p:spPr>
          <a:xfrm>
            <a:off x="452666" y="1336278"/>
            <a:ext cx="2445756" cy="3540522"/>
          </a:xfrm>
          <a:prstGeom prst="rect">
            <a:avLst/>
          </a:prstGeom>
          <a:noFill/>
          <a:ln>
            <a:noFill/>
          </a:ln>
        </p:spPr>
      </p:pic>
      <p:pic>
        <p:nvPicPr>
          <p:cNvPr id="128" name="Google Shape;128;p8" descr="54"/>
          <p:cNvPicPr preferRelativeResize="0"/>
          <p:nvPr/>
        </p:nvPicPr>
        <p:blipFill rotWithShape="1">
          <a:blip r:embed="rId4">
            <a:alphaModFix/>
          </a:blip>
          <a:srcRect/>
          <a:stretch/>
        </p:blipFill>
        <p:spPr>
          <a:xfrm>
            <a:off x="3383134" y="1335560"/>
            <a:ext cx="2470133" cy="3540522"/>
          </a:xfrm>
          <a:prstGeom prst="rect">
            <a:avLst/>
          </a:prstGeom>
          <a:noFill/>
          <a:ln>
            <a:noFill/>
          </a:ln>
        </p:spPr>
      </p:pic>
      <p:pic>
        <p:nvPicPr>
          <p:cNvPr id="129" name="Google Shape;129;p8" descr="lao-ha-tien"/>
          <p:cNvPicPr preferRelativeResize="0"/>
          <p:nvPr/>
        </p:nvPicPr>
        <p:blipFill rotWithShape="1">
          <a:blip r:embed="rId5">
            <a:alphaModFix/>
          </a:blip>
          <a:srcRect/>
          <a:stretch/>
        </p:blipFill>
        <p:spPr>
          <a:xfrm>
            <a:off x="6285314" y="1335559"/>
            <a:ext cx="2463150" cy="35405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20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1"/>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fade">
                                      <p:cBhvr>
                                        <p:cTn id="22" dur="1"/>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anhDat\Desktop\mo-l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6" y="121298"/>
            <a:ext cx="8957387" cy="474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2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p:nvPr/>
        </p:nvSpPr>
        <p:spPr>
          <a:xfrm>
            <a:off x="575556" y="261785"/>
            <a:ext cx="7992888" cy="648072"/>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FF0000"/>
                </a:solidFill>
                <a:latin typeface="Times New Roman"/>
                <a:ea typeface="Times New Roman"/>
                <a:cs typeface="Times New Roman"/>
                <a:sym typeface="Times New Roman"/>
              </a:rPr>
              <a:t>Sơ đồ bố cục hài kịch “Trưởng giả học làm sang”</a:t>
            </a:r>
            <a:endParaRPr/>
          </a:p>
        </p:txBody>
      </p:sp>
      <p:sp>
        <p:nvSpPr>
          <p:cNvPr id="144" name="Google Shape;144;p10"/>
          <p:cNvSpPr/>
          <p:nvPr/>
        </p:nvSpPr>
        <p:spPr>
          <a:xfrm>
            <a:off x="323528"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1</a:t>
            </a:r>
            <a:endParaRPr/>
          </a:p>
        </p:txBody>
      </p:sp>
      <p:sp>
        <p:nvSpPr>
          <p:cNvPr id="145" name="Google Shape;145;p10"/>
          <p:cNvSpPr/>
          <p:nvPr/>
        </p:nvSpPr>
        <p:spPr>
          <a:xfrm>
            <a:off x="2123728"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2</a:t>
            </a:r>
            <a:endParaRPr/>
          </a:p>
        </p:txBody>
      </p:sp>
      <p:sp>
        <p:nvSpPr>
          <p:cNvPr id="146" name="Google Shape;146;p10"/>
          <p:cNvSpPr/>
          <p:nvPr/>
        </p:nvSpPr>
        <p:spPr>
          <a:xfrm>
            <a:off x="3923928"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3</a:t>
            </a:r>
            <a:endParaRPr/>
          </a:p>
        </p:txBody>
      </p:sp>
      <p:sp>
        <p:nvSpPr>
          <p:cNvPr id="147" name="Google Shape;147;p10"/>
          <p:cNvSpPr/>
          <p:nvPr/>
        </p:nvSpPr>
        <p:spPr>
          <a:xfrm>
            <a:off x="5652120"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4</a:t>
            </a:r>
            <a:endParaRPr/>
          </a:p>
        </p:txBody>
      </p:sp>
      <p:sp>
        <p:nvSpPr>
          <p:cNvPr id="148" name="Google Shape;148;p10"/>
          <p:cNvSpPr/>
          <p:nvPr/>
        </p:nvSpPr>
        <p:spPr>
          <a:xfrm>
            <a:off x="7452320"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5</a:t>
            </a:r>
            <a:endParaRPr/>
          </a:p>
        </p:txBody>
      </p:sp>
      <p:cxnSp>
        <p:nvCxnSpPr>
          <p:cNvPr id="149" name="Google Shape;149;p10"/>
          <p:cNvCxnSpPr>
            <a:stCxn id="143" idx="2"/>
            <a:endCxn id="144" idx="0"/>
          </p:cNvCxnSpPr>
          <p:nvPr/>
        </p:nvCxnSpPr>
        <p:spPr>
          <a:xfrm flipH="1">
            <a:off x="971700" y="909857"/>
            <a:ext cx="3600300" cy="805200"/>
          </a:xfrm>
          <a:prstGeom prst="straightConnector1">
            <a:avLst/>
          </a:prstGeom>
          <a:noFill/>
          <a:ln w="28575" cap="flat" cmpd="sng">
            <a:solidFill>
              <a:srgbClr val="97B853"/>
            </a:solidFill>
            <a:prstDash val="solid"/>
            <a:round/>
            <a:headEnd type="none" w="sm" len="sm"/>
            <a:tailEnd type="triangle" w="med" len="med"/>
          </a:ln>
        </p:spPr>
      </p:cxnSp>
      <p:cxnSp>
        <p:nvCxnSpPr>
          <p:cNvPr id="150" name="Google Shape;150;p10"/>
          <p:cNvCxnSpPr>
            <a:stCxn id="143" idx="2"/>
            <a:endCxn id="145" idx="0"/>
          </p:cNvCxnSpPr>
          <p:nvPr/>
        </p:nvCxnSpPr>
        <p:spPr>
          <a:xfrm flipH="1">
            <a:off x="2771700" y="909857"/>
            <a:ext cx="1800300" cy="805200"/>
          </a:xfrm>
          <a:prstGeom prst="straightConnector1">
            <a:avLst/>
          </a:prstGeom>
          <a:noFill/>
          <a:ln w="28575" cap="flat" cmpd="sng">
            <a:solidFill>
              <a:srgbClr val="97B853"/>
            </a:solidFill>
            <a:prstDash val="solid"/>
            <a:round/>
            <a:headEnd type="none" w="sm" len="sm"/>
            <a:tailEnd type="triangle" w="med" len="med"/>
          </a:ln>
        </p:spPr>
      </p:cxnSp>
      <p:cxnSp>
        <p:nvCxnSpPr>
          <p:cNvPr id="151" name="Google Shape;151;p10"/>
          <p:cNvCxnSpPr>
            <a:stCxn id="143" idx="2"/>
            <a:endCxn id="146" idx="0"/>
          </p:cNvCxnSpPr>
          <p:nvPr/>
        </p:nvCxnSpPr>
        <p:spPr>
          <a:xfrm>
            <a:off x="4572000" y="909857"/>
            <a:ext cx="0" cy="805200"/>
          </a:xfrm>
          <a:prstGeom prst="straightConnector1">
            <a:avLst/>
          </a:prstGeom>
          <a:noFill/>
          <a:ln w="28575" cap="flat" cmpd="sng">
            <a:solidFill>
              <a:srgbClr val="97B853"/>
            </a:solidFill>
            <a:prstDash val="solid"/>
            <a:round/>
            <a:headEnd type="none" w="sm" len="sm"/>
            <a:tailEnd type="triangle" w="med" len="med"/>
          </a:ln>
        </p:spPr>
      </p:cxnSp>
      <p:cxnSp>
        <p:nvCxnSpPr>
          <p:cNvPr id="152" name="Google Shape;152;p10"/>
          <p:cNvCxnSpPr>
            <a:stCxn id="143" idx="2"/>
            <a:endCxn id="147" idx="0"/>
          </p:cNvCxnSpPr>
          <p:nvPr/>
        </p:nvCxnSpPr>
        <p:spPr>
          <a:xfrm>
            <a:off x="4572000" y="909857"/>
            <a:ext cx="1728300" cy="805200"/>
          </a:xfrm>
          <a:prstGeom prst="straightConnector1">
            <a:avLst/>
          </a:prstGeom>
          <a:noFill/>
          <a:ln w="28575" cap="flat" cmpd="sng">
            <a:solidFill>
              <a:srgbClr val="97B853"/>
            </a:solidFill>
            <a:prstDash val="solid"/>
            <a:round/>
            <a:headEnd type="none" w="sm" len="sm"/>
            <a:tailEnd type="triangle" w="med" len="med"/>
          </a:ln>
        </p:spPr>
      </p:cxnSp>
      <p:cxnSp>
        <p:nvCxnSpPr>
          <p:cNvPr id="153" name="Google Shape;153;p10"/>
          <p:cNvCxnSpPr>
            <a:stCxn id="143" idx="2"/>
            <a:endCxn id="148" idx="0"/>
          </p:cNvCxnSpPr>
          <p:nvPr/>
        </p:nvCxnSpPr>
        <p:spPr>
          <a:xfrm>
            <a:off x="4572000" y="909857"/>
            <a:ext cx="3528300" cy="805200"/>
          </a:xfrm>
          <a:prstGeom prst="straightConnector1">
            <a:avLst/>
          </a:prstGeom>
          <a:noFill/>
          <a:ln w="28575" cap="flat" cmpd="sng">
            <a:solidFill>
              <a:srgbClr val="97B853"/>
            </a:solidFill>
            <a:prstDash val="solid"/>
            <a:round/>
            <a:headEnd type="none" w="sm" len="sm"/>
            <a:tailEnd type="triangle" w="med" len="med"/>
          </a:ln>
        </p:spPr>
      </p:cxnSp>
      <p:sp>
        <p:nvSpPr>
          <p:cNvPr id="154" name="Google Shape;154;p10"/>
          <p:cNvSpPr/>
          <p:nvPr/>
        </p:nvSpPr>
        <p:spPr>
          <a:xfrm>
            <a:off x="323528"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1</a:t>
            </a:r>
            <a:endParaRPr/>
          </a:p>
        </p:txBody>
      </p:sp>
      <p:sp>
        <p:nvSpPr>
          <p:cNvPr id="155" name="Google Shape;155;p10"/>
          <p:cNvSpPr/>
          <p:nvPr/>
        </p:nvSpPr>
        <p:spPr>
          <a:xfrm>
            <a:off x="1331640"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2</a:t>
            </a:r>
            <a:endParaRPr/>
          </a:p>
        </p:txBody>
      </p:sp>
      <p:sp>
        <p:nvSpPr>
          <p:cNvPr id="156" name="Google Shape;156;p10"/>
          <p:cNvSpPr/>
          <p:nvPr/>
        </p:nvSpPr>
        <p:spPr>
          <a:xfrm>
            <a:off x="2339752"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3</a:t>
            </a:r>
            <a:endParaRPr/>
          </a:p>
        </p:txBody>
      </p:sp>
      <p:sp>
        <p:nvSpPr>
          <p:cNvPr id="157" name="Google Shape;157;p10"/>
          <p:cNvSpPr/>
          <p:nvPr/>
        </p:nvSpPr>
        <p:spPr>
          <a:xfrm>
            <a:off x="3347864"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4</a:t>
            </a:r>
            <a:endParaRPr/>
          </a:p>
        </p:txBody>
      </p:sp>
      <p:sp>
        <p:nvSpPr>
          <p:cNvPr id="158" name="Google Shape;158;p10"/>
          <p:cNvSpPr/>
          <p:nvPr/>
        </p:nvSpPr>
        <p:spPr>
          <a:xfrm>
            <a:off x="4355976" y="3233624"/>
            <a:ext cx="864096" cy="851088"/>
          </a:xfrm>
          <a:prstGeom prst="roundRect">
            <a:avLst>
              <a:gd name="adj" fmla="val 16667"/>
            </a:avLst>
          </a:prstGeom>
          <a:solidFill>
            <a:srgbClr val="FDD9D9"/>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5</a:t>
            </a:r>
            <a:endParaRPr/>
          </a:p>
        </p:txBody>
      </p:sp>
      <p:cxnSp>
        <p:nvCxnSpPr>
          <p:cNvPr id="159" name="Google Shape;159;p10"/>
          <p:cNvCxnSpPr>
            <a:stCxn id="145" idx="2"/>
            <a:endCxn id="154" idx="0"/>
          </p:cNvCxnSpPr>
          <p:nvPr/>
        </p:nvCxnSpPr>
        <p:spPr>
          <a:xfrm flipH="1">
            <a:off x="755500" y="2363024"/>
            <a:ext cx="2016300" cy="870600"/>
          </a:xfrm>
          <a:prstGeom prst="straightConnector1">
            <a:avLst/>
          </a:prstGeom>
          <a:noFill/>
          <a:ln w="28575" cap="flat" cmpd="sng">
            <a:solidFill>
              <a:srgbClr val="0070C0"/>
            </a:solidFill>
            <a:prstDash val="solid"/>
            <a:round/>
            <a:headEnd type="none" w="sm" len="sm"/>
            <a:tailEnd type="triangle" w="med" len="med"/>
          </a:ln>
        </p:spPr>
      </p:cxnSp>
      <p:cxnSp>
        <p:nvCxnSpPr>
          <p:cNvPr id="160" name="Google Shape;160;p10"/>
          <p:cNvCxnSpPr>
            <a:stCxn id="145" idx="2"/>
            <a:endCxn id="155" idx="0"/>
          </p:cNvCxnSpPr>
          <p:nvPr/>
        </p:nvCxnSpPr>
        <p:spPr>
          <a:xfrm flipH="1">
            <a:off x="1763800" y="2363024"/>
            <a:ext cx="1008000" cy="870600"/>
          </a:xfrm>
          <a:prstGeom prst="straightConnector1">
            <a:avLst/>
          </a:prstGeom>
          <a:noFill/>
          <a:ln w="28575" cap="flat" cmpd="sng">
            <a:solidFill>
              <a:srgbClr val="0070C0"/>
            </a:solidFill>
            <a:prstDash val="solid"/>
            <a:round/>
            <a:headEnd type="none" w="sm" len="sm"/>
            <a:tailEnd type="triangle" w="med" len="med"/>
          </a:ln>
        </p:spPr>
      </p:cxnSp>
      <p:cxnSp>
        <p:nvCxnSpPr>
          <p:cNvPr id="161" name="Google Shape;161;p10"/>
          <p:cNvCxnSpPr>
            <a:stCxn id="145" idx="2"/>
            <a:endCxn id="156" idx="0"/>
          </p:cNvCxnSpPr>
          <p:nvPr/>
        </p:nvCxnSpPr>
        <p:spPr>
          <a:xfrm>
            <a:off x="2771800" y="2363024"/>
            <a:ext cx="0" cy="870600"/>
          </a:xfrm>
          <a:prstGeom prst="straightConnector1">
            <a:avLst/>
          </a:prstGeom>
          <a:noFill/>
          <a:ln w="28575" cap="flat" cmpd="sng">
            <a:solidFill>
              <a:srgbClr val="0070C0"/>
            </a:solidFill>
            <a:prstDash val="solid"/>
            <a:round/>
            <a:headEnd type="none" w="sm" len="sm"/>
            <a:tailEnd type="triangle" w="med" len="med"/>
          </a:ln>
        </p:spPr>
      </p:cxnSp>
      <p:cxnSp>
        <p:nvCxnSpPr>
          <p:cNvPr id="162" name="Google Shape;162;p10"/>
          <p:cNvCxnSpPr>
            <a:stCxn id="145" idx="2"/>
            <a:endCxn id="157" idx="0"/>
          </p:cNvCxnSpPr>
          <p:nvPr/>
        </p:nvCxnSpPr>
        <p:spPr>
          <a:xfrm>
            <a:off x="2771800" y="2363024"/>
            <a:ext cx="1008000" cy="870600"/>
          </a:xfrm>
          <a:prstGeom prst="straightConnector1">
            <a:avLst/>
          </a:prstGeom>
          <a:noFill/>
          <a:ln w="28575" cap="flat" cmpd="sng">
            <a:solidFill>
              <a:srgbClr val="0070C0"/>
            </a:solidFill>
            <a:prstDash val="solid"/>
            <a:round/>
            <a:headEnd type="none" w="sm" len="sm"/>
            <a:tailEnd type="triangle" w="med" len="med"/>
          </a:ln>
        </p:spPr>
      </p:cxnSp>
      <p:cxnSp>
        <p:nvCxnSpPr>
          <p:cNvPr id="163" name="Google Shape;163;p10"/>
          <p:cNvCxnSpPr>
            <a:stCxn id="145" idx="2"/>
            <a:endCxn id="158" idx="0"/>
          </p:cNvCxnSpPr>
          <p:nvPr/>
        </p:nvCxnSpPr>
        <p:spPr>
          <a:xfrm>
            <a:off x="2771800" y="2363024"/>
            <a:ext cx="2016300" cy="870600"/>
          </a:xfrm>
          <a:prstGeom prst="straightConnector1">
            <a:avLst/>
          </a:prstGeom>
          <a:noFill/>
          <a:ln w="28575" cap="flat" cmpd="sng">
            <a:solidFill>
              <a:srgbClr val="0070C0"/>
            </a:solidFill>
            <a:prstDash val="solid"/>
            <a:round/>
            <a:headEnd type="none" w="sm" len="sm"/>
            <a:tailEnd type="triangle" w="med" len="med"/>
          </a:ln>
        </p:spPr>
      </p:cxnSp>
      <p:sp>
        <p:nvSpPr>
          <p:cNvPr id="164" name="Google Shape;164;p10"/>
          <p:cNvSpPr/>
          <p:nvPr/>
        </p:nvSpPr>
        <p:spPr>
          <a:xfrm>
            <a:off x="6190900" y="3462888"/>
            <a:ext cx="2522841" cy="1230640"/>
          </a:xfrm>
          <a:prstGeom prst="ellipse">
            <a:avLst/>
          </a:prstGeom>
          <a:solidFill>
            <a:srgbClr val="FDD9D9"/>
          </a:solidFill>
          <a:ln w="25400" cap="flat" cmpd="sng">
            <a:solidFill>
              <a:srgbClr val="395E89"/>
            </a:solidFill>
            <a:prstDash val="solid"/>
            <a:round/>
            <a:headEnd type="none" w="sm" len="sm"/>
            <a:tailEnd type="none" w="sm" len="sm"/>
          </a:ln>
        </p:spPr>
        <p:txBody>
          <a:bodyPr spcFirstLastPara="1" wrap="square" lIns="91409" tIns="45692" rIns="91409" bIns="45692" anchor="ctr" anchorCtr="0">
            <a:noAutofit/>
          </a:bodyPr>
          <a:lstStyle/>
          <a:p>
            <a:pPr algn="ct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Ông</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Giuốc</a:t>
            </a:r>
            <a:r>
              <a:rPr lang="en-US" sz="2100" b="1" dirty="0">
                <a:solidFill>
                  <a:srgbClr val="0070C0"/>
                </a:solidFill>
                <a:latin typeface="Calibri"/>
                <a:ea typeface="Calibri"/>
                <a:cs typeface="Calibri"/>
                <a:sym typeface="Calibri"/>
              </a:rPr>
              <a:t> - </a:t>
            </a:r>
            <a:r>
              <a:rPr lang="en-US" sz="2100" b="1" dirty="0" err="1">
                <a:solidFill>
                  <a:srgbClr val="0070C0"/>
                </a:solidFill>
                <a:latin typeface="Calibri"/>
                <a:ea typeface="Calibri"/>
                <a:cs typeface="Calibri"/>
                <a:sym typeface="Calibri"/>
              </a:rPr>
              <a:t>đanh</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mặc</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lễ</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phục</a:t>
            </a:r>
            <a:r>
              <a:rPr lang="en-US" sz="2100" b="1" dirty="0">
                <a:solidFill>
                  <a:srgbClr val="0070C0"/>
                </a:solidFill>
                <a:latin typeface="Calibri"/>
                <a:ea typeface="Calibri"/>
                <a:cs typeface="Calibri"/>
                <a:sym typeface="Calibri"/>
              </a:rPr>
              <a:t>.” </a:t>
            </a:r>
            <a:endParaRPr sz="2100" b="1" dirty="0">
              <a:solidFill>
                <a:srgbClr val="0070C0"/>
              </a:solidFill>
              <a:latin typeface="Calibri"/>
              <a:ea typeface="Calibri"/>
              <a:cs typeface="Calibri"/>
              <a:sym typeface="Calibri"/>
            </a:endParaRPr>
          </a:p>
        </p:txBody>
      </p:sp>
      <p:pic>
        <p:nvPicPr>
          <p:cNvPr id="165" name="Google Shape;165;p10"/>
          <p:cNvPicPr preferRelativeResize="0"/>
          <p:nvPr/>
        </p:nvPicPr>
        <p:blipFill rotWithShape="1">
          <a:blip r:embed="rId3">
            <a:alphaModFix/>
          </a:blip>
          <a:srcRect/>
          <a:stretch/>
        </p:blipFill>
        <p:spPr>
          <a:xfrm>
            <a:off x="5364088" y="3339235"/>
            <a:ext cx="864096" cy="671072"/>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500"/>
                                        <p:tgtEl>
                                          <p:spTgt spid="149"/>
                                        </p:tgtEl>
                                      </p:cBhvr>
                                    </p:animEffect>
                                  </p:childTnLst>
                                </p:cTn>
                              </p:par>
                              <p:par>
                                <p:cTn id="13" presetID="10" presetClass="entr" presetSubtype="0" fill="hold" nodeType="with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fade">
                                      <p:cBhvr>
                                        <p:cTn id="15" dur="500"/>
                                        <p:tgtEl>
                                          <p:spTgt spid="144"/>
                                        </p:tgtEl>
                                      </p:cBhvr>
                                    </p:animEffect>
                                  </p:childTnLst>
                                </p:cTn>
                              </p:par>
                              <p:par>
                                <p:cTn id="16" presetID="10" presetClass="entr" presetSubtype="0" fill="hold" nodeType="withEffect">
                                  <p:stCondLst>
                                    <p:cond delay="0"/>
                                  </p:stCondLst>
                                  <p:childTnLst>
                                    <p:set>
                                      <p:cBhvr>
                                        <p:cTn id="17" dur="1" fill="hold">
                                          <p:stCondLst>
                                            <p:cond delay="0"/>
                                          </p:stCondLst>
                                        </p:cTn>
                                        <p:tgtEl>
                                          <p:spTgt spid="150"/>
                                        </p:tgtEl>
                                        <p:attrNameLst>
                                          <p:attrName>style.visibility</p:attrName>
                                        </p:attrNameLst>
                                      </p:cBhvr>
                                      <p:to>
                                        <p:strVal val="visible"/>
                                      </p:to>
                                    </p:set>
                                    <p:animEffect transition="in" filter="fade">
                                      <p:cBhvr>
                                        <p:cTn id="18" dur="500"/>
                                        <p:tgtEl>
                                          <p:spTgt spid="150"/>
                                        </p:tgtEl>
                                      </p:cBhvr>
                                    </p:animEffect>
                                  </p:childTnLst>
                                </p:cTn>
                              </p:par>
                              <p:par>
                                <p:cTn id="19" presetID="10" presetClass="entr" presetSubtype="0" fill="hold"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500"/>
                                        <p:tgtEl>
                                          <p:spTgt spid="145"/>
                                        </p:tgtEl>
                                      </p:cBhvr>
                                    </p:animEffect>
                                  </p:childTnLst>
                                </p:cTn>
                              </p:par>
                              <p:par>
                                <p:cTn id="22" presetID="10" presetClass="entr" presetSubtype="0" fill="hold" nodeType="with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fade">
                                      <p:cBhvr>
                                        <p:cTn id="24" dur="500"/>
                                        <p:tgtEl>
                                          <p:spTgt spid="151"/>
                                        </p:tgtEl>
                                      </p:cBhvr>
                                    </p:animEffect>
                                  </p:childTnLst>
                                </p:cTn>
                              </p:par>
                              <p:par>
                                <p:cTn id="25" presetID="10" presetClass="entr" presetSubtype="0" fill="hold" nodeType="withEffect">
                                  <p:stCondLst>
                                    <p:cond delay="0"/>
                                  </p:stCondLst>
                                  <p:childTnLst>
                                    <p:set>
                                      <p:cBhvr>
                                        <p:cTn id="26" dur="1" fill="hold">
                                          <p:stCondLst>
                                            <p:cond delay="0"/>
                                          </p:stCondLst>
                                        </p:cTn>
                                        <p:tgtEl>
                                          <p:spTgt spid="146"/>
                                        </p:tgtEl>
                                        <p:attrNameLst>
                                          <p:attrName>style.visibility</p:attrName>
                                        </p:attrNameLst>
                                      </p:cBhvr>
                                      <p:to>
                                        <p:strVal val="visible"/>
                                      </p:to>
                                    </p:set>
                                    <p:animEffect transition="in" filter="fade">
                                      <p:cBhvr>
                                        <p:cTn id="27" dur="500"/>
                                        <p:tgtEl>
                                          <p:spTgt spid="146"/>
                                        </p:tgtEl>
                                      </p:cBhvr>
                                    </p:animEffect>
                                  </p:childTnLst>
                                </p:cTn>
                              </p:par>
                              <p:par>
                                <p:cTn id="28" presetID="10" presetClass="entr" presetSubtype="0" fill="hold" nodeType="withEffect">
                                  <p:stCondLst>
                                    <p:cond delay="0"/>
                                  </p:stCondLst>
                                  <p:childTnLst>
                                    <p:set>
                                      <p:cBhvr>
                                        <p:cTn id="29" dur="1" fill="hold">
                                          <p:stCondLst>
                                            <p:cond delay="0"/>
                                          </p:stCondLst>
                                        </p:cTn>
                                        <p:tgtEl>
                                          <p:spTgt spid="152"/>
                                        </p:tgtEl>
                                        <p:attrNameLst>
                                          <p:attrName>style.visibility</p:attrName>
                                        </p:attrNameLst>
                                      </p:cBhvr>
                                      <p:to>
                                        <p:strVal val="visible"/>
                                      </p:to>
                                    </p:set>
                                    <p:animEffect transition="in" filter="fade">
                                      <p:cBhvr>
                                        <p:cTn id="30" dur="500"/>
                                        <p:tgtEl>
                                          <p:spTgt spid="152"/>
                                        </p:tgtEl>
                                      </p:cBhvr>
                                    </p:animEffect>
                                  </p:childTnLst>
                                </p:cTn>
                              </p:par>
                              <p:par>
                                <p:cTn id="31" presetID="10" presetClass="entr" presetSubtype="0" fill="hold" nodeType="withEffect">
                                  <p:stCondLst>
                                    <p:cond delay="0"/>
                                  </p:stCondLst>
                                  <p:childTnLst>
                                    <p:set>
                                      <p:cBhvr>
                                        <p:cTn id="32" dur="1" fill="hold">
                                          <p:stCondLst>
                                            <p:cond delay="0"/>
                                          </p:stCondLst>
                                        </p:cTn>
                                        <p:tgtEl>
                                          <p:spTgt spid="147"/>
                                        </p:tgtEl>
                                        <p:attrNameLst>
                                          <p:attrName>style.visibility</p:attrName>
                                        </p:attrNameLst>
                                      </p:cBhvr>
                                      <p:to>
                                        <p:strVal val="visible"/>
                                      </p:to>
                                    </p:set>
                                    <p:animEffect transition="in" filter="fade">
                                      <p:cBhvr>
                                        <p:cTn id="33" dur="500"/>
                                        <p:tgtEl>
                                          <p:spTgt spid="147"/>
                                        </p:tgtEl>
                                      </p:cBhvr>
                                    </p:animEffect>
                                  </p:childTnLst>
                                </p:cTn>
                              </p:par>
                              <p:par>
                                <p:cTn id="34" presetID="10" presetClass="entr" presetSubtype="0" fill="hold" nodeType="withEffect">
                                  <p:stCondLst>
                                    <p:cond delay="0"/>
                                  </p:stCondLst>
                                  <p:childTnLst>
                                    <p:set>
                                      <p:cBhvr>
                                        <p:cTn id="35" dur="1" fill="hold">
                                          <p:stCondLst>
                                            <p:cond delay="0"/>
                                          </p:stCondLst>
                                        </p:cTn>
                                        <p:tgtEl>
                                          <p:spTgt spid="153"/>
                                        </p:tgtEl>
                                        <p:attrNameLst>
                                          <p:attrName>style.visibility</p:attrName>
                                        </p:attrNameLst>
                                      </p:cBhvr>
                                      <p:to>
                                        <p:strVal val="visible"/>
                                      </p:to>
                                    </p:set>
                                    <p:animEffect transition="in" filter="fade">
                                      <p:cBhvr>
                                        <p:cTn id="36" dur="500"/>
                                        <p:tgtEl>
                                          <p:spTgt spid="153"/>
                                        </p:tgtEl>
                                      </p:cBhvr>
                                    </p:animEffect>
                                  </p:childTnLst>
                                </p:cTn>
                              </p:par>
                              <p:par>
                                <p:cTn id="37" presetID="10" presetClass="entr" presetSubtype="0" fill="hold" nodeType="withEffect">
                                  <p:stCondLst>
                                    <p:cond delay="0"/>
                                  </p:stCondLst>
                                  <p:childTnLst>
                                    <p:set>
                                      <p:cBhvr>
                                        <p:cTn id="38" dur="1" fill="hold">
                                          <p:stCondLst>
                                            <p:cond delay="0"/>
                                          </p:stCondLst>
                                        </p:cTn>
                                        <p:tgtEl>
                                          <p:spTgt spid="148"/>
                                        </p:tgtEl>
                                        <p:attrNameLst>
                                          <p:attrName>style.visibility</p:attrName>
                                        </p:attrNameLst>
                                      </p:cBhvr>
                                      <p:to>
                                        <p:strVal val="visible"/>
                                      </p:to>
                                    </p:set>
                                    <p:animEffect transition="in" filter="fade">
                                      <p:cBhvr>
                                        <p:cTn id="39" dur="500"/>
                                        <p:tgtEl>
                                          <p:spTgt spid="1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9"/>
                                        </p:tgtEl>
                                        <p:attrNameLst>
                                          <p:attrName>style.visibility</p:attrName>
                                        </p:attrNameLst>
                                      </p:cBhvr>
                                      <p:to>
                                        <p:strVal val="visible"/>
                                      </p:to>
                                    </p:set>
                                    <p:animEffect transition="in" filter="fade">
                                      <p:cBhvr>
                                        <p:cTn id="44" dur="500"/>
                                        <p:tgtEl>
                                          <p:spTgt spid="159"/>
                                        </p:tgtEl>
                                      </p:cBhvr>
                                    </p:animEffect>
                                  </p:childTnLst>
                                </p:cTn>
                              </p:par>
                              <p:par>
                                <p:cTn id="45" presetID="10" presetClass="entr" presetSubtype="0" fill="hold" nodeType="with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fade">
                                      <p:cBhvr>
                                        <p:cTn id="47" dur="500"/>
                                        <p:tgtEl>
                                          <p:spTgt spid="154"/>
                                        </p:tgtEl>
                                      </p:cBhvr>
                                    </p:animEffect>
                                  </p:childTnLst>
                                </p:cTn>
                              </p:par>
                              <p:par>
                                <p:cTn id="48" presetID="10" presetClass="entr" presetSubtype="0" fill="hold" nodeType="with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fade">
                                      <p:cBhvr>
                                        <p:cTn id="50" dur="500"/>
                                        <p:tgtEl>
                                          <p:spTgt spid="160"/>
                                        </p:tgtEl>
                                      </p:cBhvr>
                                    </p:animEffect>
                                  </p:childTnLst>
                                </p:cTn>
                              </p:par>
                              <p:par>
                                <p:cTn id="51" presetID="10" presetClass="entr" presetSubtype="0" fill="hold" nodeType="withEffect">
                                  <p:stCondLst>
                                    <p:cond delay="0"/>
                                  </p:stCondLst>
                                  <p:childTnLst>
                                    <p:set>
                                      <p:cBhvr>
                                        <p:cTn id="52" dur="1" fill="hold">
                                          <p:stCondLst>
                                            <p:cond delay="0"/>
                                          </p:stCondLst>
                                        </p:cTn>
                                        <p:tgtEl>
                                          <p:spTgt spid="155"/>
                                        </p:tgtEl>
                                        <p:attrNameLst>
                                          <p:attrName>style.visibility</p:attrName>
                                        </p:attrNameLst>
                                      </p:cBhvr>
                                      <p:to>
                                        <p:strVal val="visible"/>
                                      </p:to>
                                    </p:set>
                                    <p:animEffect transition="in" filter="fade">
                                      <p:cBhvr>
                                        <p:cTn id="53" dur="500"/>
                                        <p:tgtEl>
                                          <p:spTgt spid="155"/>
                                        </p:tgtEl>
                                      </p:cBhvr>
                                    </p:animEffect>
                                  </p:childTnLst>
                                </p:cTn>
                              </p:par>
                              <p:par>
                                <p:cTn id="54" presetID="10" presetClass="entr" presetSubtype="0" fill="hold" nodeType="with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fade">
                                      <p:cBhvr>
                                        <p:cTn id="56" dur="500"/>
                                        <p:tgtEl>
                                          <p:spTgt spid="161"/>
                                        </p:tgtEl>
                                      </p:cBhvr>
                                    </p:animEffect>
                                  </p:childTnLst>
                                </p:cTn>
                              </p:par>
                              <p:par>
                                <p:cTn id="57" presetID="10" presetClass="entr" presetSubtype="0" fill="hold" nodeType="withEffect">
                                  <p:stCondLst>
                                    <p:cond delay="0"/>
                                  </p:stCondLst>
                                  <p:childTnLst>
                                    <p:set>
                                      <p:cBhvr>
                                        <p:cTn id="58" dur="1" fill="hold">
                                          <p:stCondLst>
                                            <p:cond delay="0"/>
                                          </p:stCondLst>
                                        </p:cTn>
                                        <p:tgtEl>
                                          <p:spTgt spid="156"/>
                                        </p:tgtEl>
                                        <p:attrNameLst>
                                          <p:attrName>style.visibility</p:attrName>
                                        </p:attrNameLst>
                                      </p:cBhvr>
                                      <p:to>
                                        <p:strVal val="visible"/>
                                      </p:to>
                                    </p:set>
                                    <p:animEffect transition="in" filter="fade">
                                      <p:cBhvr>
                                        <p:cTn id="59" dur="500"/>
                                        <p:tgtEl>
                                          <p:spTgt spid="156"/>
                                        </p:tgtEl>
                                      </p:cBhvr>
                                    </p:animEffect>
                                  </p:childTnLst>
                                </p:cTn>
                              </p:par>
                              <p:par>
                                <p:cTn id="60" presetID="10" presetClass="entr" presetSubtype="0" fill="hold" nodeType="withEffect">
                                  <p:stCondLst>
                                    <p:cond delay="0"/>
                                  </p:stCondLst>
                                  <p:childTnLst>
                                    <p:set>
                                      <p:cBhvr>
                                        <p:cTn id="61" dur="1" fill="hold">
                                          <p:stCondLst>
                                            <p:cond delay="0"/>
                                          </p:stCondLst>
                                        </p:cTn>
                                        <p:tgtEl>
                                          <p:spTgt spid="162"/>
                                        </p:tgtEl>
                                        <p:attrNameLst>
                                          <p:attrName>style.visibility</p:attrName>
                                        </p:attrNameLst>
                                      </p:cBhvr>
                                      <p:to>
                                        <p:strVal val="visible"/>
                                      </p:to>
                                    </p:set>
                                    <p:animEffect transition="in" filter="fade">
                                      <p:cBhvr>
                                        <p:cTn id="62" dur="500"/>
                                        <p:tgtEl>
                                          <p:spTgt spid="162"/>
                                        </p:tgtEl>
                                      </p:cBhvr>
                                    </p:animEffect>
                                  </p:childTnLst>
                                </p:cTn>
                              </p:par>
                              <p:par>
                                <p:cTn id="63" presetID="10" presetClass="entr" presetSubtype="0" fill="hold" nodeType="withEffect">
                                  <p:stCondLst>
                                    <p:cond delay="0"/>
                                  </p:stCondLst>
                                  <p:childTnLst>
                                    <p:set>
                                      <p:cBhvr>
                                        <p:cTn id="64" dur="1" fill="hold">
                                          <p:stCondLst>
                                            <p:cond delay="0"/>
                                          </p:stCondLst>
                                        </p:cTn>
                                        <p:tgtEl>
                                          <p:spTgt spid="157"/>
                                        </p:tgtEl>
                                        <p:attrNameLst>
                                          <p:attrName>style.visibility</p:attrName>
                                        </p:attrNameLst>
                                      </p:cBhvr>
                                      <p:to>
                                        <p:strVal val="visible"/>
                                      </p:to>
                                    </p:set>
                                    <p:animEffect transition="in" filter="fade">
                                      <p:cBhvr>
                                        <p:cTn id="65" dur="500"/>
                                        <p:tgtEl>
                                          <p:spTgt spid="157"/>
                                        </p:tgtEl>
                                      </p:cBhvr>
                                    </p:animEffect>
                                  </p:childTnLst>
                                </p:cTn>
                              </p:par>
                              <p:par>
                                <p:cTn id="66" presetID="10" presetClass="entr" presetSubtype="0" fill="hold" nodeType="withEffect">
                                  <p:stCondLst>
                                    <p:cond delay="0"/>
                                  </p:stCondLst>
                                  <p:childTnLst>
                                    <p:set>
                                      <p:cBhvr>
                                        <p:cTn id="67" dur="1" fill="hold">
                                          <p:stCondLst>
                                            <p:cond delay="0"/>
                                          </p:stCondLst>
                                        </p:cTn>
                                        <p:tgtEl>
                                          <p:spTgt spid="163"/>
                                        </p:tgtEl>
                                        <p:attrNameLst>
                                          <p:attrName>style.visibility</p:attrName>
                                        </p:attrNameLst>
                                      </p:cBhvr>
                                      <p:to>
                                        <p:strVal val="visible"/>
                                      </p:to>
                                    </p:set>
                                    <p:animEffect transition="in" filter="fade">
                                      <p:cBhvr>
                                        <p:cTn id="68" dur="500"/>
                                        <p:tgtEl>
                                          <p:spTgt spid="163"/>
                                        </p:tgtEl>
                                      </p:cBhvr>
                                    </p:animEffect>
                                  </p:childTnLst>
                                </p:cTn>
                              </p:par>
                              <p:par>
                                <p:cTn id="69" presetID="10" presetClass="entr" presetSubtype="0" fill="hold" nodeType="withEffect">
                                  <p:stCondLst>
                                    <p:cond delay="0"/>
                                  </p:stCondLst>
                                  <p:childTnLst>
                                    <p:set>
                                      <p:cBhvr>
                                        <p:cTn id="70" dur="1" fill="hold">
                                          <p:stCondLst>
                                            <p:cond delay="0"/>
                                          </p:stCondLst>
                                        </p:cTn>
                                        <p:tgtEl>
                                          <p:spTgt spid="158"/>
                                        </p:tgtEl>
                                        <p:attrNameLst>
                                          <p:attrName>style.visibility</p:attrName>
                                        </p:attrNameLst>
                                      </p:cBhvr>
                                      <p:to>
                                        <p:strVal val="visible"/>
                                      </p:to>
                                    </p:set>
                                    <p:animEffect transition="in" filter="fade">
                                      <p:cBhvr>
                                        <p:cTn id="71" dur="500"/>
                                        <p:tgtEl>
                                          <p:spTgt spid="15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65"/>
                                        </p:tgtEl>
                                        <p:attrNameLst>
                                          <p:attrName>style.visibility</p:attrName>
                                        </p:attrNameLst>
                                      </p:cBhvr>
                                      <p:to>
                                        <p:strVal val="visible"/>
                                      </p:to>
                                    </p:set>
                                    <p:animEffect transition="in" filter="fade">
                                      <p:cBhvr>
                                        <p:cTn id="76" dur="500"/>
                                        <p:tgtEl>
                                          <p:spTgt spid="16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64"/>
                                        </p:tgtEl>
                                        <p:attrNameLst>
                                          <p:attrName>style.visibility</p:attrName>
                                        </p:attrNameLst>
                                      </p:cBhvr>
                                      <p:to>
                                        <p:strVal val="visible"/>
                                      </p:to>
                                    </p:set>
                                    <p:animEffect transition="in" filter="fade">
                                      <p:cBhvr>
                                        <p:cTn id="81"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p:nvPr/>
        </p:nvSpPr>
        <p:spPr>
          <a:xfrm>
            <a:off x="0" y="187570"/>
            <a:ext cx="9108504" cy="584775"/>
          </a:xfrm>
          <a:prstGeom prst="rect">
            <a:avLst/>
          </a:prstGeom>
          <a:noFill/>
          <a:ln>
            <a:noFill/>
          </a:ln>
        </p:spPr>
        <p:txBody>
          <a:bodyPr spcFirstLastPara="1" wrap="square" lIns="91409" tIns="45692" rIns="91409" bIns="45692" anchor="t" anchorCtr="0">
            <a:spAutoFit/>
          </a:bodyPr>
          <a:lstStyle/>
          <a:p>
            <a:pPr algn="ctr"/>
            <a:r>
              <a:rPr lang="en-US" sz="3200" b="1">
                <a:solidFill>
                  <a:srgbClr val="FF3399"/>
                </a:solidFill>
                <a:latin typeface="Times New Roman"/>
                <a:ea typeface="Times New Roman"/>
                <a:cs typeface="Times New Roman"/>
                <a:sym typeface="Times New Roman"/>
              </a:rPr>
              <a:t>Tóm tắt vở hài kịch </a:t>
            </a:r>
            <a:r>
              <a:rPr lang="en-US" sz="3200" b="1" i="1">
                <a:solidFill>
                  <a:srgbClr val="0070C0"/>
                </a:solidFill>
                <a:latin typeface="Times New Roman"/>
                <a:ea typeface="Times New Roman"/>
                <a:cs typeface="Times New Roman"/>
                <a:sym typeface="Times New Roman"/>
              </a:rPr>
              <a:t>Trưởng giả học làm sang</a:t>
            </a:r>
            <a:endParaRPr sz="2000" i="1">
              <a:solidFill>
                <a:srgbClr val="0000FF"/>
              </a:solidFill>
              <a:latin typeface="Times New Roman"/>
              <a:ea typeface="Times New Roman"/>
              <a:cs typeface="Times New Roman"/>
              <a:sym typeface="Times New Roman"/>
            </a:endParaRPr>
          </a:p>
        </p:txBody>
      </p:sp>
      <p:sp>
        <p:nvSpPr>
          <p:cNvPr id="172" name="Google Shape;172;p11"/>
          <p:cNvSpPr txBox="1"/>
          <p:nvPr/>
        </p:nvSpPr>
        <p:spPr>
          <a:xfrm>
            <a:off x="35496" y="1009268"/>
            <a:ext cx="9073008" cy="3939540"/>
          </a:xfrm>
          <a:prstGeom prst="rect">
            <a:avLst/>
          </a:prstGeom>
          <a:noFill/>
          <a:ln>
            <a:noFill/>
          </a:ln>
        </p:spPr>
        <p:txBody>
          <a:bodyPr spcFirstLastPara="1" wrap="square" lIns="91409" tIns="45692" rIns="91409" bIns="45692" anchor="t" anchorCtr="0">
            <a:spAutoFit/>
          </a:bodyPr>
          <a:lstStyle/>
          <a:p>
            <a:pPr algn="just"/>
            <a:r>
              <a:rPr lang="en-US" sz="2500">
                <a:solidFill>
                  <a:schemeClr val="dk1"/>
                </a:solidFill>
                <a:latin typeface="Times New Roman"/>
                <a:ea typeface="Times New Roman"/>
                <a:cs typeface="Times New Roman"/>
                <a:sym typeface="Times New Roman"/>
              </a:rPr>
              <a:t>Vở kịch gồm 5 hồi có xen những màn ca vũ nên gọi là khúc hài kịch. Ông Giuốc-đanh – nhân vật chính – tuổi ngoài 40, là 1 người giàu có nhờ bố mẹ ngày trước làm nghề buôn dạ nên muốn trở thành nhà quý tộc, bước chân vào giới thượng lưu. Tuy dốt nát những ông muốn học đòi những người cao sang nên thuê thầy về dạy đủ tất cả các môn âm nhạc, kiếm thuật, triết lí và tìm cách thay đổi cả lối ăn mặc. Ông ngớ ngẩn để cho bọn họ lừa bịp dễ dàng. Ông từ chối gả con gái Luyxin cho Clê-ông chỉ vì chàng không phải quý tộc. Cuối cùng, nhờ mưu mẹo của đầy tớ Cô-vi-ên, Clê-ông cải trang làm hoàng tử Thổ Nhĩ Kì đến hỏi cưới và được ông chấp nhận ngay. </a:t>
            </a:r>
            <a:endParaRPr sz="2500" i="1">
              <a:solidFill>
                <a:srgbClr val="0000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80"/>
                                        <p:tgtEl>
                                          <p:spTgt spid="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0" end="0"/>
                                            </p:txEl>
                                          </p:spTgt>
                                        </p:tgtEl>
                                        <p:attrNameLst>
                                          <p:attrName>style.visibility</p:attrName>
                                        </p:attrNameLst>
                                      </p:cBhvr>
                                      <p:to>
                                        <p:strVal val="visible"/>
                                      </p:to>
                                    </p:set>
                                    <p:animEffect transition="in" filter="fade">
                                      <p:cBhvr>
                                        <p:cTn id="12" dur="5000"/>
                                        <p:tgtEl>
                                          <p:spTgt spid="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16"/>
          <p:cNvGrpSpPr/>
          <p:nvPr/>
        </p:nvGrpSpPr>
        <p:grpSpPr>
          <a:xfrm>
            <a:off x="179512" y="1866458"/>
            <a:ext cx="2880320" cy="1743142"/>
            <a:chOff x="2744356" y="1370813"/>
            <a:chExt cx="3498285" cy="2059634"/>
          </a:xfrm>
        </p:grpSpPr>
        <p:pic>
          <p:nvPicPr>
            <p:cNvPr id="206" name="Google Shape;206;p16"/>
            <p:cNvPicPr preferRelativeResize="0"/>
            <p:nvPr/>
          </p:nvPicPr>
          <p:blipFill rotWithShape="1">
            <a:blip r:embed="rId3">
              <a:alphaModFix/>
            </a:blip>
            <a:srcRect/>
            <a:stretch/>
          </p:blipFill>
          <p:spPr>
            <a:xfrm>
              <a:off x="2744356" y="1370813"/>
              <a:ext cx="1888000" cy="2059634"/>
            </a:xfrm>
            <a:prstGeom prst="rect">
              <a:avLst/>
            </a:prstGeom>
            <a:noFill/>
            <a:ln>
              <a:noFill/>
            </a:ln>
          </p:spPr>
        </p:pic>
        <p:pic>
          <p:nvPicPr>
            <p:cNvPr id="207" name="Google Shape;207;p16"/>
            <p:cNvPicPr preferRelativeResize="0"/>
            <p:nvPr/>
          </p:nvPicPr>
          <p:blipFill rotWithShape="1">
            <a:blip r:embed="rId3">
              <a:alphaModFix/>
            </a:blip>
            <a:srcRect/>
            <a:stretch/>
          </p:blipFill>
          <p:spPr>
            <a:xfrm>
              <a:off x="4354641" y="1370813"/>
              <a:ext cx="1888000" cy="2059634"/>
            </a:xfrm>
            <a:prstGeom prst="rect">
              <a:avLst/>
            </a:prstGeom>
            <a:noFill/>
            <a:ln>
              <a:noFill/>
            </a:ln>
          </p:spPr>
        </p:pic>
        <p:sp>
          <p:nvSpPr>
            <p:cNvPr id="208" name="Google Shape;208;p16"/>
            <p:cNvSpPr/>
            <p:nvPr/>
          </p:nvSpPr>
          <p:spPr>
            <a:xfrm>
              <a:off x="3061478" y="1774158"/>
              <a:ext cx="2808485" cy="727315"/>
            </a:xfrm>
            <a:prstGeom prst="rect">
              <a:avLst/>
            </a:prstGeom>
            <a:noFill/>
            <a:ln>
              <a:noFill/>
            </a:ln>
          </p:spPr>
          <p:txBody>
            <a:bodyPr spcFirstLastPara="1" wrap="square" lIns="0" tIns="0" rIns="0" bIns="0" anchor="t" anchorCtr="0">
              <a:spAutoFit/>
            </a:bodyPr>
            <a:lstStyle/>
            <a:p>
              <a:pPr algn="ctr"/>
              <a:r>
                <a:rPr lang="en-US" sz="4000" b="1">
                  <a:solidFill>
                    <a:schemeClr val="accent3"/>
                  </a:solidFill>
                  <a:latin typeface="Times New Roman"/>
                  <a:ea typeface="Times New Roman"/>
                  <a:cs typeface="Times New Roman"/>
                  <a:sym typeface="Times New Roman"/>
                </a:rPr>
                <a:t>Bố     cục</a:t>
              </a:r>
              <a:endParaRPr sz="4000" b="1">
                <a:solidFill>
                  <a:schemeClr val="accent3"/>
                </a:solidFill>
                <a:latin typeface="Times New Roman"/>
                <a:ea typeface="Times New Roman"/>
                <a:cs typeface="Times New Roman"/>
                <a:sym typeface="Times New Roman"/>
              </a:endParaRPr>
            </a:p>
          </p:txBody>
        </p:sp>
      </p:grpSp>
      <p:sp>
        <p:nvSpPr>
          <p:cNvPr id="209" name="Google Shape;209;p16"/>
          <p:cNvSpPr/>
          <p:nvPr/>
        </p:nvSpPr>
        <p:spPr>
          <a:xfrm>
            <a:off x="3707905" y="340296"/>
            <a:ext cx="4824536" cy="2088232"/>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09" tIns="45692" rIns="91409" bIns="45692" anchor="ctr" anchorCtr="0">
            <a:noAutofit/>
          </a:bodyPr>
          <a:lstStyle/>
          <a:p>
            <a:pPr algn="ctr"/>
            <a:endParaRPr sz="3200" i="1">
              <a:solidFill>
                <a:srgbClr val="0000FF"/>
              </a:solidFill>
              <a:latin typeface="Times New Roman"/>
              <a:ea typeface="Times New Roman"/>
              <a:cs typeface="Times New Roman"/>
              <a:sym typeface="Times New Roman"/>
            </a:endParaRPr>
          </a:p>
        </p:txBody>
      </p:sp>
      <p:sp>
        <p:nvSpPr>
          <p:cNvPr id="210" name="Google Shape;210;p16"/>
          <p:cNvSpPr/>
          <p:nvPr/>
        </p:nvSpPr>
        <p:spPr>
          <a:xfrm>
            <a:off x="4355977" y="844352"/>
            <a:ext cx="3672407" cy="1077161"/>
          </a:xfrm>
          <a:prstGeom prst="rect">
            <a:avLst/>
          </a:prstGeom>
          <a:noFill/>
          <a:ln>
            <a:noFill/>
          </a:ln>
        </p:spPr>
        <p:txBody>
          <a:bodyPr spcFirstLastPara="1" wrap="square" lIns="91409" tIns="45692" rIns="91409" bIns="45692" anchor="t" anchorCtr="0">
            <a:spAutoFit/>
          </a:bodyPr>
          <a:lstStyle/>
          <a:p>
            <a:pPr algn="ctr"/>
            <a:r>
              <a:rPr lang="en-US" sz="3200" b="1" i="1" u="sng">
                <a:solidFill>
                  <a:srgbClr val="0000FF"/>
                </a:solidFill>
                <a:latin typeface="Times New Roman"/>
                <a:ea typeface="Times New Roman"/>
                <a:cs typeface="Times New Roman"/>
                <a:sym typeface="Times New Roman"/>
              </a:rPr>
              <a:t>Cảnh 1: </a:t>
            </a:r>
            <a:r>
              <a:rPr lang="en-US" sz="3200" i="1">
                <a:solidFill>
                  <a:srgbClr val="0000FF"/>
                </a:solidFill>
                <a:latin typeface="Times New Roman"/>
                <a:ea typeface="Times New Roman"/>
                <a:cs typeface="Times New Roman"/>
                <a:sym typeface="Times New Roman"/>
              </a:rPr>
              <a:t>Ông Giuốc-đanh và bác phó may</a:t>
            </a:r>
            <a:endParaRPr/>
          </a:p>
        </p:txBody>
      </p:sp>
      <p:sp>
        <p:nvSpPr>
          <p:cNvPr id="211" name="Google Shape;211;p16"/>
          <p:cNvSpPr/>
          <p:nvPr/>
        </p:nvSpPr>
        <p:spPr>
          <a:xfrm>
            <a:off x="3707905" y="2716560"/>
            <a:ext cx="4824536" cy="2088232"/>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09" tIns="45692" rIns="91409" bIns="45692" anchor="ctr" anchorCtr="0">
            <a:noAutofit/>
          </a:bodyPr>
          <a:lstStyle/>
          <a:p>
            <a:pPr algn="ctr"/>
            <a:endParaRPr sz="3200" i="1">
              <a:solidFill>
                <a:srgbClr val="0000FF"/>
              </a:solidFill>
              <a:latin typeface="Times New Roman"/>
              <a:ea typeface="Times New Roman"/>
              <a:cs typeface="Times New Roman"/>
              <a:sym typeface="Times New Roman"/>
            </a:endParaRPr>
          </a:p>
        </p:txBody>
      </p:sp>
      <p:sp>
        <p:nvSpPr>
          <p:cNvPr id="212" name="Google Shape;212;p16"/>
          <p:cNvSpPr/>
          <p:nvPr/>
        </p:nvSpPr>
        <p:spPr>
          <a:xfrm>
            <a:off x="4211961" y="2975846"/>
            <a:ext cx="3672407" cy="1077178"/>
          </a:xfrm>
          <a:prstGeom prst="rect">
            <a:avLst/>
          </a:prstGeom>
          <a:noFill/>
          <a:ln>
            <a:noFill/>
          </a:ln>
        </p:spPr>
        <p:txBody>
          <a:bodyPr spcFirstLastPara="1" wrap="square" lIns="91409" tIns="45692" rIns="91409" bIns="45692" anchor="t" anchorCtr="0">
            <a:spAutoFit/>
          </a:bodyPr>
          <a:lstStyle/>
          <a:p>
            <a:pPr algn="ctr"/>
            <a:r>
              <a:rPr lang="en-US" sz="3200" b="1" i="1" u="sng" dirty="0" err="1">
                <a:solidFill>
                  <a:srgbClr val="0000FF"/>
                </a:solidFill>
                <a:latin typeface="Times New Roman"/>
                <a:ea typeface="Times New Roman"/>
                <a:cs typeface="Times New Roman"/>
                <a:sym typeface="Times New Roman"/>
              </a:rPr>
              <a:t>Cảnh</a:t>
            </a:r>
            <a:r>
              <a:rPr lang="en-US" sz="3200" b="1" i="1" u="sng" dirty="0">
                <a:solidFill>
                  <a:srgbClr val="0000FF"/>
                </a:solidFill>
                <a:latin typeface="Times New Roman"/>
                <a:ea typeface="Times New Roman"/>
                <a:cs typeface="Times New Roman"/>
                <a:sym typeface="Times New Roman"/>
              </a:rPr>
              <a:t> 2: </a:t>
            </a:r>
            <a:r>
              <a:rPr lang="en-US" sz="3200" i="1" dirty="0" err="1">
                <a:solidFill>
                  <a:srgbClr val="0000FF"/>
                </a:solidFill>
                <a:latin typeface="Times New Roman"/>
                <a:ea typeface="Times New Roman"/>
                <a:cs typeface="Times New Roman"/>
                <a:sym typeface="Times New Roman"/>
              </a:rPr>
              <a:t>Ông</a:t>
            </a:r>
            <a:r>
              <a:rPr lang="en-US" sz="3200" i="1" dirty="0">
                <a:solidFill>
                  <a:srgbClr val="0000FF"/>
                </a:solidFill>
                <a:latin typeface="Times New Roman"/>
                <a:ea typeface="Times New Roman"/>
                <a:cs typeface="Times New Roman"/>
                <a:sym typeface="Times New Roman"/>
              </a:rPr>
              <a:t> </a:t>
            </a:r>
            <a:r>
              <a:rPr lang="en-US" sz="3200" i="1" dirty="0" err="1">
                <a:solidFill>
                  <a:srgbClr val="0000FF"/>
                </a:solidFill>
                <a:latin typeface="Times New Roman"/>
                <a:ea typeface="Times New Roman"/>
                <a:cs typeface="Times New Roman"/>
                <a:sym typeface="Times New Roman"/>
              </a:rPr>
              <a:t>Giuốc-đanh</a:t>
            </a:r>
            <a:r>
              <a:rPr lang="en-US" sz="3200" i="1" dirty="0">
                <a:solidFill>
                  <a:srgbClr val="0000FF"/>
                </a:solidFill>
                <a:latin typeface="Times New Roman"/>
                <a:ea typeface="Times New Roman"/>
                <a:cs typeface="Times New Roman"/>
                <a:sym typeface="Times New Roman"/>
              </a:rPr>
              <a:t> </a:t>
            </a:r>
            <a:r>
              <a:rPr lang="en-US" sz="3200" i="1" dirty="0" err="1">
                <a:solidFill>
                  <a:srgbClr val="0000FF"/>
                </a:solidFill>
                <a:latin typeface="Times New Roman"/>
                <a:ea typeface="Times New Roman"/>
                <a:cs typeface="Times New Roman"/>
                <a:sym typeface="Times New Roman"/>
              </a:rPr>
              <a:t>và</a:t>
            </a:r>
            <a:r>
              <a:rPr lang="en-US" sz="3200" i="1" dirty="0">
                <a:solidFill>
                  <a:srgbClr val="0000FF"/>
                </a:solidFill>
                <a:latin typeface="Times New Roman"/>
                <a:ea typeface="Times New Roman"/>
                <a:cs typeface="Times New Roman"/>
                <a:sym typeface="Times New Roman"/>
              </a:rPr>
              <a:t> 4 </a:t>
            </a:r>
            <a:r>
              <a:rPr lang="en-US" sz="3200" i="1" dirty="0" err="1">
                <a:solidFill>
                  <a:srgbClr val="0000FF"/>
                </a:solidFill>
                <a:latin typeface="Times New Roman"/>
                <a:ea typeface="Times New Roman"/>
                <a:cs typeface="Times New Roman"/>
                <a:sym typeface="Times New Roman"/>
              </a:rPr>
              <a:t>thợ</a:t>
            </a:r>
            <a:r>
              <a:rPr lang="en-US" sz="3200" i="1" dirty="0">
                <a:solidFill>
                  <a:srgbClr val="0000FF"/>
                </a:solidFill>
                <a:latin typeface="Times New Roman"/>
                <a:ea typeface="Times New Roman"/>
                <a:cs typeface="Times New Roman"/>
                <a:sym typeface="Times New Roman"/>
              </a:rPr>
              <a:t> </a:t>
            </a:r>
            <a:r>
              <a:rPr lang="en-US" sz="3200" i="1" dirty="0" err="1">
                <a:solidFill>
                  <a:srgbClr val="0000FF"/>
                </a:solidFill>
                <a:latin typeface="Times New Roman"/>
                <a:ea typeface="Times New Roman"/>
                <a:cs typeface="Times New Roman"/>
                <a:sym typeface="Times New Roman"/>
              </a:rPr>
              <a:t>phụ</a:t>
            </a:r>
            <a:endParaRPr sz="3200" i="1" dirty="0">
              <a:solidFill>
                <a:srgbClr val="0000FF"/>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fade">
                                      <p:cBhvr>
                                        <p:cTn id="12" dur="1000"/>
                                        <p:tgtEl>
                                          <p:spTgt spid="209"/>
                                        </p:tgtEl>
                                      </p:cBhvr>
                                    </p:animEffect>
                                  </p:childTnLst>
                                </p:cTn>
                              </p:par>
                              <p:par>
                                <p:cTn id="13" presetID="10" presetClass="entr" presetSubtype="0" fill="hold" nodeType="withEffect">
                                  <p:stCondLst>
                                    <p:cond delay="0"/>
                                  </p:stCondLst>
                                  <p:childTnLst>
                                    <p:set>
                                      <p:cBhvr>
                                        <p:cTn id="14" dur="1" fill="hold">
                                          <p:stCondLst>
                                            <p:cond delay="0"/>
                                          </p:stCondLst>
                                        </p:cTn>
                                        <p:tgtEl>
                                          <p:spTgt spid="210"/>
                                        </p:tgtEl>
                                        <p:attrNameLst>
                                          <p:attrName>style.visibility</p:attrName>
                                        </p:attrNameLst>
                                      </p:cBhvr>
                                      <p:to>
                                        <p:strVal val="visible"/>
                                      </p:to>
                                    </p:set>
                                    <p:animEffect transition="in" filter="fade">
                                      <p:cBhvr>
                                        <p:cTn id="15" dur="1000"/>
                                        <p:tgtEl>
                                          <p:spTgt spid="2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1"/>
                                        </p:tgtEl>
                                        <p:attrNameLst>
                                          <p:attrName>style.visibility</p:attrName>
                                        </p:attrNameLst>
                                      </p:cBhvr>
                                      <p:to>
                                        <p:strVal val="visible"/>
                                      </p:to>
                                    </p:set>
                                    <p:animEffect transition="in" filter="fade">
                                      <p:cBhvr>
                                        <p:cTn id="20" dur="1000"/>
                                        <p:tgtEl>
                                          <p:spTgt spid="211"/>
                                        </p:tgtEl>
                                      </p:cBhvr>
                                    </p:animEffect>
                                  </p:childTnLst>
                                </p:cTn>
                              </p:par>
                              <p:par>
                                <p:cTn id="21" presetID="10" presetClass="entr" presetSubtype="0" fill="hold" nodeType="withEffect">
                                  <p:stCondLst>
                                    <p:cond delay="0"/>
                                  </p:stCondLst>
                                  <p:childTnLst>
                                    <p:set>
                                      <p:cBhvr>
                                        <p:cTn id="22" dur="1" fill="hold">
                                          <p:stCondLst>
                                            <p:cond delay="0"/>
                                          </p:stCondLst>
                                        </p:cTn>
                                        <p:tgtEl>
                                          <p:spTgt spid="212"/>
                                        </p:tgtEl>
                                        <p:attrNameLst>
                                          <p:attrName>style.visibility</p:attrName>
                                        </p:attrNameLst>
                                      </p:cBhvr>
                                      <p:to>
                                        <p:strVal val="visible"/>
                                      </p:to>
                                    </p:set>
                                    <p:animEffect transition="in" filter="fade">
                                      <p:cBhvr>
                                        <p:cTn id="23"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88632735"/>
              </p:ext>
            </p:extLst>
          </p:nvPr>
        </p:nvGraphicFramePr>
        <p:xfrm>
          <a:off x="342901" y="202285"/>
          <a:ext cx="8361484" cy="4274382"/>
        </p:xfrm>
        <a:graphic>
          <a:graphicData uri="http://schemas.openxmlformats.org/drawingml/2006/table">
            <a:tbl>
              <a:tblPr firstRow="1" bandRow="1">
                <a:tableStyleId>{5C22544A-7EE6-4342-B048-85BDC9FD1C3A}</a:tableStyleId>
              </a:tblPr>
              <a:tblGrid>
                <a:gridCol w="4180742">
                  <a:extLst>
                    <a:ext uri="{9D8B030D-6E8A-4147-A177-3AD203B41FA5}">
                      <a16:colId xmlns:a16="http://schemas.microsoft.com/office/drawing/2014/main" val="20000"/>
                    </a:ext>
                  </a:extLst>
                </a:gridCol>
                <a:gridCol w="4180742">
                  <a:extLst>
                    <a:ext uri="{9D8B030D-6E8A-4147-A177-3AD203B41FA5}">
                      <a16:colId xmlns:a16="http://schemas.microsoft.com/office/drawing/2014/main" val="20001"/>
                    </a:ext>
                  </a:extLst>
                </a:gridCol>
              </a:tblGrid>
              <a:tr h="712397">
                <a:tc gridSpan="2">
                  <a:txBody>
                    <a:bodyPr/>
                    <a:lstStyle/>
                    <a:p>
                      <a:pPr algn="ctr"/>
                      <a:r>
                        <a:rPr lang="en-US" sz="2100"/>
                        <a:t>NHÓM 1 :TÌM HIỂU ÔNG</a:t>
                      </a:r>
                      <a:r>
                        <a:rPr lang="en-US" sz="2100" baseline="0"/>
                        <a:t> </a:t>
                      </a:r>
                      <a:r>
                        <a:rPr lang="en-US" sz="2100" baseline="0" dirty="0"/>
                        <a:t>GIUỐC-ĐANH </a:t>
                      </a:r>
                      <a:r>
                        <a:rPr lang="en-US" sz="2100" baseline="0"/>
                        <a:t>TRƯỚC  KHI  </a:t>
                      </a:r>
                      <a:r>
                        <a:rPr lang="en-US" sz="2100" baseline="0" dirty="0"/>
                        <a:t>MẶC LỄ PHỤC</a:t>
                      </a:r>
                      <a:endParaRPr lang="en-US" sz="2100" dirty="0"/>
                    </a:p>
                  </a:txBody>
                  <a:tcPr marL="68580" marR="68580" marT="34301" marB="34301"/>
                </a:tc>
                <a:tc hMerge="1">
                  <a:txBody>
                    <a:bodyPr/>
                    <a:lstStyle/>
                    <a:p>
                      <a:endParaRPr lang="en-US" dirty="0"/>
                    </a:p>
                  </a:txBody>
                  <a:tcPr/>
                </a:tc>
                <a:extLst>
                  <a:ext uri="{0D108BD9-81ED-4DB2-BD59-A6C34878D82A}">
                    <a16:rowId xmlns:a16="http://schemas.microsoft.com/office/drawing/2014/main" val="10000"/>
                  </a:ext>
                </a:extLst>
              </a:tr>
              <a:tr h="712397">
                <a:tc>
                  <a:txBody>
                    <a:bodyPr/>
                    <a:lstStyle/>
                    <a:p>
                      <a:r>
                        <a:rPr lang="en-US" sz="2100" dirty="0" err="1"/>
                        <a:t>Thái</a:t>
                      </a:r>
                      <a:r>
                        <a:rPr lang="en-US" sz="2100" baseline="0" dirty="0"/>
                        <a:t> </a:t>
                      </a:r>
                      <a:r>
                        <a:rPr lang="en-US" sz="2100" baseline="0" dirty="0" err="1"/>
                        <a:t>độ</a:t>
                      </a:r>
                      <a:r>
                        <a:rPr lang="en-US" sz="2100" baseline="0" dirty="0"/>
                        <a:t> </a:t>
                      </a:r>
                      <a:r>
                        <a:rPr lang="en-US" sz="2100" baseline="0" dirty="0" err="1"/>
                        <a:t>lúc</a:t>
                      </a:r>
                      <a:r>
                        <a:rPr lang="en-US" sz="2100" baseline="0" dirty="0"/>
                        <a:t> </a:t>
                      </a:r>
                      <a:r>
                        <a:rPr lang="en-US" sz="2100" baseline="0" dirty="0" err="1"/>
                        <a:t>đầu</a:t>
                      </a:r>
                      <a:endParaRPr lang="en-US" sz="2100" dirty="0"/>
                    </a:p>
                  </a:txBody>
                  <a:tcPr marL="68580" marR="68580" marT="34301" marB="34301"/>
                </a:tc>
                <a:tc>
                  <a:txBody>
                    <a:bodyPr/>
                    <a:lstStyle/>
                    <a:p>
                      <a:endParaRPr lang="en-US" sz="1100"/>
                    </a:p>
                  </a:txBody>
                  <a:tcPr marL="68580" marR="68580" marT="34301" marB="34301"/>
                </a:tc>
                <a:extLst>
                  <a:ext uri="{0D108BD9-81ED-4DB2-BD59-A6C34878D82A}">
                    <a16:rowId xmlns:a16="http://schemas.microsoft.com/office/drawing/2014/main" val="10001"/>
                  </a:ext>
                </a:extLst>
              </a:tr>
              <a:tr h="712397">
                <a:tc>
                  <a:txBody>
                    <a:bodyPr/>
                    <a:lstStyle/>
                    <a:p>
                      <a:r>
                        <a:rPr lang="en-US" sz="2100" dirty="0" err="1"/>
                        <a:t>Thái</a:t>
                      </a:r>
                      <a:r>
                        <a:rPr lang="en-US" sz="2100" baseline="0" dirty="0"/>
                        <a:t> </a:t>
                      </a:r>
                      <a:r>
                        <a:rPr lang="en-US" sz="2100" baseline="0" dirty="0" err="1"/>
                        <a:t>độ</a:t>
                      </a:r>
                      <a:r>
                        <a:rPr lang="en-US" sz="2100" baseline="0" dirty="0"/>
                        <a:t> </a:t>
                      </a:r>
                      <a:r>
                        <a:rPr lang="en-US" sz="2100" baseline="0" dirty="0" err="1"/>
                        <a:t>về</a:t>
                      </a:r>
                      <a:r>
                        <a:rPr lang="en-US" sz="2100" baseline="0" dirty="0"/>
                        <a:t> </a:t>
                      </a:r>
                      <a:r>
                        <a:rPr lang="en-US" sz="2100" baseline="0" dirty="0" err="1"/>
                        <a:t>sau</a:t>
                      </a:r>
                      <a:endParaRPr lang="en-US" sz="2100" dirty="0"/>
                    </a:p>
                  </a:txBody>
                  <a:tcPr marL="68580" marR="68580" marT="34301" marB="34301"/>
                </a:tc>
                <a:tc>
                  <a:txBody>
                    <a:bodyPr/>
                    <a:lstStyle/>
                    <a:p>
                      <a:endParaRPr lang="en-US" sz="1100"/>
                    </a:p>
                  </a:txBody>
                  <a:tcPr marL="68580" marR="68580" marT="34301" marB="34301"/>
                </a:tc>
                <a:extLst>
                  <a:ext uri="{0D108BD9-81ED-4DB2-BD59-A6C34878D82A}">
                    <a16:rowId xmlns:a16="http://schemas.microsoft.com/office/drawing/2014/main" val="10002"/>
                  </a:ext>
                </a:extLst>
              </a:tr>
              <a:tr h="712397">
                <a:tc>
                  <a:txBody>
                    <a:bodyPr/>
                    <a:lstStyle/>
                    <a:p>
                      <a:endParaRPr lang="en-US" sz="2100" dirty="0"/>
                    </a:p>
                  </a:txBody>
                  <a:tcPr marL="68580" marR="68580" marT="34301" marB="34301"/>
                </a:tc>
                <a:tc>
                  <a:txBody>
                    <a:bodyPr/>
                    <a:lstStyle/>
                    <a:p>
                      <a:endParaRPr lang="en-US" sz="1100" dirty="0"/>
                    </a:p>
                  </a:txBody>
                  <a:tcPr marL="68580" marR="68580" marT="34301" marB="34301"/>
                </a:tc>
                <a:extLst>
                  <a:ext uri="{0D108BD9-81ED-4DB2-BD59-A6C34878D82A}">
                    <a16:rowId xmlns:a16="http://schemas.microsoft.com/office/drawing/2014/main" val="10003"/>
                  </a:ext>
                </a:extLst>
              </a:tr>
              <a:tr h="712397">
                <a:tc>
                  <a:txBody>
                    <a:bodyPr/>
                    <a:lstStyle/>
                    <a:p>
                      <a:r>
                        <a:rPr lang="en-US" sz="2100" dirty="0" err="1"/>
                        <a:t>Mâu</a:t>
                      </a:r>
                      <a:r>
                        <a:rPr lang="en-US" sz="2100" baseline="0" dirty="0"/>
                        <a:t> </a:t>
                      </a:r>
                      <a:r>
                        <a:rPr lang="en-US" sz="2100" baseline="0" dirty="0" err="1"/>
                        <a:t>thuẫn</a:t>
                      </a:r>
                      <a:r>
                        <a:rPr lang="en-US" sz="2100" baseline="0" dirty="0"/>
                        <a:t> </a:t>
                      </a:r>
                      <a:r>
                        <a:rPr lang="en-US" sz="2100" baseline="0" dirty="0" err="1"/>
                        <a:t>gây</a:t>
                      </a:r>
                      <a:r>
                        <a:rPr lang="en-US" sz="2100" baseline="0" dirty="0"/>
                        <a:t> </a:t>
                      </a:r>
                      <a:r>
                        <a:rPr lang="en-US" sz="2100" baseline="0" dirty="0" err="1"/>
                        <a:t>cười</a:t>
                      </a:r>
                      <a:endParaRPr lang="en-US" sz="2100" dirty="0"/>
                    </a:p>
                  </a:txBody>
                  <a:tcPr marL="68580" marR="68580" marT="34301" marB="34301"/>
                </a:tc>
                <a:tc>
                  <a:txBody>
                    <a:bodyPr/>
                    <a:lstStyle/>
                    <a:p>
                      <a:endParaRPr lang="en-US" sz="1100"/>
                    </a:p>
                  </a:txBody>
                  <a:tcPr marL="68580" marR="68580" marT="34301" marB="34301"/>
                </a:tc>
                <a:extLst>
                  <a:ext uri="{0D108BD9-81ED-4DB2-BD59-A6C34878D82A}">
                    <a16:rowId xmlns:a16="http://schemas.microsoft.com/office/drawing/2014/main" val="10004"/>
                  </a:ext>
                </a:extLst>
              </a:tr>
              <a:tr h="712397">
                <a:tc>
                  <a:txBody>
                    <a:bodyPr/>
                    <a:lstStyle/>
                    <a:p>
                      <a:r>
                        <a:rPr lang="en-US" sz="2100" dirty="0" err="1"/>
                        <a:t>Đánh</a:t>
                      </a:r>
                      <a:r>
                        <a:rPr lang="en-US" sz="2100" baseline="0" dirty="0"/>
                        <a:t> </a:t>
                      </a:r>
                      <a:r>
                        <a:rPr lang="en-US" sz="2100" baseline="0" dirty="0" err="1"/>
                        <a:t>giá</a:t>
                      </a:r>
                      <a:r>
                        <a:rPr lang="en-US" sz="2100" baseline="0" dirty="0"/>
                        <a:t> </a:t>
                      </a:r>
                      <a:r>
                        <a:rPr lang="en-US" sz="2100" baseline="0" dirty="0" err="1"/>
                        <a:t>về</a:t>
                      </a:r>
                      <a:r>
                        <a:rPr lang="en-US" sz="2100" baseline="0" dirty="0"/>
                        <a:t> </a:t>
                      </a:r>
                      <a:r>
                        <a:rPr lang="en-US" sz="2100" baseline="0" dirty="0" err="1"/>
                        <a:t>nhân</a:t>
                      </a:r>
                      <a:r>
                        <a:rPr lang="en-US" sz="2100" baseline="0" dirty="0"/>
                        <a:t> </a:t>
                      </a:r>
                      <a:r>
                        <a:rPr lang="en-US" sz="2100" baseline="0" dirty="0" err="1"/>
                        <a:t>vật</a:t>
                      </a:r>
                      <a:endParaRPr lang="en-US" sz="2100" dirty="0"/>
                    </a:p>
                  </a:txBody>
                  <a:tcPr marL="68580" marR="68580" marT="34301" marB="34301"/>
                </a:tc>
                <a:tc>
                  <a:txBody>
                    <a:bodyPr/>
                    <a:lstStyle/>
                    <a:p>
                      <a:endParaRPr lang="en-US" sz="1100" dirty="0"/>
                    </a:p>
                  </a:txBody>
                  <a:tcPr marL="68580" marR="68580" marT="34301" marB="34301"/>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54667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EF87E-E311-59F3-0DA8-144E93F8ABDF}"/>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9089748-E440-C617-D919-9B797B17D354}"/>
              </a:ext>
            </a:extLst>
          </p:cNvPr>
          <p:cNvGraphicFramePr>
            <a:graphicFrameLocks noGrp="1"/>
          </p:cNvGraphicFramePr>
          <p:nvPr>
            <p:extLst>
              <p:ext uri="{D42A27DB-BD31-4B8C-83A1-F6EECF244321}">
                <p14:modId xmlns:p14="http://schemas.microsoft.com/office/powerpoint/2010/main" val="2224571452"/>
              </p:ext>
            </p:extLst>
          </p:nvPr>
        </p:nvGraphicFramePr>
        <p:xfrm>
          <a:off x="36871" y="-73742"/>
          <a:ext cx="9107129" cy="6910807"/>
        </p:xfrm>
        <a:graphic>
          <a:graphicData uri="http://schemas.openxmlformats.org/drawingml/2006/table">
            <a:tbl>
              <a:tblPr firstRow="1" bandRow="1">
                <a:tableStyleId>{5C22544A-7EE6-4342-B048-85BDC9FD1C3A}</a:tableStyleId>
              </a:tblPr>
              <a:tblGrid>
                <a:gridCol w="2109019">
                  <a:extLst>
                    <a:ext uri="{9D8B030D-6E8A-4147-A177-3AD203B41FA5}">
                      <a16:colId xmlns:a16="http://schemas.microsoft.com/office/drawing/2014/main" val="20000"/>
                    </a:ext>
                  </a:extLst>
                </a:gridCol>
                <a:gridCol w="6998110">
                  <a:extLst>
                    <a:ext uri="{9D8B030D-6E8A-4147-A177-3AD203B41FA5}">
                      <a16:colId xmlns:a16="http://schemas.microsoft.com/office/drawing/2014/main" val="20001"/>
                    </a:ext>
                  </a:extLst>
                </a:gridCol>
              </a:tblGrid>
              <a:tr h="748509">
                <a:tc gridSpan="2">
                  <a:txBody>
                    <a:bodyPr/>
                    <a:lstStyle/>
                    <a:p>
                      <a:pPr algn="ctr"/>
                      <a:r>
                        <a:rPr lang="en-US" sz="2100"/>
                        <a:t>ÔNG</a:t>
                      </a:r>
                      <a:r>
                        <a:rPr lang="en-US" sz="2100" baseline="0"/>
                        <a:t> </a:t>
                      </a:r>
                      <a:r>
                        <a:rPr lang="en-US" sz="2100" baseline="0" dirty="0"/>
                        <a:t>GIUỐC-ĐANH </a:t>
                      </a:r>
                      <a:r>
                        <a:rPr lang="en-US" sz="2100" baseline="0"/>
                        <a:t>TRƯỚC KHI  </a:t>
                      </a:r>
                      <a:r>
                        <a:rPr lang="en-US" sz="2100" baseline="0" dirty="0"/>
                        <a:t>MẶC LỄ PHỤC</a:t>
                      </a:r>
                      <a:endParaRPr lang="en-US" sz="2100" dirty="0"/>
                    </a:p>
                  </a:txBody>
                  <a:tcPr marL="68580" marR="68580" marT="34301" marB="34301"/>
                </a:tc>
                <a:tc hMerge="1">
                  <a:txBody>
                    <a:bodyPr/>
                    <a:lstStyle/>
                    <a:p>
                      <a:endParaRPr lang="en-US" dirty="0"/>
                    </a:p>
                  </a:txBody>
                  <a:tcPr/>
                </a:tc>
                <a:extLst>
                  <a:ext uri="{0D108BD9-81ED-4DB2-BD59-A6C34878D82A}">
                    <a16:rowId xmlns:a16="http://schemas.microsoft.com/office/drawing/2014/main" val="10000"/>
                  </a:ext>
                </a:extLst>
              </a:tr>
              <a:tr h="1593270">
                <a:tc>
                  <a:txBody>
                    <a:bodyPr/>
                    <a:lstStyle/>
                    <a:p>
                      <a:r>
                        <a:rPr lang="en-US" sz="2100" dirty="0" err="1">
                          <a:latin typeface="Times New Roman" panose="02020603050405020304" pitchFamily="18" charset="0"/>
                          <a:cs typeface="Times New Roman" panose="02020603050405020304" pitchFamily="18" charset="0"/>
                        </a:rPr>
                        <a:t>Thái</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độ</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lúc</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đầu</a:t>
                      </a:r>
                      <a:endParaRPr lang="en-US" sz="2100" dirty="0">
                        <a:latin typeface="Times New Roman" panose="02020603050405020304" pitchFamily="18" charset="0"/>
                        <a:cs typeface="Times New Roman" panose="02020603050405020304" pitchFamily="18" charset="0"/>
                      </a:endParaRPr>
                    </a:p>
                  </a:txBody>
                  <a:tcPr marL="68580" marR="68580" marT="34301" marB="34301"/>
                </a:tc>
                <a:tc>
                  <a:txBody>
                    <a:bodyPr/>
                    <a:lstStyle/>
                    <a:p>
                      <a:r>
                        <a:rPr lang="vi-VN" sz="1800" kern="1200">
                          <a:solidFill>
                            <a:schemeClr val="dk1"/>
                          </a:solidFill>
                          <a:effectLst/>
                          <a:latin typeface="+mj-lt"/>
                          <a:ea typeface="+mn-ea"/>
                          <a:cs typeface="+mn-cs"/>
                        </a:rPr>
                        <a:t>Sắp phát khùng vì:</a:t>
                      </a:r>
                      <a:endParaRPr lang="en-US" sz="1800" kern="1200">
                        <a:solidFill>
                          <a:schemeClr val="dk1"/>
                        </a:solidFill>
                        <a:effectLst/>
                        <a:latin typeface="+mj-lt"/>
                        <a:ea typeface="+mn-ea"/>
                        <a:cs typeface="+mn-cs"/>
                      </a:endParaRPr>
                    </a:p>
                    <a:p>
                      <a:r>
                        <a:rPr lang="vi-VN" sz="1800" kern="1200">
                          <a:solidFill>
                            <a:schemeClr val="dk1"/>
                          </a:solidFill>
                          <a:effectLst/>
                          <a:latin typeface="+mj-lt"/>
                          <a:ea typeface="+mn-ea"/>
                          <a:cs typeface="+mn-cs"/>
                        </a:rPr>
                        <a:t>+ Bộ lễ phục mang đến chậm, không phải màu đen, may hoa ngược.</a:t>
                      </a:r>
                      <a:endParaRPr lang="en-US" sz="1800" kern="1200">
                        <a:solidFill>
                          <a:schemeClr val="dk1"/>
                        </a:solidFill>
                        <a:effectLst/>
                        <a:latin typeface="+mj-lt"/>
                        <a:ea typeface="+mn-ea"/>
                        <a:cs typeface="+mn-cs"/>
                      </a:endParaRPr>
                    </a:p>
                    <a:p>
                      <a:r>
                        <a:rPr lang="vi-VN" sz="1800" kern="1200">
                          <a:solidFill>
                            <a:schemeClr val="dk1"/>
                          </a:solidFill>
                          <a:effectLst/>
                          <a:latin typeface="+mj-lt"/>
                          <a:ea typeface="+mn-ea"/>
                          <a:cs typeface="+mn-cs"/>
                        </a:rPr>
                        <a:t>+ Đôi bít tất: chật đến nỗi đã đứt 2 mắt.</a:t>
                      </a:r>
                      <a:endParaRPr lang="en-US" sz="1800" kern="1200">
                        <a:solidFill>
                          <a:schemeClr val="dk1"/>
                        </a:solidFill>
                        <a:effectLst/>
                        <a:latin typeface="+mj-lt"/>
                        <a:ea typeface="+mn-ea"/>
                        <a:cs typeface="+mn-cs"/>
                      </a:endParaRPr>
                    </a:p>
                    <a:p>
                      <a:r>
                        <a:rPr lang="vi-VN" sz="1800" kern="1200">
                          <a:solidFill>
                            <a:schemeClr val="dk1"/>
                          </a:solidFill>
                          <a:effectLst/>
                          <a:latin typeface="+mj-lt"/>
                          <a:ea typeface="+mn-ea"/>
                          <a:cs typeface="+mn-cs"/>
                        </a:rPr>
                        <a:t>+ Đôi giày: cũng chật khiến chân đau ghê gớm.</a:t>
                      </a:r>
                      <a:endParaRPr lang="en-US" sz="1800" kern="1200">
                        <a:solidFill>
                          <a:schemeClr val="dk1"/>
                        </a:solidFill>
                        <a:effectLst/>
                        <a:latin typeface="+mj-lt"/>
                        <a:ea typeface="+mn-ea"/>
                        <a:cs typeface="+mn-cs"/>
                      </a:endParaRPr>
                    </a:p>
                    <a:p>
                      <a:r>
                        <a:rPr lang="en-US" sz="1800" kern="1200">
                          <a:solidFill>
                            <a:schemeClr val="dk1"/>
                          </a:solidFill>
                          <a:effectLst/>
                          <a:latin typeface="Times New Roman" panose="02020603050405020304" pitchFamily="18" charset="0"/>
                          <a:ea typeface="+mn-ea"/>
                          <a:cs typeface="Times New Roman" panose="02020603050405020304" pitchFamily="18" charset="0"/>
                        </a:rPr>
                        <a:t>+ Vải may áo bị cắt bớt</a:t>
                      </a:r>
                      <a:r>
                        <a:rPr lang="en-US" sz="1800" kern="1200">
                          <a:solidFill>
                            <a:schemeClr val="dk1"/>
                          </a:solidFill>
                          <a:effectLst/>
                          <a:latin typeface="+mj-lt"/>
                          <a:ea typeface="+mn-ea"/>
                          <a:cs typeface="+mn-cs"/>
                        </a:rPr>
                        <a:t>.</a:t>
                      </a:r>
                    </a:p>
                    <a:p>
                      <a:endParaRPr lang="en-US" sz="1800">
                        <a:latin typeface="+mj-lt"/>
                      </a:endParaRPr>
                    </a:p>
                  </a:txBody>
                  <a:tcPr marL="68580" marR="68580" marT="34301" marB="34301"/>
                </a:tc>
                <a:extLst>
                  <a:ext uri="{0D108BD9-81ED-4DB2-BD59-A6C34878D82A}">
                    <a16:rowId xmlns:a16="http://schemas.microsoft.com/office/drawing/2014/main" val="10001"/>
                  </a:ext>
                </a:extLst>
              </a:tr>
              <a:tr h="998476">
                <a:tc>
                  <a:txBody>
                    <a:bodyPr/>
                    <a:lstStyle/>
                    <a:p>
                      <a:r>
                        <a:rPr lang="en-US" sz="2100" dirty="0" err="1">
                          <a:latin typeface="Times New Roman" panose="02020603050405020304" pitchFamily="18" charset="0"/>
                          <a:cs typeface="Times New Roman" panose="02020603050405020304" pitchFamily="18" charset="0"/>
                        </a:rPr>
                        <a:t>Thái</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độ</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về</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sau</a:t>
                      </a:r>
                      <a:endParaRPr lang="en-US" sz="2100" dirty="0">
                        <a:latin typeface="Times New Roman" panose="02020603050405020304" pitchFamily="18" charset="0"/>
                        <a:cs typeface="Times New Roman" panose="02020603050405020304" pitchFamily="18" charset="0"/>
                      </a:endParaRPr>
                    </a:p>
                  </a:txBody>
                  <a:tcPr marL="68580" marR="68580" marT="34301" marB="3430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vi-VN" sz="1800" kern="1200">
                          <a:solidFill>
                            <a:schemeClr val="dk1"/>
                          </a:solidFill>
                          <a:effectLst/>
                          <a:latin typeface="+mj-lt"/>
                          <a:ea typeface="+mn-ea"/>
                          <a:cs typeface="+mn-cs"/>
                        </a:rPr>
                        <a:t>- </a:t>
                      </a:r>
                      <a:r>
                        <a:rPr lang="vi-VN" sz="1800" kern="1200">
                          <a:solidFill>
                            <a:schemeClr val="dk1"/>
                          </a:solidFill>
                          <a:effectLst/>
                          <a:latin typeface="Times New Roman" panose="02020603050405020304" pitchFamily="18" charset="0"/>
                          <a:ea typeface="+mn-ea"/>
                          <a:cs typeface="Times New Roman" panose="02020603050405020304" pitchFamily="18" charset="0"/>
                        </a:rPr>
                        <a:t>Về sau: bác phó may “vụng chèo khéo chống”</a:t>
                      </a:r>
                      <a:r>
                        <a:rPr lang="en-US" sz="1800" kern="1200">
                          <a:solidFill>
                            <a:schemeClr val="dk1"/>
                          </a:solidFill>
                          <a:effectLst/>
                          <a:latin typeface="Times New Roman" panose="02020603050405020304" pitchFamily="18" charset="0"/>
                          <a:ea typeface="+mn-ea"/>
                          <a:cs typeface="Times New Roman" panose="02020603050405020304" pitchFamily="18" charset="0"/>
                        </a:rPr>
                        <a:t>, đánh vào tâm lí thích học đòi làm sang theo kiểu quý tộc</a:t>
                      </a:r>
                      <a:r>
                        <a:rPr lang="vi-VN" sz="1800" kern="1200">
                          <a:solidFill>
                            <a:schemeClr val="dk1"/>
                          </a:solidFill>
                          <a:effectLst/>
                          <a:latin typeface="Times New Roman" panose="02020603050405020304" pitchFamily="18" charset="0"/>
                          <a:ea typeface="+mn-ea"/>
                          <a:cs typeface="Times New Roman" panose="02020603050405020304" pitchFamily="18" charset="0"/>
                        </a:rPr>
                        <a:t> nên ông ưng thuận ngay</a:t>
                      </a:r>
                      <a:r>
                        <a:rPr lang="vi-VN" sz="1800" kern="1200">
                          <a:solidFill>
                            <a:schemeClr val="dk1"/>
                          </a:solidFill>
                          <a:effectLst/>
                          <a:latin typeface="+mj-lt"/>
                          <a:ea typeface="+mn-ea"/>
                          <a:cs typeface="+mn-cs"/>
                        </a:rPr>
                        <a:t>.</a:t>
                      </a:r>
                      <a:endParaRPr lang="en-US" sz="1800" kern="1200">
                        <a:solidFill>
                          <a:schemeClr val="dk1"/>
                        </a:solidFill>
                        <a:effectLst/>
                        <a:latin typeface="+mj-lt"/>
                        <a:ea typeface="+mn-ea"/>
                        <a:cs typeface="+mn-cs"/>
                      </a:endParaRPr>
                    </a:p>
                    <a:p>
                      <a:pPr marL="0" indent="0"/>
                      <a:endParaRPr lang="en-US" sz="1800">
                        <a:latin typeface="+mj-lt"/>
                      </a:endParaRPr>
                    </a:p>
                  </a:txBody>
                  <a:tcPr marL="68580" marR="68580" marT="34301" marB="34301"/>
                </a:tc>
                <a:extLst>
                  <a:ext uri="{0D108BD9-81ED-4DB2-BD59-A6C34878D82A}">
                    <a16:rowId xmlns:a16="http://schemas.microsoft.com/office/drawing/2014/main" val="10002"/>
                  </a:ext>
                </a:extLst>
              </a:tr>
              <a:tr h="0">
                <a:tc>
                  <a:txBody>
                    <a:bodyPr/>
                    <a:lstStyle/>
                    <a:p>
                      <a:endParaRPr lang="en-US" sz="2100" dirty="0">
                        <a:latin typeface="Times New Roman" panose="02020603050405020304" pitchFamily="18" charset="0"/>
                        <a:cs typeface="Times New Roman" panose="02020603050405020304" pitchFamily="18" charset="0"/>
                      </a:endParaRPr>
                    </a:p>
                  </a:txBody>
                  <a:tcPr marL="68580" marR="68580" marT="34301" marB="34301"/>
                </a:tc>
                <a:tc>
                  <a:txBody>
                    <a:bodyPr/>
                    <a:lstStyle/>
                    <a:p>
                      <a:endParaRPr lang="en-US" sz="1800" dirty="0">
                        <a:latin typeface="+mj-lt"/>
                      </a:endParaRPr>
                    </a:p>
                  </a:txBody>
                  <a:tcPr marL="68580" marR="68580" marT="34301" marB="34301"/>
                </a:tc>
                <a:extLst>
                  <a:ext uri="{0D108BD9-81ED-4DB2-BD59-A6C34878D82A}">
                    <a16:rowId xmlns:a16="http://schemas.microsoft.com/office/drawing/2014/main" val="10003"/>
                  </a:ext>
                </a:extLst>
              </a:tr>
              <a:tr h="1155945">
                <a:tc>
                  <a:txBody>
                    <a:bodyPr/>
                    <a:lstStyle/>
                    <a:p>
                      <a:r>
                        <a:rPr lang="en-US" sz="2100" dirty="0" err="1">
                          <a:latin typeface="Times New Roman" panose="02020603050405020304" pitchFamily="18" charset="0"/>
                          <a:cs typeface="Times New Roman" panose="02020603050405020304" pitchFamily="18" charset="0"/>
                        </a:rPr>
                        <a:t>Mâu</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thuẫn</a:t>
                      </a:r>
                      <a:r>
                        <a:rPr lang="en-US" sz="2100" baseline="0" dirty="0">
                          <a:latin typeface="Times New Roman" panose="02020603050405020304" pitchFamily="18" charset="0"/>
                          <a:cs typeface="Times New Roman" panose="02020603050405020304" pitchFamily="18" charset="0"/>
                        </a:rPr>
                        <a:t> </a:t>
                      </a:r>
                      <a:r>
                        <a:rPr lang="en-US" sz="2100" baseline="0" err="1">
                          <a:latin typeface="Times New Roman" panose="02020603050405020304" pitchFamily="18" charset="0"/>
                          <a:cs typeface="Times New Roman" panose="02020603050405020304" pitchFamily="18" charset="0"/>
                        </a:rPr>
                        <a:t>gây</a:t>
                      </a:r>
                      <a:r>
                        <a:rPr lang="en-US" sz="2100" baseline="0">
                          <a:latin typeface="Times New Roman" panose="02020603050405020304" pitchFamily="18" charset="0"/>
                          <a:cs typeface="Times New Roman" panose="02020603050405020304" pitchFamily="18" charset="0"/>
                        </a:rPr>
                        <a:t> cười</a:t>
                      </a:r>
                    </a:p>
                    <a:p>
                      <a:endParaRPr lang="en-US" sz="2100" baseline="0">
                        <a:latin typeface="Times New Roman" panose="02020603050405020304" pitchFamily="18" charset="0"/>
                        <a:cs typeface="Times New Roman" panose="02020603050405020304" pitchFamily="18" charset="0"/>
                      </a:endParaRPr>
                    </a:p>
                    <a:p>
                      <a:endParaRPr lang="en-US" sz="2100" baseline="0">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2100">
                          <a:latin typeface="Times New Roman" panose="02020603050405020304" pitchFamily="18" charset="0"/>
                          <a:cs typeface="Times New Roman" panose="02020603050405020304" pitchFamily="18" charset="0"/>
                        </a:rPr>
                        <a:t>Đánh</a:t>
                      </a:r>
                      <a:r>
                        <a:rPr lang="en-US" sz="2100" baseline="0">
                          <a:latin typeface="Times New Roman" panose="02020603050405020304" pitchFamily="18" charset="0"/>
                          <a:cs typeface="Times New Roman" panose="02020603050405020304" pitchFamily="18" charset="0"/>
                        </a:rPr>
                        <a:t> giá về nhân vật</a:t>
                      </a:r>
                      <a:endParaRPr lang="en-US" sz="2100">
                        <a:latin typeface="Times New Roman" panose="02020603050405020304" pitchFamily="18" charset="0"/>
                        <a:cs typeface="Times New Roman" panose="02020603050405020304" pitchFamily="18" charset="0"/>
                      </a:endParaRPr>
                    </a:p>
                    <a:p>
                      <a:endParaRPr lang="en-US" sz="2100" dirty="0">
                        <a:latin typeface="Times New Roman" panose="02020603050405020304" pitchFamily="18" charset="0"/>
                        <a:cs typeface="Times New Roman" panose="02020603050405020304" pitchFamily="18" charset="0"/>
                      </a:endParaRPr>
                    </a:p>
                  </a:txBody>
                  <a:tcPr marL="68580" marR="68580" marT="34301" marB="3430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vi-VN" sz="1800" kern="1200">
                          <a:solidFill>
                            <a:schemeClr val="dk1"/>
                          </a:solidFill>
                          <a:effectLst/>
                          <a:latin typeface="+mj-lt"/>
                          <a:ea typeface="+mn-ea"/>
                          <a:cs typeface="+mn-cs"/>
                        </a:rPr>
                        <a:t>Giuốc-đanh khó tính, khắt khe từ chủ động trở thành bị động trước sự ma mãnh của tay phó may lọc lõi, khéo miệng đưa đẩy chỉ vì thói học đòi làm sang.</a:t>
                      </a:r>
                      <a:endParaRPr lang="en-US" sz="1800" kern="1200">
                        <a:solidFill>
                          <a:schemeClr val="dk1"/>
                        </a:solidFill>
                        <a:effectLst/>
                        <a:latin typeface="+mj-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kern="1200">
                        <a:solidFill>
                          <a:schemeClr val="dk1"/>
                        </a:solidFill>
                        <a:effectLst/>
                        <a:latin typeface="+mj-lt"/>
                        <a:ea typeface="+mn-ea"/>
                        <a:cs typeface="+mn-cs"/>
                      </a:endParaRPr>
                    </a:p>
                    <a:p>
                      <a:r>
                        <a:rPr lang="vi-VN" sz="1800" kern="1200">
                          <a:solidFill>
                            <a:schemeClr val="dk1"/>
                          </a:solidFill>
                          <a:effectLst/>
                          <a:latin typeface="+mj-lt"/>
                          <a:ea typeface="+mn-ea"/>
                          <a:cs typeface="+mn-cs"/>
                        </a:rPr>
                        <a:t>Giuốc-đanh thích ăn diện, muốn có vẻ bề ngoài sang trọng nhưng lại ngu dốt không có chút kiến thức nào về ăn mặc</a:t>
                      </a:r>
                      <a:endParaRPr lang="en-US" sz="1800">
                        <a:latin typeface="+mj-lt"/>
                      </a:endParaRPr>
                    </a:p>
                  </a:txBody>
                  <a:tcPr marL="68580" marR="68580" marT="34301" marB="34301"/>
                </a:tc>
                <a:extLst>
                  <a:ext uri="{0D108BD9-81ED-4DB2-BD59-A6C34878D82A}">
                    <a16:rowId xmlns:a16="http://schemas.microsoft.com/office/drawing/2014/main" val="10004"/>
                  </a:ext>
                </a:extLst>
              </a:tr>
              <a:tr h="751776">
                <a:tc>
                  <a:txBody>
                    <a:bodyPr/>
                    <a:lstStyle/>
                    <a:p>
                      <a:endParaRPr lang="en-US" sz="2100" dirty="0"/>
                    </a:p>
                  </a:txBody>
                  <a:tcPr marL="68580" marR="68580" marT="34301" marB="34301"/>
                </a:tc>
                <a:tc>
                  <a:txBody>
                    <a:bodyPr/>
                    <a:lstStyle/>
                    <a:p>
                      <a:endParaRPr lang="en-US" sz="1100" dirty="0"/>
                    </a:p>
                  </a:txBody>
                  <a:tcPr marL="68580" marR="68580" marT="34301" marB="34301"/>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08731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50F9-DD16-0265-BD6E-C2AB457E05C4}"/>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EB79C82-6E07-E10D-1920-AADDED114D06}"/>
              </a:ext>
            </a:extLst>
          </p:cNvPr>
          <p:cNvGraphicFramePr>
            <a:graphicFrameLocks noGrp="1"/>
          </p:cNvGraphicFramePr>
          <p:nvPr>
            <p:extLst>
              <p:ext uri="{D42A27DB-BD31-4B8C-83A1-F6EECF244321}">
                <p14:modId xmlns:p14="http://schemas.microsoft.com/office/powerpoint/2010/main" val="3512638874"/>
              </p:ext>
            </p:extLst>
          </p:nvPr>
        </p:nvGraphicFramePr>
        <p:xfrm>
          <a:off x="342901" y="202285"/>
          <a:ext cx="8361484" cy="4274382"/>
        </p:xfrm>
        <a:graphic>
          <a:graphicData uri="http://schemas.openxmlformats.org/drawingml/2006/table">
            <a:tbl>
              <a:tblPr firstRow="1" bandRow="1">
                <a:tableStyleId>{5C22544A-7EE6-4342-B048-85BDC9FD1C3A}</a:tableStyleId>
              </a:tblPr>
              <a:tblGrid>
                <a:gridCol w="4180742">
                  <a:extLst>
                    <a:ext uri="{9D8B030D-6E8A-4147-A177-3AD203B41FA5}">
                      <a16:colId xmlns:a16="http://schemas.microsoft.com/office/drawing/2014/main" val="20000"/>
                    </a:ext>
                  </a:extLst>
                </a:gridCol>
                <a:gridCol w="4180742">
                  <a:extLst>
                    <a:ext uri="{9D8B030D-6E8A-4147-A177-3AD203B41FA5}">
                      <a16:colId xmlns:a16="http://schemas.microsoft.com/office/drawing/2014/main" val="20001"/>
                    </a:ext>
                  </a:extLst>
                </a:gridCol>
              </a:tblGrid>
              <a:tr h="712397">
                <a:tc gridSpan="2">
                  <a:txBody>
                    <a:bodyPr/>
                    <a:lstStyle/>
                    <a:p>
                      <a:pPr algn="ctr"/>
                      <a:r>
                        <a:rPr lang="en-US" sz="2100"/>
                        <a:t>NHÓM 2 : ÔNG</a:t>
                      </a:r>
                      <a:r>
                        <a:rPr lang="en-US" sz="2100" baseline="0"/>
                        <a:t> </a:t>
                      </a:r>
                      <a:r>
                        <a:rPr lang="en-US" sz="2100" baseline="0" dirty="0"/>
                        <a:t>GIUỐC-ĐANH SAU KHI  MẶC LỄ PHỤC</a:t>
                      </a:r>
                      <a:endParaRPr lang="en-US" sz="2100" dirty="0"/>
                    </a:p>
                  </a:txBody>
                  <a:tcPr marL="68580" marR="68580" marT="34301" marB="34301"/>
                </a:tc>
                <a:tc hMerge="1">
                  <a:txBody>
                    <a:bodyPr/>
                    <a:lstStyle/>
                    <a:p>
                      <a:endParaRPr lang="en-US" dirty="0"/>
                    </a:p>
                  </a:txBody>
                  <a:tcPr/>
                </a:tc>
                <a:extLst>
                  <a:ext uri="{0D108BD9-81ED-4DB2-BD59-A6C34878D82A}">
                    <a16:rowId xmlns:a16="http://schemas.microsoft.com/office/drawing/2014/main" val="10000"/>
                  </a:ext>
                </a:extLst>
              </a:tr>
              <a:tr h="712397">
                <a:tc>
                  <a:txBody>
                    <a:bodyPr/>
                    <a:lstStyle/>
                    <a:p>
                      <a:r>
                        <a:rPr lang="en-US" sz="2800" dirty="0" err="1">
                          <a:latin typeface="Times New Roman" pitchFamily="18" charset="0"/>
                          <a:cs typeface="Times New Roman" pitchFamily="18" charset="0"/>
                        </a:rPr>
                        <a:t>Thợ</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phụ</a:t>
                      </a:r>
                      <a:endParaRPr lang="en-US" sz="2800" dirty="0">
                        <a:latin typeface="Times New Roman" pitchFamily="18" charset="0"/>
                        <a:cs typeface="Times New Roman" pitchFamily="18" charset="0"/>
                      </a:endParaRPr>
                    </a:p>
                  </a:txBody>
                  <a:tcPr marL="68580" marR="68580" marT="34301" marB="34301"/>
                </a:tc>
                <a:tc>
                  <a:txBody>
                    <a:bodyPr/>
                    <a:lstStyle/>
                    <a:p>
                      <a:r>
                        <a:rPr lang="en-US" sz="2800" dirty="0" err="1">
                          <a:latin typeface="Times New Roman" pitchFamily="18" charset="0"/>
                          <a:cs typeface="Times New Roman" pitchFamily="18" charset="0"/>
                        </a:rPr>
                        <a:t>Thái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độ</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Giuốc-đanh</a:t>
                      </a:r>
                      <a:endParaRPr lang="en-US" sz="2800" dirty="0">
                        <a:latin typeface="Times New Roman" pitchFamily="18" charset="0"/>
                        <a:cs typeface="Times New Roman" pitchFamily="18" charset="0"/>
                      </a:endParaRPr>
                    </a:p>
                  </a:txBody>
                  <a:tcPr marL="68580" marR="68580" marT="34301" marB="34301"/>
                </a:tc>
                <a:extLst>
                  <a:ext uri="{0D108BD9-81ED-4DB2-BD59-A6C34878D82A}">
                    <a16:rowId xmlns:a16="http://schemas.microsoft.com/office/drawing/2014/main" val="10001"/>
                  </a:ext>
                </a:extLst>
              </a:tr>
              <a:tr h="712397">
                <a:tc>
                  <a:txBody>
                    <a:bodyPr/>
                    <a:lstStyle/>
                    <a:p>
                      <a:r>
                        <a:rPr lang="en-US" sz="2800" dirty="0" err="1">
                          <a:latin typeface="Times New Roman" pitchFamily="18" charset="0"/>
                          <a:cs typeface="Times New Roman" pitchFamily="18" charset="0"/>
                        </a:rPr>
                        <a:t>Bẩm</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ông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lớn</a:t>
                      </a:r>
                      <a:endParaRPr lang="en-US" sz="2800" dirty="0">
                        <a:latin typeface="Times New Roman" pitchFamily="18" charset="0"/>
                        <a:cs typeface="Times New Roman" pitchFamily="18" charset="0"/>
                      </a:endParaRPr>
                    </a:p>
                  </a:txBody>
                  <a:tcPr marL="68580" marR="68580" marT="34301" marB="34301"/>
                </a:tc>
                <a:tc>
                  <a:txBody>
                    <a:bodyPr/>
                    <a:lstStyle/>
                    <a:p>
                      <a:endParaRPr lang="en-US" sz="2800" dirty="0">
                        <a:latin typeface="Times New Roman" pitchFamily="18" charset="0"/>
                        <a:cs typeface="Times New Roman" pitchFamily="18" charset="0"/>
                      </a:endParaRPr>
                    </a:p>
                  </a:txBody>
                  <a:tcPr marL="68580" marR="68580" marT="34301" marB="34301"/>
                </a:tc>
                <a:extLst>
                  <a:ext uri="{0D108BD9-81ED-4DB2-BD59-A6C34878D82A}">
                    <a16:rowId xmlns:a16="http://schemas.microsoft.com/office/drawing/2014/main" val="10002"/>
                  </a:ext>
                </a:extLst>
              </a:tr>
              <a:tr h="712397">
                <a:tc>
                  <a:txBody>
                    <a:bodyPr/>
                    <a:lstStyle/>
                    <a:p>
                      <a:r>
                        <a:rPr lang="en-US" sz="2800" dirty="0" err="1">
                          <a:latin typeface="Times New Roman" pitchFamily="18" charset="0"/>
                          <a:cs typeface="Times New Roman" pitchFamily="18" charset="0"/>
                        </a:rPr>
                        <a:t>Bẩm</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cụ</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lớn</a:t>
                      </a:r>
                      <a:endParaRPr lang="en-US" sz="2800" dirty="0">
                        <a:latin typeface="Times New Roman" pitchFamily="18" charset="0"/>
                        <a:cs typeface="Times New Roman" pitchFamily="18" charset="0"/>
                      </a:endParaRPr>
                    </a:p>
                  </a:txBody>
                  <a:tcPr marL="68580" marR="68580" marT="34301" marB="34301"/>
                </a:tc>
                <a:tc>
                  <a:txBody>
                    <a:bodyPr/>
                    <a:lstStyle/>
                    <a:p>
                      <a:endParaRPr lang="en-US" sz="2800" dirty="0">
                        <a:latin typeface="Times New Roman" pitchFamily="18" charset="0"/>
                        <a:cs typeface="Times New Roman" pitchFamily="18" charset="0"/>
                      </a:endParaRPr>
                    </a:p>
                  </a:txBody>
                  <a:tcPr marL="68580" marR="68580" marT="34301" marB="34301"/>
                </a:tc>
                <a:extLst>
                  <a:ext uri="{0D108BD9-81ED-4DB2-BD59-A6C34878D82A}">
                    <a16:rowId xmlns:a16="http://schemas.microsoft.com/office/drawing/2014/main" val="10003"/>
                  </a:ext>
                </a:extLst>
              </a:tr>
              <a:tr h="712397">
                <a:tc>
                  <a:txBody>
                    <a:bodyPr/>
                    <a:lstStyle/>
                    <a:p>
                      <a:r>
                        <a:rPr lang="en-US" sz="2800" dirty="0" err="1">
                          <a:latin typeface="Times New Roman" pitchFamily="18" charset="0"/>
                          <a:cs typeface="Times New Roman" pitchFamily="18" charset="0"/>
                        </a:rPr>
                        <a:t>Bẩm</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đức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ông</a:t>
                      </a:r>
                      <a:endParaRPr lang="en-US" sz="2800" dirty="0">
                        <a:latin typeface="Times New Roman" pitchFamily="18" charset="0"/>
                        <a:cs typeface="Times New Roman" pitchFamily="18" charset="0"/>
                      </a:endParaRPr>
                    </a:p>
                  </a:txBody>
                  <a:tcPr marL="68580" marR="68580" marT="34301" marB="34301"/>
                </a:tc>
                <a:tc>
                  <a:txBody>
                    <a:bodyPr/>
                    <a:lstStyle/>
                    <a:p>
                      <a:endParaRPr lang="en-US" sz="2800" dirty="0">
                        <a:latin typeface="Times New Roman" pitchFamily="18" charset="0"/>
                        <a:cs typeface="Times New Roman" pitchFamily="18" charset="0"/>
                      </a:endParaRPr>
                    </a:p>
                  </a:txBody>
                  <a:tcPr marL="68580" marR="68580" marT="34301" marB="34301"/>
                </a:tc>
                <a:extLst>
                  <a:ext uri="{0D108BD9-81ED-4DB2-BD59-A6C34878D82A}">
                    <a16:rowId xmlns:a16="http://schemas.microsoft.com/office/drawing/2014/main" val="10004"/>
                  </a:ext>
                </a:extLst>
              </a:tr>
              <a:tr h="712397">
                <a:tc gridSpan="2">
                  <a:txBody>
                    <a:bodyPr/>
                    <a:lstStyle/>
                    <a:p>
                      <a:r>
                        <a:rPr lang="en-US" sz="2800" dirty="0">
                          <a:latin typeface="Times New Roman" pitchFamily="18" charset="0"/>
                          <a:cs typeface="Times New Roman" pitchFamily="18" charset="0"/>
                        </a:rPr>
                        <a:t>ĐÁNH</a:t>
                      </a:r>
                      <a:r>
                        <a:rPr lang="en-US" sz="2800" baseline="0" dirty="0">
                          <a:latin typeface="Times New Roman" pitchFamily="18" charset="0"/>
                          <a:cs typeface="Times New Roman" pitchFamily="18" charset="0"/>
                        </a:rPr>
                        <a:t> GIÁ VỀ GIUỐC-ĐANH</a:t>
                      </a:r>
                      <a:endParaRPr lang="en-US" sz="2800" dirty="0">
                        <a:latin typeface="Times New Roman" pitchFamily="18" charset="0"/>
                        <a:cs typeface="Times New Roman" pitchFamily="18" charset="0"/>
                      </a:endParaRPr>
                    </a:p>
                  </a:txBody>
                  <a:tcPr marL="68580" marR="68580" marT="34301" marB="34301"/>
                </a:tc>
                <a:tc hMerge="1">
                  <a:txBody>
                    <a:bodyPr/>
                    <a:lstStyle/>
                    <a:p>
                      <a:endParaRPr lang="en-US" sz="1100" dirty="0"/>
                    </a:p>
                  </a:txBody>
                  <a:tcPr marL="68580" marR="68580" marT="34301" marB="34301"/>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2700184"/>
      </p:ext>
    </p:extLst>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812</Words>
  <Application>Microsoft Office PowerPoint</Application>
  <PresentationFormat>Custom</PresentationFormat>
  <Paragraphs>88</Paragraphs>
  <Slides>17</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Times New Roman</vt:lpstr>
      <vt:lpstr>Erica One</vt:lpstr>
      <vt:lpstr>Calibri</vt:lpstr>
      <vt:lpstr>Arial</vt:lpstr>
      <vt:lpstr>Noto Sans Symbols</vt:lpstr>
      <vt:lpstr>Calibri Light</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HP</cp:lastModifiedBy>
  <cp:revision>20</cp:revision>
  <dcterms:created xsi:type="dcterms:W3CDTF">2017-09-06T02:58:53Z</dcterms:created>
  <dcterms:modified xsi:type="dcterms:W3CDTF">2026-03-04T07:34:53Z</dcterms:modified>
</cp:coreProperties>
</file>