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9" r:id="rId3"/>
    <p:sldId id="263" r:id="rId4"/>
    <p:sldId id="284" r:id="rId5"/>
    <p:sldId id="264" r:id="rId6"/>
    <p:sldId id="265" r:id="rId7"/>
    <p:sldId id="270" r:id="rId8"/>
    <p:sldId id="271" r:id="rId9"/>
    <p:sldId id="272" r:id="rId10"/>
    <p:sldId id="273" r:id="rId11"/>
    <p:sldId id="274" r:id="rId12"/>
    <p:sldId id="277" r:id="rId13"/>
    <p:sldId id="280" r:id="rId14"/>
    <p:sldId id="283" r:id="rId15"/>
  </p:sldIdLst>
  <p:sldSz cx="18288000" cy="10287000"/>
  <p:notesSz cx="6858000" cy="9144000"/>
  <p:embeddedFontLst>
    <p:embeddedFont>
      <p:font typeface="Cabin" panose="020B0604020202020204" charset="0"/>
      <p:regular r:id="rId17"/>
    </p:embeddedFont>
    <p:embeddedFont>
      <p:font typeface="Cabin Bold" panose="020B0604020202020204" charset="0"/>
      <p:regular r:id="rId18"/>
      <p:bold r:id="rId19"/>
    </p:embeddedFont>
    <p:embeddedFont>
      <p:font typeface="Noto Sans Bold" panose="020B060402020202020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55" autoAdjust="0"/>
  </p:normalViewPr>
  <p:slideViewPr>
    <p:cSldViewPr>
      <p:cViewPr varScale="1">
        <p:scale>
          <a:sx n="52" d="100"/>
          <a:sy n="52" d="100"/>
        </p:scale>
        <p:origin x="7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2874F-F54A-3E47-ABCB-74637401D7F4}" type="datetimeFigureOut">
              <a:rPr lang="en-VN" smtClean="0"/>
              <a:t>03/04/2026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B4F38-DF10-F142-9E16-F25AC717047E}" type="slidenum">
              <a:rPr lang="en-VN" smtClean="0"/>
              <a:t>‹#›</a:t>
            </a:fld>
            <a:endParaRPr lang="en-VN"/>
          </a:p>
        </p:txBody>
      </p:sp>
    </p:spTree>
    <p:extLst>
      <p:ext uri="{BB962C8B-B14F-4D97-AF65-F5344CB8AC3E}">
        <p14:creationId xmlns:p14="http://schemas.microsoft.com/office/powerpoint/2010/main" val="71010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Ngữ văn 8 Cánh Diều tập 1</a:t>
            </a:r>
          </a:p>
        </p:txBody>
      </p:sp>
      <p:sp>
        <p:nvSpPr>
          <p:cNvPr id="4" name="Slide Number Placeholder 3"/>
          <p:cNvSpPr>
            <a:spLocks noGrp="1"/>
          </p:cNvSpPr>
          <p:nvPr>
            <p:ph type="sldNum" sz="quarter" idx="5"/>
          </p:nvPr>
        </p:nvSpPr>
        <p:spPr/>
        <p:txBody>
          <a:bodyPr/>
          <a:lstStyle/>
          <a:p>
            <a:fld id="{B4CB4F38-DF10-F142-9E16-F25AC717047E}" type="slidenum">
              <a:rPr lang="en-VN" smtClean="0"/>
              <a:t>1</a:t>
            </a:fld>
            <a:endParaRPr lang="en-VN"/>
          </a:p>
        </p:txBody>
      </p:sp>
    </p:spTree>
    <p:extLst>
      <p:ext uri="{BB962C8B-B14F-4D97-AF65-F5344CB8AC3E}">
        <p14:creationId xmlns:p14="http://schemas.microsoft.com/office/powerpoint/2010/main" val="280170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5954" y="815403"/>
            <a:ext cx="11377375" cy="11377375"/>
          </a:xfrm>
          <a:custGeom>
            <a:avLst/>
            <a:gdLst/>
            <a:ahLst/>
            <a:cxnLst/>
            <a:rect l="l" t="t" r="r" b="b"/>
            <a:pathLst>
              <a:path w="11377375" h="11377375">
                <a:moveTo>
                  <a:pt x="0" y="0"/>
                </a:moveTo>
                <a:lnTo>
                  <a:pt x="11377375" y="0"/>
                </a:lnTo>
                <a:lnTo>
                  <a:pt x="11377375" y="11377375"/>
                </a:lnTo>
                <a:lnTo>
                  <a:pt x="0" y="11377375"/>
                </a:lnTo>
                <a:lnTo>
                  <a:pt x="0" y="0"/>
                </a:lnTo>
                <a:close/>
              </a:path>
            </a:pathLst>
          </a:custGeom>
          <a:blipFill>
            <a:blip r:embed="rId3">
              <a:alphaModFix amt="43000"/>
            </a:blip>
            <a:stretch>
              <a:fillRect/>
            </a:stretch>
          </a:blipFill>
        </p:spPr>
      </p:sp>
      <p:sp>
        <p:nvSpPr>
          <p:cNvPr id="3" name="Freeform 3"/>
          <p:cNvSpPr/>
          <p:nvPr/>
        </p:nvSpPr>
        <p:spPr>
          <a:xfrm>
            <a:off x="12396575" y="1928038"/>
            <a:ext cx="7000615" cy="9152105"/>
          </a:xfrm>
          <a:custGeom>
            <a:avLst/>
            <a:gdLst/>
            <a:ahLst/>
            <a:cxnLst/>
            <a:rect l="l" t="t" r="r" b="b"/>
            <a:pathLst>
              <a:path w="7000615" h="9152105">
                <a:moveTo>
                  <a:pt x="0" y="0"/>
                </a:moveTo>
                <a:lnTo>
                  <a:pt x="7000615" y="0"/>
                </a:lnTo>
                <a:lnTo>
                  <a:pt x="7000615" y="9152105"/>
                </a:lnTo>
                <a:lnTo>
                  <a:pt x="0" y="9152105"/>
                </a:lnTo>
                <a:lnTo>
                  <a:pt x="0" y="0"/>
                </a:lnTo>
                <a:close/>
              </a:path>
            </a:pathLst>
          </a:custGeom>
          <a:blipFill>
            <a:blip r:embed="rId4"/>
            <a:stretch>
              <a:fillRect/>
            </a:stretch>
          </a:blipFill>
        </p:spPr>
      </p:sp>
      <p:sp>
        <p:nvSpPr>
          <p:cNvPr id="4" name="Freeform 4"/>
          <p:cNvSpPr/>
          <p:nvPr/>
        </p:nvSpPr>
        <p:spPr>
          <a:xfrm>
            <a:off x="248521" y="182949"/>
            <a:ext cx="4107319" cy="4114800"/>
          </a:xfrm>
          <a:custGeom>
            <a:avLst/>
            <a:gdLst/>
            <a:ahLst/>
            <a:cxnLst/>
            <a:rect l="l" t="t" r="r" b="b"/>
            <a:pathLst>
              <a:path w="4107319" h="4114800">
                <a:moveTo>
                  <a:pt x="0" y="0"/>
                </a:moveTo>
                <a:lnTo>
                  <a:pt x="4107318" y="0"/>
                </a:lnTo>
                <a:lnTo>
                  <a:pt x="41073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248521" y="6031087"/>
            <a:ext cx="4107319" cy="4114800"/>
          </a:xfrm>
          <a:custGeom>
            <a:avLst/>
            <a:gdLst/>
            <a:ahLst/>
            <a:cxnLst/>
            <a:rect l="l" t="t" r="r" b="b"/>
            <a:pathLst>
              <a:path w="4107319" h="4114800">
                <a:moveTo>
                  <a:pt x="0" y="4114800"/>
                </a:moveTo>
                <a:lnTo>
                  <a:pt x="4107318" y="4114800"/>
                </a:lnTo>
                <a:lnTo>
                  <a:pt x="4107318"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060265" y="3113216"/>
            <a:ext cx="7913856" cy="690125"/>
          </a:xfrm>
          <a:prstGeom prst="rect">
            <a:avLst/>
          </a:prstGeom>
        </p:spPr>
        <p:txBody>
          <a:bodyPr lIns="0" tIns="0" rIns="0" bIns="0" rtlCol="0" anchor="t">
            <a:spAutoFit/>
          </a:bodyPr>
          <a:lstStyle/>
          <a:p>
            <a:pPr algn="ctr">
              <a:lnSpc>
                <a:spcPts val="5347"/>
              </a:lnSpc>
            </a:pPr>
            <a:r>
              <a:rPr lang="en-US" sz="6000" b="1">
                <a:solidFill>
                  <a:srgbClr val="895711"/>
                </a:solidFill>
                <a:latin typeface="Times New Roman" panose="02020603050405020304" pitchFamily="18" charset="0"/>
                <a:ea typeface="Noto Sans Bold"/>
                <a:cs typeface="Times New Roman" panose="02020603050405020304" pitchFamily="18" charset="0"/>
                <a:sym typeface="Noto Sans Bold"/>
              </a:rPr>
              <a:t>Tiết 57, 58</a:t>
            </a:r>
          </a:p>
        </p:txBody>
      </p:sp>
      <p:sp>
        <p:nvSpPr>
          <p:cNvPr id="7" name="TextBox 7"/>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8" name="TextBox 8"/>
          <p:cNvSpPr txBox="1"/>
          <p:nvPr/>
        </p:nvSpPr>
        <p:spPr>
          <a:xfrm>
            <a:off x="3578865" y="5536679"/>
            <a:ext cx="6967812" cy="691151"/>
          </a:xfrm>
          <a:prstGeom prst="rect">
            <a:avLst/>
          </a:prstGeom>
        </p:spPr>
        <p:txBody>
          <a:bodyPr wrap="square" lIns="0" tIns="0" rIns="0" bIns="0" rtlCol="0" anchor="t">
            <a:spAutoFit/>
          </a:bodyPr>
          <a:lstStyle/>
          <a:p>
            <a:pPr algn="ctr">
              <a:lnSpc>
                <a:spcPts val="5750"/>
              </a:lnSpc>
            </a:pPr>
            <a:r>
              <a:rPr lang="en-US" sz="4107" b="1">
                <a:solidFill>
                  <a:srgbClr val="9D5400"/>
                </a:solidFill>
                <a:latin typeface="Times New Roman" panose="02020603050405020304" pitchFamily="18" charset="0"/>
                <a:ea typeface="Noto Sans Bold"/>
                <a:cs typeface="Times New Roman" panose="02020603050405020304" pitchFamily="18" charset="0"/>
                <a:sym typeface="Noto Sans Bold"/>
              </a:rPr>
              <a:t>                     Trần </a:t>
            </a:r>
            <a:r>
              <a:rPr lang="en-US" sz="4107" b="1" err="1">
                <a:solidFill>
                  <a:srgbClr val="9D5400"/>
                </a:solidFill>
                <a:latin typeface="Times New Roman" panose="02020603050405020304" pitchFamily="18" charset="0"/>
                <a:ea typeface="Noto Sans Bold"/>
                <a:cs typeface="Times New Roman" panose="02020603050405020304" pitchFamily="18" charset="0"/>
                <a:sym typeface="Noto Sans Bold"/>
              </a:rPr>
              <a:t>Quốc</a:t>
            </a:r>
            <a:r>
              <a:rPr lang="en-US" sz="4107" b="1">
                <a:solidFill>
                  <a:srgbClr val="9D5400"/>
                </a:solidFill>
                <a:latin typeface="Times New Roman" panose="02020603050405020304" pitchFamily="18" charset="0"/>
                <a:ea typeface="Noto Sans Bold"/>
                <a:cs typeface="Times New Roman" panose="02020603050405020304" pitchFamily="18" charset="0"/>
                <a:sym typeface="Noto Sans Bold"/>
              </a:rPr>
              <a:t> Tuấn</a:t>
            </a:r>
            <a:endParaRPr lang="en-US" sz="4107" b="1" dirty="0">
              <a:solidFill>
                <a:srgbClr val="9D5400"/>
              </a:solidFill>
              <a:latin typeface="Noto Sans Bold"/>
              <a:ea typeface="Noto Sans Bold"/>
              <a:cs typeface="Noto Sans Bold"/>
              <a:sym typeface="Noto Sans Bold"/>
            </a:endParaRPr>
          </a:p>
        </p:txBody>
      </p:sp>
      <p:sp>
        <p:nvSpPr>
          <p:cNvPr id="9" name="TextBox 9"/>
          <p:cNvSpPr txBox="1"/>
          <p:nvPr/>
        </p:nvSpPr>
        <p:spPr>
          <a:xfrm>
            <a:off x="1487709" y="3837737"/>
            <a:ext cx="9058968" cy="1565172"/>
          </a:xfrm>
          <a:prstGeom prst="rect">
            <a:avLst/>
          </a:prstGeom>
        </p:spPr>
        <p:txBody>
          <a:bodyPr lIns="0" tIns="0" rIns="0" bIns="0" rtlCol="0" anchor="t">
            <a:spAutoFit/>
          </a:bodyPr>
          <a:lstStyle/>
          <a:p>
            <a:pPr algn="ctr">
              <a:lnSpc>
                <a:spcPts val="13322"/>
              </a:lnSpc>
            </a:pPr>
            <a:r>
              <a:rPr lang="en-US" sz="9515">
                <a:solidFill>
                  <a:srgbClr val="9D5400"/>
                </a:solidFill>
                <a:latin typeface="Times New Roman" panose="02020603050405020304" pitchFamily="18" charset="0"/>
                <a:ea typeface="Paytone One"/>
                <a:cs typeface="Times New Roman" panose="02020603050405020304" pitchFamily="18" charset="0"/>
                <a:sym typeface="Paytone One"/>
              </a:rPr>
              <a:t>HỊCH TƯỚNG SĨ</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84959207"/>
              </p:ext>
            </p:extLst>
          </p:nvPr>
        </p:nvGraphicFramePr>
        <p:xfrm>
          <a:off x="1066800" y="647701"/>
          <a:ext cx="16840200" cy="9477207"/>
        </p:xfrm>
        <a:graphic>
          <a:graphicData uri="http://schemas.openxmlformats.org/drawingml/2006/table">
            <a:tbl>
              <a:tblPr/>
              <a:tblGrid>
                <a:gridCol w="9746884">
                  <a:extLst>
                    <a:ext uri="{9D8B030D-6E8A-4147-A177-3AD203B41FA5}">
                      <a16:colId xmlns:a16="http://schemas.microsoft.com/office/drawing/2014/main" val="20000"/>
                    </a:ext>
                  </a:extLst>
                </a:gridCol>
                <a:gridCol w="7093316">
                  <a:extLst>
                    <a:ext uri="{9D8B030D-6E8A-4147-A177-3AD203B41FA5}">
                      <a16:colId xmlns:a16="http://schemas.microsoft.com/office/drawing/2014/main" val="20001"/>
                    </a:ext>
                  </a:extLst>
                </a:gridCol>
              </a:tblGrid>
              <a:tr h="1753638">
                <a:tc>
                  <a:txBody>
                    <a:bodyPr/>
                    <a:lstStyle/>
                    <a:p>
                      <a:pPr algn="ctr">
                        <a:lnSpc>
                          <a:spcPts val="3919"/>
                        </a:lnSpc>
                        <a:defRPr/>
                      </a:pPr>
                      <a:r>
                        <a:rPr lang="en-US" sz="2799" b="1">
                          <a:solidFill>
                            <a:srgbClr val="000000"/>
                          </a:solidFill>
                          <a:latin typeface="Cabin Bold"/>
                          <a:ea typeface="Cabin Bold"/>
                          <a:cs typeface="Cabin Bold"/>
                          <a:sym typeface="Cabin Bold"/>
                        </a:rPr>
                        <a:t>CÁC HIỆN TƯỢNG CÓ TRONG THỰC TẾ</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919"/>
                        </a:lnSpc>
                        <a:defRPr/>
                      </a:pPr>
                      <a:r>
                        <a:rPr lang="en-US" sz="2799" b="1">
                          <a:solidFill>
                            <a:srgbClr val="000000"/>
                          </a:solidFill>
                          <a:latin typeface="Cabin Bold"/>
                          <a:ea typeface="Cabin Bold"/>
                          <a:cs typeface="Cabin Bold"/>
                          <a:sym typeface="Cabin Bold"/>
                        </a:rPr>
                        <a:t>CẢM XÚC CHỦ ĐẠO ĐƯỢC KHƠI GỢI TRONG LÒNG CÁC TÌ TƯỚNG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7720876">
                <a:tc>
                  <a:txBody>
                    <a:bodyPr/>
                    <a:lstStyle/>
                    <a:p>
                      <a:pPr algn="ctr">
                        <a:lnSpc>
                          <a:spcPts val="307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r>
                        <a:rPr lang="vi-VN" sz="4000" kern="1200">
                          <a:solidFill>
                            <a:schemeClr val="tx1"/>
                          </a:solidFill>
                          <a:effectLst/>
                          <a:latin typeface="+mj-lt"/>
                          <a:ea typeface="+mn-ea"/>
                          <a:cs typeface="+mn-cs"/>
                        </a:rPr>
                        <a:t>+ NT ẩn dụ. Giọng văn mỉa mai, châm  biếm.</a:t>
                      </a:r>
                      <a:endParaRPr lang="en-US" sz="4000" kern="1200">
                        <a:solidFill>
                          <a:schemeClr val="tx1"/>
                        </a:solidFill>
                        <a:effectLst/>
                        <a:latin typeface="+mj-lt"/>
                        <a:ea typeface="+mn-ea"/>
                        <a:cs typeface="+mn-cs"/>
                      </a:endParaRPr>
                    </a:p>
                    <a:p>
                      <a:r>
                        <a:rPr lang="vi-VN" sz="4000" kern="1200">
                          <a:solidFill>
                            <a:schemeClr val="tx1"/>
                          </a:solidFill>
                          <a:effectLst/>
                          <a:latin typeface="Times New Roman" panose="02020603050405020304" pitchFamily="18" charset="0"/>
                          <a:ea typeface="+mn-ea"/>
                          <a:cs typeface="Times New Roman" panose="02020603050405020304" pitchFamily="18" charset="0"/>
                        </a:rPr>
                        <a:t>-&gt; </a:t>
                      </a:r>
                      <a:r>
                        <a:rPr lang="en-US" sz="4000" kern="1200">
                          <a:solidFill>
                            <a:schemeClr val="tx1"/>
                          </a:solidFill>
                          <a:effectLst/>
                          <a:latin typeface="Times New Roman" panose="02020603050405020304" pitchFamily="18" charset="0"/>
                          <a:ea typeface="+mn-ea"/>
                          <a:cs typeface="Times New Roman" panose="02020603050405020304" pitchFamily="18" charset="0"/>
                        </a:rPr>
                        <a:t>Làm nổi bật</a:t>
                      </a:r>
                      <a:r>
                        <a:rPr lang="vi-VN" sz="4000" kern="1200">
                          <a:solidFill>
                            <a:schemeClr val="tx1"/>
                          </a:solidFill>
                          <a:effectLst/>
                          <a:latin typeface="Times New Roman" panose="02020603050405020304" pitchFamily="18" charset="0"/>
                          <a:ea typeface="+mn-ea"/>
                          <a:cs typeface="Times New Roman" panose="02020603050405020304" pitchFamily="18" charset="0"/>
                        </a:rPr>
                        <a:t> sự ngang ngược, hống hách, vô lễ của sứ giặc đối với triều đình và các bậc tể phụ</a:t>
                      </a:r>
                      <a:r>
                        <a:rPr lang="en-US" sz="4000" kern="1200">
                          <a:solidFill>
                            <a:schemeClr val="tx1"/>
                          </a:solidFill>
                          <a:effectLst/>
                          <a:latin typeface="Times New Roman" panose="02020603050405020304" pitchFamily="18" charset="0"/>
                          <a:ea typeface="+mn-ea"/>
                          <a:cs typeface="Times New Roman" panose="02020603050405020304" pitchFamily="18" charset="0"/>
                        </a:rPr>
                        <a:t>. Qua đó</a:t>
                      </a:r>
                      <a:r>
                        <a:rPr lang="vi-VN" sz="4000" kern="1200">
                          <a:solidFill>
                            <a:schemeClr val="tx1"/>
                          </a:solidFill>
                          <a:effectLst/>
                          <a:latin typeface="Times New Roman" panose="02020603050405020304" pitchFamily="18" charset="0"/>
                          <a:ea typeface="+mn-ea"/>
                          <a:cs typeface="Times New Roman" panose="02020603050405020304" pitchFamily="18" charset="0"/>
                        </a:rPr>
                        <a:t> để tướng sĩ thấy được sự nhục nhã và căm thù những hành động của chúng</a:t>
                      </a:r>
                      <a:r>
                        <a:rPr lang="vi-VN" sz="1800" kern="1200">
                          <a:solidFill>
                            <a:schemeClr val="tx1"/>
                          </a:solidFill>
                          <a:effectLst/>
                          <a:latin typeface="+mn-lt"/>
                          <a:ea typeface="+mn-ea"/>
                          <a:cs typeface="+mn-cs"/>
                        </a:rPr>
                        <a:t>. </a:t>
                      </a:r>
                      <a:r>
                        <a:rPr lang="en-US" sz="4000" b="1" i="1" kern="1200">
                          <a:solidFill>
                            <a:schemeClr val="tx1"/>
                          </a:solidFill>
                          <a:effectLst/>
                          <a:latin typeface="+mj-lt"/>
                          <a:ea typeface="+mn-ea"/>
                          <a:cs typeface="+mn-cs"/>
                        </a:rPr>
                        <a:t>(</a:t>
                      </a:r>
                      <a:r>
                        <a:rPr lang="vi-VN" sz="4000" b="0" i="1" kern="1200">
                          <a:solidFill>
                            <a:schemeClr val="tx1"/>
                          </a:solidFill>
                          <a:effectLst/>
                          <a:latin typeface="+mj-lt"/>
                          <a:ea typeface="+mn-ea"/>
                          <a:cs typeface="+mn-cs"/>
                        </a:rPr>
                        <a:t>Phần này như một phản đề với việc nêu các tấm gương lẫm liệt ở phía trên</a:t>
                      </a:r>
                      <a:r>
                        <a:rPr lang="en-US" sz="4000" b="1" i="1" kern="1200">
                          <a:solidFill>
                            <a:schemeClr val="tx1"/>
                          </a:solidFill>
                          <a:effectLst/>
                          <a:latin typeface="+mj-lt"/>
                          <a:ea typeface="+mn-ea"/>
                          <a:cs typeface="+mn-cs"/>
                        </a:rPr>
                        <a:t>)</a:t>
                      </a:r>
                      <a:r>
                        <a:rPr lang="vi-VN" sz="4000" b="1" i="1" kern="1200">
                          <a:solidFill>
                            <a:schemeClr val="tx1"/>
                          </a:solidFill>
                          <a:effectLst/>
                          <a:latin typeface="+mj-lt"/>
                          <a:ea typeface="+mn-ea"/>
                          <a:cs typeface="+mn-cs"/>
                        </a:rPr>
                        <a:t>. </a:t>
                      </a:r>
                      <a:endParaRPr lang="en-US" sz="4000" b="1" i="1" kern="1200">
                        <a:solidFill>
                          <a:schemeClr val="tx1"/>
                        </a:solidFill>
                        <a:effectLst/>
                        <a:latin typeface="+mj-lt"/>
                        <a:ea typeface="+mn-ea"/>
                        <a:cs typeface="+mn-cs"/>
                      </a:endParaRPr>
                    </a:p>
                    <a:p>
                      <a:pPr algn="ctr">
                        <a:lnSpc>
                          <a:spcPts val="62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bl>
          </a:graphicData>
        </a:graphic>
      </p:graphicFrame>
      <p:sp>
        <p:nvSpPr>
          <p:cNvPr id="4" name="TextBox 4"/>
          <p:cNvSpPr txBox="1"/>
          <p:nvPr/>
        </p:nvSpPr>
        <p:spPr>
          <a:xfrm>
            <a:off x="1600200" y="2552700"/>
            <a:ext cx="8526019" cy="7341112"/>
          </a:xfrm>
          <a:prstGeom prst="rect">
            <a:avLst/>
          </a:prstGeom>
        </p:spPr>
        <p:txBody>
          <a:bodyPr wrap="square" lIns="0" tIns="0" rIns="0" bIns="0" rtlCol="0" anchor="t">
            <a:spAutoFit/>
          </a:bodyPr>
          <a:lstStyle/>
          <a:p>
            <a:pPr algn="l">
              <a:lnSpc>
                <a:spcPts val="4789"/>
              </a:lnSpc>
            </a:pPr>
            <a:r>
              <a:rPr lang="en-US" sz="3421">
                <a:solidFill>
                  <a:srgbClr val="000000"/>
                </a:solidFill>
                <a:latin typeface="Cabin"/>
                <a:ea typeface="Cabin"/>
                <a:cs typeface="Cabin"/>
                <a:sym typeface="Cabin"/>
              </a:rPr>
              <a:t> </a:t>
            </a:r>
            <a:r>
              <a:rPr lang="en-US" sz="3421">
                <a:solidFill>
                  <a:srgbClr val="000000"/>
                </a:solidFill>
                <a:latin typeface="Cabin Bold"/>
                <a:ea typeface="Cabin Bold"/>
                <a:cs typeface="Cabin Bold"/>
                <a:sym typeface="Cabin Bold"/>
              </a:rPr>
              <a:t>Những tội ác của quân giặc:</a:t>
            </a:r>
          </a:p>
          <a:p>
            <a:pPr algn="l">
              <a:lnSpc>
                <a:spcPts val="4789"/>
              </a:lnSpc>
            </a:pPr>
            <a:r>
              <a:rPr lang="en-US" sz="3421">
                <a:solidFill>
                  <a:srgbClr val="000000"/>
                </a:solidFill>
                <a:latin typeface="Cabin"/>
                <a:ea typeface="Cabin"/>
                <a:cs typeface="Cabin"/>
                <a:sym typeface="Cabin"/>
              </a:rPr>
              <a:t>- </a:t>
            </a:r>
            <a:r>
              <a:rPr lang="en-US" sz="4000" i="1">
                <a:solidFill>
                  <a:srgbClr val="000000"/>
                </a:solidFill>
                <a:latin typeface="Times New Roman" panose="02020603050405020304" pitchFamily="18" charset="0"/>
                <a:ea typeface="Cabin"/>
                <a:cs typeface="Times New Roman" panose="02020603050405020304" pitchFamily="18" charset="0"/>
                <a:sym typeface="Cabin"/>
              </a:rPr>
              <a:t>Sứ giặc đi lại nghênh ngang ngoài đường </a:t>
            </a:r>
          </a:p>
          <a:p>
            <a:pPr algn="l">
              <a:lnSpc>
                <a:spcPts val="4789"/>
              </a:lnSpc>
            </a:pPr>
            <a:r>
              <a:rPr lang="en-US" sz="4000">
                <a:solidFill>
                  <a:srgbClr val="000000"/>
                </a:solidFill>
                <a:latin typeface="Times New Roman" panose="02020603050405020304" pitchFamily="18" charset="0"/>
                <a:ea typeface="Cabin"/>
                <a:cs typeface="Times New Roman" panose="02020603050405020304" pitchFamily="18" charset="0"/>
                <a:sym typeface="Cabin"/>
              </a:rPr>
              <a:t>→ coi thường mọi người dân Việt, coi thường chủ quyền của đất nước ta.</a:t>
            </a:r>
          </a:p>
          <a:p>
            <a:pPr algn="l">
              <a:lnSpc>
                <a:spcPts val="4789"/>
              </a:lnSpc>
            </a:pPr>
            <a:r>
              <a:rPr lang="en-US" sz="4000">
                <a:solidFill>
                  <a:srgbClr val="000000"/>
                </a:solidFill>
                <a:latin typeface="Times New Roman" panose="02020603050405020304" pitchFamily="18" charset="0"/>
                <a:ea typeface="Cabin"/>
                <a:cs typeface="Times New Roman" panose="02020603050405020304" pitchFamily="18" charset="0"/>
                <a:sym typeface="Cabin"/>
              </a:rPr>
              <a:t>- </a:t>
            </a:r>
            <a:r>
              <a:rPr lang="en-US" sz="4000" i="1">
                <a:solidFill>
                  <a:srgbClr val="000000"/>
                </a:solidFill>
                <a:latin typeface="Times New Roman" panose="02020603050405020304" pitchFamily="18" charset="0"/>
                <a:ea typeface="Cabin"/>
                <a:cs typeface="Times New Roman" panose="02020603050405020304" pitchFamily="18" charset="0"/>
                <a:sym typeface="Cabin"/>
              </a:rPr>
              <a:t>Sứ giặc chửi mắng triều đình, quan lại </a:t>
            </a:r>
            <a:r>
              <a:rPr lang="en-US" sz="4000">
                <a:solidFill>
                  <a:srgbClr val="000000"/>
                </a:solidFill>
                <a:latin typeface="Times New Roman" panose="02020603050405020304" pitchFamily="18" charset="0"/>
                <a:ea typeface="Cabin"/>
                <a:cs typeface="Times New Roman" panose="02020603050405020304" pitchFamily="18" charset="0"/>
                <a:sym typeface="Cabin"/>
              </a:rPr>
              <a:t>→ coi thường các bậc đáng kính, coi thường kỉ cương, phép nước</a:t>
            </a:r>
          </a:p>
          <a:p>
            <a:pPr algn="l">
              <a:lnSpc>
                <a:spcPts val="4789"/>
              </a:lnSpc>
            </a:pPr>
            <a:r>
              <a:rPr lang="en-US" sz="4000">
                <a:solidFill>
                  <a:srgbClr val="000000"/>
                </a:solidFill>
                <a:latin typeface="Times New Roman" panose="02020603050405020304" pitchFamily="18" charset="0"/>
                <a:ea typeface="Cabin"/>
                <a:cs typeface="Times New Roman" panose="02020603050405020304" pitchFamily="18" charset="0"/>
                <a:sym typeface="Cabin"/>
              </a:rPr>
              <a:t>- Cậy quyền cậy thế để vơ vét của cải của đất nước ta → hành vi của kẻ cướp</a:t>
            </a:r>
          </a:p>
          <a:p>
            <a:pPr algn="l">
              <a:lnSpc>
                <a:spcPts val="4789"/>
              </a:lnSpc>
            </a:pPr>
            <a:endParaRPr lang="en-US" sz="3421">
              <a:solidFill>
                <a:srgbClr val="000000"/>
              </a:solidFill>
              <a:latin typeface="Cabin"/>
              <a:ea typeface="Cabin"/>
              <a:cs typeface="Cabin"/>
              <a:sym typeface="Cabin"/>
            </a:endParaRPr>
          </a:p>
          <a:p>
            <a:pPr algn="l">
              <a:lnSpc>
                <a:spcPts val="4789"/>
              </a:lnSpc>
            </a:pPr>
            <a:endParaRPr lang="en-US" sz="3421">
              <a:solidFill>
                <a:srgbClr val="000000"/>
              </a:solidFill>
              <a:latin typeface="Cabin"/>
              <a:ea typeface="Cabin"/>
              <a:cs typeface="Cabin"/>
              <a:sym typeface="Cabi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724226514"/>
              </p:ext>
            </p:extLst>
          </p:nvPr>
        </p:nvGraphicFramePr>
        <p:xfrm>
          <a:off x="1513106" y="607385"/>
          <a:ext cx="15746194" cy="9374079"/>
        </p:xfrm>
        <a:graphic>
          <a:graphicData uri="http://schemas.openxmlformats.org/drawingml/2006/table">
            <a:tbl>
              <a:tblPr/>
              <a:tblGrid>
                <a:gridCol w="9188199">
                  <a:extLst>
                    <a:ext uri="{9D8B030D-6E8A-4147-A177-3AD203B41FA5}">
                      <a16:colId xmlns:a16="http://schemas.microsoft.com/office/drawing/2014/main" val="20000"/>
                    </a:ext>
                  </a:extLst>
                </a:gridCol>
                <a:gridCol w="6557995">
                  <a:extLst>
                    <a:ext uri="{9D8B030D-6E8A-4147-A177-3AD203B41FA5}">
                      <a16:colId xmlns:a16="http://schemas.microsoft.com/office/drawing/2014/main" val="20001"/>
                    </a:ext>
                  </a:extLst>
                </a:gridCol>
              </a:tblGrid>
              <a:tr h="1497278">
                <a:tc>
                  <a:txBody>
                    <a:bodyPr/>
                    <a:lstStyle/>
                    <a:p>
                      <a:pPr algn="ctr">
                        <a:lnSpc>
                          <a:spcPts val="3919"/>
                        </a:lnSpc>
                        <a:defRPr/>
                      </a:pPr>
                      <a:r>
                        <a:rPr lang="en-US" sz="2799" b="1">
                          <a:solidFill>
                            <a:srgbClr val="000000"/>
                          </a:solidFill>
                          <a:latin typeface="Cabin Bold"/>
                          <a:ea typeface="Cabin Bold"/>
                          <a:cs typeface="Cabin Bold"/>
                          <a:sym typeface="Cabin Bold"/>
                        </a:rPr>
                        <a:t>CÁC HIỆN TƯỢNG CÓ TRONG THỰC TẾ</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919"/>
                        </a:lnSpc>
                        <a:defRPr/>
                      </a:pPr>
                      <a:r>
                        <a:rPr lang="en-US" sz="2799" b="1">
                          <a:solidFill>
                            <a:srgbClr val="000000"/>
                          </a:solidFill>
                          <a:latin typeface="Cabin Bold"/>
                          <a:ea typeface="Cabin Bold"/>
                          <a:cs typeface="Cabin Bold"/>
                          <a:sym typeface="Cabin Bold"/>
                        </a:rPr>
                        <a:t>CẢM XÚC CHỦ ĐẠO ĐƯỢC KHƠI GỢI TRONG LÒNG CÁC TÌ TƯỚNG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7876801">
                <a:tc>
                  <a:txBody>
                    <a:bodyPr/>
                    <a:lstStyle/>
                    <a:p>
                      <a:pPr algn="ctr">
                        <a:lnSpc>
                          <a:spcPts val="307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5599"/>
                        </a:lnSpc>
                        <a:defRPr/>
                      </a:pPr>
                      <a:endParaRPr lang="en-US" sz="3999">
                        <a:solidFill>
                          <a:srgbClr val="000000"/>
                        </a:solidFill>
                        <a:latin typeface="Cabin"/>
                        <a:ea typeface="Cabin"/>
                        <a:cs typeface="Cabin"/>
                        <a:sym typeface="Cabin"/>
                      </a:endParaRPr>
                    </a:p>
                    <a:p>
                      <a:pPr algn="ctr">
                        <a:lnSpc>
                          <a:spcPts val="5599"/>
                        </a:lnSpc>
                        <a:defRPr/>
                      </a:pPr>
                      <a:r>
                        <a:rPr lang="vi-VN" sz="4000">
                          <a:latin typeface="Times New Roman" panose="02020603050405020304" pitchFamily="18" charset="0"/>
                          <a:cs typeface="Times New Roman" panose="02020603050405020304" pitchFamily="18" charset="0"/>
                        </a:rPr>
                        <a:t>-&gt; Diễn tả niềm uất hận trào dâng trong lòng</a:t>
                      </a:r>
                      <a:endParaRPr lang="en-US" sz="4000">
                        <a:latin typeface="Times New Roman" panose="02020603050405020304" pitchFamily="18" charset="0"/>
                        <a:cs typeface="Times New Roman" panose="02020603050405020304" pitchFamily="18" charset="0"/>
                      </a:endParaRPr>
                    </a:p>
                    <a:p>
                      <a:pPr algn="ctr">
                        <a:lnSpc>
                          <a:spcPts val="5599"/>
                        </a:lnSpc>
                        <a:defRPr/>
                      </a:pPr>
                      <a:r>
                        <a:rPr lang="en-US" sz="3999">
                          <a:solidFill>
                            <a:srgbClr val="000000"/>
                          </a:solidFill>
                          <a:latin typeface="Times New Roman" panose="02020603050405020304" pitchFamily="18" charset="0"/>
                          <a:ea typeface="Cabin"/>
                          <a:cs typeface="Times New Roman" panose="02020603050405020304" pitchFamily="18" charset="0"/>
                          <a:sym typeface="Cabin"/>
                        </a:rPr>
                        <a:t>-Muốn binh sĩ báo đáp công ơn của chủ tướng khi chủ tướng cần đến mình</a:t>
                      </a:r>
                      <a:endParaRPr lang="en-US" sz="4000">
                        <a:latin typeface="Times New Roman" panose="02020603050405020304" pitchFamily="18" charset="0"/>
                        <a:cs typeface="Times New Roman" panose="02020603050405020304" pitchFamily="18" charset="0"/>
                      </a:endParaRPr>
                    </a:p>
                    <a:p>
                      <a:pPr algn="ctr">
                        <a:lnSpc>
                          <a:spcPts val="5599"/>
                        </a:lnSpc>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bl>
          </a:graphicData>
        </a:graphic>
      </p:graphicFrame>
      <p:sp>
        <p:nvSpPr>
          <p:cNvPr id="3" name="TextBox 3"/>
          <p:cNvSpPr txBox="1"/>
          <p:nvPr/>
        </p:nvSpPr>
        <p:spPr>
          <a:xfrm>
            <a:off x="1802783" y="2449034"/>
            <a:ext cx="8707193" cy="8613768"/>
          </a:xfrm>
          <a:prstGeom prst="rect">
            <a:avLst/>
          </a:prstGeom>
        </p:spPr>
        <p:txBody>
          <a:bodyPr lIns="0" tIns="0" rIns="0" bIns="0" rtlCol="0" anchor="t">
            <a:spAutoFit/>
          </a:bodyPr>
          <a:lstStyle/>
          <a:p>
            <a:pPr algn="l">
              <a:lnSpc>
                <a:spcPts val="4503"/>
              </a:lnSpc>
            </a:pPr>
            <a:r>
              <a:rPr lang="en-US" sz="3216">
                <a:solidFill>
                  <a:srgbClr val="000000"/>
                </a:solidFill>
                <a:latin typeface="Cabin"/>
                <a:ea typeface="Cabin"/>
                <a:cs typeface="Cabin"/>
                <a:sym typeface="Cabin"/>
              </a:rPr>
              <a:t> </a:t>
            </a:r>
            <a:r>
              <a:rPr lang="en-US" sz="4000" b="1">
                <a:solidFill>
                  <a:srgbClr val="000000"/>
                </a:solidFill>
                <a:latin typeface="Times New Roman" panose="02020603050405020304" pitchFamily="18" charset="0"/>
                <a:ea typeface="Cabin Bold"/>
                <a:cs typeface="Times New Roman" panose="02020603050405020304" pitchFamily="18" charset="0"/>
                <a:sym typeface="Cabin Bold"/>
              </a:rPr>
              <a:t>Những tình cảm, suy nghĩ, hành động của chủ tướng:</a:t>
            </a:r>
          </a:p>
          <a:p>
            <a:pPr>
              <a:lnSpc>
                <a:spcPts val="4503"/>
              </a:lnSpc>
            </a:pPr>
            <a:r>
              <a:rPr lang="en-US" sz="4000">
                <a:solidFill>
                  <a:srgbClr val="000000"/>
                </a:solidFill>
                <a:latin typeface="Times New Roman" panose="02020603050405020304" pitchFamily="18" charset="0"/>
                <a:ea typeface="Cabin"/>
                <a:cs typeface="Times New Roman" panose="02020603050405020304" pitchFamily="18" charset="0"/>
                <a:sym typeface="Cabin"/>
              </a:rPr>
              <a:t>- Đau đớn đến không ăn, không ngủ được; khát vọng tiêu diệt, đánh đuổi kẻ thù, dẫu phải hi sinh thân mình à trách nhiệm mỗi người Việt cần phải có trước nguy cơ đất nước bị giày xéo.</a:t>
            </a:r>
          </a:p>
          <a:p>
            <a:pPr algn="l">
              <a:lnSpc>
                <a:spcPts val="4503"/>
              </a:lnSpc>
            </a:pPr>
            <a:r>
              <a:rPr lang="en-US" sz="4000">
                <a:solidFill>
                  <a:srgbClr val="000000"/>
                </a:solidFill>
                <a:latin typeface="Times New Roman" panose="02020603050405020304" pitchFamily="18" charset="0"/>
                <a:ea typeface="Cabin"/>
                <a:cs typeface="Times New Roman" panose="02020603050405020304" pitchFamily="18" charset="0"/>
                <a:sym typeface="Cabin"/>
              </a:rPr>
              <a:t>- Chia sẻ buồn vui như những người thân thiết nhất, sống chết có nhau và có tình có nghĩa với các tì tướng.</a:t>
            </a:r>
          </a:p>
          <a:p>
            <a:pPr>
              <a:lnSpc>
                <a:spcPts val="4503"/>
              </a:lnSpc>
            </a:pPr>
            <a:r>
              <a:rPr lang="vi-VN" sz="4000">
                <a:latin typeface="Times New Roman" panose="02020603050405020304" pitchFamily="18" charset="0"/>
                <a:cs typeface="Times New Roman" panose="02020603050405020304" pitchFamily="18" charset="0"/>
              </a:rPr>
              <a:t>+ NT: Sử dụng các động từ mạnh chỉ trạng thái tâm lí và hành động quên ăn, vỗ gối; xả thịt, lột da, nuốt, uống </a:t>
            </a:r>
            <a:endParaRPr lang="en-US" sz="4000">
              <a:solidFill>
                <a:srgbClr val="000000"/>
              </a:solidFill>
              <a:latin typeface="Times New Roman" panose="02020603050405020304" pitchFamily="18" charset="0"/>
              <a:ea typeface="Cabin"/>
              <a:cs typeface="Times New Roman" panose="02020603050405020304" pitchFamily="18" charset="0"/>
              <a:sym typeface="Cabin"/>
            </a:endParaRPr>
          </a:p>
          <a:p>
            <a:pPr algn="l">
              <a:lnSpc>
                <a:spcPts val="4503"/>
              </a:lnSpc>
            </a:pPr>
            <a:endParaRPr lang="en-US" sz="3216">
              <a:solidFill>
                <a:srgbClr val="000000"/>
              </a:solidFill>
              <a:latin typeface="Cabin"/>
              <a:ea typeface="Cabin"/>
              <a:cs typeface="Cabin"/>
              <a:sym typeface="Cabin"/>
            </a:endParaRPr>
          </a:p>
          <a:p>
            <a:pPr algn="l">
              <a:lnSpc>
                <a:spcPts val="4503"/>
              </a:lnSpc>
            </a:pPr>
            <a:endParaRPr lang="en-US" sz="3216">
              <a:solidFill>
                <a:srgbClr val="000000"/>
              </a:solidFill>
              <a:latin typeface="Cabin"/>
              <a:ea typeface="Cabin"/>
              <a:cs typeface="Cabin"/>
              <a:sym typeface="Cabi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16569"/>
            <a:ext cx="7708468" cy="1523243"/>
            <a:chOff x="0" y="0"/>
            <a:chExt cx="2030214" cy="401183"/>
          </a:xfrm>
        </p:grpSpPr>
        <p:sp>
          <p:nvSpPr>
            <p:cNvPr id="3" name="Freeform 3"/>
            <p:cNvSpPr/>
            <p:nvPr/>
          </p:nvSpPr>
          <p:spPr>
            <a:xfrm>
              <a:off x="0" y="0"/>
              <a:ext cx="2030214" cy="401183"/>
            </a:xfrm>
            <a:custGeom>
              <a:avLst/>
              <a:gdLst/>
              <a:ahLst/>
              <a:cxnLst/>
              <a:rect l="l" t="t" r="r" b="b"/>
              <a:pathLst>
                <a:path w="2030214" h="401183">
                  <a:moveTo>
                    <a:pt x="51221" y="0"/>
                  </a:moveTo>
                  <a:lnTo>
                    <a:pt x="1978992" y="0"/>
                  </a:lnTo>
                  <a:cubicBezTo>
                    <a:pt x="2007281" y="0"/>
                    <a:pt x="2030214" y="22933"/>
                    <a:pt x="2030214" y="51221"/>
                  </a:cubicBezTo>
                  <a:lnTo>
                    <a:pt x="2030214" y="349962"/>
                  </a:lnTo>
                  <a:cubicBezTo>
                    <a:pt x="2030214" y="378251"/>
                    <a:pt x="2007281" y="401183"/>
                    <a:pt x="1978992" y="401183"/>
                  </a:cubicBezTo>
                  <a:lnTo>
                    <a:pt x="51221" y="401183"/>
                  </a:lnTo>
                  <a:cubicBezTo>
                    <a:pt x="22933" y="401183"/>
                    <a:pt x="0" y="378251"/>
                    <a:pt x="0" y="349962"/>
                  </a:cubicBezTo>
                  <a:lnTo>
                    <a:pt x="0" y="51221"/>
                  </a:lnTo>
                  <a:cubicBezTo>
                    <a:pt x="0" y="22933"/>
                    <a:pt x="22933" y="0"/>
                    <a:pt x="51221" y="0"/>
                  </a:cubicBezTo>
                  <a:close/>
                </a:path>
              </a:pathLst>
            </a:custGeom>
            <a:solidFill>
              <a:srgbClr val="FFFBD4"/>
            </a:solidFill>
          </p:spPr>
        </p:sp>
        <p:sp>
          <p:nvSpPr>
            <p:cNvPr id="4" name="TextBox 4"/>
            <p:cNvSpPr txBox="1"/>
            <p:nvPr/>
          </p:nvSpPr>
          <p:spPr>
            <a:xfrm>
              <a:off x="0" y="-38100"/>
              <a:ext cx="2030214" cy="43928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184899" y="1616569"/>
            <a:ext cx="8074401" cy="1523243"/>
            <a:chOff x="0" y="0"/>
            <a:chExt cx="2126591" cy="401183"/>
          </a:xfrm>
        </p:grpSpPr>
        <p:sp>
          <p:nvSpPr>
            <p:cNvPr id="6" name="Freeform 6"/>
            <p:cNvSpPr/>
            <p:nvPr/>
          </p:nvSpPr>
          <p:spPr>
            <a:xfrm>
              <a:off x="0" y="0"/>
              <a:ext cx="2126591" cy="401183"/>
            </a:xfrm>
            <a:custGeom>
              <a:avLst/>
              <a:gdLst/>
              <a:ahLst/>
              <a:cxnLst/>
              <a:rect l="l" t="t" r="r" b="b"/>
              <a:pathLst>
                <a:path w="2126591" h="401183">
                  <a:moveTo>
                    <a:pt x="48900" y="0"/>
                  </a:moveTo>
                  <a:lnTo>
                    <a:pt x="2077691" y="0"/>
                  </a:lnTo>
                  <a:cubicBezTo>
                    <a:pt x="2090660" y="0"/>
                    <a:pt x="2103098" y="5152"/>
                    <a:pt x="2112269" y="14322"/>
                  </a:cubicBezTo>
                  <a:cubicBezTo>
                    <a:pt x="2121439" y="23493"/>
                    <a:pt x="2126591" y="35931"/>
                    <a:pt x="2126591" y="48900"/>
                  </a:cubicBezTo>
                  <a:lnTo>
                    <a:pt x="2126591" y="352283"/>
                  </a:lnTo>
                  <a:cubicBezTo>
                    <a:pt x="2126591" y="379290"/>
                    <a:pt x="2104698" y="401183"/>
                    <a:pt x="2077691" y="401183"/>
                  </a:cubicBezTo>
                  <a:lnTo>
                    <a:pt x="48900" y="401183"/>
                  </a:lnTo>
                  <a:cubicBezTo>
                    <a:pt x="35931" y="401183"/>
                    <a:pt x="23493" y="396031"/>
                    <a:pt x="14322" y="386861"/>
                  </a:cubicBezTo>
                  <a:cubicBezTo>
                    <a:pt x="5152" y="377690"/>
                    <a:pt x="0" y="365253"/>
                    <a:pt x="0" y="352283"/>
                  </a:cubicBezTo>
                  <a:lnTo>
                    <a:pt x="0" y="48900"/>
                  </a:lnTo>
                  <a:cubicBezTo>
                    <a:pt x="0" y="35931"/>
                    <a:pt x="5152" y="23493"/>
                    <a:pt x="14322" y="14322"/>
                  </a:cubicBezTo>
                  <a:cubicBezTo>
                    <a:pt x="23493" y="5152"/>
                    <a:pt x="35931" y="0"/>
                    <a:pt x="48900" y="0"/>
                  </a:cubicBezTo>
                  <a:close/>
                </a:path>
              </a:pathLst>
            </a:custGeom>
            <a:solidFill>
              <a:srgbClr val="FFFBD4"/>
            </a:solidFill>
          </p:spPr>
        </p:sp>
        <p:sp>
          <p:nvSpPr>
            <p:cNvPr id="7" name="TextBox 7"/>
            <p:cNvSpPr txBox="1"/>
            <p:nvPr/>
          </p:nvSpPr>
          <p:spPr>
            <a:xfrm>
              <a:off x="0" y="-38100"/>
              <a:ext cx="2126591" cy="439283"/>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330803" y="1983579"/>
            <a:ext cx="8885492" cy="1287203"/>
          </a:xfrm>
          <a:prstGeom prst="rect">
            <a:avLst/>
          </a:prstGeom>
        </p:spPr>
        <p:txBody>
          <a:bodyPr lIns="0" tIns="0" rIns="0" bIns="0" rtlCol="0" anchor="t">
            <a:spAutoFit/>
          </a:bodyPr>
          <a:lstStyle/>
          <a:p>
            <a:pPr algn="l">
              <a:lnSpc>
                <a:spcPts val="5176"/>
              </a:lnSpc>
            </a:pPr>
            <a:r>
              <a:rPr lang="en-US" sz="3697" b="1">
                <a:solidFill>
                  <a:srgbClr val="52340D"/>
                </a:solidFill>
                <a:latin typeface="Cabin Bold"/>
                <a:ea typeface="Cabin Bold"/>
                <a:cs typeface="Cabin Bold"/>
                <a:sym typeface="Cabin Bold"/>
              </a:rPr>
              <a:t>Bằng chứng trong thực tế (đã xảy ra)</a:t>
            </a:r>
          </a:p>
          <a:p>
            <a:pPr algn="l">
              <a:lnSpc>
                <a:spcPts val="5176"/>
              </a:lnSpc>
            </a:pPr>
            <a:endParaRPr lang="en-US" sz="3697" b="1">
              <a:solidFill>
                <a:srgbClr val="52340D"/>
              </a:solidFill>
              <a:latin typeface="Cabin Bold"/>
              <a:ea typeface="Cabin Bold"/>
              <a:cs typeface="Cabin Bold"/>
              <a:sym typeface="Cabin Bold"/>
            </a:endParaRPr>
          </a:p>
        </p:txBody>
      </p:sp>
      <p:sp>
        <p:nvSpPr>
          <p:cNvPr id="9" name="TextBox 9"/>
          <p:cNvSpPr txBox="1"/>
          <p:nvPr/>
        </p:nvSpPr>
        <p:spPr>
          <a:xfrm>
            <a:off x="9639539" y="1700320"/>
            <a:ext cx="7165121" cy="2601653"/>
          </a:xfrm>
          <a:prstGeom prst="rect">
            <a:avLst/>
          </a:prstGeom>
        </p:spPr>
        <p:txBody>
          <a:bodyPr lIns="0" tIns="0" rIns="0" bIns="0" rtlCol="0" anchor="t">
            <a:spAutoFit/>
          </a:bodyPr>
          <a:lstStyle/>
          <a:p>
            <a:pPr algn="ctr">
              <a:lnSpc>
                <a:spcPts val="5176"/>
              </a:lnSpc>
            </a:pPr>
            <a:r>
              <a:rPr lang="en-US" sz="3697" b="1">
                <a:solidFill>
                  <a:srgbClr val="52340D"/>
                </a:solidFill>
                <a:latin typeface="Cabin Bold"/>
                <a:ea typeface="Cabin Bold"/>
                <a:cs typeface="Cabin Bold"/>
                <a:sym typeface="Cabin Bold"/>
              </a:rPr>
              <a:t>Bằng chứng giả định (có thể hoặc chắn chắn sẽ xảy ra)</a:t>
            </a:r>
          </a:p>
          <a:p>
            <a:pPr algn="ctr">
              <a:lnSpc>
                <a:spcPts val="5176"/>
              </a:lnSpc>
            </a:pPr>
            <a:endParaRPr lang="en-US" sz="3697" b="1">
              <a:solidFill>
                <a:srgbClr val="52340D"/>
              </a:solidFill>
              <a:latin typeface="Cabin Bold"/>
              <a:ea typeface="Cabin Bold"/>
              <a:cs typeface="Cabin Bold"/>
              <a:sym typeface="Cabin Bold"/>
            </a:endParaRPr>
          </a:p>
          <a:p>
            <a:pPr algn="ctr">
              <a:lnSpc>
                <a:spcPts val="5176"/>
              </a:lnSpc>
            </a:pPr>
            <a:endParaRPr lang="en-US" sz="3697" b="1">
              <a:solidFill>
                <a:srgbClr val="52340D"/>
              </a:solidFill>
              <a:latin typeface="Cabin Bold"/>
              <a:ea typeface="Cabin Bold"/>
              <a:cs typeface="Cabin Bold"/>
              <a:sym typeface="Cabin Bold"/>
            </a:endParaRPr>
          </a:p>
        </p:txBody>
      </p:sp>
      <p:sp>
        <p:nvSpPr>
          <p:cNvPr id="10" name="TextBox 10"/>
          <p:cNvSpPr txBox="1"/>
          <p:nvPr/>
        </p:nvSpPr>
        <p:spPr>
          <a:xfrm>
            <a:off x="605601" y="3270782"/>
            <a:ext cx="8366856" cy="4782570"/>
          </a:xfrm>
          <a:prstGeom prst="rect">
            <a:avLst/>
          </a:prstGeom>
        </p:spPr>
        <p:txBody>
          <a:bodyPr wrap="square" lIns="0" tIns="0" rIns="0" bIns="0" rtlCol="0" anchor="t">
            <a:spAutoFit/>
          </a:bodyPr>
          <a:lstStyle/>
          <a:p>
            <a:pPr algn="l">
              <a:lnSpc>
                <a:spcPts val="5176"/>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Nhìn chủ nhục mà không biết lo, thấy nước nhục mà không biết thẹn…</a:t>
            </a:r>
          </a:p>
          <a:p>
            <a:pPr algn="l">
              <a:lnSpc>
                <a:spcPts val="5176"/>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Bị xúc phạm mà không biết căm tức kẻ thù…</a:t>
            </a:r>
          </a:p>
          <a:p>
            <a:pPr algn="l">
              <a:lnSpc>
                <a:spcPts val="5176"/>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Mải mê thú vui riêng, chỉ biết chăm lo cho gia đình riêng nhỏ bé…</a:t>
            </a:r>
          </a:p>
          <a:p>
            <a:pPr algn="l">
              <a:lnSpc>
                <a:spcPts val="5176"/>
              </a:lnSpc>
            </a:pPr>
            <a:endParaRPr lang="en-US" sz="3697">
              <a:solidFill>
                <a:srgbClr val="52340D"/>
              </a:solidFill>
              <a:latin typeface="Cabin"/>
              <a:ea typeface="Cabin"/>
              <a:cs typeface="Cabin"/>
              <a:sym typeface="Cabin"/>
            </a:endParaRPr>
          </a:p>
        </p:txBody>
      </p:sp>
      <p:sp>
        <p:nvSpPr>
          <p:cNvPr id="11" name="TextBox 11"/>
          <p:cNvSpPr txBox="1"/>
          <p:nvPr/>
        </p:nvSpPr>
        <p:spPr>
          <a:xfrm>
            <a:off x="9448801" y="3139812"/>
            <a:ext cx="8233600" cy="6387658"/>
          </a:xfrm>
          <a:prstGeom prst="rect">
            <a:avLst/>
          </a:prstGeom>
        </p:spPr>
        <p:txBody>
          <a:bodyPr wrap="square" lIns="0" tIns="0" rIns="0" bIns="0" rtlCol="0" anchor="t">
            <a:spAutoFit/>
          </a:bodyPr>
          <a:lstStyle/>
          <a:p>
            <a:pPr algn="l">
              <a:lnSpc>
                <a:spcPts val="4800"/>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Nếu có giặc Mông Cổ tràn sang, thì cựa gà trống không thể đâm thủng áo giáp…tiếng hát không thể làm cho giặc điếc tai.</a:t>
            </a:r>
          </a:p>
          <a:p>
            <a:pPr algn="l">
              <a:lnSpc>
                <a:spcPts val="4800"/>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Lấy việc chọi gà làm niềm vui…hoặc mê tiếng hát.</a:t>
            </a:r>
          </a:p>
          <a:p>
            <a:pPr algn="l">
              <a:lnSpc>
                <a:spcPts val="4800"/>
              </a:lnSpc>
            </a:pPr>
            <a:r>
              <a:rPr lang="en-US" sz="3697">
                <a:solidFill>
                  <a:srgbClr val="52340D"/>
                </a:solidFill>
                <a:latin typeface="Times New Roman" panose="02020603050405020304" pitchFamily="18" charset="0"/>
                <a:ea typeface="Cabin"/>
                <a:cs typeface="Times New Roman" panose="02020603050405020304" pitchFamily="18" charset="0"/>
                <a:sym typeface="Cabin"/>
              </a:rPr>
              <a:t>- Chẳng những thái ấp của ta không còn…lúc bấy giờ dẫu các ngươi muốn vui vẻ phỏng có được không?</a:t>
            </a:r>
          </a:p>
          <a:p>
            <a:pPr algn="l">
              <a:lnSpc>
                <a:spcPts val="5176"/>
              </a:lnSpc>
            </a:pPr>
            <a:endParaRPr lang="en-US" sz="3697">
              <a:solidFill>
                <a:srgbClr val="52340D"/>
              </a:solidFill>
              <a:latin typeface="Cabin"/>
              <a:ea typeface="Cabin"/>
              <a:cs typeface="Cabin"/>
              <a:sym typeface="Cabin"/>
            </a:endParaRPr>
          </a:p>
        </p:txBody>
      </p:sp>
      <p:sp>
        <p:nvSpPr>
          <p:cNvPr id="12" name="TextBox 12"/>
          <p:cNvSpPr txBox="1"/>
          <p:nvPr/>
        </p:nvSpPr>
        <p:spPr>
          <a:xfrm>
            <a:off x="762000" y="8586681"/>
            <a:ext cx="17028843" cy="3284617"/>
          </a:xfrm>
          <a:prstGeom prst="rect">
            <a:avLst/>
          </a:prstGeom>
        </p:spPr>
        <p:txBody>
          <a:bodyPr wrap="square" lIns="0" tIns="0" rIns="0" bIns="0" rtlCol="0" anchor="t">
            <a:spAutoFit/>
          </a:bodyPr>
          <a:lstStyle/>
          <a:p>
            <a:pPr>
              <a:lnSpc>
                <a:spcPts val="5176"/>
              </a:lnSpc>
            </a:pPr>
            <a:r>
              <a:rPr lang="en-US" sz="3697" b="1">
                <a:solidFill>
                  <a:srgbClr val="E42B10"/>
                </a:solidFill>
                <a:latin typeface="Times New Roman" panose="02020603050405020304" pitchFamily="18" charset="0"/>
                <a:ea typeface="Cabin Bold"/>
                <a:cs typeface="Times New Roman" panose="02020603050405020304" pitchFamily="18" charset="0"/>
                <a:sym typeface="Cabin Bold"/>
              </a:rPr>
              <a:t>=&gt; Chứng minh, thuyết phục các tì tướng đã có </a:t>
            </a:r>
            <a:r>
              <a:rPr lang="en-US" sz="4000">
                <a:solidFill>
                  <a:srgbClr val="FF0000"/>
                </a:solidFill>
                <a:latin typeface="Times New Roman" panose="02020603050405020304" pitchFamily="18" charset="0"/>
                <a:cs typeface="Times New Roman" panose="02020603050405020304" pitchFamily="18" charset="0"/>
              </a:rPr>
              <a:t>thái độ vô trách nhiệm, vong ân bội nghĩa, lối sống hưởng lạc, chỉ lo vun vén hạnh phúc cá nhân. Từ đó biết </a:t>
            </a:r>
            <a:r>
              <a:rPr lang="en-US" sz="4000">
                <a:solidFill>
                  <a:srgbClr val="FF0000"/>
                </a:solidFill>
                <a:latin typeface="Times New Roman" panose="02020603050405020304" pitchFamily="18" charset="0"/>
                <a:ea typeface="Cabin"/>
                <a:cs typeface="Times New Roman" panose="02020603050405020304" pitchFamily="18" charset="0"/>
                <a:sym typeface="Cabin"/>
              </a:rPr>
              <a:t>Hổ thẹn, muốn sửa chữa những điều bản thân chưa làm đúng</a:t>
            </a:r>
            <a:endParaRPr lang="en-US" sz="4000">
              <a:solidFill>
                <a:srgbClr val="FF0000"/>
              </a:solidFill>
              <a:latin typeface="Times New Roman" panose="02020603050405020304" pitchFamily="18" charset="0"/>
              <a:cs typeface="Times New Roman" panose="02020603050405020304" pitchFamily="18" charset="0"/>
            </a:endParaRPr>
          </a:p>
          <a:p>
            <a:pPr algn="l">
              <a:lnSpc>
                <a:spcPts val="5176"/>
              </a:lnSpc>
            </a:pPr>
            <a:endParaRPr lang="en-US" sz="3697" b="1">
              <a:solidFill>
                <a:srgbClr val="E42B10"/>
              </a:solidFill>
              <a:latin typeface="Cabin Bold"/>
              <a:ea typeface="Cabin Bold"/>
              <a:cs typeface="Cabin Bold"/>
              <a:sym typeface="Cabin Bold"/>
            </a:endParaRPr>
          </a:p>
          <a:p>
            <a:pPr algn="l">
              <a:lnSpc>
                <a:spcPts val="5176"/>
              </a:lnSpc>
            </a:pPr>
            <a:endParaRPr lang="en-US" sz="3697" b="1">
              <a:solidFill>
                <a:srgbClr val="E42B10"/>
              </a:solidFill>
              <a:latin typeface="Cabin Bold"/>
              <a:ea typeface="Cabin Bold"/>
              <a:cs typeface="Cabin Bold"/>
              <a:sym typeface="Cabin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4" y="-22055"/>
            <a:ext cx="18288000" cy="10641426"/>
          </a:xfrm>
          <a:custGeom>
            <a:avLst/>
            <a:gdLst/>
            <a:ahLst/>
            <a:cxnLst/>
            <a:rect l="l" t="t" r="r" b="b"/>
            <a:pathLst>
              <a:path w="18288000" h="10641426">
                <a:moveTo>
                  <a:pt x="0" y="0"/>
                </a:moveTo>
                <a:lnTo>
                  <a:pt x="18288000" y="0"/>
                </a:lnTo>
                <a:lnTo>
                  <a:pt x="18288000" y="10641426"/>
                </a:lnTo>
                <a:lnTo>
                  <a:pt x="0" y="10641426"/>
                </a:lnTo>
                <a:lnTo>
                  <a:pt x="0" y="0"/>
                </a:lnTo>
                <a:close/>
              </a:path>
            </a:pathLst>
          </a:custGeom>
          <a:blipFill>
            <a:blip r:embed="rId2">
              <a:alphaModFix amt="41000"/>
            </a:blip>
            <a:stretch>
              <a:fillRect l="-5492" r="-5492"/>
            </a:stretch>
          </a:blipFill>
        </p:spPr>
      </p:sp>
      <p:sp>
        <p:nvSpPr>
          <p:cNvPr id="3" name="Freeform 3"/>
          <p:cNvSpPr/>
          <p:nvPr/>
        </p:nvSpPr>
        <p:spPr>
          <a:xfrm>
            <a:off x="-725693" y="-962761"/>
            <a:ext cx="19739387" cy="13997020"/>
          </a:xfrm>
          <a:custGeom>
            <a:avLst/>
            <a:gdLst/>
            <a:ahLst/>
            <a:cxnLst/>
            <a:rect l="l" t="t" r="r" b="b"/>
            <a:pathLst>
              <a:path w="19739387" h="13997020">
                <a:moveTo>
                  <a:pt x="0" y="0"/>
                </a:moveTo>
                <a:lnTo>
                  <a:pt x="19739386" y="0"/>
                </a:lnTo>
                <a:lnTo>
                  <a:pt x="19739386" y="13997019"/>
                </a:lnTo>
                <a:lnTo>
                  <a:pt x="0" y="13997019"/>
                </a:lnTo>
                <a:lnTo>
                  <a:pt x="0" y="0"/>
                </a:lnTo>
                <a:close/>
              </a:path>
            </a:pathLst>
          </a:custGeom>
          <a:blipFill>
            <a:blip r:embed="rId3"/>
            <a:stretch>
              <a:fillRect/>
            </a:stretch>
          </a:blipFill>
        </p:spPr>
      </p:sp>
      <p:grpSp>
        <p:nvGrpSpPr>
          <p:cNvPr id="4" name="Group 4"/>
          <p:cNvGrpSpPr/>
          <p:nvPr/>
        </p:nvGrpSpPr>
        <p:grpSpPr>
          <a:xfrm>
            <a:off x="1304824" y="1259880"/>
            <a:ext cx="15678352" cy="2084997"/>
            <a:chOff x="0" y="0"/>
            <a:chExt cx="4129278" cy="549135"/>
          </a:xfrm>
        </p:grpSpPr>
        <p:sp>
          <p:nvSpPr>
            <p:cNvPr id="5" name="Freeform 5"/>
            <p:cNvSpPr/>
            <p:nvPr/>
          </p:nvSpPr>
          <p:spPr>
            <a:xfrm>
              <a:off x="0" y="0"/>
              <a:ext cx="4129278" cy="549135"/>
            </a:xfrm>
            <a:custGeom>
              <a:avLst/>
              <a:gdLst/>
              <a:ahLst/>
              <a:cxnLst/>
              <a:rect l="l" t="t" r="r" b="b"/>
              <a:pathLst>
                <a:path w="4129278" h="549135">
                  <a:moveTo>
                    <a:pt x="25184" y="0"/>
                  </a:moveTo>
                  <a:lnTo>
                    <a:pt x="4104094" y="0"/>
                  </a:lnTo>
                  <a:cubicBezTo>
                    <a:pt x="4110773" y="0"/>
                    <a:pt x="4117179" y="2653"/>
                    <a:pt x="4121902" y="7376"/>
                  </a:cubicBezTo>
                  <a:cubicBezTo>
                    <a:pt x="4126624" y="12099"/>
                    <a:pt x="4129278" y="18505"/>
                    <a:pt x="4129278" y="25184"/>
                  </a:cubicBezTo>
                  <a:lnTo>
                    <a:pt x="4129278" y="523951"/>
                  </a:lnTo>
                  <a:cubicBezTo>
                    <a:pt x="4129278" y="530631"/>
                    <a:pt x="4126624" y="537036"/>
                    <a:pt x="4121902" y="541759"/>
                  </a:cubicBezTo>
                  <a:cubicBezTo>
                    <a:pt x="4117179" y="546482"/>
                    <a:pt x="4110773" y="549135"/>
                    <a:pt x="4104094" y="549135"/>
                  </a:cubicBezTo>
                  <a:lnTo>
                    <a:pt x="25184" y="549135"/>
                  </a:lnTo>
                  <a:cubicBezTo>
                    <a:pt x="18505" y="549135"/>
                    <a:pt x="12099" y="546482"/>
                    <a:pt x="7376" y="541759"/>
                  </a:cubicBezTo>
                  <a:cubicBezTo>
                    <a:pt x="2653" y="537036"/>
                    <a:pt x="0" y="530631"/>
                    <a:pt x="0" y="523951"/>
                  </a:cubicBezTo>
                  <a:lnTo>
                    <a:pt x="0" y="25184"/>
                  </a:lnTo>
                  <a:cubicBezTo>
                    <a:pt x="0" y="18505"/>
                    <a:pt x="2653" y="12099"/>
                    <a:pt x="7376" y="7376"/>
                  </a:cubicBezTo>
                  <a:cubicBezTo>
                    <a:pt x="12099" y="2653"/>
                    <a:pt x="18505" y="0"/>
                    <a:pt x="25184" y="0"/>
                  </a:cubicBezTo>
                  <a:close/>
                </a:path>
              </a:pathLst>
            </a:custGeom>
            <a:solidFill>
              <a:srgbClr val="FFFBD4"/>
            </a:solidFill>
          </p:spPr>
        </p:sp>
        <p:sp>
          <p:nvSpPr>
            <p:cNvPr id="6" name="TextBox 6"/>
            <p:cNvSpPr txBox="1"/>
            <p:nvPr/>
          </p:nvSpPr>
          <p:spPr>
            <a:xfrm>
              <a:off x="0" y="-38100"/>
              <a:ext cx="4129278" cy="58723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301040" y="3896286"/>
            <a:ext cx="15678352" cy="2804745"/>
            <a:chOff x="0" y="0"/>
            <a:chExt cx="4129278" cy="738698"/>
          </a:xfrm>
        </p:grpSpPr>
        <p:sp>
          <p:nvSpPr>
            <p:cNvPr id="8" name="Freeform 8"/>
            <p:cNvSpPr/>
            <p:nvPr/>
          </p:nvSpPr>
          <p:spPr>
            <a:xfrm>
              <a:off x="0" y="0"/>
              <a:ext cx="4129278" cy="738698"/>
            </a:xfrm>
            <a:custGeom>
              <a:avLst/>
              <a:gdLst/>
              <a:ahLst/>
              <a:cxnLst/>
              <a:rect l="l" t="t" r="r" b="b"/>
              <a:pathLst>
                <a:path w="4129278" h="738698">
                  <a:moveTo>
                    <a:pt x="25184" y="0"/>
                  </a:moveTo>
                  <a:lnTo>
                    <a:pt x="4104094" y="0"/>
                  </a:lnTo>
                  <a:cubicBezTo>
                    <a:pt x="4110773" y="0"/>
                    <a:pt x="4117179" y="2653"/>
                    <a:pt x="4121902" y="7376"/>
                  </a:cubicBezTo>
                  <a:cubicBezTo>
                    <a:pt x="4126624" y="12099"/>
                    <a:pt x="4129278" y="18505"/>
                    <a:pt x="4129278" y="25184"/>
                  </a:cubicBezTo>
                  <a:lnTo>
                    <a:pt x="4129278" y="713515"/>
                  </a:lnTo>
                  <a:cubicBezTo>
                    <a:pt x="4129278" y="720194"/>
                    <a:pt x="4126624" y="726599"/>
                    <a:pt x="4121902" y="731322"/>
                  </a:cubicBezTo>
                  <a:cubicBezTo>
                    <a:pt x="4117179" y="736045"/>
                    <a:pt x="4110773" y="738698"/>
                    <a:pt x="4104094" y="738698"/>
                  </a:cubicBezTo>
                  <a:lnTo>
                    <a:pt x="25184" y="738698"/>
                  </a:lnTo>
                  <a:cubicBezTo>
                    <a:pt x="18505" y="738698"/>
                    <a:pt x="12099" y="736045"/>
                    <a:pt x="7376" y="731322"/>
                  </a:cubicBezTo>
                  <a:cubicBezTo>
                    <a:pt x="2653" y="726599"/>
                    <a:pt x="0" y="720194"/>
                    <a:pt x="0" y="713515"/>
                  </a:cubicBezTo>
                  <a:lnTo>
                    <a:pt x="0" y="25184"/>
                  </a:lnTo>
                  <a:cubicBezTo>
                    <a:pt x="0" y="18505"/>
                    <a:pt x="2653" y="12099"/>
                    <a:pt x="7376" y="7376"/>
                  </a:cubicBezTo>
                  <a:cubicBezTo>
                    <a:pt x="12099" y="2653"/>
                    <a:pt x="18505" y="0"/>
                    <a:pt x="25184" y="0"/>
                  </a:cubicBezTo>
                  <a:close/>
                </a:path>
              </a:pathLst>
            </a:custGeom>
            <a:solidFill>
              <a:srgbClr val="FFFBD4"/>
            </a:solidFill>
          </p:spPr>
        </p:sp>
        <p:sp>
          <p:nvSpPr>
            <p:cNvPr id="9" name="TextBox 9"/>
            <p:cNvSpPr txBox="1"/>
            <p:nvPr/>
          </p:nvSpPr>
          <p:spPr>
            <a:xfrm>
              <a:off x="0" y="-38100"/>
              <a:ext cx="4129278" cy="77679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304824" y="7249204"/>
            <a:ext cx="15678352" cy="2084997"/>
            <a:chOff x="0" y="0"/>
            <a:chExt cx="4129278" cy="549135"/>
          </a:xfrm>
        </p:grpSpPr>
        <p:sp>
          <p:nvSpPr>
            <p:cNvPr id="11" name="Freeform 11"/>
            <p:cNvSpPr/>
            <p:nvPr/>
          </p:nvSpPr>
          <p:spPr>
            <a:xfrm>
              <a:off x="0" y="0"/>
              <a:ext cx="4129278" cy="549135"/>
            </a:xfrm>
            <a:custGeom>
              <a:avLst/>
              <a:gdLst/>
              <a:ahLst/>
              <a:cxnLst/>
              <a:rect l="l" t="t" r="r" b="b"/>
              <a:pathLst>
                <a:path w="4129278" h="549135">
                  <a:moveTo>
                    <a:pt x="25184" y="0"/>
                  </a:moveTo>
                  <a:lnTo>
                    <a:pt x="4104094" y="0"/>
                  </a:lnTo>
                  <a:cubicBezTo>
                    <a:pt x="4110773" y="0"/>
                    <a:pt x="4117179" y="2653"/>
                    <a:pt x="4121902" y="7376"/>
                  </a:cubicBezTo>
                  <a:cubicBezTo>
                    <a:pt x="4126624" y="12099"/>
                    <a:pt x="4129278" y="18505"/>
                    <a:pt x="4129278" y="25184"/>
                  </a:cubicBezTo>
                  <a:lnTo>
                    <a:pt x="4129278" y="523951"/>
                  </a:lnTo>
                  <a:cubicBezTo>
                    <a:pt x="4129278" y="530631"/>
                    <a:pt x="4126624" y="537036"/>
                    <a:pt x="4121902" y="541759"/>
                  </a:cubicBezTo>
                  <a:cubicBezTo>
                    <a:pt x="4117179" y="546482"/>
                    <a:pt x="4110773" y="549135"/>
                    <a:pt x="4104094" y="549135"/>
                  </a:cubicBezTo>
                  <a:lnTo>
                    <a:pt x="25184" y="549135"/>
                  </a:lnTo>
                  <a:cubicBezTo>
                    <a:pt x="18505" y="549135"/>
                    <a:pt x="12099" y="546482"/>
                    <a:pt x="7376" y="541759"/>
                  </a:cubicBezTo>
                  <a:cubicBezTo>
                    <a:pt x="2653" y="537036"/>
                    <a:pt x="0" y="530631"/>
                    <a:pt x="0" y="523951"/>
                  </a:cubicBezTo>
                  <a:lnTo>
                    <a:pt x="0" y="25184"/>
                  </a:lnTo>
                  <a:cubicBezTo>
                    <a:pt x="0" y="18505"/>
                    <a:pt x="2653" y="12099"/>
                    <a:pt x="7376" y="7376"/>
                  </a:cubicBezTo>
                  <a:cubicBezTo>
                    <a:pt x="12099" y="2653"/>
                    <a:pt x="18505" y="0"/>
                    <a:pt x="25184" y="0"/>
                  </a:cubicBezTo>
                  <a:close/>
                </a:path>
              </a:pathLst>
            </a:custGeom>
            <a:solidFill>
              <a:srgbClr val="FFFBD4"/>
            </a:solidFill>
          </p:spPr>
        </p:sp>
        <p:sp>
          <p:nvSpPr>
            <p:cNvPr id="12" name="TextBox 12"/>
            <p:cNvSpPr txBox="1"/>
            <p:nvPr/>
          </p:nvSpPr>
          <p:spPr>
            <a:xfrm>
              <a:off x="0" y="-38100"/>
              <a:ext cx="4129278" cy="587235"/>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460003" y="1445188"/>
            <a:ext cx="15009331" cy="1210396"/>
          </a:xfrm>
          <a:prstGeom prst="rect">
            <a:avLst/>
          </a:prstGeom>
        </p:spPr>
        <p:txBody>
          <a:bodyPr lIns="0" tIns="0" rIns="0" bIns="0" rtlCol="0" anchor="t">
            <a:spAutoFit/>
          </a:bodyPr>
          <a:lstStyle/>
          <a:p>
            <a:pPr>
              <a:lnSpc>
                <a:spcPts val="4896"/>
              </a:lnSpc>
            </a:pPr>
            <a:r>
              <a:rPr lang="en-US" sz="3497">
                <a:solidFill>
                  <a:srgbClr val="52340D"/>
                </a:solidFill>
                <a:latin typeface="Cabin"/>
                <a:ea typeface="Cabin"/>
                <a:cs typeface="Cabin"/>
                <a:sym typeface="Cabin"/>
              </a:rPr>
              <a:t>- </a:t>
            </a:r>
            <a:r>
              <a:rPr lang="en-US" sz="4000">
                <a:solidFill>
                  <a:srgbClr val="52340D"/>
                </a:solidFill>
                <a:latin typeface="Times New Roman" panose="02020603050405020304" pitchFamily="18" charset="0"/>
                <a:ea typeface="Cabin"/>
                <a:cs typeface="Times New Roman" panose="02020603050405020304" pitchFamily="18" charset="0"/>
                <a:sym typeface="Cabin"/>
              </a:rPr>
              <a:t>Các tì tướng luôn phải cẩn trọng, </a:t>
            </a:r>
            <a:r>
              <a:rPr lang="en-US" sz="4000">
                <a:latin typeface="Times New Roman" panose="02020603050405020304" pitchFamily="18" charset="0"/>
                <a:cs typeface="Times New Roman" panose="02020603050405020304" pitchFamily="18" charset="0"/>
              </a:rPr>
              <a:t>Phải biết lo xa, nêu cao cảnh giác</a:t>
            </a:r>
          </a:p>
          <a:p>
            <a:pPr algn="l">
              <a:lnSpc>
                <a:spcPts val="4896"/>
              </a:lnSpc>
            </a:pPr>
            <a:endParaRPr lang="en-US" sz="3497">
              <a:solidFill>
                <a:srgbClr val="52340D"/>
              </a:solidFill>
              <a:latin typeface="Cabin"/>
              <a:ea typeface="Cabin"/>
              <a:cs typeface="Cabin"/>
              <a:sym typeface="Cabin"/>
            </a:endParaRPr>
          </a:p>
        </p:txBody>
      </p:sp>
      <p:sp>
        <p:nvSpPr>
          <p:cNvPr id="14" name="TextBox 14"/>
          <p:cNvSpPr txBox="1"/>
          <p:nvPr/>
        </p:nvSpPr>
        <p:spPr>
          <a:xfrm>
            <a:off x="1460003" y="4004296"/>
            <a:ext cx="15365180" cy="1838773"/>
          </a:xfrm>
          <a:prstGeom prst="rect">
            <a:avLst/>
          </a:prstGeom>
        </p:spPr>
        <p:txBody>
          <a:bodyPr lIns="0" tIns="0" rIns="0" bIns="0" rtlCol="0" anchor="t">
            <a:spAutoFit/>
          </a:bodyPr>
          <a:lstStyle/>
          <a:p>
            <a:pPr>
              <a:lnSpc>
                <a:spcPts val="4896"/>
              </a:lnSpc>
            </a:pPr>
            <a:r>
              <a:rPr lang="en-US" sz="3497">
                <a:solidFill>
                  <a:srgbClr val="52340D"/>
                </a:solidFill>
                <a:latin typeface="Cabin"/>
                <a:ea typeface="Cabin"/>
                <a:cs typeface="Cabin"/>
                <a:sym typeface="Cabin"/>
              </a:rPr>
              <a:t>- </a:t>
            </a:r>
            <a:r>
              <a:rPr lang="en-US" sz="3600">
                <a:latin typeface="Times New Roman" panose="02020603050405020304" pitchFamily="18" charset="0"/>
                <a:ea typeface="Cabin"/>
                <a:cs typeface="Times New Roman" panose="02020603050405020304" pitchFamily="18" charset="0"/>
                <a:sym typeface="Cabin"/>
              </a:rPr>
              <a:t>Binh sĩ phải</a:t>
            </a:r>
            <a:r>
              <a:rPr lang="en-US" sz="3600">
                <a:latin typeface="Times New Roman" panose="02020603050405020304" pitchFamily="18" charset="0"/>
                <a:cs typeface="Times New Roman" panose="02020603050405020304" pitchFamily="18" charset="0"/>
              </a:rPr>
              <a:t> tăng cường luyện tập võ nghệ, học tập “</a:t>
            </a:r>
            <a:r>
              <a:rPr lang="en-US" sz="3600" i="1">
                <a:latin typeface="Times New Roman" panose="02020603050405020304" pitchFamily="18" charset="0"/>
                <a:cs typeface="Times New Roman" panose="02020603050405020304" pitchFamily="18" charset="0"/>
              </a:rPr>
              <a:t>Binh thư yếu lược</a:t>
            </a:r>
            <a:r>
              <a:rPr lang="en-US" sz="3600">
                <a:latin typeface="Times New Roman" panose="02020603050405020304" pitchFamily="18" charset="0"/>
                <a:cs typeface="Times New Roman" panose="02020603050405020304" pitchFamily="18" charset="0"/>
              </a:rPr>
              <a:t>.”</a:t>
            </a:r>
            <a:r>
              <a:rPr lang="en-US" sz="3497">
                <a:latin typeface="Times New Roman" panose="02020603050405020304" pitchFamily="18" charset="0"/>
                <a:ea typeface="Cabin"/>
                <a:cs typeface="Times New Roman" panose="02020603050405020304" pitchFamily="18" charset="0"/>
                <a:sym typeface="Cabin"/>
              </a:rPr>
              <a:t>thì có thể trở thành người tài giỏi, đánh bại kẻ thù, đem lại cuộc sống tốt đẹp cho mọi người, trong đó có chính bản thân các tì tướng</a:t>
            </a:r>
            <a:r>
              <a:rPr lang="en-US" sz="3497">
                <a:solidFill>
                  <a:srgbClr val="52340D"/>
                </a:solidFill>
                <a:latin typeface="Cabin"/>
                <a:ea typeface="Cabin"/>
                <a:cs typeface="Cabin"/>
                <a:sym typeface="Cabin"/>
              </a:rPr>
              <a:t>. </a:t>
            </a:r>
          </a:p>
        </p:txBody>
      </p:sp>
      <p:sp>
        <p:nvSpPr>
          <p:cNvPr id="15" name="TextBox 15"/>
          <p:cNvSpPr txBox="1"/>
          <p:nvPr/>
        </p:nvSpPr>
        <p:spPr>
          <a:xfrm>
            <a:off x="1461410" y="7423092"/>
            <a:ext cx="15365180" cy="3095527"/>
          </a:xfrm>
          <a:prstGeom prst="rect">
            <a:avLst/>
          </a:prstGeom>
        </p:spPr>
        <p:txBody>
          <a:bodyPr lIns="0" tIns="0" rIns="0" bIns="0" rtlCol="0" anchor="t">
            <a:spAutoFit/>
          </a:bodyPr>
          <a:lstStyle/>
          <a:p>
            <a:pPr>
              <a:lnSpc>
                <a:spcPts val="4896"/>
              </a:lnSpc>
            </a:pPr>
            <a:r>
              <a:rPr lang="en-US" sz="4000">
                <a:latin typeface="Times New Roman" panose="02020603050405020304" pitchFamily="18" charset="0"/>
                <a:ea typeface="Cabin"/>
                <a:cs typeface="Times New Roman" panose="02020603050405020304" pitchFamily="18" charset="0"/>
                <a:sym typeface="Cabin"/>
              </a:rPr>
              <a:t>- Thái độ :Dứt khoát, cương quyết, tâm tình</a:t>
            </a:r>
          </a:p>
          <a:p>
            <a:pPr>
              <a:lnSpc>
                <a:spcPts val="4896"/>
              </a:lnSpc>
            </a:pPr>
            <a:r>
              <a:rPr lang="en-US" sz="4000">
                <a:latin typeface="Times New Roman" panose="02020603050405020304" pitchFamily="18" charset="0"/>
                <a:ea typeface="Cabin"/>
                <a:cs typeface="Times New Roman" panose="02020603050405020304" pitchFamily="18" charset="0"/>
                <a:sym typeface="Cabin"/>
              </a:rPr>
              <a:t>→ Gan ruột của một chủ tướng yêu nước</a:t>
            </a:r>
          </a:p>
          <a:p>
            <a:pPr>
              <a:lnSpc>
                <a:spcPts val="4896"/>
              </a:lnSpc>
            </a:pPr>
            <a:r>
              <a:rPr lang="en-US" sz="4000">
                <a:latin typeface="Times New Roman" panose="02020603050405020304" pitchFamily="18" charset="0"/>
                <a:ea typeface="Cabin"/>
                <a:cs typeface="Times New Roman" panose="02020603050405020304" pitchFamily="18" charset="0"/>
                <a:sym typeface="Cabin"/>
              </a:rPr>
              <a:t>→ Khích lệ, động viên mức cao nhất ý chí chiến đấu của các tì tướng</a:t>
            </a:r>
          </a:p>
          <a:p>
            <a:pPr algn="l">
              <a:lnSpc>
                <a:spcPts val="4896"/>
              </a:lnSpc>
            </a:pPr>
            <a:r>
              <a:rPr lang="en-US" sz="4000">
                <a:latin typeface="Times New Roman" panose="02020603050405020304" pitchFamily="18" charset="0"/>
                <a:ea typeface="Cabin"/>
                <a:cs typeface="Times New Roman" panose="02020603050405020304" pitchFamily="18" charset="0"/>
                <a:sym typeface="Cabin"/>
              </a:rPr>
              <a:t>.</a:t>
            </a:r>
          </a:p>
          <a:p>
            <a:pPr algn="l">
              <a:lnSpc>
                <a:spcPts val="4896"/>
              </a:lnSpc>
            </a:pPr>
            <a:endParaRPr lang="en-US" sz="3497">
              <a:solidFill>
                <a:srgbClr val="52340D"/>
              </a:solidFill>
              <a:latin typeface="Cabin"/>
              <a:ea typeface="Cabin"/>
              <a:cs typeface="Cabin"/>
              <a:sym typeface="Cabi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9405" y="-282566"/>
            <a:ext cx="7609403" cy="10852132"/>
            <a:chOff x="0" y="0"/>
            <a:chExt cx="2004123" cy="2858175"/>
          </a:xfrm>
        </p:grpSpPr>
        <p:sp>
          <p:nvSpPr>
            <p:cNvPr id="3" name="Freeform 3"/>
            <p:cNvSpPr/>
            <p:nvPr/>
          </p:nvSpPr>
          <p:spPr>
            <a:xfrm>
              <a:off x="0" y="0"/>
              <a:ext cx="2004122" cy="2858175"/>
            </a:xfrm>
            <a:custGeom>
              <a:avLst/>
              <a:gdLst/>
              <a:ahLst/>
              <a:cxnLst/>
              <a:rect l="l" t="t" r="r" b="b"/>
              <a:pathLst>
                <a:path w="2004122" h="2858175">
                  <a:moveTo>
                    <a:pt x="51888" y="0"/>
                  </a:moveTo>
                  <a:lnTo>
                    <a:pt x="1952234" y="0"/>
                  </a:lnTo>
                  <a:cubicBezTo>
                    <a:pt x="1965996" y="0"/>
                    <a:pt x="1979194" y="5467"/>
                    <a:pt x="1988925" y="15198"/>
                  </a:cubicBezTo>
                  <a:cubicBezTo>
                    <a:pt x="1998656" y="24929"/>
                    <a:pt x="2004122" y="38127"/>
                    <a:pt x="2004122" y="51888"/>
                  </a:cubicBezTo>
                  <a:lnTo>
                    <a:pt x="2004122" y="2806286"/>
                  </a:lnTo>
                  <a:cubicBezTo>
                    <a:pt x="2004122" y="2834943"/>
                    <a:pt x="1980891" y="2858175"/>
                    <a:pt x="1952234" y="2858175"/>
                  </a:cubicBezTo>
                  <a:lnTo>
                    <a:pt x="51888" y="2858175"/>
                  </a:lnTo>
                  <a:cubicBezTo>
                    <a:pt x="38127" y="2858175"/>
                    <a:pt x="24929" y="2852708"/>
                    <a:pt x="15198" y="2842977"/>
                  </a:cubicBezTo>
                  <a:cubicBezTo>
                    <a:pt x="5467" y="2833246"/>
                    <a:pt x="0" y="2820048"/>
                    <a:pt x="0" y="2806286"/>
                  </a:cubicBezTo>
                  <a:lnTo>
                    <a:pt x="0" y="51888"/>
                  </a:lnTo>
                  <a:cubicBezTo>
                    <a:pt x="0" y="38127"/>
                    <a:pt x="5467" y="24929"/>
                    <a:pt x="15198" y="15198"/>
                  </a:cubicBezTo>
                  <a:cubicBezTo>
                    <a:pt x="24929" y="5467"/>
                    <a:pt x="38127" y="0"/>
                    <a:pt x="51888" y="0"/>
                  </a:cubicBezTo>
                  <a:close/>
                </a:path>
              </a:pathLst>
            </a:custGeom>
            <a:solidFill>
              <a:srgbClr val="FFFBD4"/>
            </a:solidFill>
          </p:spPr>
        </p:sp>
        <p:sp>
          <p:nvSpPr>
            <p:cNvPr id="4" name="TextBox 4"/>
            <p:cNvSpPr txBox="1"/>
            <p:nvPr/>
          </p:nvSpPr>
          <p:spPr>
            <a:xfrm>
              <a:off x="0" y="-38100"/>
              <a:ext cx="2004123" cy="28962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33807" y="-282566"/>
            <a:ext cx="7609403" cy="10852132"/>
            <a:chOff x="0" y="0"/>
            <a:chExt cx="2004123" cy="2858175"/>
          </a:xfrm>
        </p:grpSpPr>
        <p:sp>
          <p:nvSpPr>
            <p:cNvPr id="6" name="Freeform 6"/>
            <p:cNvSpPr/>
            <p:nvPr/>
          </p:nvSpPr>
          <p:spPr>
            <a:xfrm>
              <a:off x="0" y="0"/>
              <a:ext cx="2004122" cy="2858175"/>
            </a:xfrm>
            <a:custGeom>
              <a:avLst/>
              <a:gdLst/>
              <a:ahLst/>
              <a:cxnLst/>
              <a:rect l="l" t="t" r="r" b="b"/>
              <a:pathLst>
                <a:path w="2004122" h="2858175">
                  <a:moveTo>
                    <a:pt x="51888" y="0"/>
                  </a:moveTo>
                  <a:lnTo>
                    <a:pt x="1952234" y="0"/>
                  </a:lnTo>
                  <a:cubicBezTo>
                    <a:pt x="1965996" y="0"/>
                    <a:pt x="1979194" y="5467"/>
                    <a:pt x="1988925" y="15198"/>
                  </a:cubicBezTo>
                  <a:cubicBezTo>
                    <a:pt x="1998656" y="24929"/>
                    <a:pt x="2004122" y="38127"/>
                    <a:pt x="2004122" y="51888"/>
                  </a:cubicBezTo>
                  <a:lnTo>
                    <a:pt x="2004122" y="2806286"/>
                  </a:lnTo>
                  <a:cubicBezTo>
                    <a:pt x="2004122" y="2834943"/>
                    <a:pt x="1980891" y="2858175"/>
                    <a:pt x="1952234" y="2858175"/>
                  </a:cubicBezTo>
                  <a:lnTo>
                    <a:pt x="51888" y="2858175"/>
                  </a:lnTo>
                  <a:cubicBezTo>
                    <a:pt x="38127" y="2858175"/>
                    <a:pt x="24929" y="2852708"/>
                    <a:pt x="15198" y="2842977"/>
                  </a:cubicBezTo>
                  <a:cubicBezTo>
                    <a:pt x="5467" y="2833246"/>
                    <a:pt x="0" y="2820048"/>
                    <a:pt x="0" y="2806286"/>
                  </a:cubicBezTo>
                  <a:lnTo>
                    <a:pt x="0" y="51888"/>
                  </a:lnTo>
                  <a:cubicBezTo>
                    <a:pt x="0" y="38127"/>
                    <a:pt x="5467" y="24929"/>
                    <a:pt x="15198" y="15198"/>
                  </a:cubicBezTo>
                  <a:cubicBezTo>
                    <a:pt x="24929" y="5467"/>
                    <a:pt x="38127" y="0"/>
                    <a:pt x="51888" y="0"/>
                  </a:cubicBezTo>
                  <a:close/>
                </a:path>
              </a:pathLst>
            </a:custGeom>
            <a:solidFill>
              <a:srgbClr val="FFFBD4"/>
            </a:solidFill>
          </p:spPr>
        </p:sp>
        <p:sp>
          <p:nvSpPr>
            <p:cNvPr id="7" name="TextBox 7"/>
            <p:cNvSpPr txBox="1"/>
            <p:nvPr/>
          </p:nvSpPr>
          <p:spPr>
            <a:xfrm>
              <a:off x="0" y="-38100"/>
              <a:ext cx="2004123" cy="289627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184245" y="933450"/>
            <a:ext cx="16645508" cy="1774755"/>
          </a:xfrm>
          <a:prstGeom prst="rect">
            <a:avLst/>
          </a:prstGeom>
        </p:spPr>
        <p:txBody>
          <a:bodyPr lIns="0" tIns="0" rIns="0" bIns="0" rtlCol="0" anchor="t">
            <a:spAutoFit/>
          </a:bodyPr>
          <a:lstStyle/>
          <a:p>
            <a:pPr algn="ctr">
              <a:lnSpc>
                <a:spcPts val="7178"/>
              </a:lnSpc>
            </a:pPr>
            <a:r>
              <a:rPr lang="en-US" sz="5127" b="1">
                <a:solidFill>
                  <a:srgbClr val="52340D"/>
                </a:solidFill>
                <a:latin typeface="Cabin Bold"/>
                <a:ea typeface="Cabin Bold"/>
                <a:cs typeface="Cabin Bold"/>
                <a:sym typeface="Cabin Bold"/>
              </a:rPr>
              <a:t>1. Nghệ thuật</a:t>
            </a:r>
          </a:p>
          <a:p>
            <a:pPr algn="ctr">
              <a:lnSpc>
                <a:spcPts val="7178"/>
              </a:lnSpc>
            </a:pPr>
            <a:endParaRPr lang="en-US" sz="5127" b="1">
              <a:solidFill>
                <a:srgbClr val="52340D"/>
              </a:solidFill>
              <a:latin typeface="Cabin Bold"/>
              <a:ea typeface="Cabin Bold"/>
              <a:cs typeface="Cabin Bold"/>
              <a:sym typeface="Cabin Bold"/>
            </a:endParaRPr>
          </a:p>
        </p:txBody>
      </p:sp>
      <p:sp>
        <p:nvSpPr>
          <p:cNvPr id="9" name="TextBox 9"/>
          <p:cNvSpPr txBox="1"/>
          <p:nvPr/>
        </p:nvSpPr>
        <p:spPr>
          <a:xfrm>
            <a:off x="4981568" y="933450"/>
            <a:ext cx="16645508" cy="1774755"/>
          </a:xfrm>
          <a:prstGeom prst="rect">
            <a:avLst/>
          </a:prstGeom>
        </p:spPr>
        <p:txBody>
          <a:bodyPr lIns="0" tIns="0" rIns="0" bIns="0" rtlCol="0" anchor="t">
            <a:spAutoFit/>
          </a:bodyPr>
          <a:lstStyle/>
          <a:p>
            <a:pPr algn="ctr">
              <a:lnSpc>
                <a:spcPts val="7178"/>
              </a:lnSpc>
            </a:pPr>
            <a:r>
              <a:rPr lang="en-US" sz="5127" b="1">
                <a:solidFill>
                  <a:srgbClr val="52340D"/>
                </a:solidFill>
                <a:latin typeface="Cabin Bold"/>
                <a:ea typeface="Cabin Bold"/>
                <a:cs typeface="Cabin Bold"/>
                <a:sym typeface="Cabin Bold"/>
              </a:rPr>
              <a:t>2. Nội dung</a:t>
            </a:r>
          </a:p>
          <a:p>
            <a:pPr algn="ctr">
              <a:lnSpc>
                <a:spcPts val="7178"/>
              </a:lnSpc>
            </a:pPr>
            <a:endParaRPr lang="en-US" sz="5127" b="1">
              <a:solidFill>
                <a:srgbClr val="52340D"/>
              </a:solidFill>
              <a:latin typeface="Cabin Bold"/>
              <a:ea typeface="Cabin Bold"/>
              <a:cs typeface="Cabin Bold"/>
              <a:sym typeface="Cabin Bold"/>
            </a:endParaRPr>
          </a:p>
        </p:txBody>
      </p:sp>
      <p:sp>
        <p:nvSpPr>
          <p:cNvPr id="10" name="TextBox 10"/>
          <p:cNvSpPr txBox="1"/>
          <p:nvPr/>
        </p:nvSpPr>
        <p:spPr>
          <a:xfrm>
            <a:off x="1839755" y="2443342"/>
            <a:ext cx="6963239" cy="6865790"/>
          </a:xfrm>
          <a:prstGeom prst="rect">
            <a:avLst/>
          </a:prstGeom>
        </p:spPr>
        <p:txBody>
          <a:bodyPr lIns="0" tIns="0" rIns="0" bIns="0" rtlCol="0" anchor="t">
            <a:spAutoFit/>
          </a:bodyPr>
          <a:lstStyle/>
          <a:p>
            <a:pPr algn="l">
              <a:lnSpc>
                <a:spcPts val="4896"/>
              </a:lnSpc>
            </a:pPr>
            <a:r>
              <a:rPr lang="en-US" sz="3497">
                <a:solidFill>
                  <a:srgbClr val="52340D"/>
                </a:solidFill>
                <a:latin typeface="Cabin"/>
                <a:ea typeface="Cabin"/>
                <a:cs typeface="Cabin"/>
                <a:sym typeface="Cabin"/>
              </a:rPr>
              <a:t>- </a:t>
            </a:r>
            <a:r>
              <a:rPr lang="en-US" sz="4000">
                <a:solidFill>
                  <a:srgbClr val="52340D"/>
                </a:solidFill>
                <a:latin typeface="Times New Roman" panose="02020603050405020304" pitchFamily="18" charset="0"/>
                <a:ea typeface="Cabin"/>
                <a:cs typeface="Times New Roman" panose="02020603050405020304" pitchFamily="18" charset="0"/>
                <a:sym typeface="Cabin"/>
              </a:rPr>
              <a:t>Kết hợp nhiều PTBĐ như nghị luận – biểu cảm.</a:t>
            </a:r>
          </a:p>
          <a:p>
            <a:pPr algn="l">
              <a:lnSpc>
                <a:spcPts val="4896"/>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Lời văn đanh thép, giọng văn hùng tráng, có sự hô ứng, nhịp nhàng của kiểu câu văn biền ngẫu.</a:t>
            </a:r>
          </a:p>
          <a:p>
            <a:pPr algn="l">
              <a:lnSpc>
                <a:spcPts val="4896"/>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Hệ thống luận đề, luận điểm và lí lẽ thống nhất, chặt chẽ.</a:t>
            </a:r>
          </a:p>
          <a:p>
            <a:pPr>
              <a:lnSpc>
                <a:spcPts val="4896"/>
              </a:lnSpc>
            </a:pPr>
            <a:r>
              <a:rPr lang="en-US" sz="4000">
                <a:latin typeface="Times New Roman" panose="02020603050405020304" pitchFamily="18" charset="0"/>
                <a:cs typeface="Times New Roman" panose="02020603050405020304" pitchFamily="18" charset="0"/>
              </a:rPr>
              <a:t> -Sử dụng các biện pháp  ẩn dụ, câu hỏi tu từ, điệp cấu trúc.</a:t>
            </a: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4896"/>
              </a:lnSpc>
            </a:pPr>
            <a:endParaRPr lang="en-US" sz="3497">
              <a:solidFill>
                <a:srgbClr val="52340D"/>
              </a:solidFill>
              <a:latin typeface="Cabin"/>
              <a:ea typeface="Cabin"/>
              <a:cs typeface="Cabin"/>
              <a:sym typeface="Cabin"/>
            </a:endParaRPr>
          </a:p>
        </p:txBody>
      </p:sp>
      <p:sp>
        <p:nvSpPr>
          <p:cNvPr id="11" name="TextBox 11"/>
          <p:cNvSpPr txBox="1"/>
          <p:nvPr/>
        </p:nvSpPr>
        <p:spPr>
          <a:xfrm>
            <a:off x="9822702" y="2443342"/>
            <a:ext cx="6963239" cy="4980659"/>
          </a:xfrm>
          <a:prstGeom prst="rect">
            <a:avLst/>
          </a:prstGeom>
        </p:spPr>
        <p:txBody>
          <a:bodyPr lIns="0" tIns="0" rIns="0" bIns="0" rtlCol="0" anchor="t">
            <a:spAutoFit/>
          </a:bodyPr>
          <a:lstStyle/>
          <a:p>
            <a:pPr>
              <a:lnSpc>
                <a:spcPts val="4896"/>
              </a:lnSpc>
            </a:pPr>
            <a:r>
              <a:rPr lang="en-US" sz="4000">
                <a:latin typeface="Times New Roman" panose="02020603050405020304" pitchFamily="18" charset="0"/>
                <a:ea typeface="Cabin"/>
                <a:cs typeface="Times New Roman" panose="02020603050405020304" pitchFamily="18" charset="0"/>
                <a:sym typeface="Cabin"/>
              </a:rPr>
              <a:t>Văn bản thể hiện lòng căm thù </a:t>
            </a:r>
            <a:r>
              <a:rPr lang="en-US" sz="4000">
                <a:latin typeface="Times New Roman" panose="02020603050405020304" pitchFamily="18" charset="0"/>
                <a:cs typeface="Times New Roman" panose="02020603050405020304" pitchFamily="18" charset="0"/>
              </a:rPr>
              <a:t>giặc sâu sắc</a:t>
            </a:r>
            <a:r>
              <a:rPr lang="en-US" sz="4000">
                <a:latin typeface="Times New Roman" panose="02020603050405020304" pitchFamily="18" charset="0"/>
                <a:ea typeface="Cabin"/>
                <a:cs typeface="Times New Roman" panose="02020603050405020304" pitchFamily="18" charset="0"/>
                <a:sym typeface="Cabin"/>
              </a:rPr>
              <a:t>, ý chí quyết tâm đánh giặc cứu nước của Trần Quốc Tuấn. Đồng thời, thể hiện và khẳng định truyền thống yêu nước, đánh giặc giữ nước của dân tộc </a:t>
            </a:r>
            <a:r>
              <a:rPr lang="en-US" sz="4000">
                <a:latin typeface="Times New Roman" panose="02020603050405020304" pitchFamily="18" charset="0"/>
                <a:cs typeface="Times New Roman" panose="02020603050405020304" pitchFamily="18" charset="0"/>
              </a:rPr>
              <a:t>ta </a:t>
            </a:r>
            <a:endParaRPr lang="en-US" sz="4000">
              <a:latin typeface="Times New Roman" panose="02020603050405020304" pitchFamily="18" charset="0"/>
              <a:ea typeface="Cabin"/>
              <a:cs typeface="Times New Roman" panose="02020603050405020304" pitchFamily="18" charset="0"/>
              <a:sym typeface="Cabin"/>
            </a:endParaRPr>
          </a:p>
          <a:p>
            <a:pPr algn="l">
              <a:lnSpc>
                <a:spcPts val="4896"/>
              </a:lnSpc>
            </a:pPr>
            <a:endParaRPr lang="en-US" sz="3497">
              <a:solidFill>
                <a:srgbClr val="52340D"/>
              </a:solidFill>
              <a:latin typeface="Cabin"/>
              <a:ea typeface="Cabin"/>
              <a:cs typeface="Cabin"/>
              <a:sym typeface="Cabi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854200"/>
            <a:ext cx="11182446" cy="11437426"/>
          </a:xfrm>
          <a:prstGeom prst="rect">
            <a:avLst/>
          </a:prstGeom>
        </p:spPr>
        <p:txBody>
          <a:bodyPr lIns="0" tIns="0" rIns="0" bIns="0" rtlCol="0" anchor="t">
            <a:spAutoFit/>
          </a:bodyPr>
          <a:lstStyle/>
          <a:p>
            <a:pPr algn="l">
              <a:lnSpc>
                <a:spcPts val="5599"/>
              </a:lnSpc>
            </a:pPr>
            <a:r>
              <a:rPr lang="en-US" sz="4400">
                <a:latin typeface="Times New Roman" panose="02020603050405020304" pitchFamily="18" charset="0"/>
                <a:ea typeface="Cabin Bold"/>
                <a:cs typeface="Times New Roman" panose="02020603050405020304" pitchFamily="18" charset="0"/>
                <a:sym typeface="Cabin Bold"/>
              </a:rPr>
              <a:t>a) Tác giả</a:t>
            </a:r>
          </a:p>
          <a:p>
            <a:pPr algn="l">
              <a:lnSpc>
                <a:spcPts val="5599"/>
              </a:lnSpc>
            </a:pPr>
            <a:r>
              <a:rPr lang="en-US" sz="4400">
                <a:latin typeface="Times New Roman" panose="02020603050405020304" pitchFamily="18" charset="0"/>
                <a:ea typeface="Cabin"/>
                <a:cs typeface="Times New Roman" panose="02020603050405020304" pitchFamily="18" charset="0"/>
                <a:sym typeface="Cabin"/>
              </a:rPr>
              <a:t>- Trần Quốc Tuấn (1231? – 1300)</a:t>
            </a:r>
          </a:p>
          <a:p>
            <a:pPr algn="l">
              <a:lnSpc>
                <a:spcPts val="5599"/>
              </a:lnSpc>
            </a:pPr>
            <a:r>
              <a:rPr lang="en-US" sz="4400">
                <a:latin typeface="Times New Roman" panose="02020603050405020304" pitchFamily="18" charset="0"/>
                <a:ea typeface="Cabin"/>
                <a:cs typeface="Times New Roman" panose="02020603050405020304" pitchFamily="18" charset="0"/>
                <a:sym typeface="Cabin"/>
              </a:rPr>
              <a:t>- Tước: Hưng Đạo Đại Vương</a:t>
            </a:r>
          </a:p>
          <a:p>
            <a:pPr>
              <a:lnSpc>
                <a:spcPts val="5599"/>
              </a:lnSpc>
            </a:pPr>
            <a:r>
              <a:rPr lang="en-US" sz="4400">
                <a:latin typeface="Times New Roman" panose="02020603050405020304" pitchFamily="18" charset="0"/>
                <a:ea typeface="Cabin"/>
                <a:cs typeface="Times New Roman" panose="02020603050405020304" pitchFamily="18" charset="0"/>
                <a:sym typeface="Cabin"/>
              </a:rPr>
              <a:t>- Là một danh tướng kiệt xuất của dân tộc. Ông là người hai lần lãnh đạo và đem lại chiến thắng oanh liệt trong 2 lần chống quân Nguyên xâm lược </a:t>
            </a:r>
            <a:r>
              <a:rPr lang="en-US" sz="4400">
                <a:latin typeface="Times New Roman" panose="02020603050405020304" pitchFamily="18" charset="0"/>
                <a:cs typeface="Times New Roman" panose="02020603050405020304" pitchFamily="18" charset="0"/>
              </a:rPr>
              <a:t>lần thứ hai (năm 1285) và thứ ba (năm 1287 – 1288) </a:t>
            </a:r>
            <a:r>
              <a:rPr lang="en-US" sz="4400">
                <a:latin typeface="Times New Roman" panose="02020603050405020304" pitchFamily="18" charset="0"/>
                <a:ea typeface="Cabin"/>
                <a:cs typeface="Times New Roman" panose="02020603050405020304" pitchFamily="18" charset="0"/>
                <a:sym typeface="Cabin"/>
              </a:rPr>
              <a:t>.</a:t>
            </a:r>
          </a:p>
          <a:p>
            <a:pPr>
              <a:lnSpc>
                <a:spcPts val="5599"/>
              </a:lnSpc>
            </a:pPr>
            <a:r>
              <a:rPr lang="en-US" sz="4400">
                <a:latin typeface="Times New Roman" panose="02020603050405020304" pitchFamily="18" charset="0"/>
                <a:ea typeface="Cabin"/>
                <a:cs typeface="Times New Roman" panose="02020603050405020304" pitchFamily="18" charset="0"/>
                <a:sym typeface="Cabin"/>
              </a:rPr>
              <a:t>- Ông </a:t>
            </a:r>
            <a:r>
              <a:rPr lang="pt-BR" sz="4400">
                <a:latin typeface="Times New Roman" panose="02020603050405020304" pitchFamily="18" charset="0"/>
                <a:ea typeface="Cabin"/>
                <a:cs typeface="Times New Roman" panose="02020603050405020304" pitchFamily="18" charset="0"/>
                <a:sym typeface="Cabin"/>
              </a:rPr>
              <a:t>l</a:t>
            </a:r>
            <a:r>
              <a:rPr lang="pt-BR" sz="4400">
                <a:latin typeface="Times New Roman" panose="02020603050405020304" pitchFamily="18" charset="0"/>
                <a:cs typeface="Times New Roman" panose="02020603050405020304" pitchFamily="18" charset="0"/>
              </a:rPr>
              <a:t>à một nhà chính trị, nhà quân sự kiệt xuất của dân tộc, được </a:t>
            </a:r>
            <a:r>
              <a:rPr lang="en-US" sz="4400">
                <a:latin typeface="Times New Roman" panose="02020603050405020304" pitchFamily="18" charset="0"/>
                <a:ea typeface="Cabin"/>
                <a:cs typeface="Times New Roman" panose="02020603050405020304" pitchFamily="18" charset="0"/>
                <a:sym typeface="Cabin"/>
              </a:rPr>
              <a:t> nhân dân tôn vinh là Đức Thánh Trần và lập đền thờ ở nhiều nơi trên cả nước</a:t>
            </a:r>
            <a:r>
              <a:rPr lang="en-US" sz="3999">
                <a:latin typeface="Cabin"/>
                <a:ea typeface="Cabin"/>
                <a:cs typeface="Cabin"/>
                <a:sym typeface="Cabin"/>
              </a:rPr>
              <a:t>.</a:t>
            </a:r>
          </a:p>
          <a:p>
            <a:pPr algn="l">
              <a:lnSpc>
                <a:spcPts val="5599"/>
              </a:lnSpc>
            </a:pPr>
            <a:endParaRPr lang="en-US" sz="3999">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p:txBody>
      </p:sp>
      <p:grpSp>
        <p:nvGrpSpPr>
          <p:cNvPr id="3" name="Group 3"/>
          <p:cNvGrpSpPr>
            <a:grpSpLocks noChangeAspect="1"/>
          </p:cNvGrpSpPr>
          <p:nvPr/>
        </p:nvGrpSpPr>
        <p:grpSpPr>
          <a:xfrm>
            <a:off x="12133810" y="1687016"/>
            <a:ext cx="5701854" cy="6220204"/>
            <a:chOff x="0" y="0"/>
            <a:chExt cx="4191000" cy="4572000"/>
          </a:xfrm>
        </p:grpSpPr>
        <p:sp>
          <p:nvSpPr>
            <p:cNvPr id="4" name="Freeform 4"/>
            <p:cNvSpPr/>
            <p:nvPr/>
          </p:nvSpPr>
          <p:spPr>
            <a:xfrm>
              <a:off x="2447" y="1"/>
              <a:ext cx="4186006" cy="4571998"/>
            </a:xfrm>
            <a:custGeom>
              <a:avLst/>
              <a:gdLst/>
              <a:ahLst/>
              <a:cxnLst/>
              <a:rect l="l" t="t" r="r" b="b"/>
              <a:pathLst>
                <a:path w="4186006" h="4571998">
                  <a:moveTo>
                    <a:pt x="3216563" y="3785830"/>
                  </a:moveTo>
                  <a:cubicBezTo>
                    <a:pt x="3319082" y="3629941"/>
                    <a:pt x="3417996" y="3471788"/>
                    <a:pt x="3522491" y="3317116"/>
                  </a:cubicBezTo>
                  <a:cubicBezTo>
                    <a:pt x="3657852" y="3113153"/>
                    <a:pt x="3795299" y="2910786"/>
                    <a:pt x="3919455" y="2699694"/>
                  </a:cubicBezTo>
                  <a:cubicBezTo>
                    <a:pt x="4043380" y="2489124"/>
                    <a:pt x="4156310" y="2264360"/>
                    <a:pt x="4181448" y="2021317"/>
                  </a:cubicBezTo>
                  <a:cubicBezTo>
                    <a:pt x="4206586" y="1778275"/>
                    <a:pt x="4128356" y="1511933"/>
                    <a:pt x="3931535" y="1367181"/>
                  </a:cubicBezTo>
                  <a:cubicBezTo>
                    <a:pt x="3714308" y="1207422"/>
                    <a:pt x="3409489" y="1226505"/>
                    <a:pt x="3175817" y="1091946"/>
                  </a:cubicBezTo>
                  <a:cubicBezTo>
                    <a:pt x="3003272" y="992587"/>
                    <a:pt x="2887184" y="819877"/>
                    <a:pt x="2786463" y="648109"/>
                  </a:cubicBezTo>
                  <a:cubicBezTo>
                    <a:pt x="2685742" y="476342"/>
                    <a:pt x="2591132" y="295651"/>
                    <a:pt x="2442956" y="162649"/>
                  </a:cubicBezTo>
                  <a:cubicBezTo>
                    <a:pt x="2294778" y="29647"/>
                    <a:pt x="2075940" y="-46791"/>
                    <a:pt x="1892906" y="31579"/>
                  </a:cubicBezTo>
                  <a:cubicBezTo>
                    <a:pt x="1693116" y="117124"/>
                    <a:pt x="1604188" y="346323"/>
                    <a:pt x="1455880" y="505204"/>
                  </a:cubicBezTo>
                  <a:cubicBezTo>
                    <a:pt x="1152567" y="830138"/>
                    <a:pt x="623653" y="838691"/>
                    <a:pt x="293397" y="1136194"/>
                  </a:cubicBezTo>
                  <a:cubicBezTo>
                    <a:pt x="9803" y="1391664"/>
                    <a:pt x="-66634" y="1830074"/>
                    <a:pt x="57279" y="2191117"/>
                  </a:cubicBezTo>
                  <a:cubicBezTo>
                    <a:pt x="181191" y="2552161"/>
                    <a:pt x="478614" y="2835843"/>
                    <a:pt x="820325" y="3005883"/>
                  </a:cubicBezTo>
                  <a:cubicBezTo>
                    <a:pt x="998773" y="3094682"/>
                    <a:pt x="1196641" y="3160342"/>
                    <a:pt x="1333710" y="3305064"/>
                  </a:cubicBezTo>
                  <a:cubicBezTo>
                    <a:pt x="1568341" y="3552795"/>
                    <a:pt x="1552657" y="3950033"/>
                    <a:pt x="1737522" y="4236832"/>
                  </a:cubicBezTo>
                  <a:cubicBezTo>
                    <a:pt x="1887098" y="4468883"/>
                    <a:pt x="2162295" y="4603132"/>
                    <a:pt x="2437525" y="4565811"/>
                  </a:cubicBezTo>
                  <a:cubicBezTo>
                    <a:pt x="2751502" y="4523237"/>
                    <a:pt x="2919660" y="4216327"/>
                    <a:pt x="3084533" y="3981013"/>
                  </a:cubicBezTo>
                  <a:cubicBezTo>
                    <a:pt x="3129638" y="3916640"/>
                    <a:pt x="3173420" y="3851435"/>
                    <a:pt x="3216563" y="3785830"/>
                  </a:cubicBezTo>
                  <a:close/>
                </a:path>
              </a:pathLst>
            </a:custGeom>
            <a:solidFill>
              <a:srgbClr val="F8BE64"/>
            </a:solidFill>
            <a:ln w="12700">
              <a:solidFill>
                <a:srgbClr val="000000"/>
              </a:solidFill>
            </a:ln>
          </p:spPr>
        </p:sp>
        <p:sp>
          <p:nvSpPr>
            <p:cNvPr id="5" name="Freeform 5"/>
            <p:cNvSpPr/>
            <p:nvPr/>
          </p:nvSpPr>
          <p:spPr>
            <a:xfrm>
              <a:off x="2447" y="0"/>
              <a:ext cx="4188553" cy="4572000"/>
            </a:xfrm>
            <a:custGeom>
              <a:avLst/>
              <a:gdLst/>
              <a:ahLst/>
              <a:cxnLst/>
              <a:rect l="l" t="t" r="r" b="b"/>
              <a:pathLst>
                <a:path w="4188553" h="4572000">
                  <a:moveTo>
                    <a:pt x="4188553" y="4572000"/>
                  </a:moveTo>
                  <a:lnTo>
                    <a:pt x="0" y="4572000"/>
                  </a:lnTo>
                  <a:lnTo>
                    <a:pt x="0" y="0"/>
                  </a:lnTo>
                  <a:lnTo>
                    <a:pt x="4188553" y="0"/>
                  </a:lnTo>
                  <a:lnTo>
                    <a:pt x="4188553" y="4572000"/>
                  </a:lnTo>
                  <a:close/>
                </a:path>
              </a:pathLst>
            </a:custGeom>
            <a:blipFill>
              <a:blip r:embed="rId2"/>
              <a:stretch>
                <a:fillRect l="-74" r="-74"/>
              </a:stretch>
            </a:blipFill>
          </p:spPr>
        </p:sp>
      </p:grpSp>
      <p:sp>
        <p:nvSpPr>
          <p:cNvPr id="6" name="TextBox 6"/>
          <p:cNvSpPr txBox="1"/>
          <p:nvPr/>
        </p:nvSpPr>
        <p:spPr>
          <a:xfrm>
            <a:off x="-628708" y="537527"/>
            <a:ext cx="9144000" cy="887095"/>
          </a:xfrm>
          <a:prstGeom prst="rect">
            <a:avLst/>
          </a:prstGeom>
        </p:spPr>
        <p:txBody>
          <a:bodyPr lIns="0" tIns="0" rIns="0" bIns="0" rtlCol="0" anchor="t">
            <a:spAutoFit/>
          </a:bodyPr>
          <a:lstStyle/>
          <a:p>
            <a:pPr algn="ctr">
              <a:lnSpc>
                <a:spcPts val="7279"/>
              </a:lnSpc>
            </a:pPr>
            <a:r>
              <a:rPr lang="en-US" sz="5199" b="1" u="sng">
                <a:solidFill>
                  <a:srgbClr val="9D5400"/>
                </a:solidFill>
                <a:latin typeface="Noto Sans Bold"/>
                <a:ea typeface="Noto Sans Bold"/>
                <a:cs typeface="Noto Sans Bold"/>
                <a:sym typeface="Noto Sans Bold"/>
              </a:rPr>
              <a:t>I. Đọc, tìm hiểu chung</a:t>
            </a:r>
          </a:p>
        </p:txBody>
      </p:sp>
      <p:grpSp>
        <p:nvGrpSpPr>
          <p:cNvPr id="7" name="Group 7"/>
          <p:cNvGrpSpPr>
            <a:grpSpLocks noChangeAspect="1"/>
          </p:cNvGrpSpPr>
          <p:nvPr/>
        </p:nvGrpSpPr>
        <p:grpSpPr>
          <a:xfrm>
            <a:off x="12460410" y="1930400"/>
            <a:ext cx="5048654" cy="5507622"/>
            <a:chOff x="0" y="0"/>
            <a:chExt cx="4191000" cy="4572000"/>
          </a:xfrm>
        </p:grpSpPr>
        <p:sp>
          <p:nvSpPr>
            <p:cNvPr id="8" name="Freeform 8"/>
            <p:cNvSpPr/>
            <p:nvPr/>
          </p:nvSpPr>
          <p:spPr>
            <a:xfrm>
              <a:off x="2447" y="1"/>
              <a:ext cx="4186006" cy="4571998"/>
            </a:xfrm>
            <a:custGeom>
              <a:avLst/>
              <a:gdLst/>
              <a:ahLst/>
              <a:cxnLst/>
              <a:rect l="l" t="t" r="r" b="b"/>
              <a:pathLst>
                <a:path w="4186006" h="4571998">
                  <a:moveTo>
                    <a:pt x="3216563" y="3785830"/>
                  </a:moveTo>
                  <a:cubicBezTo>
                    <a:pt x="3319082" y="3629941"/>
                    <a:pt x="3417996" y="3471788"/>
                    <a:pt x="3522491" y="3317116"/>
                  </a:cubicBezTo>
                  <a:cubicBezTo>
                    <a:pt x="3657852" y="3113153"/>
                    <a:pt x="3795299" y="2910786"/>
                    <a:pt x="3919455" y="2699694"/>
                  </a:cubicBezTo>
                  <a:cubicBezTo>
                    <a:pt x="4043380" y="2489124"/>
                    <a:pt x="4156310" y="2264360"/>
                    <a:pt x="4181448" y="2021317"/>
                  </a:cubicBezTo>
                  <a:cubicBezTo>
                    <a:pt x="4206586" y="1778275"/>
                    <a:pt x="4128356" y="1511933"/>
                    <a:pt x="3931535" y="1367181"/>
                  </a:cubicBezTo>
                  <a:cubicBezTo>
                    <a:pt x="3714308" y="1207422"/>
                    <a:pt x="3409489" y="1226505"/>
                    <a:pt x="3175817" y="1091946"/>
                  </a:cubicBezTo>
                  <a:cubicBezTo>
                    <a:pt x="3003272" y="992587"/>
                    <a:pt x="2887184" y="819877"/>
                    <a:pt x="2786463" y="648109"/>
                  </a:cubicBezTo>
                  <a:cubicBezTo>
                    <a:pt x="2685742" y="476342"/>
                    <a:pt x="2591132" y="295651"/>
                    <a:pt x="2442956" y="162649"/>
                  </a:cubicBezTo>
                  <a:cubicBezTo>
                    <a:pt x="2294778" y="29647"/>
                    <a:pt x="2075940" y="-46791"/>
                    <a:pt x="1892906" y="31579"/>
                  </a:cubicBezTo>
                  <a:cubicBezTo>
                    <a:pt x="1693116" y="117124"/>
                    <a:pt x="1604188" y="346323"/>
                    <a:pt x="1455880" y="505204"/>
                  </a:cubicBezTo>
                  <a:cubicBezTo>
                    <a:pt x="1152567" y="830138"/>
                    <a:pt x="623653" y="838691"/>
                    <a:pt x="293397" y="1136194"/>
                  </a:cubicBezTo>
                  <a:cubicBezTo>
                    <a:pt x="9803" y="1391664"/>
                    <a:pt x="-66634" y="1830074"/>
                    <a:pt x="57279" y="2191117"/>
                  </a:cubicBezTo>
                  <a:cubicBezTo>
                    <a:pt x="181191" y="2552161"/>
                    <a:pt x="478614" y="2835843"/>
                    <a:pt x="820325" y="3005883"/>
                  </a:cubicBezTo>
                  <a:cubicBezTo>
                    <a:pt x="998773" y="3094682"/>
                    <a:pt x="1196641" y="3160342"/>
                    <a:pt x="1333710" y="3305064"/>
                  </a:cubicBezTo>
                  <a:cubicBezTo>
                    <a:pt x="1568341" y="3552795"/>
                    <a:pt x="1552657" y="3950033"/>
                    <a:pt x="1737522" y="4236832"/>
                  </a:cubicBezTo>
                  <a:cubicBezTo>
                    <a:pt x="1887098" y="4468883"/>
                    <a:pt x="2162295" y="4603132"/>
                    <a:pt x="2437525" y="4565811"/>
                  </a:cubicBezTo>
                  <a:cubicBezTo>
                    <a:pt x="2751502" y="4523237"/>
                    <a:pt x="2919660" y="4216327"/>
                    <a:pt x="3084533" y="3981013"/>
                  </a:cubicBezTo>
                  <a:cubicBezTo>
                    <a:pt x="3129638" y="3916640"/>
                    <a:pt x="3173420" y="3851435"/>
                    <a:pt x="3216563" y="3785830"/>
                  </a:cubicBezTo>
                  <a:close/>
                </a:path>
              </a:pathLst>
            </a:custGeom>
            <a:blipFill>
              <a:blip r:embed="rId3"/>
              <a:stretch>
                <a:fillRect l="-54425" r="-54425"/>
              </a:stretch>
            </a:blipFill>
          </p:spPr>
        </p:sp>
        <p:sp>
          <p:nvSpPr>
            <p:cNvPr id="9" name="Freeform 9"/>
            <p:cNvSpPr/>
            <p:nvPr/>
          </p:nvSpPr>
          <p:spPr>
            <a:xfrm>
              <a:off x="2447" y="0"/>
              <a:ext cx="4188553" cy="4572000"/>
            </a:xfrm>
            <a:custGeom>
              <a:avLst/>
              <a:gdLst/>
              <a:ahLst/>
              <a:cxnLst/>
              <a:rect l="l" t="t" r="r" b="b"/>
              <a:pathLst>
                <a:path w="4188553" h="4572000">
                  <a:moveTo>
                    <a:pt x="4188553" y="4572000"/>
                  </a:moveTo>
                  <a:lnTo>
                    <a:pt x="0" y="4572000"/>
                  </a:lnTo>
                  <a:lnTo>
                    <a:pt x="0" y="0"/>
                  </a:lnTo>
                  <a:lnTo>
                    <a:pt x="4188553" y="0"/>
                  </a:lnTo>
                  <a:lnTo>
                    <a:pt x="4188553" y="4572000"/>
                  </a:lnTo>
                  <a:close/>
                </a:path>
              </a:pathLst>
            </a:custGeom>
            <a:blipFill>
              <a:blip r:embed="rId2"/>
              <a:stretch>
                <a:fillRect l="-74" r="-74"/>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28299" y="1568856"/>
            <a:ext cx="5562338" cy="6356958"/>
          </a:xfrm>
          <a:custGeom>
            <a:avLst/>
            <a:gdLst/>
            <a:ahLst/>
            <a:cxnLst/>
            <a:rect l="l" t="t" r="r" b="b"/>
            <a:pathLst>
              <a:path w="5562338" h="6356958">
                <a:moveTo>
                  <a:pt x="0" y="0"/>
                </a:moveTo>
                <a:lnTo>
                  <a:pt x="5562338" y="0"/>
                </a:lnTo>
                <a:lnTo>
                  <a:pt x="5562338" y="6356958"/>
                </a:lnTo>
                <a:lnTo>
                  <a:pt x="0" y="6356958"/>
                </a:lnTo>
                <a:lnTo>
                  <a:pt x="0" y="0"/>
                </a:lnTo>
                <a:close/>
              </a:path>
            </a:pathLst>
          </a:custGeom>
          <a:blipFill>
            <a:blip r:embed="rId2"/>
            <a:stretch>
              <a:fillRect/>
            </a:stretch>
          </a:blipFill>
        </p:spPr>
      </p:sp>
      <p:sp>
        <p:nvSpPr>
          <p:cNvPr id="3" name="Freeform 3"/>
          <p:cNvSpPr/>
          <p:nvPr/>
        </p:nvSpPr>
        <p:spPr>
          <a:xfrm>
            <a:off x="11078139" y="1692499"/>
            <a:ext cx="5562338" cy="6356958"/>
          </a:xfrm>
          <a:custGeom>
            <a:avLst/>
            <a:gdLst/>
            <a:ahLst/>
            <a:cxnLst/>
            <a:rect l="l" t="t" r="r" b="b"/>
            <a:pathLst>
              <a:path w="5562338" h="6356958">
                <a:moveTo>
                  <a:pt x="0" y="0"/>
                </a:moveTo>
                <a:lnTo>
                  <a:pt x="5562339" y="0"/>
                </a:lnTo>
                <a:lnTo>
                  <a:pt x="5562339" y="6356958"/>
                </a:lnTo>
                <a:lnTo>
                  <a:pt x="0" y="6356958"/>
                </a:lnTo>
                <a:lnTo>
                  <a:pt x="0" y="0"/>
                </a:lnTo>
                <a:close/>
              </a:path>
            </a:pathLst>
          </a:custGeom>
          <a:blipFill>
            <a:blip r:embed="rId3"/>
            <a:stretch>
              <a:fillRect/>
            </a:stretch>
          </a:blipFill>
        </p:spPr>
      </p:sp>
      <p:sp>
        <p:nvSpPr>
          <p:cNvPr id="4" name="TextBox 4"/>
          <p:cNvSpPr txBox="1"/>
          <p:nvPr/>
        </p:nvSpPr>
        <p:spPr>
          <a:xfrm>
            <a:off x="603398" y="349250"/>
            <a:ext cx="11182446" cy="679450"/>
          </a:xfrm>
          <a:prstGeom prst="rect">
            <a:avLst/>
          </a:prstGeom>
        </p:spPr>
        <p:txBody>
          <a:bodyPr lIns="0" tIns="0" rIns="0" bIns="0" rtlCol="0" anchor="t">
            <a:spAutoFit/>
          </a:bodyPr>
          <a:lstStyle/>
          <a:p>
            <a:pPr algn="l">
              <a:lnSpc>
                <a:spcPts val="5599"/>
              </a:lnSpc>
            </a:pPr>
            <a:r>
              <a:rPr lang="en-US" sz="3999" b="1">
                <a:solidFill>
                  <a:srgbClr val="52340D"/>
                </a:solidFill>
                <a:latin typeface="Cabin Bold"/>
                <a:ea typeface="Cabin Bold"/>
                <a:cs typeface="Cabin Bold"/>
                <a:sym typeface="Cabin Bold"/>
              </a:rPr>
              <a:t>TƯỢNG ĐÀI CỦA ÔNG :</a:t>
            </a:r>
          </a:p>
        </p:txBody>
      </p:sp>
      <p:sp>
        <p:nvSpPr>
          <p:cNvPr id="5" name="TextBox 5"/>
          <p:cNvSpPr txBox="1"/>
          <p:nvPr/>
        </p:nvSpPr>
        <p:spPr>
          <a:xfrm>
            <a:off x="10917413" y="8320785"/>
            <a:ext cx="6494007" cy="1808355"/>
          </a:xfrm>
          <a:prstGeom prst="rect">
            <a:avLst/>
          </a:prstGeom>
        </p:spPr>
        <p:txBody>
          <a:bodyPr lIns="0" tIns="0" rIns="0" bIns="0" rtlCol="0" anchor="t">
            <a:spAutoFit/>
          </a:bodyPr>
          <a:lstStyle/>
          <a:p>
            <a:pPr algn="ctr">
              <a:lnSpc>
                <a:spcPts val="4863"/>
              </a:lnSpc>
            </a:pPr>
            <a:r>
              <a:rPr lang="en-US" sz="3473" b="1">
                <a:solidFill>
                  <a:srgbClr val="F5A74D"/>
                </a:solidFill>
                <a:latin typeface="Cabin Bold"/>
                <a:ea typeface="Cabin Bold"/>
                <a:cs typeface="Cabin Bold"/>
                <a:sym typeface="Cabin Bold"/>
              </a:rPr>
              <a:t>TƯỢNG ĐÀI TRẦN HƯNG ĐẠO TẠI NAM ĐỊNH</a:t>
            </a:r>
          </a:p>
          <a:p>
            <a:pPr algn="ctr">
              <a:lnSpc>
                <a:spcPts val="4863"/>
              </a:lnSpc>
            </a:pPr>
            <a:endParaRPr lang="en-US" sz="3473" b="1">
              <a:solidFill>
                <a:srgbClr val="F5A74D"/>
              </a:solidFill>
              <a:latin typeface="Cabin Bold"/>
              <a:ea typeface="Cabin Bold"/>
              <a:cs typeface="Cabin Bold"/>
              <a:sym typeface="Cabin Bold"/>
            </a:endParaRPr>
          </a:p>
        </p:txBody>
      </p:sp>
      <p:sp>
        <p:nvSpPr>
          <p:cNvPr id="6" name="TextBox 6"/>
          <p:cNvSpPr txBox="1"/>
          <p:nvPr/>
        </p:nvSpPr>
        <p:spPr>
          <a:xfrm>
            <a:off x="1657408" y="8408820"/>
            <a:ext cx="6778107" cy="1877340"/>
          </a:xfrm>
          <a:prstGeom prst="rect">
            <a:avLst/>
          </a:prstGeom>
        </p:spPr>
        <p:txBody>
          <a:bodyPr lIns="0" tIns="0" rIns="0" bIns="0" rtlCol="0" anchor="t">
            <a:spAutoFit/>
          </a:bodyPr>
          <a:lstStyle/>
          <a:p>
            <a:pPr algn="ctr">
              <a:lnSpc>
                <a:spcPts val="5082"/>
              </a:lnSpc>
            </a:pPr>
            <a:r>
              <a:rPr lang="en-US" sz="3630" b="1">
                <a:solidFill>
                  <a:srgbClr val="F5A74D"/>
                </a:solidFill>
                <a:latin typeface="Cabin Bold"/>
                <a:ea typeface="Cabin Bold"/>
                <a:cs typeface="Cabin Bold"/>
                <a:sym typeface="Cabin Bold"/>
              </a:rPr>
              <a:t>TƯỢNG ĐÀI TRẦN HƯNG ĐẠO TẠI VŨNG TÀU</a:t>
            </a:r>
          </a:p>
          <a:p>
            <a:pPr algn="ctr">
              <a:lnSpc>
                <a:spcPts val="5082"/>
              </a:lnSpc>
            </a:pPr>
            <a:endParaRPr lang="en-US" sz="3630" b="1">
              <a:solidFill>
                <a:srgbClr val="F5A74D"/>
              </a:solidFill>
              <a:latin typeface="Cabin Bold"/>
              <a:ea typeface="Cabin Bold"/>
              <a:cs typeface="Cabin Bold"/>
              <a:sym typeface="Cabin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196EB-D1EC-5039-2C36-AC2D7E1413E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2E52AB4-11FE-A97E-C3CA-A8B671C3B999}"/>
              </a:ext>
            </a:extLst>
          </p:cNvPr>
          <p:cNvSpPr txBox="1"/>
          <p:nvPr/>
        </p:nvSpPr>
        <p:spPr>
          <a:xfrm>
            <a:off x="700323" y="786077"/>
            <a:ext cx="17125391" cy="5692264"/>
          </a:xfrm>
          <a:prstGeom prst="rect">
            <a:avLst/>
          </a:prstGeom>
        </p:spPr>
        <p:txBody>
          <a:bodyPr lIns="0" tIns="0" rIns="0" bIns="0" rtlCol="0" anchor="t">
            <a:spAutoFit/>
          </a:bodyPr>
          <a:lstStyle/>
          <a:p>
            <a:pPr algn="l">
              <a:lnSpc>
                <a:spcPts val="5599"/>
              </a:lnSpc>
            </a:pPr>
            <a:r>
              <a:rPr lang="en-US" sz="3999" b="1">
                <a:solidFill>
                  <a:srgbClr val="52340D"/>
                </a:solidFill>
                <a:latin typeface="Cabin Bold"/>
                <a:ea typeface="Cabin Bold"/>
                <a:cs typeface="Cabin Bold"/>
                <a:sym typeface="Cabin Bold"/>
              </a:rPr>
              <a:t>                                   PHIẾU HỌC TẬP SỐ 1</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Hoàn cảnh ra đời của tác phẩm : </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VB viết theo thể loại nào ?: </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Đối tượng sử dụng của VB : </a:t>
            </a:r>
          </a:p>
          <a:p>
            <a:pPr>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Mục đích sử dụng của VB : </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Bố cục văn bản: </a:t>
            </a: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p:txBody>
      </p:sp>
    </p:spTree>
    <p:extLst>
      <p:ext uri="{BB962C8B-B14F-4D97-AF65-F5344CB8AC3E}">
        <p14:creationId xmlns:p14="http://schemas.microsoft.com/office/powerpoint/2010/main" val="146342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0323" y="786077"/>
            <a:ext cx="17125391" cy="8564845"/>
          </a:xfrm>
          <a:prstGeom prst="rect">
            <a:avLst/>
          </a:prstGeom>
        </p:spPr>
        <p:txBody>
          <a:bodyPr lIns="0" tIns="0" rIns="0" bIns="0" rtlCol="0" anchor="t">
            <a:spAutoFit/>
          </a:bodyPr>
          <a:lstStyle/>
          <a:p>
            <a:pPr algn="l">
              <a:lnSpc>
                <a:spcPts val="5599"/>
              </a:lnSpc>
            </a:pPr>
            <a:r>
              <a:rPr lang="en-US" sz="3999" b="1">
                <a:solidFill>
                  <a:srgbClr val="52340D"/>
                </a:solidFill>
                <a:latin typeface="Times New Roman" panose="02020603050405020304" pitchFamily="18" charset="0"/>
                <a:ea typeface="Cabin Bold"/>
                <a:cs typeface="Times New Roman" panose="02020603050405020304" pitchFamily="18" charset="0"/>
                <a:sym typeface="Cabin Bold"/>
              </a:rPr>
              <a:t>b) Tác phẩm</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Hoàn cảnh ra đời: Viết vào khoảng trước cuộc kháng chiến chông quân Nguyên lần thứ hai.</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Thể loại: Hịch (Văn nghị luận)</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Đối tượng sử dụng: Vua, quan, tướng lính.</a:t>
            </a:r>
          </a:p>
          <a:p>
            <a:pPr algn="l">
              <a:lnSpc>
                <a:spcPts val="5599"/>
              </a:lnSpc>
            </a:pPr>
            <a:r>
              <a:rPr lang="en-US" sz="3999">
                <a:solidFill>
                  <a:srgbClr val="52340D"/>
                </a:solidFill>
                <a:latin typeface="Times New Roman" panose="02020603050405020304" pitchFamily="18" charset="0"/>
                <a:ea typeface="Cabin"/>
                <a:cs typeface="Times New Roman" panose="02020603050405020304" pitchFamily="18" charset="0"/>
                <a:sym typeface="Cabin"/>
              </a:rPr>
              <a:t>+ Mục đích sử dụng: Thuyết phục, kêu gọi người dưới quyền chống giặc ngoại xâm hoặc giai cấp thống trị.</a:t>
            </a:r>
          </a:p>
          <a:p>
            <a:pPr algn="l">
              <a:lnSpc>
                <a:spcPts val="5599"/>
              </a:lnSpc>
            </a:pPr>
            <a:endParaRPr lang="en-US" sz="3999">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p:txBody>
      </p:sp>
      <p:sp>
        <p:nvSpPr>
          <p:cNvPr id="3" name="Freeform 3"/>
          <p:cNvSpPr/>
          <p:nvPr/>
        </p:nvSpPr>
        <p:spPr>
          <a:xfrm>
            <a:off x="-4437822" y="6779527"/>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grpSp>
        <p:nvGrpSpPr>
          <p:cNvPr id="4" name="Group 4"/>
          <p:cNvGrpSpPr/>
          <p:nvPr/>
        </p:nvGrpSpPr>
        <p:grpSpPr>
          <a:xfrm>
            <a:off x="8961120" y="5800092"/>
            <a:ext cx="9326880" cy="4012341"/>
            <a:chOff x="0" y="0"/>
            <a:chExt cx="6340094" cy="2727452"/>
          </a:xfrm>
        </p:grpSpPr>
        <p:sp>
          <p:nvSpPr>
            <p:cNvPr id="5" name="Freeform 5"/>
            <p:cNvSpPr/>
            <p:nvPr/>
          </p:nvSpPr>
          <p:spPr>
            <a:xfrm>
              <a:off x="-73" y="-127"/>
              <a:ext cx="6340040" cy="2727706"/>
            </a:xfrm>
            <a:custGeom>
              <a:avLst/>
              <a:gdLst/>
              <a:ahLst/>
              <a:cxnLst/>
              <a:rect l="l" t="t" r="r" b="b"/>
              <a:pathLst>
                <a:path w="6340040" h="2727706">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blipFill>
              <a:blip r:embed="rId3"/>
              <a:stretch>
                <a:fillRect b="-45037"/>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8600" y="-342899"/>
            <a:ext cx="17830800" cy="13971453"/>
          </a:xfrm>
          <a:prstGeom prst="rect">
            <a:avLst/>
          </a:prstGeom>
        </p:spPr>
        <p:txBody>
          <a:bodyPr wrap="square" lIns="0" tIns="0" rIns="0" bIns="0" rtlCol="0" anchor="t">
            <a:spAutoFit/>
          </a:bodyPr>
          <a:lstStyle/>
          <a:p>
            <a:pPr algn="l">
              <a:lnSpc>
                <a:spcPts val="5599"/>
              </a:lnSpc>
            </a:pPr>
            <a:endParaRPr lang="en-US" sz="3999" b="1">
              <a:solidFill>
                <a:srgbClr val="52340D"/>
              </a:solidFill>
              <a:latin typeface="Cabin Bold"/>
              <a:ea typeface="Cabin Bold"/>
              <a:cs typeface="Cabin Bold"/>
              <a:sym typeface="Cabin Bold"/>
            </a:endParaRPr>
          </a:p>
          <a:p>
            <a:r>
              <a:rPr lang="en-US" sz="4000">
                <a:latin typeface="Times New Roman" panose="02020603050405020304" pitchFamily="18" charset="0"/>
                <a:cs typeface="Times New Roman" panose="02020603050405020304" pitchFamily="18" charset="0"/>
              </a:rPr>
              <a:t>Bố cục: 4 phần</a:t>
            </a:r>
          </a:p>
          <a:p>
            <a:pPr>
              <a:lnSpc>
                <a:spcPts val="4576"/>
              </a:lnSpc>
            </a:pPr>
            <a:r>
              <a:rPr lang="en-US" sz="3600">
                <a:latin typeface="Times New Roman" panose="02020603050405020304" pitchFamily="18" charset="0"/>
                <a:cs typeface="Times New Roman" panose="02020603050405020304" pitchFamily="18" charset="0"/>
              </a:rPr>
              <a:t>+ Phần 1-Từ đầu =&gt; còn lưu tiếng tốt: Nêu gương trung thần nghĩa sĩ lưu danh trong sử sách và hiện tại</a:t>
            </a:r>
            <a:r>
              <a:rPr lang="en-US" sz="3600">
                <a:latin typeface="Times New Roman" panose="02020603050405020304" pitchFamily="18" charset="0"/>
                <a:ea typeface="Cabin"/>
                <a:cs typeface="Times New Roman" panose="02020603050405020304" pitchFamily="18" charset="0"/>
                <a:sym typeface="Cabin"/>
              </a:rPr>
              <a:t>.</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Phần 2- Tiếp =&gt; cam lòng : Lòng căm thù giặc và thái độ kiên quyết không đội trời chung với kẻ thù xâm lược. </a:t>
            </a:r>
          </a:p>
          <a:p>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Phần 3-Tiếp =&gt; phỏng có được không ? Nhắc lại ân tình và khích lệ ý thức trách nhiệm của tướng sĩ với triều đình, đất nước. (</a:t>
            </a:r>
            <a:r>
              <a:rPr lang="en-US" sz="3600" i="1">
                <a:latin typeface="Times New Roman" panose="02020603050405020304" pitchFamily="18" charset="0"/>
                <a:ea typeface="Cabin"/>
                <a:cs typeface="Times New Roman" panose="02020603050405020304" pitchFamily="18" charset="0"/>
                <a:sym typeface="Cabin"/>
              </a:rPr>
              <a:t>Tiến hành lập luận: +Chủ tướng lo lắng cho sự an nguy của đất nước, luôn quan tâm chăm lo cho tì tướng →  làm tròn trách nhiệm của chủ tướng  +Tì tướng không chia sẻ nỗi lo với chủ tướng, chỉ theo đuổi ham muốn riêng của bản thân mình, khiến những hậu quả khôn lường xảy ra (với chủ tướng, tì tướng, người thân, mồ mả tổ tiên → chưa làm tròn trách nhiệm của tì tướng</a:t>
            </a:r>
            <a:r>
              <a:rPr lang="en-US" sz="3600">
                <a:latin typeface="Times New Roman" panose="02020603050405020304" pitchFamily="18" charset="0"/>
                <a:ea typeface="Cabin"/>
                <a:cs typeface="Times New Roman" panose="02020603050405020304" pitchFamily="18" charset="0"/>
                <a:sym typeface="Cabin"/>
              </a:rPr>
              <a:t>).</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Phần 4 – phần còn lại: Khuyên nhủ tướng sĩ luyện tập binh pháp để trừ giặc, bảo vệ xã tắc, non song (</a:t>
            </a:r>
            <a:r>
              <a:rPr lang="en-US" sz="3600" i="1">
                <a:latin typeface="Times New Roman" panose="02020603050405020304" pitchFamily="18" charset="0"/>
                <a:cs typeface="Times New Roman" panose="02020603050405020304" pitchFamily="18" charset="0"/>
              </a:rPr>
              <a:t>Rút ra KL </a:t>
            </a:r>
            <a:r>
              <a:rPr lang="en-US" sz="3600" i="1" spc="82">
                <a:latin typeface="Times New Roman" panose="02020603050405020304" pitchFamily="18" charset="0"/>
                <a:ea typeface="Cabin"/>
                <a:cs typeface="Times New Roman" panose="02020603050405020304" pitchFamily="18" charset="0"/>
                <a:sym typeface="Cabin"/>
              </a:rPr>
              <a:t>trách nhiệm của người tì tướng với chủ tướng  (mở rộng ra chính là trách nhiệm của mỗi người dân với đất nước)</a:t>
            </a:r>
          </a:p>
          <a:p>
            <a:endParaRPr lang="en-US" sz="36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5599"/>
              </a:lnSpc>
            </a:pPr>
            <a:endParaRPr lang="en-US" sz="36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5599"/>
              </a:lnSpc>
            </a:pPr>
            <a:endParaRPr lang="en-US" sz="3600">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p:txBody>
      </p:sp>
      <p:sp>
        <p:nvSpPr>
          <p:cNvPr id="3" name="Freeform 3"/>
          <p:cNvSpPr/>
          <p:nvPr/>
        </p:nvSpPr>
        <p:spPr>
          <a:xfrm>
            <a:off x="11335347" y="7778063"/>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88798" y="1794080"/>
          <a:ext cx="17910404" cy="8131458"/>
        </p:xfrm>
        <a:graphic>
          <a:graphicData uri="http://schemas.openxmlformats.org/drawingml/2006/table">
            <a:tbl>
              <a:tblPr/>
              <a:tblGrid>
                <a:gridCol w="3102215">
                  <a:extLst>
                    <a:ext uri="{9D8B030D-6E8A-4147-A177-3AD203B41FA5}">
                      <a16:colId xmlns:a16="http://schemas.microsoft.com/office/drawing/2014/main" val="20000"/>
                    </a:ext>
                  </a:extLst>
                </a:gridCol>
                <a:gridCol w="3102215">
                  <a:extLst>
                    <a:ext uri="{9D8B030D-6E8A-4147-A177-3AD203B41FA5}">
                      <a16:colId xmlns:a16="http://schemas.microsoft.com/office/drawing/2014/main" val="20001"/>
                    </a:ext>
                  </a:extLst>
                </a:gridCol>
                <a:gridCol w="11705974">
                  <a:extLst>
                    <a:ext uri="{9D8B030D-6E8A-4147-A177-3AD203B41FA5}">
                      <a16:colId xmlns:a16="http://schemas.microsoft.com/office/drawing/2014/main" val="20002"/>
                    </a:ext>
                  </a:extLst>
                </a:gridCol>
              </a:tblGrid>
              <a:tr h="1551048">
                <a:tc>
                  <a:txBody>
                    <a:bodyPr/>
                    <a:lstStyle/>
                    <a:p>
                      <a:pPr algn="ctr">
                        <a:lnSpc>
                          <a:spcPts val="3359"/>
                        </a:lnSpc>
                        <a:defRPr/>
                      </a:pPr>
                      <a:r>
                        <a:rPr lang="en-US" sz="2399" b="1">
                          <a:solidFill>
                            <a:srgbClr val="000000"/>
                          </a:solidFill>
                          <a:latin typeface="Cabin Bold"/>
                          <a:ea typeface="Cabin Bold"/>
                          <a:cs typeface="Cabin Bold"/>
                          <a:sym typeface="Cabin Bold"/>
                        </a:rPr>
                        <a:t>Các cặp nhân vật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359"/>
                        </a:lnSpc>
                        <a:defRPr/>
                      </a:pPr>
                      <a:r>
                        <a:rPr lang="en-US" sz="2399" b="1">
                          <a:solidFill>
                            <a:srgbClr val="000000"/>
                          </a:solidFill>
                          <a:latin typeface="Cabin Bold"/>
                          <a:ea typeface="Cabin Bold"/>
                          <a:cs typeface="Cabin Bold"/>
                          <a:sym typeface="Cabin Bold"/>
                        </a:rPr>
                        <a:t>Mối quan hệ</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359"/>
                        </a:lnSpc>
                        <a:defRPr/>
                      </a:pPr>
                      <a:r>
                        <a:rPr lang="en-US" sz="2399" b="1">
                          <a:solidFill>
                            <a:srgbClr val="000000"/>
                          </a:solidFill>
                          <a:latin typeface="Cabin Bold"/>
                          <a:ea typeface="Cabin Bold"/>
                          <a:cs typeface="Cabin Bold"/>
                          <a:sym typeface="Cabin Bold"/>
                        </a:rPr>
                        <a:t>Hành động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551048">
                <a:tc>
                  <a:txBody>
                    <a:bodyPr/>
                    <a:lstStyle/>
                    <a:p>
                      <a:pPr algn="ctr">
                        <a:lnSpc>
                          <a:spcPts val="3359"/>
                        </a:lnSpc>
                        <a:defRPr/>
                      </a:pPr>
                      <a:r>
                        <a:rPr lang="en-US" sz="2399">
                          <a:solidFill>
                            <a:srgbClr val="000000"/>
                          </a:solidFill>
                          <a:latin typeface="Cabin"/>
                          <a:ea typeface="Cabin"/>
                          <a:cs typeface="Cabin"/>
                          <a:sym typeface="Cabin"/>
                        </a:rPr>
                        <a:t>Cao Đế - Kỉ Tín</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Vua - tôi</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Kỉ Tín đem mình chết thay, cứu thoát Cao Đế</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927266">
                <a:tc>
                  <a:txBody>
                    <a:bodyPr/>
                    <a:lstStyle/>
                    <a:p>
                      <a:pPr algn="ctr">
                        <a:lnSpc>
                          <a:spcPts val="3359"/>
                        </a:lnSpc>
                        <a:defRPr/>
                      </a:pPr>
                      <a:r>
                        <a:rPr lang="en-US" sz="2399">
                          <a:solidFill>
                            <a:srgbClr val="000000"/>
                          </a:solidFill>
                          <a:latin typeface="Cabin"/>
                          <a:ea typeface="Cabin"/>
                          <a:cs typeface="Cabin"/>
                          <a:sym typeface="Cabin"/>
                        </a:rPr>
                        <a:t>Chiêu Vương – </a:t>
                      </a:r>
                      <a:endParaRPr lang="en-US" sz="1100"/>
                    </a:p>
                    <a:p>
                      <a:pPr algn="ctr">
                        <a:lnSpc>
                          <a:spcPts val="3359"/>
                        </a:lnSpc>
                      </a:pPr>
                      <a:r>
                        <a:rPr lang="en-US" sz="2399">
                          <a:solidFill>
                            <a:srgbClr val="000000"/>
                          </a:solidFill>
                          <a:latin typeface="Cabin"/>
                          <a:ea typeface="Cabin"/>
                          <a:cs typeface="Cabin"/>
                          <a:sym typeface="Cabin"/>
                        </a:rPr>
                        <a:t>Do Vu</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Vua - tôi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Do Vu chìa lưng chịu giáo, che chở cho Chiêu Vương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551048">
                <a:tc>
                  <a:txBody>
                    <a:bodyPr/>
                    <a:lstStyle/>
                    <a:p>
                      <a:pPr algn="ctr">
                        <a:lnSpc>
                          <a:spcPts val="3359"/>
                        </a:lnSpc>
                        <a:defRPr/>
                      </a:pPr>
                      <a:r>
                        <a:rPr lang="en-US" sz="2399">
                          <a:solidFill>
                            <a:srgbClr val="000000"/>
                          </a:solidFill>
                          <a:latin typeface="Cabin"/>
                          <a:ea typeface="Cabin"/>
                          <a:cs typeface="Cabin"/>
                          <a:sym typeface="Cabin"/>
                        </a:rPr>
                        <a:t>Trí Bá – Dự Nhượng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Chủ - gia thần</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Dự Nhượng nuốt than báo thù cho chủ</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551048">
                <a:tc>
                  <a:txBody>
                    <a:bodyPr/>
                    <a:lstStyle/>
                    <a:p>
                      <a:pPr algn="ctr">
                        <a:lnSpc>
                          <a:spcPts val="3359"/>
                        </a:lnSpc>
                        <a:defRPr/>
                      </a:pPr>
                      <a:r>
                        <a:rPr lang="en-US" sz="2399">
                          <a:solidFill>
                            <a:srgbClr val="000000"/>
                          </a:solidFill>
                          <a:latin typeface="Cabin"/>
                          <a:ea typeface="Cabin"/>
                          <a:cs typeface="Cabin"/>
                          <a:sym typeface="Cabin"/>
                        </a:rPr>
                        <a:t>Tể Trang Công – Thân Khoái</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Vua – tôi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Thân Khoái chặt tay chết theo nạn của vua</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721165" y="570144"/>
            <a:ext cx="17092001" cy="1661480"/>
          </a:xfrm>
          <a:prstGeom prst="rect">
            <a:avLst/>
          </a:prstGeom>
        </p:spPr>
        <p:txBody>
          <a:bodyPr lIns="0" tIns="0" rIns="0" bIns="0" rtlCol="0" anchor="t">
            <a:spAutoFit/>
          </a:bodyPr>
          <a:lstStyle/>
          <a:p>
            <a:pPr algn="ctr">
              <a:lnSpc>
                <a:spcPts val="6675"/>
              </a:lnSpc>
            </a:pPr>
            <a:r>
              <a:rPr lang="en-US" sz="4000" b="1">
                <a:latin typeface="Times New Roman" panose="02020603050405020304" pitchFamily="18" charset="0"/>
                <a:cs typeface="Times New Roman" panose="02020603050405020304" pitchFamily="18" charset="0"/>
              </a:rPr>
              <a:t>1. Nêu gương trung thần nghĩa sĩ lưu danh trong sử sách và hiện tại.</a:t>
            </a:r>
            <a:endParaRPr lang="en-US" sz="4000">
              <a:latin typeface="Times New Roman" panose="02020603050405020304" pitchFamily="18" charset="0"/>
              <a:cs typeface="Times New Roman" panose="02020603050405020304" pitchFamily="18" charset="0"/>
            </a:endParaRPr>
          </a:p>
          <a:p>
            <a:pPr algn="ctr">
              <a:lnSpc>
                <a:spcPts val="6675"/>
              </a:lnSpc>
            </a:pPr>
            <a:endParaRPr lang="en-US" sz="4768" b="1" u="sng">
              <a:solidFill>
                <a:srgbClr val="9D5400"/>
              </a:solidFill>
              <a:latin typeface="Noto Sans Bold"/>
              <a:ea typeface="Noto Sans Bold"/>
              <a:cs typeface="Noto Sans Bold"/>
              <a:sym typeface="Noto Sans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88798" y="1794080"/>
          <a:ext cx="17910404" cy="8131458"/>
        </p:xfrm>
        <a:graphic>
          <a:graphicData uri="http://schemas.openxmlformats.org/drawingml/2006/table">
            <a:tbl>
              <a:tblPr/>
              <a:tblGrid>
                <a:gridCol w="3102215">
                  <a:extLst>
                    <a:ext uri="{9D8B030D-6E8A-4147-A177-3AD203B41FA5}">
                      <a16:colId xmlns:a16="http://schemas.microsoft.com/office/drawing/2014/main" val="20000"/>
                    </a:ext>
                  </a:extLst>
                </a:gridCol>
                <a:gridCol w="3102215">
                  <a:extLst>
                    <a:ext uri="{9D8B030D-6E8A-4147-A177-3AD203B41FA5}">
                      <a16:colId xmlns:a16="http://schemas.microsoft.com/office/drawing/2014/main" val="20001"/>
                    </a:ext>
                  </a:extLst>
                </a:gridCol>
                <a:gridCol w="11705974">
                  <a:extLst>
                    <a:ext uri="{9D8B030D-6E8A-4147-A177-3AD203B41FA5}">
                      <a16:colId xmlns:a16="http://schemas.microsoft.com/office/drawing/2014/main" val="20002"/>
                    </a:ext>
                  </a:extLst>
                </a:gridCol>
              </a:tblGrid>
              <a:tr h="1551048">
                <a:tc>
                  <a:txBody>
                    <a:bodyPr/>
                    <a:lstStyle/>
                    <a:p>
                      <a:pPr algn="ctr">
                        <a:lnSpc>
                          <a:spcPts val="3359"/>
                        </a:lnSpc>
                        <a:defRPr/>
                      </a:pPr>
                      <a:r>
                        <a:rPr lang="en-US" sz="2399" b="1">
                          <a:solidFill>
                            <a:srgbClr val="000000"/>
                          </a:solidFill>
                          <a:latin typeface="Cabin Bold"/>
                          <a:ea typeface="Cabin Bold"/>
                          <a:cs typeface="Cabin Bold"/>
                          <a:sym typeface="Cabin Bold"/>
                        </a:rPr>
                        <a:t>Các cặp nhân vật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359"/>
                        </a:lnSpc>
                        <a:defRPr/>
                      </a:pPr>
                      <a:r>
                        <a:rPr lang="en-US" sz="2399" b="1">
                          <a:solidFill>
                            <a:srgbClr val="000000"/>
                          </a:solidFill>
                          <a:latin typeface="Cabin Bold"/>
                          <a:ea typeface="Cabin Bold"/>
                          <a:cs typeface="Cabin Bold"/>
                          <a:sym typeface="Cabin Bold"/>
                        </a:rPr>
                        <a:t>Mối quan hệ</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3359"/>
                        </a:lnSpc>
                        <a:defRPr/>
                      </a:pPr>
                      <a:r>
                        <a:rPr lang="en-US" sz="2399" b="1">
                          <a:solidFill>
                            <a:srgbClr val="000000"/>
                          </a:solidFill>
                          <a:latin typeface="Cabin Bold"/>
                          <a:ea typeface="Cabin Bold"/>
                          <a:cs typeface="Cabin Bold"/>
                          <a:sym typeface="Cabin Bold"/>
                        </a:rPr>
                        <a:t>Hành động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551048">
                <a:tc>
                  <a:txBody>
                    <a:bodyPr/>
                    <a:lstStyle/>
                    <a:p>
                      <a:pPr algn="ctr">
                        <a:lnSpc>
                          <a:spcPts val="3359"/>
                        </a:lnSpc>
                        <a:defRPr/>
                      </a:pPr>
                      <a:r>
                        <a:rPr lang="en-US" sz="2399">
                          <a:solidFill>
                            <a:srgbClr val="000000"/>
                          </a:solidFill>
                          <a:latin typeface="Cabin"/>
                          <a:ea typeface="Cabin"/>
                          <a:cs typeface="Cabin"/>
                          <a:sym typeface="Cabin"/>
                        </a:rPr>
                        <a:t>Đường Thái Tông – Kính Đức</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Vua - tôi</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Kính Đức phò Thái Tông thoát khỏi vòng vây</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927266">
                <a:tc>
                  <a:txBody>
                    <a:bodyPr/>
                    <a:lstStyle/>
                    <a:p>
                      <a:pPr algn="ctr">
                        <a:lnSpc>
                          <a:spcPts val="3359"/>
                        </a:lnSpc>
                        <a:defRPr/>
                      </a:pPr>
                      <a:r>
                        <a:rPr lang="en-US" sz="2399">
                          <a:solidFill>
                            <a:srgbClr val="000000"/>
                          </a:solidFill>
                          <a:latin typeface="Cabin"/>
                          <a:ea typeface="Cabin"/>
                          <a:cs typeface="Cabin"/>
                          <a:sym typeface="Cabin"/>
                        </a:rPr>
                        <a:t>Cảo Khanh – An Lộc Sơn</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Bề tôi – kẻ thù của vua</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Cảo Khanh mắng Lộc Sơn để tỏ lòng trung nghĩa với vua</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551048">
                <a:tc>
                  <a:txBody>
                    <a:bodyPr/>
                    <a:lstStyle/>
                    <a:p>
                      <a:pPr algn="ctr">
                        <a:lnSpc>
                          <a:spcPts val="3359"/>
                        </a:lnSpc>
                        <a:defRPr/>
                      </a:pPr>
                      <a:r>
                        <a:rPr lang="en-US" sz="2399">
                          <a:solidFill>
                            <a:srgbClr val="000000"/>
                          </a:solidFill>
                          <a:latin typeface="Cabin"/>
                          <a:ea typeface="Cabin"/>
                          <a:cs typeface="Cabin"/>
                          <a:sym typeface="Cabin"/>
                        </a:rPr>
                        <a:t>Vương Công Kiên – Nguyễn Văn Lộc</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Chủ tướng – tì tướng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Nguyễn Văn Lộc chống quân Mông Kha</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551048">
                <a:tc>
                  <a:txBody>
                    <a:bodyPr/>
                    <a:lstStyle/>
                    <a:p>
                      <a:pPr algn="ctr">
                        <a:lnSpc>
                          <a:spcPts val="3359"/>
                        </a:lnSpc>
                        <a:defRPr/>
                      </a:pPr>
                      <a:r>
                        <a:rPr lang="en-US" sz="2399">
                          <a:solidFill>
                            <a:srgbClr val="000000"/>
                          </a:solidFill>
                          <a:latin typeface="Cabin"/>
                          <a:ea typeface="Cabin"/>
                          <a:cs typeface="Cabin"/>
                          <a:sym typeface="Cabin"/>
                        </a:rPr>
                        <a:t>Cốt Đãi Ngột Lang – Xích Tu Tư</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3359"/>
                        </a:lnSpc>
                        <a:defRPr/>
                      </a:pPr>
                      <a:r>
                        <a:rPr lang="en-US" sz="2399">
                          <a:solidFill>
                            <a:srgbClr val="000000"/>
                          </a:solidFill>
                          <a:latin typeface="Cabin"/>
                          <a:ea typeface="Cabin"/>
                          <a:cs typeface="Cabin"/>
                          <a:sym typeface="Cabin"/>
                        </a:rPr>
                        <a:t>Chủ tướng – tì tướng</a:t>
                      </a:r>
                      <a:endParaRPr lang="en-US" sz="1100"/>
                    </a:p>
                    <a:p>
                      <a:pPr algn="ctr">
                        <a:lnSpc>
                          <a:spcPts val="3359"/>
                        </a:lnSpc>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3359"/>
                        </a:lnSpc>
                        <a:defRPr/>
                      </a:pPr>
                      <a:r>
                        <a:rPr lang="en-US" sz="2399">
                          <a:solidFill>
                            <a:srgbClr val="000000"/>
                          </a:solidFill>
                          <a:latin typeface="Cabin"/>
                          <a:ea typeface="Cabin"/>
                          <a:cs typeface="Cabin"/>
                          <a:sym typeface="Cabin"/>
                        </a:rPr>
                        <a:t>Xích Tu Tư xông vào nơi hiểm nguy đánh quân Nam Chiếu</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721165" y="570144"/>
            <a:ext cx="17092001" cy="1661480"/>
          </a:xfrm>
          <a:prstGeom prst="rect">
            <a:avLst/>
          </a:prstGeom>
        </p:spPr>
        <p:txBody>
          <a:bodyPr lIns="0" tIns="0" rIns="0" bIns="0" rtlCol="0" anchor="t">
            <a:spAutoFit/>
          </a:bodyPr>
          <a:lstStyle/>
          <a:p>
            <a:pPr algn="ctr">
              <a:lnSpc>
                <a:spcPts val="6675"/>
              </a:lnSpc>
            </a:pPr>
            <a:r>
              <a:rPr lang="en-US" sz="4000" b="1">
                <a:latin typeface="Times New Roman" panose="02020603050405020304" pitchFamily="18" charset="0"/>
                <a:cs typeface="Times New Roman" panose="02020603050405020304" pitchFamily="18" charset="0"/>
              </a:rPr>
              <a:t>1. Nêu gương trung thần nghĩa sĩ lưu danh trong sử sách và hiện tại.</a:t>
            </a:r>
            <a:endParaRPr lang="en-US" sz="4000">
              <a:latin typeface="Times New Roman" panose="02020603050405020304" pitchFamily="18" charset="0"/>
              <a:cs typeface="Times New Roman" panose="02020603050405020304" pitchFamily="18" charset="0"/>
            </a:endParaRPr>
          </a:p>
          <a:p>
            <a:pPr algn="ctr">
              <a:lnSpc>
                <a:spcPts val="6675"/>
              </a:lnSpc>
            </a:pPr>
            <a:endParaRPr lang="en-US" sz="4768" b="1" u="sng">
              <a:solidFill>
                <a:srgbClr val="9D5400"/>
              </a:solidFill>
              <a:latin typeface="Noto Sans Bold"/>
              <a:ea typeface="Noto Sans Bold"/>
              <a:cs typeface="Noto Sans Bold"/>
              <a:sym typeface="Noto Sans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87747" y="8647294"/>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sp>
        <p:nvSpPr>
          <p:cNvPr id="3" name="Freeform 3"/>
          <p:cNvSpPr/>
          <p:nvPr/>
        </p:nvSpPr>
        <p:spPr>
          <a:xfrm>
            <a:off x="-2901289" y="8922580"/>
            <a:ext cx="10933043" cy="8229600"/>
          </a:xfrm>
          <a:custGeom>
            <a:avLst/>
            <a:gdLst/>
            <a:ahLst/>
            <a:cxnLst/>
            <a:rect l="l" t="t" r="r" b="b"/>
            <a:pathLst>
              <a:path w="10933043" h="8229600">
                <a:moveTo>
                  <a:pt x="0" y="0"/>
                </a:moveTo>
                <a:lnTo>
                  <a:pt x="10933043" y="0"/>
                </a:lnTo>
                <a:lnTo>
                  <a:pt x="10933043" y="8229600"/>
                </a:lnTo>
                <a:lnTo>
                  <a:pt x="0" y="8229600"/>
                </a:lnTo>
                <a:lnTo>
                  <a:pt x="0" y="0"/>
                </a:lnTo>
                <a:close/>
              </a:path>
            </a:pathLst>
          </a:custGeom>
          <a:blipFill>
            <a:blip r:embed="rId2">
              <a:alphaModFix amt="65999"/>
            </a:blip>
            <a:stretch>
              <a:fillRect/>
            </a:stretch>
          </a:blipFill>
        </p:spPr>
      </p:sp>
      <p:grpSp>
        <p:nvGrpSpPr>
          <p:cNvPr id="4" name="Group 4"/>
          <p:cNvGrpSpPr/>
          <p:nvPr/>
        </p:nvGrpSpPr>
        <p:grpSpPr>
          <a:xfrm>
            <a:off x="1430976" y="2383784"/>
            <a:ext cx="7094049" cy="1523243"/>
            <a:chOff x="0" y="0"/>
            <a:chExt cx="1868392" cy="401183"/>
          </a:xfrm>
        </p:grpSpPr>
        <p:sp>
          <p:nvSpPr>
            <p:cNvPr id="5" name="Freeform 5"/>
            <p:cNvSpPr/>
            <p:nvPr/>
          </p:nvSpPr>
          <p:spPr>
            <a:xfrm>
              <a:off x="0" y="0"/>
              <a:ext cx="1868392" cy="401183"/>
            </a:xfrm>
            <a:custGeom>
              <a:avLst/>
              <a:gdLst/>
              <a:ahLst/>
              <a:cxnLst/>
              <a:rect l="l" t="t" r="r" b="b"/>
              <a:pathLst>
                <a:path w="1868392" h="401183">
                  <a:moveTo>
                    <a:pt x="55658" y="0"/>
                  </a:moveTo>
                  <a:lnTo>
                    <a:pt x="1812734" y="0"/>
                  </a:lnTo>
                  <a:cubicBezTo>
                    <a:pt x="1827495" y="0"/>
                    <a:pt x="1841652" y="5864"/>
                    <a:pt x="1852090" y="16302"/>
                  </a:cubicBezTo>
                  <a:cubicBezTo>
                    <a:pt x="1862528" y="26740"/>
                    <a:pt x="1868392" y="40896"/>
                    <a:pt x="1868392" y="55658"/>
                  </a:cubicBezTo>
                  <a:lnTo>
                    <a:pt x="1868392" y="345526"/>
                  </a:lnTo>
                  <a:cubicBezTo>
                    <a:pt x="1868392" y="360287"/>
                    <a:pt x="1862528" y="374444"/>
                    <a:pt x="1852090" y="384882"/>
                  </a:cubicBezTo>
                  <a:cubicBezTo>
                    <a:pt x="1841652" y="395320"/>
                    <a:pt x="1827495" y="401183"/>
                    <a:pt x="1812734" y="401183"/>
                  </a:cubicBezTo>
                  <a:lnTo>
                    <a:pt x="55658" y="401183"/>
                  </a:lnTo>
                  <a:cubicBezTo>
                    <a:pt x="40896" y="401183"/>
                    <a:pt x="26740" y="395320"/>
                    <a:pt x="16302" y="384882"/>
                  </a:cubicBezTo>
                  <a:cubicBezTo>
                    <a:pt x="5864" y="374444"/>
                    <a:pt x="0" y="360287"/>
                    <a:pt x="0" y="345526"/>
                  </a:cubicBezTo>
                  <a:lnTo>
                    <a:pt x="0" y="55658"/>
                  </a:lnTo>
                  <a:cubicBezTo>
                    <a:pt x="0" y="40896"/>
                    <a:pt x="5864" y="26740"/>
                    <a:pt x="16302" y="16302"/>
                  </a:cubicBezTo>
                  <a:cubicBezTo>
                    <a:pt x="26740" y="5864"/>
                    <a:pt x="40896" y="0"/>
                    <a:pt x="55658" y="0"/>
                  </a:cubicBezTo>
                  <a:close/>
                </a:path>
              </a:pathLst>
            </a:custGeom>
            <a:solidFill>
              <a:srgbClr val="FFFBD4"/>
            </a:solidFill>
          </p:spPr>
        </p:sp>
        <p:sp>
          <p:nvSpPr>
            <p:cNvPr id="6" name="TextBox 6"/>
            <p:cNvSpPr txBox="1"/>
            <p:nvPr/>
          </p:nvSpPr>
          <p:spPr>
            <a:xfrm>
              <a:off x="0" y="-38100"/>
              <a:ext cx="1868392" cy="43928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9437474" y="2383784"/>
            <a:ext cx="7094049" cy="1523243"/>
            <a:chOff x="0" y="0"/>
            <a:chExt cx="1868392" cy="401183"/>
          </a:xfrm>
        </p:grpSpPr>
        <p:sp>
          <p:nvSpPr>
            <p:cNvPr id="8" name="Freeform 8"/>
            <p:cNvSpPr/>
            <p:nvPr/>
          </p:nvSpPr>
          <p:spPr>
            <a:xfrm>
              <a:off x="0" y="0"/>
              <a:ext cx="1868392" cy="401183"/>
            </a:xfrm>
            <a:custGeom>
              <a:avLst/>
              <a:gdLst/>
              <a:ahLst/>
              <a:cxnLst/>
              <a:rect l="l" t="t" r="r" b="b"/>
              <a:pathLst>
                <a:path w="1868392" h="401183">
                  <a:moveTo>
                    <a:pt x="55658" y="0"/>
                  </a:moveTo>
                  <a:lnTo>
                    <a:pt x="1812734" y="0"/>
                  </a:lnTo>
                  <a:cubicBezTo>
                    <a:pt x="1827495" y="0"/>
                    <a:pt x="1841652" y="5864"/>
                    <a:pt x="1852090" y="16302"/>
                  </a:cubicBezTo>
                  <a:cubicBezTo>
                    <a:pt x="1862528" y="26740"/>
                    <a:pt x="1868392" y="40896"/>
                    <a:pt x="1868392" y="55658"/>
                  </a:cubicBezTo>
                  <a:lnTo>
                    <a:pt x="1868392" y="345526"/>
                  </a:lnTo>
                  <a:cubicBezTo>
                    <a:pt x="1868392" y="360287"/>
                    <a:pt x="1862528" y="374444"/>
                    <a:pt x="1852090" y="384882"/>
                  </a:cubicBezTo>
                  <a:cubicBezTo>
                    <a:pt x="1841652" y="395320"/>
                    <a:pt x="1827495" y="401183"/>
                    <a:pt x="1812734" y="401183"/>
                  </a:cubicBezTo>
                  <a:lnTo>
                    <a:pt x="55658" y="401183"/>
                  </a:lnTo>
                  <a:cubicBezTo>
                    <a:pt x="40896" y="401183"/>
                    <a:pt x="26740" y="395320"/>
                    <a:pt x="16302" y="384882"/>
                  </a:cubicBezTo>
                  <a:cubicBezTo>
                    <a:pt x="5864" y="374444"/>
                    <a:pt x="0" y="360287"/>
                    <a:pt x="0" y="345526"/>
                  </a:cubicBezTo>
                  <a:lnTo>
                    <a:pt x="0" y="55658"/>
                  </a:lnTo>
                  <a:cubicBezTo>
                    <a:pt x="0" y="40896"/>
                    <a:pt x="5864" y="26740"/>
                    <a:pt x="16302" y="16302"/>
                  </a:cubicBezTo>
                  <a:cubicBezTo>
                    <a:pt x="26740" y="5864"/>
                    <a:pt x="40896" y="0"/>
                    <a:pt x="55658" y="0"/>
                  </a:cubicBezTo>
                  <a:close/>
                </a:path>
              </a:pathLst>
            </a:custGeom>
            <a:solidFill>
              <a:srgbClr val="FFFBD4"/>
            </a:solidFill>
          </p:spPr>
        </p:sp>
        <p:sp>
          <p:nvSpPr>
            <p:cNvPr id="9" name="TextBox 9"/>
            <p:cNvSpPr txBox="1"/>
            <p:nvPr/>
          </p:nvSpPr>
          <p:spPr>
            <a:xfrm>
              <a:off x="0" y="-38100"/>
              <a:ext cx="1868392" cy="439283"/>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8868305" y="3907028"/>
            <a:ext cx="551389" cy="1471902"/>
            <a:chOff x="0" y="0"/>
            <a:chExt cx="569468" cy="1520161"/>
          </a:xfrm>
        </p:grpSpPr>
        <p:sp>
          <p:nvSpPr>
            <p:cNvPr id="11" name="Freeform 11"/>
            <p:cNvSpPr/>
            <p:nvPr/>
          </p:nvSpPr>
          <p:spPr>
            <a:xfrm>
              <a:off x="13468" y="0"/>
              <a:ext cx="542531" cy="1505548"/>
            </a:xfrm>
            <a:custGeom>
              <a:avLst/>
              <a:gdLst/>
              <a:ahLst/>
              <a:cxnLst/>
              <a:rect l="l" t="t" r="r" b="b"/>
              <a:pathLst>
                <a:path w="542531" h="1505548">
                  <a:moveTo>
                    <a:pt x="255153" y="1497163"/>
                  </a:moveTo>
                  <a:lnTo>
                    <a:pt x="2645" y="1136760"/>
                  </a:lnTo>
                  <a:cubicBezTo>
                    <a:pt x="-482" y="1132296"/>
                    <a:pt x="-865" y="1126463"/>
                    <a:pt x="1650" y="1121629"/>
                  </a:cubicBezTo>
                  <a:cubicBezTo>
                    <a:pt x="4166" y="1116794"/>
                    <a:pt x="9163" y="1113761"/>
                    <a:pt x="14613" y="1113761"/>
                  </a:cubicBezTo>
                  <a:lnTo>
                    <a:pt x="161651" y="1113761"/>
                  </a:lnTo>
                  <a:cubicBezTo>
                    <a:pt x="169098" y="1113761"/>
                    <a:pt x="176241" y="1110803"/>
                    <a:pt x="181507" y="1105536"/>
                  </a:cubicBezTo>
                  <a:cubicBezTo>
                    <a:pt x="186773" y="1100270"/>
                    <a:pt x="189732" y="1093127"/>
                    <a:pt x="189732" y="1085680"/>
                  </a:cubicBezTo>
                  <a:lnTo>
                    <a:pt x="189732" y="28081"/>
                  </a:lnTo>
                  <a:cubicBezTo>
                    <a:pt x="189732" y="20634"/>
                    <a:pt x="192691" y="13491"/>
                    <a:pt x="197957" y="8225"/>
                  </a:cubicBezTo>
                  <a:cubicBezTo>
                    <a:pt x="203223" y="2959"/>
                    <a:pt x="210366" y="0"/>
                    <a:pt x="217813" y="0"/>
                  </a:cubicBezTo>
                  <a:lnTo>
                    <a:pt x="324718" y="0"/>
                  </a:lnTo>
                  <a:cubicBezTo>
                    <a:pt x="332166" y="0"/>
                    <a:pt x="339309" y="2959"/>
                    <a:pt x="344575" y="8225"/>
                  </a:cubicBezTo>
                  <a:cubicBezTo>
                    <a:pt x="349841" y="13491"/>
                    <a:pt x="352800" y="20634"/>
                    <a:pt x="352800" y="28081"/>
                  </a:cubicBezTo>
                  <a:lnTo>
                    <a:pt x="352800" y="1085680"/>
                  </a:lnTo>
                  <a:cubicBezTo>
                    <a:pt x="352800" y="1093127"/>
                    <a:pt x="355758" y="1100270"/>
                    <a:pt x="361025" y="1105536"/>
                  </a:cubicBezTo>
                  <a:cubicBezTo>
                    <a:pt x="366291" y="1110803"/>
                    <a:pt x="373434" y="1113761"/>
                    <a:pt x="380881" y="1113761"/>
                  </a:cubicBezTo>
                  <a:lnTo>
                    <a:pt x="527918" y="1113761"/>
                  </a:lnTo>
                  <a:cubicBezTo>
                    <a:pt x="533368" y="1113761"/>
                    <a:pt x="538365" y="1116794"/>
                    <a:pt x="540881" y="1121629"/>
                  </a:cubicBezTo>
                  <a:cubicBezTo>
                    <a:pt x="543397" y="1126463"/>
                    <a:pt x="543014" y="1132296"/>
                    <a:pt x="539886" y="1136760"/>
                  </a:cubicBezTo>
                  <a:lnTo>
                    <a:pt x="287379" y="1497163"/>
                  </a:lnTo>
                  <a:cubicBezTo>
                    <a:pt x="283697" y="1502418"/>
                    <a:pt x="277683" y="1505548"/>
                    <a:pt x="271266" y="1505548"/>
                  </a:cubicBezTo>
                  <a:cubicBezTo>
                    <a:pt x="264849" y="1505548"/>
                    <a:pt x="258835" y="1502418"/>
                    <a:pt x="255153" y="1497163"/>
                  </a:cubicBezTo>
                  <a:close/>
                </a:path>
              </a:pathLst>
            </a:custGeom>
            <a:solidFill>
              <a:srgbClr val="412D17"/>
            </a:solidFill>
          </p:spPr>
        </p:sp>
        <p:sp>
          <p:nvSpPr>
            <p:cNvPr id="12" name="TextBox 12"/>
            <p:cNvSpPr txBox="1"/>
            <p:nvPr/>
          </p:nvSpPr>
          <p:spPr>
            <a:xfrm>
              <a:off x="203200" y="-38100"/>
              <a:ext cx="163068" cy="145666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565233" y="2771104"/>
            <a:ext cx="5186718" cy="1403615"/>
          </a:xfrm>
          <a:prstGeom prst="rect">
            <a:avLst/>
          </a:prstGeom>
        </p:spPr>
        <p:txBody>
          <a:bodyPr lIns="0" tIns="0" rIns="0" bIns="0" rtlCol="0" anchor="t">
            <a:spAutoFit/>
          </a:bodyPr>
          <a:lstStyle/>
          <a:p>
            <a:pPr algn="l">
              <a:lnSpc>
                <a:spcPts val="5629"/>
              </a:lnSpc>
            </a:pPr>
            <a:r>
              <a:rPr lang="en-US" sz="4021">
                <a:solidFill>
                  <a:srgbClr val="52340D"/>
                </a:solidFill>
                <a:latin typeface="Cabin"/>
                <a:ea typeface="Cabin"/>
                <a:cs typeface="Cabin"/>
                <a:sym typeface="Cabin"/>
              </a:rPr>
              <a:t>Vua (chủ/chủ tướng)</a:t>
            </a:r>
          </a:p>
          <a:p>
            <a:pPr algn="l">
              <a:lnSpc>
                <a:spcPts val="5629"/>
              </a:lnSpc>
            </a:pPr>
            <a:endParaRPr lang="en-US" sz="4021">
              <a:solidFill>
                <a:srgbClr val="52340D"/>
              </a:solidFill>
              <a:latin typeface="Cabin"/>
              <a:ea typeface="Cabin"/>
              <a:cs typeface="Cabin"/>
              <a:sym typeface="Cabin"/>
            </a:endParaRPr>
          </a:p>
        </p:txBody>
      </p:sp>
      <p:sp>
        <p:nvSpPr>
          <p:cNvPr id="14" name="TextBox 14"/>
          <p:cNvSpPr txBox="1"/>
          <p:nvPr/>
        </p:nvSpPr>
        <p:spPr>
          <a:xfrm>
            <a:off x="11016133" y="2771104"/>
            <a:ext cx="5186718" cy="1403615"/>
          </a:xfrm>
          <a:prstGeom prst="rect">
            <a:avLst/>
          </a:prstGeom>
        </p:spPr>
        <p:txBody>
          <a:bodyPr lIns="0" tIns="0" rIns="0" bIns="0" rtlCol="0" anchor="t">
            <a:spAutoFit/>
          </a:bodyPr>
          <a:lstStyle/>
          <a:p>
            <a:pPr algn="l">
              <a:lnSpc>
                <a:spcPts val="5629"/>
              </a:lnSpc>
            </a:pPr>
            <a:r>
              <a:rPr lang="en-US" sz="4021">
                <a:solidFill>
                  <a:srgbClr val="52340D"/>
                </a:solidFill>
                <a:latin typeface="Cabin"/>
                <a:ea typeface="Cabin"/>
                <a:cs typeface="Cabin"/>
                <a:sym typeface="Cabin"/>
              </a:rPr>
              <a:t>Tôi (gia thần/tì tướng)</a:t>
            </a:r>
          </a:p>
          <a:p>
            <a:pPr algn="l">
              <a:lnSpc>
                <a:spcPts val="5629"/>
              </a:lnSpc>
            </a:pPr>
            <a:endParaRPr lang="en-US" sz="4021">
              <a:solidFill>
                <a:srgbClr val="52340D"/>
              </a:solidFill>
              <a:latin typeface="Cabin"/>
              <a:ea typeface="Cabin"/>
              <a:cs typeface="Cabin"/>
              <a:sym typeface="Cabin"/>
            </a:endParaRPr>
          </a:p>
        </p:txBody>
      </p:sp>
      <p:grpSp>
        <p:nvGrpSpPr>
          <p:cNvPr id="15" name="Group 15"/>
          <p:cNvGrpSpPr/>
          <p:nvPr/>
        </p:nvGrpSpPr>
        <p:grpSpPr>
          <a:xfrm>
            <a:off x="1615648" y="5733744"/>
            <a:ext cx="15643652" cy="2834021"/>
            <a:chOff x="0" y="0"/>
            <a:chExt cx="4120139" cy="746409"/>
          </a:xfrm>
        </p:grpSpPr>
        <p:sp>
          <p:nvSpPr>
            <p:cNvPr id="16" name="Freeform 16"/>
            <p:cNvSpPr/>
            <p:nvPr/>
          </p:nvSpPr>
          <p:spPr>
            <a:xfrm>
              <a:off x="0" y="0"/>
              <a:ext cx="4120139" cy="746409"/>
            </a:xfrm>
            <a:custGeom>
              <a:avLst/>
              <a:gdLst/>
              <a:ahLst/>
              <a:cxnLst/>
              <a:rect l="l" t="t" r="r" b="b"/>
              <a:pathLst>
                <a:path w="4120139" h="746409">
                  <a:moveTo>
                    <a:pt x="25239" y="0"/>
                  </a:moveTo>
                  <a:lnTo>
                    <a:pt x="4094899" y="0"/>
                  </a:lnTo>
                  <a:cubicBezTo>
                    <a:pt x="4101593" y="0"/>
                    <a:pt x="4108013" y="2659"/>
                    <a:pt x="4112746" y="7392"/>
                  </a:cubicBezTo>
                  <a:cubicBezTo>
                    <a:pt x="4117480" y="12126"/>
                    <a:pt x="4120139" y="18546"/>
                    <a:pt x="4120139" y="25239"/>
                  </a:cubicBezTo>
                  <a:lnTo>
                    <a:pt x="4120139" y="721169"/>
                  </a:lnTo>
                  <a:cubicBezTo>
                    <a:pt x="4120139" y="727863"/>
                    <a:pt x="4117480" y="734283"/>
                    <a:pt x="4112746" y="739016"/>
                  </a:cubicBezTo>
                  <a:cubicBezTo>
                    <a:pt x="4108013" y="743750"/>
                    <a:pt x="4101593" y="746409"/>
                    <a:pt x="4094899" y="746409"/>
                  </a:cubicBezTo>
                  <a:lnTo>
                    <a:pt x="25239" y="746409"/>
                  </a:lnTo>
                  <a:cubicBezTo>
                    <a:pt x="18546" y="746409"/>
                    <a:pt x="12126" y="743750"/>
                    <a:pt x="7392" y="739016"/>
                  </a:cubicBezTo>
                  <a:cubicBezTo>
                    <a:pt x="2659" y="734283"/>
                    <a:pt x="0" y="727863"/>
                    <a:pt x="0" y="721169"/>
                  </a:cubicBezTo>
                  <a:lnTo>
                    <a:pt x="0" y="25239"/>
                  </a:lnTo>
                  <a:cubicBezTo>
                    <a:pt x="0" y="18546"/>
                    <a:pt x="2659" y="12126"/>
                    <a:pt x="7392" y="7392"/>
                  </a:cubicBezTo>
                  <a:cubicBezTo>
                    <a:pt x="12126" y="2659"/>
                    <a:pt x="18546" y="0"/>
                    <a:pt x="25239" y="0"/>
                  </a:cubicBezTo>
                  <a:close/>
                </a:path>
              </a:pathLst>
            </a:custGeom>
            <a:solidFill>
              <a:srgbClr val="FFFBD4"/>
            </a:solidFill>
          </p:spPr>
        </p:sp>
        <p:sp>
          <p:nvSpPr>
            <p:cNvPr id="17" name="TextBox 17"/>
            <p:cNvSpPr txBox="1"/>
            <p:nvPr/>
          </p:nvSpPr>
          <p:spPr>
            <a:xfrm>
              <a:off x="0" y="-38100"/>
              <a:ext cx="4120139" cy="78450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870026" y="5902805"/>
            <a:ext cx="15389274" cy="4249561"/>
          </a:xfrm>
          <a:prstGeom prst="rect">
            <a:avLst/>
          </a:prstGeom>
        </p:spPr>
        <p:txBody>
          <a:bodyPr lIns="0" tIns="0" rIns="0" bIns="0" rtlCol="0" anchor="t">
            <a:spAutoFit/>
          </a:bodyPr>
          <a:lstStyle/>
          <a:p>
            <a:pPr>
              <a:lnSpc>
                <a:spcPts val="5629"/>
              </a:lnSpc>
            </a:pPr>
            <a:r>
              <a:rPr lang="en-US" sz="4400" i="1">
                <a:latin typeface="Times New Roman" panose="02020603050405020304" pitchFamily="18" charset="0"/>
                <a:ea typeface="Cabin"/>
                <a:cs typeface="Times New Roman" panose="02020603050405020304" pitchFamily="18" charset="0"/>
                <a:sym typeface="Cabin"/>
              </a:rPr>
              <a:t>Nêu cơ sở, căn cứ cho lập luận : N</a:t>
            </a:r>
            <a:r>
              <a:rPr lang="en-US" sz="4021">
                <a:latin typeface="Times New Roman" panose="02020603050405020304" pitchFamily="18" charset="0"/>
                <a:ea typeface="Cabin"/>
                <a:cs typeface="Times New Roman" panose="02020603050405020304" pitchFamily="18" charset="0"/>
                <a:sym typeface="Cabin"/>
              </a:rPr>
              <a:t>gười bề tôi hết lòng với vua/chủ của mình (trong xã hội phong kiến) để chống lại kẻ thù phi nghĩa là giá trị đạo đức được đời đời tôn vinh.</a:t>
            </a:r>
          </a:p>
          <a:p>
            <a:pPr>
              <a:lnSpc>
                <a:spcPts val="5629"/>
              </a:lnSpc>
            </a:pPr>
            <a:r>
              <a:rPr lang="en-US" sz="4021">
                <a:latin typeface="Times New Roman" panose="02020603050405020304" pitchFamily="18" charset="0"/>
                <a:ea typeface="Cabin"/>
                <a:cs typeface="Times New Roman" panose="02020603050405020304" pitchFamily="18" charset="0"/>
                <a:sym typeface="Cabin"/>
              </a:rPr>
              <a:t>→ </a:t>
            </a:r>
            <a:r>
              <a:rPr lang="en-US" sz="4000" b="1">
                <a:latin typeface="Times New Roman" panose="02020603050405020304" pitchFamily="18" charset="0"/>
                <a:ea typeface="Cabin"/>
                <a:cs typeface="Times New Roman" panose="02020603050405020304" pitchFamily="18" charset="0"/>
                <a:sym typeface="Cabin"/>
              </a:rPr>
              <a:t>V</a:t>
            </a:r>
            <a:r>
              <a:rPr lang="en-US" sz="4000" b="1">
                <a:latin typeface="Times New Roman" panose="02020603050405020304" pitchFamily="18" charset="0"/>
                <a:cs typeface="Times New Roman" panose="02020603050405020304" pitchFamily="18" charset="0"/>
              </a:rPr>
              <a:t>ừa khơi gợi được tinh thần, khí thế, vừa </a:t>
            </a:r>
            <a:r>
              <a:rPr lang="vi-VN" sz="4000" b="1">
                <a:latin typeface="Times New Roman" panose="02020603050405020304" pitchFamily="18" charset="0"/>
                <a:cs typeface="Times New Roman" panose="02020603050405020304" pitchFamily="18" charset="0"/>
              </a:rPr>
              <a:t>giúp các tướng sĩ nhìn lại chính bản thân </a:t>
            </a:r>
            <a:r>
              <a:rPr lang="en-US" sz="4000" b="1">
                <a:latin typeface="Times New Roman" panose="02020603050405020304" pitchFamily="18" charset="0"/>
                <a:cs typeface="Times New Roman" panose="02020603050405020304" pitchFamily="18" charset="0"/>
              </a:rPr>
              <a:t>mình để</a:t>
            </a:r>
            <a:r>
              <a:rPr lang="vi-VN" sz="4000" b="1">
                <a:latin typeface="Times New Roman" panose="02020603050405020304" pitchFamily="18" charset="0"/>
                <a:cs typeface="Times New Roman" panose="02020603050405020304" pitchFamily="18" charset="0"/>
              </a:rPr>
              <a:t> thấy </a:t>
            </a:r>
            <a:r>
              <a:rPr lang="en-US" sz="4000" b="1">
                <a:latin typeface="Times New Roman" panose="02020603050405020304" pitchFamily="18" charset="0"/>
                <a:cs typeface="Times New Roman" panose="02020603050405020304" pitchFamily="18" charset="0"/>
              </a:rPr>
              <a:t>được </a:t>
            </a:r>
            <a:r>
              <a:rPr lang="vi-VN" sz="4000" b="1">
                <a:latin typeface="Times New Roman" panose="02020603050405020304" pitchFamily="18" charset="0"/>
                <a:cs typeface="Times New Roman" panose="02020603050405020304" pitchFamily="18" charset="0"/>
              </a:rPr>
              <a:t>trách nhiệm </a:t>
            </a:r>
            <a:r>
              <a:rPr lang="en-US" sz="4000" b="1">
                <a:latin typeface="Times New Roman" panose="02020603050405020304" pitchFamily="18" charset="0"/>
                <a:cs typeface="Times New Roman" panose="02020603050405020304" pitchFamily="18" charset="0"/>
              </a:rPr>
              <a:t>đối </a:t>
            </a:r>
            <a:r>
              <a:rPr lang="vi-VN" sz="4000" b="1">
                <a:latin typeface="Times New Roman" panose="02020603050405020304" pitchFamily="18" charset="0"/>
                <a:cs typeface="Times New Roman" panose="02020603050405020304" pitchFamily="18" charset="0"/>
              </a:rPr>
              <a:t>với chủ tướng và đất nước</a:t>
            </a:r>
            <a:r>
              <a:rPr lang="vi-VN"/>
              <a:t>.</a:t>
            </a:r>
            <a:endParaRPr lang="en-US" sz="4021">
              <a:latin typeface="Times New Roman" panose="02020603050405020304" pitchFamily="18" charset="0"/>
              <a:ea typeface="Cabin"/>
              <a:cs typeface="Times New Roman" panose="02020603050405020304" pitchFamily="18" charset="0"/>
              <a:sym typeface="Cabin"/>
            </a:endParaRPr>
          </a:p>
        </p:txBody>
      </p:sp>
      <p:sp>
        <p:nvSpPr>
          <p:cNvPr id="19" name="TextBox 19"/>
          <p:cNvSpPr txBox="1"/>
          <p:nvPr/>
        </p:nvSpPr>
        <p:spPr>
          <a:xfrm>
            <a:off x="4561483" y="1095375"/>
            <a:ext cx="16230600" cy="844551"/>
          </a:xfrm>
          <a:prstGeom prst="rect">
            <a:avLst/>
          </a:prstGeom>
        </p:spPr>
        <p:txBody>
          <a:bodyPr lIns="0" tIns="0" rIns="0" bIns="0" rtlCol="0" anchor="t">
            <a:spAutoFit/>
          </a:bodyPr>
          <a:lstStyle/>
          <a:p>
            <a:pPr algn="l">
              <a:lnSpc>
                <a:spcPts val="6999"/>
              </a:lnSpc>
            </a:pPr>
            <a:r>
              <a:rPr lang="en-US" sz="4999" b="1">
                <a:solidFill>
                  <a:srgbClr val="52340D"/>
                </a:solidFill>
                <a:latin typeface="Times New Roman" panose="02020603050405020304" pitchFamily="18" charset="0"/>
                <a:ea typeface="Cabin Bold"/>
                <a:cs typeface="Times New Roman" panose="02020603050405020304" pitchFamily="18" charset="0"/>
                <a:sym typeface="Cabin Bold"/>
              </a:rPr>
              <a:t>Mối quan hệ của các cặp nhân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1588</Words>
  <Application>Microsoft Office PowerPoint</Application>
  <PresentationFormat>Custom</PresentationFormat>
  <Paragraphs>120</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Times New Roman</vt:lpstr>
      <vt:lpstr>Cabin</vt:lpstr>
      <vt:lpstr>Calibri</vt:lpstr>
      <vt:lpstr>Arial</vt:lpstr>
      <vt:lpstr>Cabin Bold</vt:lpstr>
      <vt:lpstr>Noto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HỊCH TƯỚNG SĨ</dc:title>
  <cp:lastModifiedBy>HP</cp:lastModifiedBy>
  <cp:revision>50</cp:revision>
  <dcterms:created xsi:type="dcterms:W3CDTF">2006-08-16T00:00:00Z</dcterms:created>
  <dcterms:modified xsi:type="dcterms:W3CDTF">2026-03-04T08:58:33Z</dcterms:modified>
  <dc:identifier>DAG7Yc9cllw</dc:identifier>
</cp:coreProperties>
</file>