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Lst>
  <p:notesMasterIdLst>
    <p:notesMasterId r:id="rId17"/>
  </p:notesMasterIdLst>
  <p:sldIdLst>
    <p:sldId id="505" r:id="rId4"/>
    <p:sldId id="404" r:id="rId5"/>
    <p:sldId id="500" r:id="rId6"/>
    <p:sldId id="502" r:id="rId7"/>
    <p:sldId id="504" r:id="rId8"/>
    <p:sldId id="368" r:id="rId9"/>
    <p:sldId id="400" r:id="rId10"/>
    <p:sldId id="412" r:id="rId11"/>
    <p:sldId id="414" r:id="rId12"/>
    <p:sldId id="416" r:id="rId13"/>
    <p:sldId id="425" r:id="rId14"/>
    <p:sldId id="371" r:id="rId15"/>
    <p:sldId id="4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3" d="100"/>
          <a:sy n="83" d="100"/>
        </p:scale>
        <p:origin x="52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19/04/2026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19/04/2026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19/04/2026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19/04/2026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19/04/2026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167567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19/04/2026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19/04/2026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19/04/2026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19/04/2026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19/04/2026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19/04/2026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19/04/2026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19/04/2026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19/04/2026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4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19-04-2026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1625600" y="942108"/>
            <a:ext cx="807258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60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6000" b="1" dirty="0">
                <a:solidFill>
                  <a:srgbClr val="0000FF"/>
                </a:solidFill>
                <a:latin typeface="Times New Roman" panose="02020603050405020304" pitchFamily="18" charset="0"/>
                <a:ea typeface="Helvetica Neue"/>
                <a:cs typeface="Times New Roman" panose="02020603050405020304" pitchFamily="18" charset="0"/>
              </a:rPr>
              <a:t> </a:t>
            </a:r>
            <a:r>
              <a:rPr lang="en-US" altLang="en-US" sz="6000" b="1">
                <a:solidFill>
                  <a:srgbClr val="0000FF"/>
                </a:solidFill>
                <a:latin typeface="Times New Roman" panose="02020603050405020304" pitchFamily="18" charset="0"/>
                <a:ea typeface="Helvetica Neue"/>
                <a:cs typeface="Times New Roman" panose="02020603050405020304" pitchFamily="18" charset="0"/>
              </a:rPr>
              <a:t>12:</a:t>
            </a:r>
            <a:r>
              <a:rPr lang="vi-VN" altLang="en-US" sz="6000" b="1">
                <a:solidFill>
                  <a:srgbClr val="0000FF"/>
                </a:solidFill>
                <a:latin typeface="Times New Roman" panose="02020603050405020304" pitchFamily="18" charset="0"/>
                <a:ea typeface="Helvetica Neue"/>
                <a:cs typeface="Times New Roman" panose="02020603050405020304" pitchFamily="18" charset="0"/>
              </a:rPr>
              <a:t>Tiết 31</a:t>
            </a:r>
          </a:p>
          <a:p>
            <a:pPr algn="ctr" eaLnBrk="0" fontAlgn="base" hangingPunct="0">
              <a:spcBef>
                <a:spcPct val="0"/>
              </a:spcBef>
              <a:spcAft>
                <a:spcPct val="0"/>
              </a:spcAft>
            </a:pPr>
            <a:r>
              <a:rPr lang="en-US" altLang="en-US" sz="6000" b="1">
                <a:solidFill>
                  <a:srgbClr val="FF0000"/>
                </a:solidFill>
                <a:latin typeface="Times New Roman" panose="02020603050405020304" pitchFamily="18" charset="0"/>
                <a:ea typeface="Helvetica Neue"/>
                <a:cs typeface="Times New Roman" panose="02020603050405020304" pitchFamily="18" charset="0"/>
              </a:rPr>
              <a:t> </a:t>
            </a:r>
            <a:r>
              <a:rPr lang="en-US" altLang="en-US" sz="6000" b="1" dirty="0">
                <a:solidFill>
                  <a:srgbClr val="FF0000"/>
                </a:solidFill>
                <a:latin typeface="Times New Roman" panose="02020603050405020304" pitchFamily="18" charset="0"/>
                <a:ea typeface="Helvetica Neue"/>
                <a:cs typeface="Times New Roman" panose="02020603050405020304" pitchFamily="18" charset="0"/>
              </a:rPr>
              <a:t>QUYỀN TRẺ EM</a:t>
            </a:r>
            <a:endParaRPr lang="en-SG" altLang="en-US" sz="6000" b="1"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981543" y="3276390"/>
            <a:ext cx="5158628" cy="3089904"/>
          </a:xfrm>
          <a:prstGeom prst="rect">
            <a:avLst/>
          </a:prstGeom>
        </p:spPr>
      </p:pic>
      <p:pic>
        <p:nvPicPr>
          <p:cNvPr id="6" name="Picture 5"/>
          <p:cNvPicPr>
            <a:picLocks noChangeAspect="1"/>
          </p:cNvPicPr>
          <p:nvPr/>
        </p:nvPicPr>
        <p:blipFill>
          <a:blip r:embed="rId3"/>
          <a:stretch>
            <a:fillRect/>
          </a:stretch>
        </p:blipFill>
        <p:spPr>
          <a:xfrm>
            <a:off x="169936" y="3988368"/>
            <a:ext cx="3252157" cy="2570671"/>
          </a:xfrm>
          <a:prstGeom prst="rect">
            <a:avLst/>
          </a:prstGeom>
        </p:spPr>
      </p:pic>
    </p:spTree>
    <p:extLst>
      <p:ext uri="{BB962C8B-B14F-4D97-AF65-F5344CB8AC3E}">
        <p14:creationId xmlns:p14="http://schemas.microsoft.com/office/powerpoint/2010/main" val="1401942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7586" y="491706"/>
            <a:ext cx="5469146" cy="5779531"/>
          </a:xfrm>
          <a:prstGeom prst="rect">
            <a:avLst/>
          </a:prstGeom>
        </p:spPr>
        <p:txBody>
          <a:bodyPr wrap="square">
            <a:spAutoFit/>
          </a:bodyPr>
          <a:lstStyle/>
          <a:p>
            <a:pPr algn="ctr">
              <a:lnSpc>
                <a:spcPct val="115000"/>
              </a:lnSpc>
              <a:spcAft>
                <a:spcPts val="500"/>
              </a:spcAft>
              <a:buClr>
                <a:srgbClr val="000000"/>
              </a:buClr>
              <a:buSzPts val="1200"/>
              <a:tabLst>
                <a:tab pos="252730" algn="l"/>
              </a:tabLs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Thảo</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nhóm</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Kĩ</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thuật</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mảnh</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ghép</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Thời</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gian</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7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phút</a:t>
            </a:r>
            <a:endPar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Vòng</a:t>
            </a:r>
            <a:r>
              <a:rPr lang="en-US" sz="2400" b="1" dirty="0">
                <a:latin typeface="Times New Roman" panose="02020603050405020304" pitchFamily="18" charset="0"/>
                <a:ea typeface="Arial" panose="020B0604020202020204" pitchFamily="34" charset="0"/>
                <a:cs typeface="Times New Roman" panose="02020603050405020304" pitchFamily="18" charset="0"/>
              </a:rPr>
              <a:t> 1</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thảo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luận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trả</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lời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câu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hỏi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cho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từng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huống</a:t>
            </a:r>
            <a:r>
              <a:rPr lang="en-US" sz="2400" dirty="0">
                <a:latin typeface="Times New Roman" panose="02020603050405020304" pitchFamily="18" charset="0"/>
                <a:ea typeface="Arial" panose="020B0604020202020204" pitchFamily="34" charset="0"/>
                <a:cs typeface="Times New Roman" panose="02020603050405020304" pitchFamily="18" charset="0"/>
              </a:rPr>
              <a:t>.</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1: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1</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2: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2</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3: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3</a:t>
            </a:r>
          </a:p>
          <a:p>
            <a:pPr algn="ctr">
              <a:lnSpc>
                <a:spcPct val="115000"/>
              </a:lnSpc>
              <a:spcAft>
                <a:spcPts val="500"/>
              </a:spcAft>
              <a:buClr>
                <a:srgbClr val="000000"/>
              </a:buClr>
              <a:buSzPts val="1200"/>
              <a:tabLst>
                <a:tab pos="252730" algn="l"/>
              </a:tabLst>
            </a:pPr>
            <a:r>
              <a:rPr lang="en-US" sz="2400" b="1" dirty="0" err="1">
                <a:latin typeface="Times New Roman" panose="02020603050405020304" pitchFamily="18" charset="0"/>
                <a:ea typeface="Arial" panose="020B0604020202020204" pitchFamily="34" charset="0"/>
                <a:cs typeface="Times New Roman" panose="02020603050405020304" pitchFamily="18" charset="0"/>
              </a:rPr>
              <a:t>Vòng</a:t>
            </a:r>
            <a:r>
              <a:rPr lang="en-US" sz="2400" b="1" dirty="0">
                <a:latin typeface="Times New Roman" panose="02020603050405020304" pitchFamily="18" charset="0"/>
                <a:ea typeface="Arial" panose="020B0604020202020204" pitchFamily="34" charset="0"/>
                <a:cs typeface="Times New Roman" panose="02020603050405020304" pitchFamily="18" charset="0"/>
              </a:rPr>
              <a:t> 2</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Từ</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huống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mới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thành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nêu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trách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nhiệm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gia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trường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xã</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hội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vệc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quyền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trẻ</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bổn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phận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trẻ</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14" name="Shape 1"/>
          <p:cNvPicPr/>
          <p:nvPr/>
        </p:nvPicPr>
        <p:blipFill>
          <a:blip r:embed="rId2"/>
          <a:stretch/>
        </p:blipFill>
        <p:spPr>
          <a:xfrm>
            <a:off x="11033760" y="0"/>
            <a:ext cx="1158240" cy="1048385"/>
          </a:xfrm>
          <a:prstGeom prst="rect">
            <a:avLst/>
          </a:prstGeom>
          <a:noFill/>
          <a:ln>
            <a:noFill/>
          </a:ln>
        </p:spPr>
      </p:pic>
      <p:pic>
        <p:nvPicPr>
          <p:cNvPr id="4" name="Picture 3"/>
          <p:cNvPicPr>
            <a:picLocks noChangeAspect="1"/>
          </p:cNvPicPr>
          <p:nvPr/>
        </p:nvPicPr>
        <p:blipFill>
          <a:blip r:embed="rId3"/>
          <a:stretch>
            <a:fillRect/>
          </a:stretch>
        </p:blipFill>
        <p:spPr>
          <a:xfrm>
            <a:off x="6113417" y="1570009"/>
            <a:ext cx="5603966" cy="3761116"/>
          </a:xfrm>
          <a:prstGeom prst="rect">
            <a:avLst/>
          </a:prstGeom>
        </p:spPr>
      </p:pic>
    </p:spTree>
    <p:extLst>
      <p:ext uri="{BB962C8B-B14F-4D97-AF65-F5344CB8AC3E}">
        <p14:creationId xmlns:p14="http://schemas.microsoft.com/office/powerpoint/2010/main" val="1464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981" y="569345"/>
            <a:ext cx="5322498" cy="3970318"/>
          </a:xfrm>
          <a:prstGeom prst="rect">
            <a:avLst/>
          </a:prstGeom>
          <a:noFill/>
        </p:spPr>
        <p:txBody>
          <a:bodyPr wrap="square" rtlCol="0">
            <a:spAutoFit/>
          </a:bodyPr>
          <a:lstStyle/>
          <a:p>
            <a:pPr algn="ctr"/>
            <a:r>
              <a:rPr lang="vi-VN" b="1" dirty="0">
                <a:solidFill>
                  <a:srgbClr val="FF0000"/>
                </a:solidFill>
              </a:rPr>
              <a:t>Thông tin 1:</a:t>
            </a:r>
            <a:endParaRPr lang="en-US" b="1" dirty="0">
              <a:solidFill>
                <a:srgbClr val="FF0000"/>
              </a:solidFill>
            </a:endParaRPr>
          </a:p>
          <a:p>
            <a:r>
              <a:rPr lang="vi-VN" dirty="0"/>
              <a:t>Là một xã </a:t>
            </a:r>
            <a:r>
              <a:rPr lang="en-US" dirty="0"/>
              <a:t>ở</a:t>
            </a:r>
            <a:r>
              <a:rPr lang="vi-VN" dirty="0"/>
              <a:t> Đồng bằng sông Cửu Long, mặc dù đ</a:t>
            </a:r>
            <a:r>
              <a:rPr lang="en-US" dirty="0" err="1"/>
              <a:t>i</a:t>
            </a:r>
            <a:r>
              <a:rPr lang="vi-VN" dirty="0"/>
              <a:t>ều kiện kinh tế - xã hội còn có khó khăn, nhưng Uỷ ban nhân dân xã T luôn quan tâm đến việc thực hiện quyền trẻ em. Xã đã huy động nguồn lực trong xã hội để có kinh phi sửa sang trường l</a:t>
            </a:r>
            <a:r>
              <a:rPr lang="en-US" dirty="0"/>
              <a:t>ớ</a:t>
            </a:r>
            <a:r>
              <a:rPr lang="vi-VN" dirty="0"/>
              <a:t>p, mua trang </a:t>
            </a:r>
            <a:r>
              <a:rPr lang="en-US" dirty="0" err="1"/>
              <a:t>thiết</a:t>
            </a:r>
            <a:r>
              <a:rPr lang="vi-VN" dirty="0"/>
              <a:t> bị và đồ dùng học tập cho trư</a:t>
            </a:r>
            <a:r>
              <a:rPr lang="en-US" dirty="0"/>
              <a:t>ờ</a:t>
            </a:r>
            <a:r>
              <a:rPr lang="vi-VN" dirty="0"/>
              <a:t>ng trung học cơ sở và hai trường ti</a:t>
            </a:r>
            <a:r>
              <a:rPr lang="en-US" dirty="0"/>
              <a:t>ể</a:t>
            </a:r>
            <a:r>
              <a:rPr lang="vi-VN" dirty="0"/>
              <a:t>u học. Phong trào học tập c</a:t>
            </a:r>
            <a:r>
              <a:rPr lang="en-US" dirty="0"/>
              <a:t>ủ</a:t>
            </a:r>
            <a:r>
              <a:rPr lang="vi-VN" dirty="0"/>
              <a:t>a xã được đẩy mạnh đến mỗi gia đinh có trẻ em. Vi vậy 100% trẻ em trong xã đều đến trường đúng tuổi quy định, trong đó nhiều cháu là học sinh giỏi c</a:t>
            </a:r>
            <a:r>
              <a:rPr lang="en-US" dirty="0"/>
              <a:t>ủ</a:t>
            </a:r>
            <a:r>
              <a:rPr lang="vi-VN" dirty="0"/>
              <a:t>a lớp, của trường và đạt danh hiệu trong các ki t</a:t>
            </a:r>
            <a:r>
              <a:rPr lang="en-US" dirty="0"/>
              <a:t>hi</a:t>
            </a:r>
            <a:r>
              <a:rPr lang="vi-VN" dirty="0"/>
              <a:t> học sinh giỏi cấp huyện và cấp tỉnh.</a:t>
            </a:r>
            <a:endParaRPr lang="en-US" dirty="0"/>
          </a:p>
        </p:txBody>
      </p:sp>
      <p:sp>
        <p:nvSpPr>
          <p:cNvPr id="5" name="TextBox 4"/>
          <p:cNvSpPr txBox="1"/>
          <p:nvPr/>
        </p:nvSpPr>
        <p:spPr>
          <a:xfrm>
            <a:off x="6211019" y="569345"/>
            <a:ext cx="5305245" cy="2585323"/>
          </a:xfrm>
          <a:prstGeom prst="rect">
            <a:avLst/>
          </a:prstGeom>
          <a:noFill/>
        </p:spPr>
        <p:txBody>
          <a:bodyPr wrap="square" rtlCol="0">
            <a:spAutoFit/>
          </a:bodyPr>
          <a:lstStyle/>
          <a:p>
            <a:pPr algn="ctr"/>
            <a:r>
              <a:rPr lang="vi-VN" b="1" dirty="0">
                <a:solidFill>
                  <a:srgbClr val="FF0000"/>
                </a:solidFill>
              </a:rPr>
              <a:t>Thông tin 2:</a:t>
            </a:r>
            <a:endParaRPr lang="en-US" b="1" dirty="0">
              <a:solidFill>
                <a:srgbClr val="FF0000"/>
              </a:solidFill>
            </a:endParaRPr>
          </a:p>
          <a:p>
            <a:r>
              <a:rPr lang="vi-VN" dirty="0"/>
              <a:t>Vốn thông minh, chăm ch</a:t>
            </a:r>
            <a:r>
              <a:rPr lang="en-US" dirty="0"/>
              <a:t>ỉ</a:t>
            </a:r>
            <a:r>
              <a:rPr lang="vi-VN" dirty="0"/>
              <a:t>, nhưng vì nhà nghèo nên m</a:t>
            </a:r>
            <a:r>
              <a:rPr lang="en-US" dirty="0"/>
              <a:t>ớ</a:t>
            </a:r>
            <a:r>
              <a:rPr lang="vi-VN" dirty="0"/>
              <a:t>i học hết l</a:t>
            </a:r>
            <a:r>
              <a:rPr lang="en-US" dirty="0"/>
              <a:t>ớ</a:t>
            </a:r>
            <a:r>
              <a:rPr lang="vi-VN" dirty="0"/>
              <a:t>p 5, Hoà đã phải nghĩ đến chuyện thôi học, </a:t>
            </a:r>
            <a:r>
              <a:rPr lang="en-US" dirty="0"/>
              <a:t>ở</a:t>
            </a:r>
            <a:r>
              <a:rPr lang="vi-VN" dirty="0"/>
              <a:t> nhà lao động để kiếm sống. Nhưng khi được c</a:t>
            </a:r>
            <a:r>
              <a:rPr lang="en-US" dirty="0"/>
              <a:t>ô</a:t>
            </a:r>
            <a:r>
              <a:rPr lang="vi-VN" dirty="0"/>
              <a:t> giáo và bạn bè </a:t>
            </a:r>
            <a:r>
              <a:rPr lang="en-US" dirty="0"/>
              <a:t>ở</a:t>
            </a:r>
            <a:r>
              <a:rPr lang="vi-VN" dirty="0"/>
              <a:t> lớp khuyên nhủ, Hoà đã bỏ ý định th</a:t>
            </a:r>
            <a:r>
              <a:rPr lang="en-US" dirty="0"/>
              <a:t>ô</a:t>
            </a:r>
            <a:r>
              <a:rPr lang="vi-VN" dirty="0"/>
              <a:t>i học, vừa đi học vừa làm việc nhà phụ giúp bố mẹ. Hoà không những không phải bỏ học, mà còn trở thành học sinh gi</a:t>
            </a:r>
            <a:r>
              <a:rPr lang="en-US" dirty="0"/>
              <a:t>ỏ</a:t>
            </a:r>
            <a:r>
              <a:rPr lang="vi-VN" dirty="0"/>
              <a:t>i của </a:t>
            </a:r>
            <a:r>
              <a:rPr lang="en-US" dirty="0" err="1"/>
              <a:t>lớp</a:t>
            </a:r>
            <a:r>
              <a:rPr lang="en-US" dirty="0"/>
              <a:t> 6A</a:t>
            </a:r>
          </a:p>
        </p:txBody>
      </p:sp>
      <p:sp>
        <p:nvSpPr>
          <p:cNvPr id="6" name="TextBox 5"/>
          <p:cNvSpPr txBox="1"/>
          <p:nvPr/>
        </p:nvSpPr>
        <p:spPr>
          <a:xfrm>
            <a:off x="6211019" y="3088258"/>
            <a:ext cx="5305245" cy="2862322"/>
          </a:xfrm>
          <a:prstGeom prst="rect">
            <a:avLst/>
          </a:prstGeom>
          <a:noFill/>
        </p:spPr>
        <p:txBody>
          <a:bodyPr wrap="square" rtlCol="0">
            <a:spAutoFit/>
          </a:bodyPr>
          <a:lstStyle/>
          <a:p>
            <a:pPr algn="ctr"/>
            <a:r>
              <a:rPr lang="vi-VN" b="1" dirty="0">
                <a:solidFill>
                  <a:srgbClr val="FF0000"/>
                </a:solidFill>
              </a:rPr>
              <a:t>Thông </a:t>
            </a:r>
            <a:r>
              <a:rPr lang="en-US" b="1" dirty="0">
                <a:solidFill>
                  <a:srgbClr val="FF0000"/>
                </a:solidFill>
              </a:rPr>
              <a:t>tin </a:t>
            </a:r>
            <a:r>
              <a:rPr lang="vi-VN" b="1" dirty="0">
                <a:solidFill>
                  <a:srgbClr val="FF0000"/>
                </a:solidFill>
              </a:rPr>
              <a:t>3:</a:t>
            </a:r>
            <a:endParaRPr lang="en-US" b="1" dirty="0">
              <a:solidFill>
                <a:srgbClr val="FF0000"/>
              </a:solidFill>
            </a:endParaRPr>
          </a:p>
          <a:p>
            <a:r>
              <a:rPr lang="vi-VN" dirty="0"/>
              <a:t>Gia đinh Minh có bố mẹ, Minh và em gái đang học l</a:t>
            </a:r>
            <a:r>
              <a:rPr lang="en-US" dirty="0"/>
              <a:t>ớ</a:t>
            </a:r>
            <a:r>
              <a:rPr lang="vi-VN" dirty="0"/>
              <a:t>p 4. </a:t>
            </a:r>
            <a:r>
              <a:rPr lang="en-US" dirty="0"/>
              <a:t>Ở</a:t>
            </a:r>
            <a:r>
              <a:rPr lang="vi-VN" dirty="0"/>
              <a:t> nông thôn, điều kiện kinh tế gia đình còn khó khăn, nhưng Minh luôn đư</a:t>
            </a:r>
            <a:r>
              <a:rPr lang="en-US" dirty="0"/>
              <a:t>ợ</a:t>
            </a:r>
            <a:r>
              <a:rPr lang="vi-VN" dirty="0"/>
              <a:t>c sống trong t</a:t>
            </a:r>
            <a:r>
              <a:rPr lang="en-US" dirty="0"/>
              <a:t>ì</a:t>
            </a:r>
            <a:r>
              <a:rPr lang="vi-VN" dirty="0"/>
              <a:t>nh thư</a:t>
            </a:r>
            <a:r>
              <a:rPr lang="en-US" dirty="0"/>
              <a:t>ơ</a:t>
            </a:r>
            <a:r>
              <a:rPr lang="vi-VN" dirty="0"/>
              <a:t>ng yêu của bố mẹ. Bố mẹ Minh lu</a:t>
            </a:r>
            <a:r>
              <a:rPr lang="en-US" dirty="0"/>
              <a:t>ô</a:t>
            </a:r>
            <a:r>
              <a:rPr lang="vi-VN" dirty="0"/>
              <a:t>n chăm sóc, quan t</a:t>
            </a:r>
            <a:r>
              <a:rPr lang="en-US" dirty="0"/>
              <a:t>â</a:t>
            </a:r>
            <a:r>
              <a:rPr lang="vi-VN" dirty="0"/>
              <a:t>m đến học hành c</a:t>
            </a:r>
            <a:r>
              <a:rPr lang="en-US" dirty="0"/>
              <a:t>ủ</a:t>
            </a:r>
            <a:r>
              <a:rPr lang="vi-VN" dirty="0"/>
              <a:t>a bạn và em gái, dành th</a:t>
            </a:r>
            <a:r>
              <a:rPr lang="en-US" dirty="0"/>
              <a:t>ờ</a:t>
            </a:r>
            <a:r>
              <a:rPr lang="vi-VN" dirty="0"/>
              <a:t>i gian cho các con học tập và vui ch</a:t>
            </a:r>
            <a:r>
              <a:rPr lang="en-US" dirty="0"/>
              <a:t>ơ</a:t>
            </a:r>
            <a:r>
              <a:rPr lang="vi-VN" dirty="0"/>
              <a:t>i. Nghe l</a:t>
            </a:r>
            <a:r>
              <a:rPr lang="en-US" dirty="0"/>
              <a:t>ờ</a:t>
            </a:r>
            <a:r>
              <a:rPr lang="vi-VN" dirty="0"/>
              <a:t>i bố mẹ, Minh và em gái luôn chăm chỉ học hành nên năm nào cũng là học sinh giỏi, được thầy cô và bạn bè yêu qu</a:t>
            </a:r>
            <a:r>
              <a:rPr lang="en-US" dirty="0"/>
              <a:t>ý</a:t>
            </a:r>
            <a:r>
              <a:rPr lang="vi-VN" dirty="0"/>
              <a:t>.</a:t>
            </a:r>
            <a:endParaRPr lang="en-US" dirty="0"/>
          </a:p>
        </p:txBody>
      </p:sp>
    </p:spTree>
    <p:extLst>
      <p:ext uri="{BB962C8B-B14F-4D97-AF65-F5344CB8AC3E}">
        <p14:creationId xmlns:p14="http://schemas.microsoft.com/office/powerpoint/2010/main" val="359544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634800" y="0"/>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9" name="Shape 1"/>
          <p:cNvPicPr/>
          <p:nvPr/>
        </p:nvPicPr>
        <p:blipFill>
          <a:blip r:embed="rId4"/>
          <a:stretch/>
        </p:blipFill>
        <p:spPr>
          <a:xfrm>
            <a:off x="11349550" y="0"/>
            <a:ext cx="842449" cy="834887"/>
          </a:xfrm>
          <a:prstGeom prst="rect">
            <a:avLst/>
          </a:prstGeom>
          <a:noFill/>
          <a:ln>
            <a:noFill/>
          </a:ln>
        </p:spPr>
      </p:pic>
      <p:sp>
        <p:nvSpPr>
          <p:cNvPr id="10" name="TextBox 9"/>
          <p:cNvSpPr txBox="1"/>
          <p:nvPr/>
        </p:nvSpPr>
        <p:spPr>
          <a:xfrm>
            <a:off x="565509" y="3136718"/>
            <a:ext cx="8435368" cy="416268"/>
          </a:xfrm>
          <a:prstGeom prst="rect">
            <a:avLst/>
          </a:prstGeom>
          <a:noFill/>
        </p:spPr>
        <p:txBody>
          <a:bodyPr wrap="square" rtlCol="0">
            <a:spAutoFit/>
          </a:bodyPr>
          <a:lstStyle/>
          <a:p>
            <a:pPr algn="just">
              <a:lnSpc>
                <a:spcPct val="107000"/>
              </a:lnSpc>
            </a:pP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565509" y="6039904"/>
            <a:ext cx="8340435" cy="407035"/>
          </a:xfrm>
          <a:prstGeom prst="rect">
            <a:avLst/>
          </a:prstGeom>
        </p:spPr>
        <p:txBody>
          <a:bodyPr wrap="square">
            <a:spAutoFit/>
          </a:bodyPr>
          <a:lstStyle/>
          <a:p>
            <a:pPr algn="just">
              <a:lnSpc>
                <a:spcPct val="107000"/>
              </a:lnSpc>
            </a:pPr>
            <a:endParaRPr lang="en-US" sz="2000" dirty="0">
              <a:solidFill>
                <a:srgbClr val="0000FF"/>
              </a:solidFill>
              <a:effectLst/>
              <a:latin typeface="SVN-Clementine" panose="020F0502020204030203"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565509" y="4783328"/>
            <a:ext cx="11289886" cy="416268"/>
          </a:xfrm>
          <a:prstGeom prst="rect">
            <a:avLst/>
          </a:prstGeom>
          <a:noFill/>
        </p:spPr>
        <p:txBody>
          <a:bodyPr wrap="square" rtlCol="0">
            <a:spAutoFit/>
          </a:bodyPr>
          <a:lstStyle/>
          <a:p>
            <a:pPr algn="just">
              <a:lnSpc>
                <a:spcPct val="107000"/>
              </a:lnSpc>
            </a:pP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7" name="TextBox 6"/>
          <p:cNvSpPr txBox="1"/>
          <p:nvPr/>
        </p:nvSpPr>
        <p:spPr>
          <a:xfrm>
            <a:off x="2193565" y="1940205"/>
            <a:ext cx="184731"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5"/>
          <a:stretch>
            <a:fillRect/>
          </a:stretch>
        </p:blipFill>
        <p:spPr>
          <a:xfrm>
            <a:off x="369277" y="1269678"/>
            <a:ext cx="2883877" cy="4225514"/>
          </a:xfrm>
          <a:prstGeom prst="rect">
            <a:avLst/>
          </a:prstGeom>
        </p:spPr>
      </p:pic>
      <p:sp>
        <p:nvSpPr>
          <p:cNvPr id="16" name="TextBox 15"/>
          <p:cNvSpPr txBox="1"/>
          <p:nvPr/>
        </p:nvSpPr>
        <p:spPr>
          <a:xfrm>
            <a:off x="3449386" y="727897"/>
            <a:ext cx="7708052" cy="2554545"/>
          </a:xfrm>
          <a:prstGeom prst="rect">
            <a:avLst/>
          </a:prstGeom>
          <a:noFill/>
        </p:spPr>
        <p:txBody>
          <a:bodyPr wrap="square" rtlCol="0">
            <a:spAutoFit/>
          </a:bodyPr>
          <a:lstStyle/>
          <a:p>
            <a:pPr lvl="0"/>
            <a:r>
              <a:rPr lang="en-US" sz="2000" b="1" dirty="0">
                <a:latin typeface="Times New Roman" panose="02020603050405020304" pitchFamily="18" charset="0"/>
                <a:cs typeface="Times New Roman" panose="02020603050405020304" pitchFamily="18" charset="0"/>
              </a:rPr>
              <a:t>T.H 1: </a:t>
            </a:r>
            <a:r>
              <a:rPr lang="en-US" sz="2000" b="1" dirty="0" err="1">
                <a:latin typeface="Times New Roman" panose="02020603050405020304" pitchFamily="18" charset="0"/>
                <a:cs typeface="Times New Roman" panose="02020603050405020304" pitchFamily="18" charset="0"/>
              </a:rPr>
              <a:t>Trả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a:t>
            </a:r>
          </a:p>
          <a:p>
            <a:pPr lvl="0"/>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Uỷ</a:t>
            </a:r>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a:t>
            </a:r>
            <a:r>
              <a:rPr lang="en-US" sz="2000" dirty="0">
                <a:latin typeface="Times New Roman" panose="02020603050405020304" pitchFamily="18" charset="0"/>
                <a:cs typeface="Times New Roman" panose="02020603050405020304" pitchFamily="18" charset="0"/>
              </a:rPr>
              <a:t> sang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p>
          <a:p>
            <a:pPr lvl="0"/>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uỷ</a:t>
            </a:r>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3449387" y="3309122"/>
            <a:ext cx="7708052" cy="160043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 2: </a:t>
            </a:r>
            <a:r>
              <a:rPr lang="en-US" sz="2000" b="1" dirty="0" err="1">
                <a:latin typeface="Times New Roman" panose="02020603050405020304" pitchFamily="18" charset="0"/>
                <a:cs typeface="Times New Roman" panose="02020603050405020304" pitchFamily="18" charset="0"/>
              </a:rPr>
              <a:t>Trả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a:t>
            </a:r>
          </a:p>
          <a:p>
            <a:pPr marL="342900" indent="-342900">
              <a:buAutoNum type="arabicPeriod"/>
            </a:pPr>
            <a:r>
              <a:rPr lang="en-US" sz="2000" dirty="0" err="1">
                <a:latin typeface="Times New Roman" panose="02020603050405020304" pitchFamily="18" charset="0"/>
                <a:cs typeface="Times New Roman" panose="02020603050405020304" pitchFamily="18" charset="0"/>
              </a:rPr>
              <a:t>Hòa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bổn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a:t>
            </a:r>
          </a:p>
          <a:p>
            <a:pPr marL="342900" indent="-342900">
              <a:buAutoNum type="arabicPeriod"/>
            </a:pP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endParaRPr lang="en-US" sz="2000" dirty="0">
              <a:latin typeface="Times New Roman" panose="02020603050405020304" pitchFamily="18" charset="0"/>
              <a:cs typeface="Times New Roman" panose="02020603050405020304" pitchFamily="18" charset="0"/>
            </a:endParaRP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3449386" y="4380167"/>
            <a:ext cx="7708051" cy="163121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 3: </a:t>
            </a:r>
            <a:r>
              <a:rPr lang="en-US" sz="2000" b="1" dirty="0" err="1">
                <a:latin typeface="Times New Roman" panose="02020603050405020304" pitchFamily="18" charset="0"/>
                <a:cs typeface="Times New Roman" panose="02020603050405020304" pitchFamily="18" charset="0"/>
              </a:rPr>
              <a:t>Trả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a:t>
            </a:r>
          </a:p>
          <a:p>
            <a:pPr marL="285750" indent="-285750">
              <a:buFontTx/>
              <a:buChar char="-"/>
            </a:pP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a:t>
            </a:r>
          </a:p>
          <a:p>
            <a:pPr marL="285750" indent="-285750">
              <a:buFontTx/>
              <a:buChar char="-"/>
            </a:pPr>
            <a:r>
              <a:rPr lang="en-US" sz="2000" dirty="0">
                <a:latin typeface="Times New Roman" panose="02020603050405020304" pitchFamily="18" charset="0"/>
                <a:cs typeface="Times New Roman" panose="02020603050405020304" pitchFamily="18" charset="0"/>
              </a:rPr>
              <a:t> Anh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bổn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ngoan</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giỏi</a:t>
            </a:r>
            <a:endParaRPr 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670538" y="5913782"/>
            <a:ext cx="9100039"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GĐ,NT,XH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Bổn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a:t>
            </a:r>
          </a:p>
        </p:txBody>
      </p:sp>
      <p:sp>
        <p:nvSpPr>
          <p:cNvPr id="12" name="Right Arrow 11"/>
          <p:cNvSpPr/>
          <p:nvPr/>
        </p:nvSpPr>
        <p:spPr>
          <a:xfrm>
            <a:off x="808894" y="6065530"/>
            <a:ext cx="817684" cy="390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441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hape 1"/>
          <p:cNvPicPr/>
          <p:nvPr/>
        </p:nvPicPr>
        <p:blipFill>
          <a:blip r:embed="rId2"/>
          <a:stretch/>
        </p:blipFill>
        <p:spPr>
          <a:xfrm>
            <a:off x="11033760" y="0"/>
            <a:ext cx="1158240" cy="1048385"/>
          </a:xfrm>
          <a:prstGeom prst="rect">
            <a:avLst/>
          </a:prstGeom>
          <a:noFill/>
          <a:ln>
            <a:noFill/>
          </a:ln>
        </p:spPr>
      </p:pic>
      <p:sp>
        <p:nvSpPr>
          <p:cNvPr id="2" name="TextBox 1"/>
          <p:cNvSpPr txBox="1"/>
          <p:nvPr/>
        </p:nvSpPr>
        <p:spPr>
          <a:xfrm>
            <a:off x="741873" y="845389"/>
            <a:ext cx="5201728" cy="4524315"/>
          </a:xfrm>
          <a:prstGeom prst="rect">
            <a:avLst/>
          </a:prstGeom>
          <a:noFill/>
        </p:spPr>
        <p:txBody>
          <a:bodyPr wrap="square" rtlCol="0">
            <a:spAutoFit/>
          </a:bodyPr>
          <a:lstStyle/>
          <a:p>
            <a:pPr marL="342900" lvl="0" indent="-342900">
              <a:buAutoNum type="alphaLcPeriod"/>
            </a:pP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g</a:t>
            </a:r>
            <a:r>
              <a:rPr lang="vi-VN" sz="2400" b="1" dirty="0">
                <a:latin typeface="Times New Roman" panose="02020603050405020304" pitchFamily="18" charset="0"/>
                <a:cs typeface="Times New Roman" panose="02020603050405020304" pitchFamily="18" charset="0"/>
              </a:rPr>
              <a:t>ia đình, nhà trường và xã hội </a:t>
            </a:r>
            <a:r>
              <a:rPr lang="en-US" sz="2400" b="1" dirty="0">
                <a:latin typeface="Times New Roman" panose="02020603050405020304" pitchFamily="18" charset="0"/>
                <a:cs typeface="Times New Roman" panose="02020603050405020304" pitchFamily="18" charset="0"/>
              </a:rPr>
              <a:t>:</a:t>
            </a:r>
          </a:p>
          <a:p>
            <a:pPr marL="285750" lvl="0" indent="-285750">
              <a:buFontTx/>
              <a:buChar char="-"/>
            </a:pP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ó trách nhiệm chăm sóc, nuôi dưỡng, giáo dục trẻ em;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ành điều kiện tốt nhất và tạo môi trường lành mạnh cho sự phát triển toàn diện của trẻ em;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ảo đảm cho trẻ em được học tập và phát triển;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G</a:t>
            </a:r>
            <a:r>
              <a:rPr lang="vi-VN" sz="2400" dirty="0">
                <a:latin typeface="Times New Roman" panose="02020603050405020304" pitchFamily="18" charset="0"/>
                <a:cs typeface="Times New Roman" panose="02020603050405020304" pitchFamily="18" charset="0"/>
              </a:rPr>
              <a:t>iáo dục và giúp đỡ để trẻ em hiểu và thực hiện được q</a:t>
            </a:r>
            <a:r>
              <a:rPr lang="en-US" sz="2400" dirty="0">
                <a:latin typeface="Times New Roman" panose="02020603050405020304" pitchFamily="18" charset="0"/>
                <a:cs typeface="Times New Roman" panose="02020603050405020304" pitchFamily="18" charset="0"/>
              </a:rPr>
              <a:t>u</a:t>
            </a:r>
            <a:r>
              <a:rPr lang="vi-VN" sz="2400" dirty="0">
                <a:latin typeface="Times New Roman" panose="02020603050405020304" pitchFamily="18" charset="0"/>
                <a:cs typeface="Times New Roman" panose="02020603050405020304" pitchFamily="18" charset="0"/>
              </a:rPr>
              <a:t>yền và bổn phận của trẻ em.</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05909" y="845389"/>
            <a:ext cx="5080959" cy="544764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b. </a:t>
            </a:r>
            <a:r>
              <a:rPr lang="vi-VN" sz="2400" b="1" dirty="0">
                <a:latin typeface="Times New Roman" panose="02020603050405020304" pitchFamily="18" charset="0"/>
                <a:cs typeface="Times New Roman" panose="02020603050405020304" pitchFamily="18" charset="0"/>
              </a:rPr>
              <a:t>Bổn phận của trẻ em </a:t>
            </a:r>
            <a:endParaRPr lang="en-US" sz="2400" b="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gia đình:</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Kính trọng, lễ phép, hiếu thảo với ông bà, cha mẹ.</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Học tập, rèn lụyện, giữ gìn nê nếp gia đình.</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nhà trường:</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Tôn trọng giáo viên, cán bộ, nhân viên nhà trường.</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Rèn luyện đạo đức, thực hiện tốt nhiệm vụ học tập.</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Chấp hành đầy đủ nội qụy, qụy định của nhà trường.</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bản thân:</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Sống trung thực, khiêm tốn.</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Không đánh bạc; không mua, bán, sử dụng rượu, bia, thuốc lá và chất gây nghiện, chất kích thích khác.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1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ẽ tranh với chủ đề “Quyền trẻ em” và cùng các bạn trưng bày tại lớp học  của mình. | [Cánh diều] Công dâ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100" y="1958195"/>
            <a:ext cx="5143800" cy="38128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3796" y="854015"/>
            <a:ext cx="4770408" cy="400110"/>
          </a:xfrm>
          <a:prstGeom prst="rect">
            <a:avLst/>
          </a:prstGeom>
          <a:noFill/>
        </p:spPr>
        <p:txBody>
          <a:bodyPr wrap="square" rtlCol="0">
            <a:spAutoFit/>
          </a:bodyPr>
          <a:lstStyle/>
          <a:p>
            <a:pPr algn="ctr"/>
            <a:r>
              <a:rPr lang="en-US" sz="2000" b="1" dirty="0" err="1">
                <a:latin typeface="Arial" panose="020B0604020202020204" pitchFamily="34" charset="0"/>
                <a:cs typeface="Arial" panose="020B0604020202020204" pitchFamily="34" charset="0"/>
              </a:rPr>
              <a:t>Quan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tranh</a:t>
            </a:r>
            <a:endParaRPr lang="en-US" sz="2000" b="1" dirty="0">
              <a:latin typeface="Arial" panose="020B0604020202020204" pitchFamily="34" charset="0"/>
              <a:cs typeface="Arial" panose="020B0604020202020204" pitchFamily="34" charset="0"/>
            </a:endParaRPr>
          </a:p>
        </p:txBody>
      </p:sp>
      <p:sp>
        <p:nvSpPr>
          <p:cNvPr id="4" name="TextBox 3"/>
          <p:cNvSpPr txBox="1"/>
          <p:nvPr/>
        </p:nvSpPr>
        <p:spPr>
          <a:xfrm>
            <a:off x="6262777" y="854016"/>
            <a:ext cx="5279366" cy="2677656"/>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Câu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hỏi</a:t>
            </a:r>
            <a:r>
              <a:rPr lang="en-US" sz="2400" b="1"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1 :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hưởng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a:t>
            </a:r>
          </a:p>
          <a:p>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2: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p>
          <a:p>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3 :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0565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0487" y="-274224"/>
            <a:ext cx="13897706" cy="7552607"/>
          </a:xfrm>
          <a:prstGeom prst="rect">
            <a:avLst/>
          </a:prstGeom>
          <a:noFill/>
          <a:ln>
            <a:noFill/>
          </a:ln>
        </p:spPr>
      </p:pic>
      <p:sp>
        <p:nvSpPr>
          <p:cNvPr id="12" name="TextBox 11"/>
          <p:cNvSpPr txBox="1">
            <a:spLocks noChangeArrowheads="1"/>
          </p:cNvSpPr>
          <p:nvPr/>
        </p:nvSpPr>
        <p:spPr bwMode="auto">
          <a:xfrm>
            <a:off x="2242038" y="756137"/>
            <a:ext cx="7816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Quan</a:t>
            </a:r>
            <a:r>
              <a:rPr lang="en-US"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en-US"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sát</a:t>
            </a:r>
            <a:r>
              <a:rPr lang="en-US"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en-US"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tranh</a:t>
            </a:r>
            <a:r>
              <a:rPr lang="en-US"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en-US"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và</a:t>
            </a:r>
            <a:r>
              <a:rPr lang="en-US"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en-US"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đặt</a:t>
            </a:r>
            <a:r>
              <a:rPr lang="en-US"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en-US"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tên</a:t>
            </a:r>
            <a:r>
              <a:rPr lang="en-US"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en-US"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cho</a:t>
            </a:r>
            <a:r>
              <a:rPr lang="en-US"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en-US"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từng</a:t>
            </a:r>
            <a:r>
              <a:rPr lang="en-US"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en-US"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hình</a:t>
            </a:r>
            <a:r>
              <a:rPr lang="en-US"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en-US"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ảnh</a:t>
            </a:r>
            <a:endParaRPr lang="it-IT"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 name="Shape 1"/>
          <p:cNvPicPr/>
          <p:nvPr/>
        </p:nvPicPr>
        <p:blipFill>
          <a:blip r:embed="rId3"/>
          <a:stretch/>
        </p:blipFill>
        <p:spPr>
          <a:xfrm>
            <a:off x="11033760" y="0"/>
            <a:ext cx="1158240" cy="1048385"/>
          </a:xfrm>
          <a:prstGeom prst="rect">
            <a:avLst/>
          </a:prstGeom>
          <a:noFill/>
          <a:ln>
            <a:noFill/>
          </a:ln>
        </p:spPr>
      </p:pic>
      <p:sp>
        <p:nvSpPr>
          <p:cNvPr id="2" name="TextBox 1"/>
          <p:cNvSpPr txBox="1"/>
          <p:nvPr/>
        </p:nvSpPr>
        <p:spPr>
          <a:xfrm>
            <a:off x="1591407" y="1402898"/>
            <a:ext cx="9170377" cy="4835769"/>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4"/>
          <a:stretch>
            <a:fillRect/>
          </a:stretch>
        </p:blipFill>
        <p:spPr>
          <a:xfrm>
            <a:off x="1820008" y="1776045"/>
            <a:ext cx="8238393" cy="3965331"/>
          </a:xfrm>
          <a:prstGeom prst="rect">
            <a:avLst/>
          </a:prstGeom>
        </p:spPr>
      </p:pic>
    </p:spTree>
    <p:extLst>
      <p:ext uri="{BB962C8B-B14F-4D97-AF65-F5344CB8AC3E}">
        <p14:creationId xmlns:p14="http://schemas.microsoft.com/office/powerpoint/2010/main" val="24396730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ÔN TOÁN 3: TRƯỜNG TIỂU HỌC ĐẰNG LÂM (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p:cNvSpPr txBox="1">
            <a:spLocks noChangeArrowheads="1"/>
          </p:cNvSpPr>
          <p:nvPr/>
        </p:nvSpPr>
        <p:spPr bwMode="auto">
          <a:xfrm>
            <a:off x="681487" y="527050"/>
            <a:ext cx="10679502" cy="466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rgbClr val="FF0000"/>
                </a:solidFill>
                <a:latin typeface="Algerian" panose="04020705040A02060702" pitchFamily="82" charset="0"/>
              </a:rPr>
              <a:t>PHIẾU HỌC TẬP</a:t>
            </a:r>
          </a:p>
          <a:p>
            <a:pPr algn="ctr">
              <a:lnSpc>
                <a:spcPct val="100000"/>
              </a:lnSpc>
              <a:spcBef>
                <a:spcPct val="0"/>
              </a:spcBef>
              <a:buFontTx/>
              <a:buNone/>
            </a:pPr>
            <a:r>
              <a:rPr lang="en-US" altLang="en-US" dirty="0" err="1">
                <a:solidFill>
                  <a:srgbClr val="FF0000"/>
                </a:solidFill>
                <a:latin typeface="Amazone" pitchFamily="66" charset="0"/>
              </a:rPr>
              <a:t>Họ</a:t>
            </a:r>
            <a:r>
              <a:rPr lang="en-US" altLang="en-US" dirty="0">
                <a:solidFill>
                  <a:srgbClr val="FF0000"/>
                </a:solidFill>
                <a:latin typeface="Amazone" pitchFamily="66" charset="0"/>
              </a:rPr>
              <a:t> </a:t>
            </a:r>
            <a:r>
              <a:rPr lang="en-US" altLang="en-US" dirty="0" err="1">
                <a:solidFill>
                  <a:srgbClr val="FF0000"/>
                </a:solidFill>
                <a:latin typeface="Amazone" pitchFamily="66" charset="0"/>
              </a:rPr>
              <a:t>và</a:t>
            </a:r>
            <a:r>
              <a:rPr lang="en-US" altLang="en-US" dirty="0">
                <a:solidFill>
                  <a:srgbClr val="FF0000"/>
                </a:solidFill>
                <a:latin typeface="Amazone" pitchFamily="66" charset="0"/>
              </a:rPr>
              <a:t> </a:t>
            </a:r>
            <a:r>
              <a:rPr lang="en-US" altLang="en-US" dirty="0" err="1">
                <a:solidFill>
                  <a:srgbClr val="FF0000"/>
                </a:solidFill>
                <a:latin typeface="Amazone" pitchFamily="66" charset="0"/>
              </a:rPr>
              <a:t>tên</a:t>
            </a:r>
            <a:r>
              <a:rPr lang="en-US" altLang="en-US" dirty="0">
                <a:solidFill>
                  <a:srgbClr val="FF0000"/>
                </a:solidFill>
                <a:latin typeface="Amazone" pitchFamily="66" charset="0"/>
              </a:rPr>
              <a:t>: …………………………..</a:t>
            </a:r>
            <a:r>
              <a:rPr lang="en-US" altLang="en-US" dirty="0" err="1">
                <a:solidFill>
                  <a:srgbClr val="FF0000"/>
                </a:solidFill>
                <a:latin typeface="Amazone" pitchFamily="66" charset="0"/>
              </a:rPr>
              <a:t>Tổ</a:t>
            </a:r>
            <a:r>
              <a:rPr lang="en-US" altLang="en-US" dirty="0">
                <a:solidFill>
                  <a:srgbClr val="FF0000"/>
                </a:solidFill>
                <a:latin typeface="Amazone" pitchFamily="66" charset="0"/>
              </a:rPr>
              <a:t>:……………………………</a:t>
            </a:r>
          </a:p>
          <a:p>
            <a:pPr marL="457200" lvl="0" indent="-457200">
              <a:buAutoNum type="arabicPeriod"/>
            </a:pPr>
            <a:r>
              <a:rPr lang="en-US" sz="2400" i="1" dirty="0" err="1">
                <a:latin typeface="Arial" panose="020B0604020202020204" pitchFamily="34" charset="0"/>
                <a:cs typeface="Arial" panose="020B0604020202020204" pitchFamily="34" charset="0"/>
              </a:rPr>
              <a:t>Cảm</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nghĩ</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sau</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khi</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nghe</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xong</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bài</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hát</a:t>
            </a:r>
            <a:r>
              <a:rPr lang="en-US" sz="2400" i="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lvl="0">
              <a:buNone/>
            </a:pPr>
            <a:r>
              <a:rPr lang="en-US" sz="2400" dirty="0">
                <a:latin typeface="Arial" panose="020B0604020202020204" pitchFamily="34" charset="0"/>
                <a:cs typeface="Arial" panose="020B0604020202020204" pitchFamily="34" charset="0"/>
              </a:rPr>
              <a:t>………………………………………………………………………………………….</a:t>
            </a:r>
            <a:endParaRPr lang="en-US" sz="2400" dirty="0"/>
          </a:p>
          <a:p>
            <a:pPr>
              <a:buNone/>
            </a:pPr>
            <a:r>
              <a:rPr lang="en-US" sz="2400" i="1" dirty="0">
                <a:latin typeface="Arial" panose="020B0604020202020204" pitchFamily="34" charset="0"/>
                <a:cs typeface="Arial" panose="020B0604020202020204" pitchFamily="34" charset="0"/>
              </a:rPr>
              <a:t>2. </a:t>
            </a:r>
            <a:r>
              <a:rPr lang="en-US" sz="2400" i="1" dirty="0" err="1">
                <a:latin typeface="Arial" panose="020B0604020202020204" pitchFamily="34" charset="0"/>
                <a:cs typeface="Arial" panose="020B0604020202020204" pitchFamily="34" charset="0"/>
              </a:rPr>
              <a:t>Những</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quyền</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trẻ</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em</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mong</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muốn</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có</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được</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trong</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bài</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hát</a:t>
            </a:r>
            <a:r>
              <a:rPr lang="en-US" sz="2400" i="1" dirty="0">
                <a:latin typeface="Arial" panose="020B0604020202020204" pitchFamily="34" charset="0"/>
                <a:cs typeface="Arial" panose="020B0604020202020204" pitchFamily="34" charset="0"/>
              </a:rPr>
              <a:t>?</a:t>
            </a:r>
          </a:p>
          <a:p>
            <a:pPr>
              <a:buNone/>
            </a:pPr>
            <a:r>
              <a:rPr lang="en-US" sz="2400" dirty="0"/>
              <a:t>……………………………………………………………………………………………………………………………………………………………………………………………………………………………………………………………………</a:t>
            </a:r>
          </a:p>
          <a:p>
            <a:pPr>
              <a:lnSpc>
                <a:spcPct val="100000"/>
              </a:lnSpc>
              <a:spcBef>
                <a:spcPct val="0"/>
              </a:spcBef>
              <a:buFontTx/>
              <a:buNone/>
            </a:pPr>
            <a:r>
              <a:rPr lang="en-US" altLang="en-US" sz="2400" i="1" dirty="0">
                <a:solidFill>
                  <a:srgbClr val="000000"/>
                </a:solidFill>
                <a:latin typeface="Arial" panose="020B0604020202020204" pitchFamily="34" charset="0"/>
                <a:cs typeface="Arial" panose="020B0604020202020204" pitchFamily="34" charset="0"/>
              </a:rPr>
              <a:t>3. </a:t>
            </a:r>
            <a:r>
              <a:rPr lang="en-US" altLang="en-US" sz="2400" i="1" dirty="0" err="1">
                <a:solidFill>
                  <a:srgbClr val="000000"/>
                </a:solidFill>
                <a:latin typeface="Arial" panose="020B0604020202020204" pitchFamily="34" charset="0"/>
                <a:cs typeface="Arial" panose="020B0604020202020204" pitchFamily="34" charset="0"/>
              </a:rPr>
              <a:t>Đặt</a:t>
            </a:r>
            <a:r>
              <a:rPr lang="en-US" altLang="en-US" sz="2400" i="1" dirty="0">
                <a:solidFill>
                  <a:srgbClr val="000000"/>
                </a:solidFill>
                <a:latin typeface="Arial" panose="020B0604020202020204" pitchFamily="34" charset="0"/>
                <a:cs typeface="Arial" panose="020B0604020202020204" pitchFamily="34" charset="0"/>
              </a:rPr>
              <a:t> </a:t>
            </a:r>
            <a:r>
              <a:rPr lang="en-US" altLang="en-US" sz="2400" i="1" dirty="0" err="1">
                <a:solidFill>
                  <a:srgbClr val="000000"/>
                </a:solidFill>
                <a:latin typeface="Arial" panose="020B0604020202020204" pitchFamily="34" charset="0"/>
                <a:cs typeface="Arial" panose="020B0604020202020204" pitchFamily="34" charset="0"/>
              </a:rPr>
              <a:t>tên</a:t>
            </a:r>
            <a:r>
              <a:rPr lang="en-US" altLang="en-US" sz="2400" i="1" dirty="0">
                <a:solidFill>
                  <a:srgbClr val="000000"/>
                </a:solidFill>
                <a:latin typeface="Arial" panose="020B0604020202020204" pitchFamily="34" charset="0"/>
                <a:cs typeface="Arial" panose="020B0604020202020204" pitchFamily="34" charset="0"/>
              </a:rPr>
              <a:t> </a:t>
            </a:r>
            <a:r>
              <a:rPr lang="en-US" altLang="en-US" sz="2400" i="1" dirty="0" err="1">
                <a:solidFill>
                  <a:srgbClr val="000000"/>
                </a:solidFill>
                <a:latin typeface="Arial" panose="020B0604020202020204" pitchFamily="34" charset="0"/>
                <a:cs typeface="Arial" panose="020B0604020202020204" pitchFamily="34" charset="0"/>
              </a:rPr>
              <a:t>cho</a:t>
            </a:r>
            <a:r>
              <a:rPr lang="en-US" altLang="en-US" sz="2400" i="1" dirty="0">
                <a:solidFill>
                  <a:srgbClr val="000000"/>
                </a:solidFill>
                <a:latin typeface="Arial" panose="020B0604020202020204" pitchFamily="34" charset="0"/>
                <a:cs typeface="Arial" panose="020B0604020202020204" pitchFamily="34" charset="0"/>
              </a:rPr>
              <a:t> </a:t>
            </a:r>
            <a:r>
              <a:rPr lang="en-US" altLang="en-US" sz="2400" i="1" dirty="0" err="1">
                <a:solidFill>
                  <a:srgbClr val="000000"/>
                </a:solidFill>
                <a:latin typeface="Arial" panose="020B0604020202020204" pitchFamily="34" charset="0"/>
                <a:cs typeface="Arial" panose="020B0604020202020204" pitchFamily="34" charset="0"/>
              </a:rPr>
              <a:t>các</a:t>
            </a:r>
            <a:r>
              <a:rPr lang="en-US" altLang="en-US" sz="2400" i="1" dirty="0">
                <a:solidFill>
                  <a:srgbClr val="000000"/>
                </a:solidFill>
                <a:latin typeface="Arial" panose="020B0604020202020204" pitchFamily="34" charset="0"/>
                <a:cs typeface="Arial" panose="020B0604020202020204" pitchFamily="34" charset="0"/>
              </a:rPr>
              <a:t> </a:t>
            </a:r>
            <a:r>
              <a:rPr lang="en-US" altLang="en-US" sz="2400" i="1" dirty="0" err="1">
                <a:solidFill>
                  <a:srgbClr val="000000"/>
                </a:solidFill>
                <a:latin typeface="Arial" panose="020B0604020202020204" pitchFamily="34" charset="0"/>
                <a:cs typeface="Arial" panose="020B0604020202020204" pitchFamily="34" charset="0"/>
              </a:rPr>
              <a:t>hình</a:t>
            </a:r>
            <a:r>
              <a:rPr lang="en-US" altLang="en-US" sz="2400" i="1" dirty="0">
                <a:solidFill>
                  <a:srgbClr val="000000"/>
                </a:solidFill>
                <a:latin typeface="Arial" panose="020B0604020202020204" pitchFamily="34" charset="0"/>
                <a:cs typeface="Arial" panose="020B0604020202020204" pitchFamily="34" charset="0"/>
              </a:rPr>
              <a:t> </a:t>
            </a:r>
            <a:r>
              <a:rPr lang="en-US" altLang="en-US" sz="2400" i="1" dirty="0" err="1">
                <a:solidFill>
                  <a:srgbClr val="000000"/>
                </a:solidFill>
                <a:latin typeface="Arial" panose="020B0604020202020204" pitchFamily="34" charset="0"/>
                <a:cs typeface="Arial" panose="020B0604020202020204" pitchFamily="34" charset="0"/>
              </a:rPr>
              <a:t>ảnh</a:t>
            </a:r>
            <a:endParaRPr lang="en-US" altLang="en-US" sz="2400" i="1" dirty="0">
              <a:solidFill>
                <a:srgbClr val="000000"/>
              </a:solidFill>
              <a:latin typeface="Arial" panose="020B0604020202020204" pitchFamily="34" charset="0"/>
              <a:cs typeface="Arial" panose="020B0604020202020204" pitchFamily="34" charset="0"/>
            </a:endParaRPr>
          </a:p>
          <a:p>
            <a:pPr>
              <a:lnSpc>
                <a:spcPct val="100000"/>
              </a:lnSpc>
              <a:spcBef>
                <a:spcPct val="0"/>
              </a:spcBef>
              <a:buFontTx/>
              <a:buNone/>
            </a:pPr>
            <a:r>
              <a:rPr lang="en-US" altLang="en-US" sz="2400" i="1" dirty="0">
                <a:solidFill>
                  <a:srgbClr val="000000"/>
                </a:solidFill>
                <a:latin typeface="Arial" panose="020B0604020202020204" pitchFamily="34" charset="0"/>
                <a:cs typeface="Arial" panose="020B0604020202020204" pitchFamily="34" charset="0"/>
              </a:rPr>
              <a:t>…………………………………………………………………………………………………………………………………………………………………………………</a:t>
            </a:r>
          </a:p>
          <a:p>
            <a:pPr>
              <a:lnSpc>
                <a:spcPct val="100000"/>
              </a:lnSpc>
              <a:spcBef>
                <a:spcPct val="0"/>
              </a:spcBef>
              <a:buFontTx/>
              <a:buNone/>
            </a:pPr>
            <a:endParaRPr lang="en-US" altLang="en-US" sz="2400" dirty="0">
              <a:solidFill>
                <a:srgbClr val="000000"/>
              </a:solidFill>
              <a:latin typeface="Arial" panose="020B0604020202020204" pitchFamily="34" charset="0"/>
            </a:endParaRPr>
          </a:p>
        </p:txBody>
      </p:sp>
      <p:pic>
        <p:nvPicPr>
          <p:cNvPr id="33796" name="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7025" y="4763"/>
            <a:ext cx="17049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3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769383" y="1495368"/>
            <a:ext cx="1462078" cy="79254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125739" y="2175568"/>
            <a:ext cx="2451870" cy="112322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sống</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còn</a:t>
            </a:r>
            <a:r>
              <a:rPr lang="en-US" sz="2400" b="1" i="1"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2967857" y="2243729"/>
            <a:ext cx="2787756" cy="114127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bảo</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vệ</a:t>
            </a:r>
            <a:r>
              <a:rPr lang="en-US" sz="2400" b="1" i="1"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25739" y="4019620"/>
            <a:ext cx="2451870" cy="273216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Times New Roman" panose="02020603050405020304" pitchFamily="18"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129175" y="4009988"/>
            <a:ext cx="2624644" cy="265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448409" y="3941191"/>
            <a:ext cx="2484407" cy="263569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a:endCxn id="8" idx="0"/>
          </p:cNvCxnSpPr>
          <p:nvPr/>
        </p:nvCxnSpPr>
        <p:spPr>
          <a:xfrm flipH="1">
            <a:off x="1351674" y="1454745"/>
            <a:ext cx="2879820" cy="72082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a:endCxn id="9" idx="0"/>
          </p:cNvCxnSpPr>
          <p:nvPr/>
        </p:nvCxnSpPr>
        <p:spPr>
          <a:xfrm flipH="1">
            <a:off x="4361735" y="1509949"/>
            <a:ext cx="1400644" cy="73378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stCxn id="8" idx="2"/>
            <a:endCxn id="11" idx="0"/>
          </p:cNvCxnSpPr>
          <p:nvPr/>
        </p:nvCxnSpPr>
        <p:spPr>
          <a:xfrm>
            <a:off x="1351674" y="3298797"/>
            <a:ext cx="0" cy="720823"/>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stCxn id="9" idx="2"/>
          </p:cNvCxnSpPr>
          <p:nvPr/>
        </p:nvCxnSpPr>
        <p:spPr>
          <a:xfrm>
            <a:off x="4361735" y="3385000"/>
            <a:ext cx="1" cy="624988"/>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flipH="1">
            <a:off x="7790536" y="3329796"/>
            <a:ext cx="19570" cy="611395"/>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6435306" y="2231304"/>
            <a:ext cx="2626939"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phát</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triển</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0" name="Shape 1"/>
          <p:cNvPicPr/>
          <p:nvPr/>
        </p:nvPicPr>
        <p:blipFill>
          <a:blip r:embed="rId2"/>
          <a:stretch/>
        </p:blipFill>
        <p:spPr>
          <a:xfrm>
            <a:off x="11033760" y="0"/>
            <a:ext cx="1158240" cy="1048385"/>
          </a:xfrm>
          <a:prstGeom prst="rect">
            <a:avLst/>
          </a:prstGeom>
          <a:noFill/>
          <a:ln>
            <a:noFill/>
          </a:ln>
        </p:spPr>
      </p:pic>
      <p:pic>
        <p:nvPicPr>
          <p:cNvPr id="5" name="Picture 4"/>
          <p:cNvPicPr>
            <a:picLocks noChangeAspect="1"/>
          </p:cNvPicPr>
          <p:nvPr/>
        </p:nvPicPr>
        <p:blipFill>
          <a:blip r:embed="rId3"/>
          <a:stretch>
            <a:fillRect/>
          </a:stretch>
        </p:blipFill>
        <p:spPr>
          <a:xfrm>
            <a:off x="8238226" y="1454745"/>
            <a:ext cx="2450691" cy="911064"/>
          </a:xfrm>
          <a:prstGeom prst="rect">
            <a:avLst/>
          </a:prstGeom>
        </p:spPr>
      </p:pic>
      <p:sp>
        <p:nvSpPr>
          <p:cNvPr id="21" name="Rectangle: Rounded Corners 15">
            <a:extLst>
              <a:ext uri="{FF2B5EF4-FFF2-40B4-BE49-F238E27FC236}">
                <a16:creationId xmlns:a16="http://schemas.microsoft.com/office/drawing/2014/main" id="{F00E3249-ACD5-4D11-8D94-2D016D6532E8}"/>
              </a:ext>
            </a:extLst>
          </p:cNvPr>
          <p:cNvSpPr/>
          <p:nvPr/>
        </p:nvSpPr>
        <p:spPr>
          <a:xfrm>
            <a:off x="9549442" y="2231304"/>
            <a:ext cx="2355010"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rPr>
              <a:t>Nhóm</a:t>
            </a:r>
            <a:r>
              <a:rPr lang="en-US" sz="2400" b="1" i="1" dirty="0">
                <a:solidFill>
                  <a:srgbClr val="FF0000"/>
                </a:solidFill>
              </a:rPr>
              <a:t> </a:t>
            </a:r>
            <a:r>
              <a:rPr lang="en-US" sz="2400" b="1" i="1" dirty="0" err="1">
                <a:solidFill>
                  <a:srgbClr val="FF0000"/>
                </a:solidFill>
              </a:rPr>
              <a:t>quyền</a:t>
            </a:r>
            <a:r>
              <a:rPr lang="en-US" sz="2400" b="1" i="1" dirty="0">
                <a:solidFill>
                  <a:srgbClr val="FF0000"/>
                </a:solidFill>
              </a:rPr>
              <a:t> </a:t>
            </a:r>
            <a:r>
              <a:rPr lang="en-US" sz="2400" b="1" i="1" dirty="0" err="1">
                <a:solidFill>
                  <a:srgbClr val="FF0000"/>
                </a:solidFill>
              </a:rPr>
              <a:t>được</a:t>
            </a:r>
            <a:r>
              <a:rPr lang="en-US" sz="2400" b="1" i="1" dirty="0">
                <a:solidFill>
                  <a:srgbClr val="FF0000"/>
                </a:solidFill>
              </a:rPr>
              <a:t> </a:t>
            </a:r>
            <a:r>
              <a:rPr lang="en-US" sz="2400" b="1" i="1" dirty="0" err="1">
                <a:solidFill>
                  <a:srgbClr val="FF0000"/>
                </a:solidFill>
              </a:rPr>
              <a:t>tham</a:t>
            </a:r>
            <a:r>
              <a:rPr lang="en-US" sz="2400" b="1" i="1" dirty="0">
                <a:solidFill>
                  <a:srgbClr val="FF0000"/>
                </a:solidFill>
              </a:rPr>
              <a:t> </a:t>
            </a:r>
            <a:r>
              <a:rPr lang="en-US" sz="2400" b="1" i="1" dirty="0" err="1">
                <a:solidFill>
                  <a:srgbClr val="FF0000"/>
                </a:solidFill>
              </a:rPr>
              <a:t>gia</a:t>
            </a:r>
            <a:endParaRPr lang="en-US" dirty="0">
              <a:solidFill>
                <a:srgbClr val="FF0000"/>
              </a:solidFill>
              <a:ea typeface="Times New Roman" panose="02020603050405020304" pitchFamily="18" charset="0"/>
            </a:endParaRPr>
          </a:p>
        </p:txBody>
      </p:sp>
      <p:pic>
        <p:nvPicPr>
          <p:cNvPr id="32" name="Picture 31"/>
          <p:cNvPicPr>
            <a:picLocks noChangeAspect="1"/>
          </p:cNvPicPr>
          <p:nvPr/>
        </p:nvPicPr>
        <p:blipFill>
          <a:blip r:embed="rId4"/>
          <a:stretch>
            <a:fillRect/>
          </a:stretch>
        </p:blipFill>
        <p:spPr>
          <a:xfrm>
            <a:off x="9684992" y="3941191"/>
            <a:ext cx="2231209" cy="2726574"/>
          </a:xfrm>
          <a:prstGeom prst="rect">
            <a:avLst/>
          </a:prstGeom>
        </p:spPr>
      </p:pic>
      <p:cxnSp>
        <p:nvCxnSpPr>
          <p:cNvPr id="33" name="Straight Connector 32">
            <a:extLst>
              <a:ext uri="{FF2B5EF4-FFF2-40B4-BE49-F238E27FC236}">
                <a16:creationId xmlns:a16="http://schemas.microsoft.com/office/drawing/2014/main" id="{06C6F0E5-34EA-4A9B-B75B-08619F47AE1E}"/>
              </a:ext>
            </a:extLst>
          </p:cNvPr>
          <p:cNvCxnSpPr>
            <a:cxnSpLocks/>
          </p:cNvCxnSpPr>
          <p:nvPr/>
        </p:nvCxnSpPr>
        <p:spPr>
          <a:xfrm>
            <a:off x="10800597" y="3329796"/>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ectangle 35"/>
          <p:cNvSpPr/>
          <p:nvPr/>
        </p:nvSpPr>
        <p:spPr>
          <a:xfrm>
            <a:off x="9825487" y="4106355"/>
            <a:ext cx="2067628" cy="400110"/>
          </a:xfrm>
          <a:prstGeom prst="rect">
            <a:avLst/>
          </a:prstGeom>
        </p:spPr>
        <p:txBody>
          <a:bodyPr wrap="square">
            <a:spAutoFit/>
          </a:bodyPr>
          <a:lstStyle/>
          <a:p>
            <a:endParaRPr lang="en-US" sz="2000" b="1" dirty="0"/>
          </a:p>
        </p:txBody>
      </p:sp>
    </p:spTree>
    <p:extLst>
      <p:ext uri="{BB962C8B-B14F-4D97-AF65-F5344CB8AC3E}">
        <p14:creationId xmlns:p14="http://schemas.microsoft.com/office/powerpoint/2010/main" val="22436701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769383" y="1495368"/>
            <a:ext cx="1462078" cy="79254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125739" y="2175568"/>
            <a:ext cx="2451870" cy="112322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sống</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còn</a:t>
            </a:r>
            <a:r>
              <a:rPr lang="en-US" sz="2400" b="1" i="1"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2967857" y="2243729"/>
            <a:ext cx="2787756" cy="114127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bảo</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vệ</a:t>
            </a:r>
            <a:r>
              <a:rPr lang="en-US" sz="2400" b="1" i="1"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25739" y="4019620"/>
            <a:ext cx="2451870" cy="273216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khai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sinh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bảo</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vệ</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tính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mạng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chăm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sóc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tốt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nhất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về</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sức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khỏe</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sống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chung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với</a:t>
            </a:r>
            <a:r>
              <a:rPr lang="en-US" b="1" i="1" dirty="0">
                <a:solidFill>
                  <a:schemeClr val="tx1"/>
                </a:solidFill>
                <a:latin typeface="Times New Roman" panose="02020603050405020304" pitchFamily="18" charset="0"/>
                <a:cs typeface="Times New Roman" panose="02020603050405020304" pitchFamily="18" charset="0"/>
              </a:rPr>
              <a:t> cha </a:t>
            </a:r>
            <a:r>
              <a:rPr lang="en-US" b="1" i="1" dirty="0" err="1">
                <a:solidFill>
                  <a:schemeClr val="tx1"/>
                </a:solidFill>
                <a:latin typeface="Times New Roman" panose="02020603050405020304" pitchFamily="18" charset="0"/>
                <a:cs typeface="Times New Roman" panose="02020603050405020304" pitchFamily="18" charset="0"/>
              </a:rPr>
              <a:t>mẹ</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ưu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tiên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tiếp</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cận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và</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sử</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dụng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dịch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vụ</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phòng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khám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chữa</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129175" y="4009988"/>
            <a:ext cx="2624644" cy="265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err="1">
                <a:solidFill>
                  <a:schemeClr val="tx1"/>
                </a:solidFill>
                <a:latin typeface="Times New Roman" panose="02020603050405020304" pitchFamily="18" charset="0"/>
                <a:cs typeface="Times New Roman" panose="02020603050405020304" pitchFamily="18" charset="0"/>
              </a:rPr>
              <a:t>Được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bảo</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vệ</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dưới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mọi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hình</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thức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không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bị</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bạo</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lực</a:t>
            </a:r>
            <a:r>
              <a:rPr lang="en-US" sz="2000" b="1" i="1" dirty="0">
                <a:solidFill>
                  <a:schemeClr val="tx1"/>
                </a:solidFill>
                <a:latin typeface="Times New Roman" panose="02020603050405020304" pitchFamily="18" charset="0"/>
                <a:cs typeface="Times New Roman" panose="02020603050405020304" pitchFamily="18" charset="0"/>
              </a:rPr>
              <a:t> , </a:t>
            </a:r>
            <a:r>
              <a:rPr lang="en-US" sz="2000" b="1" i="1" dirty="0" err="1">
                <a:solidFill>
                  <a:schemeClr val="tx1"/>
                </a:solidFill>
                <a:latin typeface="Times New Roman" panose="02020603050405020304" pitchFamily="18" charset="0"/>
                <a:cs typeface="Times New Roman" panose="02020603050405020304" pitchFamily="18" charset="0"/>
              </a:rPr>
              <a:t>bỏ</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rơi,bỏ</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mặc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bị</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bóc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lột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và</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xâm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là</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tổn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đến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sự</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phát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triển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toàn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diện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của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trẻ</a:t>
            </a:r>
            <a:r>
              <a:rPr lang="en-US" sz="2000" b="1" i="1"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435306" y="4025207"/>
            <a:ext cx="2484407" cy="263569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err="1">
                <a:solidFill>
                  <a:schemeClr val="tx1"/>
                </a:solidFill>
                <a:latin typeface="Times New Roman" panose="02020603050405020304" pitchFamily="18" charset="0"/>
                <a:cs typeface="Times New Roman" panose="02020603050405020304" pitchFamily="18" charset="0"/>
              </a:rPr>
              <a:t>Quyền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học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vui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chơi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giải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trí</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tham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các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hoạt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động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hóa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nghệ</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a:endCxn id="8" idx="0"/>
          </p:cNvCxnSpPr>
          <p:nvPr/>
        </p:nvCxnSpPr>
        <p:spPr>
          <a:xfrm flipH="1">
            <a:off x="1351674" y="1454745"/>
            <a:ext cx="2879820" cy="72082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a:endCxn id="9" idx="0"/>
          </p:cNvCxnSpPr>
          <p:nvPr/>
        </p:nvCxnSpPr>
        <p:spPr>
          <a:xfrm flipH="1">
            <a:off x="4361735" y="1509949"/>
            <a:ext cx="1400644" cy="73378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stCxn id="8" idx="2"/>
          </p:cNvCxnSpPr>
          <p:nvPr/>
        </p:nvCxnSpPr>
        <p:spPr>
          <a:xfrm flipH="1">
            <a:off x="1328717" y="3298797"/>
            <a:ext cx="22957" cy="660371"/>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4372934" y="339517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7810106" y="3329796"/>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6435306" y="2231304"/>
            <a:ext cx="2626939"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phát</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triển</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0" name="Shape 1"/>
          <p:cNvPicPr/>
          <p:nvPr/>
        </p:nvPicPr>
        <p:blipFill>
          <a:blip r:embed="rId2"/>
          <a:stretch/>
        </p:blipFill>
        <p:spPr>
          <a:xfrm>
            <a:off x="11033760" y="0"/>
            <a:ext cx="1158240" cy="1048385"/>
          </a:xfrm>
          <a:prstGeom prst="rect">
            <a:avLst/>
          </a:prstGeom>
          <a:noFill/>
          <a:ln>
            <a:noFill/>
          </a:ln>
        </p:spPr>
      </p:pic>
      <p:pic>
        <p:nvPicPr>
          <p:cNvPr id="5" name="Picture 4"/>
          <p:cNvPicPr>
            <a:picLocks noChangeAspect="1"/>
          </p:cNvPicPr>
          <p:nvPr/>
        </p:nvPicPr>
        <p:blipFill>
          <a:blip r:embed="rId3"/>
          <a:stretch>
            <a:fillRect/>
          </a:stretch>
        </p:blipFill>
        <p:spPr>
          <a:xfrm>
            <a:off x="8238226" y="1454745"/>
            <a:ext cx="2450691" cy="911064"/>
          </a:xfrm>
          <a:prstGeom prst="rect">
            <a:avLst/>
          </a:prstGeom>
        </p:spPr>
      </p:pic>
      <p:sp>
        <p:nvSpPr>
          <p:cNvPr id="21" name="Rectangle: Rounded Corners 15">
            <a:extLst>
              <a:ext uri="{FF2B5EF4-FFF2-40B4-BE49-F238E27FC236}">
                <a16:creationId xmlns:a16="http://schemas.microsoft.com/office/drawing/2014/main" id="{F00E3249-ACD5-4D11-8D94-2D016D6532E8}"/>
              </a:ext>
            </a:extLst>
          </p:cNvPr>
          <p:cNvSpPr/>
          <p:nvPr/>
        </p:nvSpPr>
        <p:spPr>
          <a:xfrm>
            <a:off x="9549442" y="2231304"/>
            <a:ext cx="2355010"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rPr>
              <a:t>Nhóm</a:t>
            </a:r>
            <a:r>
              <a:rPr lang="en-US" sz="2400" b="1" i="1" dirty="0">
                <a:solidFill>
                  <a:srgbClr val="FF0000"/>
                </a:solidFill>
              </a:rPr>
              <a:t> </a:t>
            </a:r>
            <a:r>
              <a:rPr lang="en-US" sz="2400" b="1" i="1" dirty="0" err="1">
                <a:solidFill>
                  <a:srgbClr val="FF0000"/>
                </a:solidFill>
              </a:rPr>
              <a:t>quyền</a:t>
            </a:r>
            <a:r>
              <a:rPr lang="en-US" sz="2400" b="1" i="1" dirty="0">
                <a:solidFill>
                  <a:srgbClr val="FF0000"/>
                </a:solidFill>
              </a:rPr>
              <a:t> </a:t>
            </a:r>
            <a:r>
              <a:rPr lang="en-US" sz="2400" b="1" i="1" dirty="0" err="1">
                <a:solidFill>
                  <a:srgbClr val="FF0000"/>
                </a:solidFill>
              </a:rPr>
              <a:t>được</a:t>
            </a:r>
            <a:r>
              <a:rPr lang="en-US" sz="2400" b="1" i="1" dirty="0">
                <a:solidFill>
                  <a:srgbClr val="FF0000"/>
                </a:solidFill>
              </a:rPr>
              <a:t> </a:t>
            </a:r>
            <a:r>
              <a:rPr lang="en-US" sz="2400" b="1" i="1" dirty="0" err="1">
                <a:solidFill>
                  <a:srgbClr val="FF0000"/>
                </a:solidFill>
              </a:rPr>
              <a:t>tham</a:t>
            </a:r>
            <a:r>
              <a:rPr lang="en-US" sz="2400" b="1" i="1" dirty="0">
                <a:solidFill>
                  <a:srgbClr val="FF0000"/>
                </a:solidFill>
              </a:rPr>
              <a:t> </a:t>
            </a:r>
            <a:r>
              <a:rPr lang="en-US" sz="2400" b="1" i="1" dirty="0" err="1">
                <a:solidFill>
                  <a:srgbClr val="FF0000"/>
                </a:solidFill>
              </a:rPr>
              <a:t>gia</a:t>
            </a:r>
            <a:endParaRPr lang="en-US" dirty="0">
              <a:solidFill>
                <a:srgbClr val="FF0000"/>
              </a:solidFill>
              <a:ea typeface="Times New Roman" panose="02020603050405020304" pitchFamily="18" charset="0"/>
            </a:endParaRPr>
          </a:p>
        </p:txBody>
      </p:sp>
      <p:pic>
        <p:nvPicPr>
          <p:cNvPr id="32" name="Picture 31"/>
          <p:cNvPicPr>
            <a:picLocks noChangeAspect="1"/>
          </p:cNvPicPr>
          <p:nvPr/>
        </p:nvPicPr>
        <p:blipFill>
          <a:blip r:embed="rId4"/>
          <a:stretch>
            <a:fillRect/>
          </a:stretch>
        </p:blipFill>
        <p:spPr>
          <a:xfrm>
            <a:off x="9684992" y="3941191"/>
            <a:ext cx="2231209" cy="2726574"/>
          </a:xfrm>
          <a:prstGeom prst="rect">
            <a:avLst/>
          </a:prstGeom>
        </p:spPr>
      </p:pic>
      <p:cxnSp>
        <p:nvCxnSpPr>
          <p:cNvPr id="33" name="Straight Connector 32">
            <a:extLst>
              <a:ext uri="{FF2B5EF4-FFF2-40B4-BE49-F238E27FC236}">
                <a16:creationId xmlns:a16="http://schemas.microsoft.com/office/drawing/2014/main" id="{06C6F0E5-34EA-4A9B-B75B-08619F47AE1E}"/>
              </a:ext>
            </a:extLst>
          </p:cNvPr>
          <p:cNvCxnSpPr>
            <a:cxnSpLocks/>
          </p:cNvCxnSpPr>
          <p:nvPr/>
        </p:nvCxnSpPr>
        <p:spPr>
          <a:xfrm>
            <a:off x="10800597" y="3329796"/>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ectangle 35"/>
          <p:cNvSpPr/>
          <p:nvPr/>
        </p:nvSpPr>
        <p:spPr>
          <a:xfrm>
            <a:off x="9825487" y="4106355"/>
            <a:ext cx="2067628" cy="2554545"/>
          </a:xfrm>
          <a:prstGeom prst="rect">
            <a:avLst/>
          </a:prstGeom>
        </p:spPr>
        <p:txBody>
          <a:bodyPr wrap="square">
            <a:spAutoFit/>
          </a:bodyPr>
          <a:lstStyle/>
          <a:p>
            <a:r>
              <a:rPr lang="en-US" sz="2000" b="1" i="1" dirty="0" err="1">
                <a:solidFill>
                  <a:srgbClr val="000000"/>
                </a:solidFill>
                <a:latin typeface="Times New Roman" panose="02020603050405020304" pitchFamily="18" charset="0"/>
                <a:ea typeface="Cambria" panose="02040503050406030204" pitchFamily="18" charset="0"/>
              </a:rPr>
              <a:t>Được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tiếp</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cận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thông</a:t>
            </a:r>
            <a:r>
              <a:rPr lang="en-US" sz="2000" b="1" i="1" dirty="0">
                <a:solidFill>
                  <a:srgbClr val="000000"/>
                </a:solidFill>
                <a:latin typeface="Times New Roman" panose="02020603050405020304" pitchFamily="18" charset="0"/>
                <a:ea typeface="Cambria" panose="02040503050406030204" pitchFamily="18" charset="0"/>
              </a:rPr>
              <a:t> tin, </a:t>
            </a:r>
            <a:r>
              <a:rPr lang="en-US" sz="2000" b="1" i="1" dirty="0" err="1">
                <a:solidFill>
                  <a:srgbClr val="000000"/>
                </a:solidFill>
                <a:latin typeface="Times New Roman" panose="02020603050405020304" pitchFamily="18" charset="0"/>
                <a:ea typeface="Cambria" panose="02040503050406030204" pitchFamily="18" charset="0"/>
              </a:rPr>
              <a:t>tham</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gia</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các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hoạt</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động</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xã</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hội</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được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bày</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tỏ</a:t>
            </a:r>
            <a:r>
              <a:rPr lang="en-US" sz="2000" b="1" i="1" dirty="0">
                <a:solidFill>
                  <a:srgbClr val="000000"/>
                </a:solidFill>
                <a:latin typeface="Times New Roman" panose="02020603050405020304" pitchFamily="18" charset="0"/>
                <a:ea typeface="Cambria" panose="02040503050406030204" pitchFamily="18" charset="0"/>
              </a:rPr>
              <a:t> ý </a:t>
            </a:r>
            <a:r>
              <a:rPr lang="en-US" sz="2000" b="1" i="1" dirty="0" err="1">
                <a:solidFill>
                  <a:srgbClr val="000000"/>
                </a:solidFill>
                <a:latin typeface="Times New Roman" panose="02020603050405020304" pitchFamily="18" charset="0"/>
                <a:ea typeface="Cambria" panose="02040503050406030204" pitchFamily="18" charset="0"/>
              </a:rPr>
              <a:t>kiến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nguyện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vọng</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về</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các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vấn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đề</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liên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quan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đến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quyền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trẻ</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em</a:t>
            </a:r>
            <a:r>
              <a:rPr lang="en-US" sz="2000" b="1" i="1" dirty="0">
                <a:solidFill>
                  <a:srgbClr val="000000"/>
                </a:solidFill>
                <a:latin typeface="Times New Roman" panose="02020603050405020304" pitchFamily="18" charset="0"/>
                <a:ea typeface="Cambria" panose="02040503050406030204" pitchFamily="18" charset="0"/>
              </a:rPr>
              <a:t>.</a:t>
            </a:r>
            <a:endParaRPr lang="en-US" sz="2000" b="1" dirty="0"/>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CẶP ĐÔI</a:t>
            </a:r>
          </a:p>
        </p:txBody>
      </p:sp>
      <p:sp>
        <p:nvSpPr>
          <p:cNvPr id="10" name="Cloud Callout 9"/>
          <p:cNvSpPr/>
          <p:nvPr/>
        </p:nvSpPr>
        <p:spPr>
          <a:xfrm rot="21416254">
            <a:off x="3700835" y="860261"/>
            <a:ext cx="5784065" cy="257083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5" name="Shape 1"/>
          <p:cNvPicPr/>
          <p:nvPr/>
        </p:nvPicPr>
        <p:blipFill>
          <a:blip r:embed="rId2"/>
          <a:stretch/>
        </p:blipFill>
        <p:spPr>
          <a:xfrm>
            <a:off x="11033760" y="0"/>
            <a:ext cx="1158240" cy="1048385"/>
          </a:xfrm>
          <a:prstGeom prst="rect">
            <a:avLst/>
          </a:prstGeom>
          <a:noFill/>
          <a:ln>
            <a:noFill/>
          </a:ln>
        </p:spPr>
      </p:pic>
      <p:pic>
        <p:nvPicPr>
          <p:cNvPr id="5122" name="Picture 2" descr="Tiểu Học Ái Mộ B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55" y="1173192"/>
            <a:ext cx="3205433" cy="25402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59525" y="1173192"/>
            <a:ext cx="6245523" cy="1938992"/>
          </a:xfrm>
          <a:prstGeom prst="rect">
            <a:avLst/>
          </a:prstGeom>
          <a:noFill/>
        </p:spPr>
        <p:txBody>
          <a:bodyPr wrap="square" rtlCol="0">
            <a:spAutoFit/>
          </a:bodyPr>
          <a:lstStyle/>
          <a:p>
            <a:r>
              <a:rPr lang="en-US" sz="2000" b="1" i="1" dirty="0" err="1">
                <a:latin typeface="Times New Roman" panose="02020603050405020304" pitchFamily="18" charset="0"/>
                <a:cs typeface="Times New Roman" panose="02020603050405020304" pitchFamily="18" charset="0"/>
              </a:rPr>
              <a:t>Tình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huống</a:t>
            </a:r>
            <a:r>
              <a:rPr lang="en-US" sz="2000" b="1" i="1" dirty="0">
                <a:latin typeface="Times New Roman" panose="02020603050405020304" pitchFamily="18" charset="0"/>
                <a:cs typeface="Times New Roman" panose="02020603050405020304" pitchFamily="18" charset="0"/>
              </a:rPr>
              <a:t> 1: </a:t>
            </a:r>
            <a:r>
              <a:rPr lang="en-US" sz="2000" i="1" dirty="0">
                <a:latin typeface="Times New Roman" panose="02020603050405020304" pitchFamily="18" charset="0"/>
                <a:cs typeface="Times New Roman" panose="02020603050405020304" pitchFamily="18" charset="0"/>
              </a:rPr>
              <a:t>Lan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giỏi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múa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hát</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nên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mẹ</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thầy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Lan </a:t>
            </a:r>
            <a:r>
              <a:rPr lang="en-US" sz="2000" i="1" dirty="0" err="1">
                <a:latin typeface="Times New Roman" panose="02020603050405020304" pitchFamily="18" charset="0"/>
                <a:cs typeface="Times New Roman" panose="02020603050405020304" pitchFamily="18" charset="0"/>
              </a:rPr>
              <a:t>luôn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khuyến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tham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nghệ</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lớp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địa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phương</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b="1" i="1" dirty="0" err="1">
                <a:latin typeface="Times New Roman" panose="02020603050405020304" pitchFamily="18" charset="0"/>
                <a:cs typeface="Times New Roman" panose="02020603050405020304" pitchFamily="18" charset="0"/>
              </a:rPr>
              <a:t>Câu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hỏi</a:t>
            </a:r>
            <a:r>
              <a:rPr lang="en-US" sz="2000" b="1" i="1" dirty="0">
                <a:latin typeface="Times New Roman" panose="02020603050405020304" pitchFamily="18" charset="0"/>
                <a:cs typeface="Times New Roman" panose="02020603050405020304" pitchFamily="18" charset="0"/>
              </a:rPr>
              <a:t>: Theo </a:t>
            </a:r>
            <a:r>
              <a:rPr lang="en-US" sz="2000" b="1" i="1" dirty="0" err="1">
                <a:latin typeface="Times New Roman" panose="02020603050405020304" pitchFamily="18" charset="0"/>
                <a:cs typeface="Times New Roman" panose="02020603050405020304" pitchFamily="18" charset="0"/>
              </a:rPr>
              <a:t>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vì</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sao</a:t>
            </a:r>
            <a:r>
              <a:rPr lang="en-US" sz="2000" b="1" i="1" dirty="0">
                <a:latin typeface="Times New Roman" panose="02020603050405020304" pitchFamily="18" charset="0"/>
                <a:cs typeface="Times New Roman" panose="02020603050405020304" pitchFamily="18" charset="0"/>
              </a:rPr>
              <a:t> Lan </a:t>
            </a:r>
            <a:r>
              <a:rPr lang="en-US" sz="2000" b="1" i="1" dirty="0" err="1">
                <a:latin typeface="Times New Roman" panose="02020603050405020304" pitchFamily="18" charset="0"/>
                <a:cs typeface="Times New Roman" panose="02020603050405020304" pitchFamily="18" charset="0"/>
              </a:rPr>
              <a:t>có</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thể</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tham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tốt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hoạt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động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văn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hóa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văn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nghệ</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của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lớp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địa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phương</a:t>
            </a:r>
            <a:r>
              <a:rPr lang="en-US" sz="2000" b="1"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4"/>
          <a:stretch>
            <a:fillRect/>
          </a:stretch>
        </p:blipFill>
        <p:spPr>
          <a:xfrm>
            <a:off x="219255" y="3950898"/>
            <a:ext cx="3205433" cy="2587924"/>
          </a:xfrm>
          <a:prstGeom prst="rect">
            <a:avLst/>
          </a:prstGeom>
        </p:spPr>
      </p:pic>
      <p:sp>
        <p:nvSpPr>
          <p:cNvPr id="29" name="Cloud Callout 28"/>
          <p:cNvSpPr/>
          <p:nvPr/>
        </p:nvSpPr>
        <p:spPr>
          <a:xfrm rot="21416254">
            <a:off x="4019452" y="3914280"/>
            <a:ext cx="7585708" cy="2446220"/>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21" name="TextBox 20"/>
          <p:cNvSpPr txBox="1"/>
          <p:nvPr/>
        </p:nvSpPr>
        <p:spPr>
          <a:xfrm>
            <a:off x="4183811" y="4299757"/>
            <a:ext cx="7157744" cy="2246769"/>
          </a:xfrm>
          <a:prstGeom prst="rect">
            <a:avLst/>
          </a:prstGeom>
          <a:noFill/>
        </p:spPr>
        <p:txBody>
          <a:bodyPr wrap="square" rtlCol="0">
            <a:spAutoFit/>
          </a:bodyPr>
          <a:lstStyle/>
          <a:p>
            <a:r>
              <a:rPr lang="en-US" sz="2000" b="1" i="1" dirty="0" err="1">
                <a:latin typeface="Times New Roman" panose="02020603050405020304" pitchFamily="18" charset="0"/>
                <a:cs typeface="Times New Roman" panose="02020603050405020304" pitchFamily="18" charset="0"/>
              </a:rPr>
              <a:t>Tình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huống</a:t>
            </a:r>
            <a:r>
              <a:rPr lang="en-US" sz="2000" b="1" i="1" dirty="0">
                <a:latin typeface="Times New Roman" panose="02020603050405020304" pitchFamily="18" charset="0"/>
                <a:cs typeface="Times New Roman" panose="02020603050405020304" pitchFamily="18" charset="0"/>
              </a:rPr>
              <a:t> 2: </a:t>
            </a:r>
            <a:r>
              <a:rPr lang="en-US" sz="2000" i="1" dirty="0">
                <a:latin typeface="Times New Roman" panose="02020603050405020304" pitchFamily="18" charset="0"/>
                <a:cs typeface="Times New Roman" panose="02020603050405020304" pitchFamily="18" charset="0"/>
              </a:rPr>
              <a:t>Gia </a:t>
            </a:r>
            <a:r>
              <a:rPr lang="en-US" sz="2000" i="1" dirty="0" err="1">
                <a:latin typeface="Times New Roman" panose="02020603050405020304" pitchFamily="18" charset="0"/>
                <a:cs typeface="Times New Roman" panose="02020603050405020304" pitchFamily="18" charset="0"/>
              </a:rPr>
              <a:t>đình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Tuấn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2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luôn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mẹ</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yêu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trọng</a:t>
            </a:r>
            <a:r>
              <a:rPr lang="en-US" sz="2000" i="1" dirty="0">
                <a:latin typeface="Times New Roman" panose="02020603050405020304" pitchFamily="18" charset="0"/>
                <a:cs typeface="Times New Roman" panose="02020603050405020304" pitchFamily="18" charset="0"/>
              </a:rPr>
              <a:t> ý </a:t>
            </a:r>
            <a:r>
              <a:rPr lang="en-US" sz="2000" i="1" dirty="0" err="1">
                <a:latin typeface="Times New Roman" panose="02020603050405020304" pitchFamily="18" charset="0"/>
                <a:cs typeface="Times New Roman" panose="02020603050405020304" pitchFamily="18" charset="0"/>
              </a:rPr>
              <a:t>kiến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Dù</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mẹ</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Tuấn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vẫn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luôn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chăm</a:t>
            </a:r>
            <a:r>
              <a:rPr lang="en-US" sz="2000" i="1" dirty="0">
                <a:latin typeface="Times New Roman" panose="02020603050405020304" pitchFamily="18" charset="0"/>
                <a:cs typeface="Times New Roman" panose="02020603050405020304" pitchFamily="18" charset="0"/>
              </a:rPr>
              <a:t> lo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tập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2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yêu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sóc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đình</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Tuấn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luôn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ngoan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giỏi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thầy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bè</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yêu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quý</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b="1" i="1" dirty="0" err="1">
                <a:latin typeface="Times New Roman" panose="02020603050405020304" pitchFamily="18" charset="0"/>
                <a:cs typeface="Times New Roman" panose="02020603050405020304" pitchFamily="18" charset="0"/>
              </a:rPr>
              <a:t>Câu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hỏi:Vì</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sao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Tuấn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luôn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chăm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ngoan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giỏi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được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thầy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cô</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bạn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bè</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yêu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quý</a:t>
            </a:r>
            <a:r>
              <a:rPr lang="en-US" sz="2000" b="1"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CẶP ĐÔI</a:t>
            </a:r>
          </a:p>
        </p:txBody>
      </p:sp>
      <p:sp>
        <p:nvSpPr>
          <p:cNvPr id="10" name="Cloud Callout 9"/>
          <p:cNvSpPr/>
          <p:nvPr/>
        </p:nvSpPr>
        <p:spPr>
          <a:xfrm rot="21416254">
            <a:off x="3713004" y="1315503"/>
            <a:ext cx="6351429" cy="210010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5" name="Shape 1"/>
          <p:cNvPicPr/>
          <p:nvPr/>
        </p:nvPicPr>
        <p:blipFill>
          <a:blip r:embed="rId2"/>
          <a:stretch/>
        </p:blipFill>
        <p:spPr>
          <a:xfrm>
            <a:off x="11033760" y="0"/>
            <a:ext cx="1158240" cy="1048385"/>
          </a:xfrm>
          <a:prstGeom prst="rect">
            <a:avLst/>
          </a:prstGeom>
          <a:noFill/>
          <a:ln>
            <a:noFill/>
          </a:ln>
        </p:spPr>
      </p:pic>
      <p:pic>
        <p:nvPicPr>
          <p:cNvPr id="5122" name="Picture 2" descr="Tiểu Học Ái Mộ B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55" y="1173192"/>
            <a:ext cx="3205433" cy="25402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59524" y="1173192"/>
            <a:ext cx="6245523" cy="2616101"/>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Tình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huống</a:t>
            </a:r>
            <a:r>
              <a:rPr lang="en-US" sz="2400" b="1" i="1" dirty="0">
                <a:latin typeface="Times New Roman" panose="02020603050405020304" pitchFamily="18" charset="0"/>
                <a:cs typeface="Times New Roman" panose="02020603050405020304" pitchFamily="18" charset="0"/>
              </a:rPr>
              <a:t> 1:</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Lan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a:t>
            </a:r>
          </a:p>
          <a:p>
            <a:endParaRPr lang="en-US" sz="2400" b="1" i="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4"/>
          <a:stretch>
            <a:fillRect/>
          </a:stretch>
        </p:blipFill>
        <p:spPr>
          <a:xfrm>
            <a:off x="219255" y="3950898"/>
            <a:ext cx="3205433" cy="2587924"/>
          </a:xfrm>
          <a:prstGeom prst="rect">
            <a:avLst/>
          </a:prstGeom>
        </p:spPr>
      </p:pic>
      <p:sp>
        <p:nvSpPr>
          <p:cNvPr id="29" name="Cloud Callout 28"/>
          <p:cNvSpPr/>
          <p:nvPr/>
        </p:nvSpPr>
        <p:spPr>
          <a:xfrm rot="21416254">
            <a:off x="3614477" y="3574091"/>
            <a:ext cx="7981589" cy="2797234"/>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21" name="TextBox 20"/>
          <p:cNvSpPr txBox="1"/>
          <p:nvPr/>
        </p:nvSpPr>
        <p:spPr>
          <a:xfrm>
            <a:off x="4132053" y="4299757"/>
            <a:ext cx="7209502" cy="1877437"/>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Tình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huống</a:t>
            </a:r>
            <a:r>
              <a:rPr lang="en-US" sz="2400" b="1" i="1" dirty="0">
                <a:latin typeface="Times New Roman" panose="02020603050405020304" pitchFamily="18" charset="0"/>
                <a:cs typeface="Times New Roman" panose="02020603050405020304" pitchFamily="18" charset="0"/>
              </a:rPr>
              <a:t> 2:</a:t>
            </a:r>
          </a:p>
          <a:p>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trọng</a:t>
            </a:r>
            <a:r>
              <a:rPr lang="en-US" sz="2400" i="1" dirty="0">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chăm</a:t>
            </a:r>
            <a:r>
              <a:rPr lang="en-US" sz="2400" i="1" dirty="0">
                <a:latin typeface="Times New Roman" panose="02020603050405020304" pitchFamily="18" charset="0"/>
                <a:cs typeface="Times New Roman" panose="02020603050405020304" pitchFamily="18" charset="0"/>
              </a:rPr>
              <a:t> lo </a:t>
            </a:r>
            <a:r>
              <a:rPr lang="en-US" sz="2400" i="1" dirty="0" err="1">
                <a:latin typeface="Times New Roman" panose="02020603050405020304" pitchFamily="18" charset="0"/>
                <a:cs typeface="Times New Roman" panose="02020603050405020304" pitchFamily="18" charset="0"/>
              </a:rPr>
              <a:t>tới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4813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638355" y="64878"/>
            <a:ext cx="10196422" cy="6585527"/>
          </a:xfrm>
          <a:prstGeom prst="rect">
            <a:avLst/>
          </a:prstGeom>
        </p:spPr>
      </p:pic>
      <p:sp>
        <p:nvSpPr>
          <p:cNvPr id="14" name="Text Box 5"/>
          <p:cNvSpPr txBox="1">
            <a:spLocks noChangeArrowheads="1"/>
          </p:cNvSpPr>
          <p:nvPr/>
        </p:nvSpPr>
        <p:spPr bwMode="auto">
          <a:xfrm>
            <a:off x="2208362" y="833014"/>
            <a:ext cx="714807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b="1" dirty="0"/>
              <a:t>2. Ý </a:t>
            </a:r>
            <a:r>
              <a:rPr lang="en-US" b="1" dirty="0" err="1"/>
              <a:t>nghĩa</a:t>
            </a:r>
            <a:r>
              <a:rPr lang="en-US" b="1" dirty="0"/>
              <a:t> </a:t>
            </a:r>
            <a:r>
              <a:rPr lang="en-US" b="1" dirty="0" err="1"/>
              <a:t>của</a:t>
            </a:r>
            <a:r>
              <a:rPr lang="en-US" b="1" dirty="0"/>
              <a:t> </a:t>
            </a:r>
            <a:r>
              <a:rPr lang="en-US" b="1" dirty="0" err="1"/>
              <a:t>quyền</a:t>
            </a:r>
            <a:r>
              <a:rPr lang="en-US" b="1" dirty="0"/>
              <a:t> </a:t>
            </a:r>
            <a:r>
              <a:rPr lang="en-US" b="1" dirty="0" err="1"/>
              <a:t>trẻ</a:t>
            </a:r>
            <a:r>
              <a:rPr lang="en-US" b="1" dirty="0"/>
              <a:t> </a:t>
            </a:r>
            <a:r>
              <a:rPr lang="en-US" b="1" dirty="0" err="1"/>
              <a:t>em</a:t>
            </a:r>
            <a:r>
              <a:rPr lang="en-US" b="1" dirty="0"/>
              <a:t> </a:t>
            </a:r>
            <a:r>
              <a:rPr lang="en-US" b="1" dirty="0" err="1"/>
              <a:t>và</a:t>
            </a:r>
            <a:r>
              <a:rPr lang="en-US" b="1" dirty="0"/>
              <a:t> </a:t>
            </a:r>
            <a:r>
              <a:rPr lang="en-US" b="1" dirty="0" err="1"/>
              <a:t>việc</a:t>
            </a:r>
            <a:r>
              <a:rPr lang="en-US" b="1" dirty="0"/>
              <a:t> </a:t>
            </a:r>
            <a:r>
              <a:rPr lang="en-US" b="1" dirty="0" err="1"/>
              <a:t>thực</a:t>
            </a:r>
            <a:r>
              <a:rPr lang="en-US" b="1" dirty="0"/>
              <a:t> </a:t>
            </a:r>
            <a:r>
              <a:rPr lang="en-US" b="1" dirty="0" err="1"/>
              <a:t>hiện</a:t>
            </a:r>
            <a:r>
              <a:rPr lang="en-US" b="1" dirty="0"/>
              <a:t> </a:t>
            </a:r>
            <a:r>
              <a:rPr lang="en-US" b="1" dirty="0" err="1"/>
              <a:t>quyền</a:t>
            </a:r>
            <a:r>
              <a:rPr lang="en-US" b="1" dirty="0"/>
              <a:t> </a:t>
            </a:r>
            <a:r>
              <a:rPr lang="en-US" b="1" dirty="0" err="1"/>
              <a:t>trẻ</a:t>
            </a:r>
            <a:r>
              <a:rPr lang="en-US" b="1" dirty="0"/>
              <a:t> </a:t>
            </a:r>
            <a:r>
              <a:rPr lang="en-US" b="1" dirty="0" err="1"/>
              <a:t>em</a:t>
            </a:r>
            <a:r>
              <a:rPr lang="en-US" b="1" dirty="0"/>
              <a:t>. </a:t>
            </a:r>
            <a:endParaRPr lang="en-US" dirty="0"/>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13472" y="1932316"/>
            <a:ext cx="7418718" cy="3046988"/>
          </a:xfrm>
          <a:prstGeom prst="rect">
            <a:avLst/>
          </a:prstGeom>
          <a:noFill/>
        </p:spPr>
        <p:txBody>
          <a:bodyPr wrap="square" rtlCol="0">
            <a:spAutoFit/>
          </a:bodyPr>
          <a:lstStyle/>
          <a:p>
            <a:pPr lvl="0"/>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hôm</a:t>
            </a:r>
            <a:r>
              <a:rPr lang="en-US" sz="2400" dirty="0">
                <a:latin typeface="Arial" panose="020B0604020202020204" pitchFamily="34" charset="0"/>
                <a:cs typeface="Arial" panose="020B0604020202020204" pitchFamily="34" charset="0"/>
              </a:rPr>
              <a:t> nay </a:t>
            </a:r>
            <a:r>
              <a:rPr lang="en-US" sz="2400" dirty="0" err="1">
                <a:latin typeface="Arial" panose="020B0604020202020204" pitchFamily="34" charset="0"/>
                <a:cs typeface="Arial" panose="020B0604020202020204" pitchFamily="34" charset="0"/>
              </a:rPr>
              <a:t>sẽ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mai</a:t>
            </a:r>
            <a:r>
              <a:rPr lang="en-US" sz="2400" dirty="0">
                <a:latin typeface="Arial" panose="020B0604020202020204" pitchFamily="34" charset="0"/>
                <a:cs typeface="Arial" panose="020B0604020202020204" pitchFamily="34" charset="0"/>
              </a:rPr>
              <a:t>. </a:t>
            </a:r>
          </a:p>
          <a:p>
            <a:pPr lvl="0"/>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vui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phúc</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phúc</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triển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896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9113</TotalTime>
  <Words>1630</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Algerian</vt:lpstr>
      <vt:lpstr>Amazone</vt:lpstr>
      <vt:lpstr>Arial</vt:lpstr>
      <vt:lpstr>Calibri</vt:lpstr>
      <vt:lpstr>Calibri Light</vt:lpstr>
      <vt:lpstr>SVN-Clementine</vt:lpstr>
      <vt:lpstr>SVN-Vanilla Daisy Pro</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274</cp:revision>
  <dcterms:created xsi:type="dcterms:W3CDTF">2021-06-28T15:32:15Z</dcterms:created>
  <dcterms:modified xsi:type="dcterms:W3CDTF">2026-04-19T03:44:16Z</dcterms:modified>
</cp:coreProperties>
</file>