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1" r:id="rId4"/>
    <p:sldId id="268" r:id="rId5"/>
    <p:sldId id="266" r:id="rId6"/>
    <p:sldId id="280" r:id="rId7"/>
    <p:sldId id="279" r:id="rId8"/>
    <p:sldId id="264" r:id="rId9"/>
    <p:sldId id="281" r:id="rId10"/>
    <p:sldId id="272" r:id="rId11"/>
    <p:sldId id="282"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83" d="100"/>
          <a:sy n="83" d="100"/>
        </p:scale>
        <p:origin x="610" y="8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3ABF96-DAD0-413E-B8D2-22C73A3E97E6}"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926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ABF96-DAD0-413E-B8D2-22C73A3E97E6}"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289854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ABF96-DAD0-413E-B8D2-22C73A3E97E6}"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95044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43183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792082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72717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2586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4275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69785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92382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9282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4"/>
            <a:ext cx="10515600" cy="5032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ABF96-DAD0-413E-B8D2-22C73A3E97E6}"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3579281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0603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51899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80092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3852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t>19/04/2026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326733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ABF96-DAD0-413E-B8D2-22C73A3E97E6}" type="datetimeFigureOut">
              <a:rPr lang="en-US" smtClean="0"/>
              <a:t>19/04/2026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28229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ABF96-DAD0-413E-B8D2-22C73A3E97E6}" type="datetimeFigureOut">
              <a:rPr lang="en-US" smtClean="0"/>
              <a:t>19/04/2026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428814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ABF96-DAD0-413E-B8D2-22C73A3E97E6}" type="datetimeFigureOut">
              <a:rPr lang="en-US" smtClean="0"/>
              <a:t>19/04/2026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261935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t>19/04/2026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99535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t>19/04/2026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60382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t>19/04/2026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D38C3-7C22-4ACC-B5BB-C7731E2BED0C}" type="slidenum">
              <a:rPr lang="en-US" smtClean="0"/>
              <a:t>‹#›</a:t>
            </a:fld>
            <a:endParaRPr lang="en-US"/>
          </a:p>
        </p:txBody>
      </p:sp>
    </p:spTree>
    <p:extLst>
      <p:ext uri="{BB962C8B-B14F-4D97-AF65-F5344CB8AC3E}">
        <p14:creationId xmlns:p14="http://schemas.microsoft.com/office/powerpoint/2010/main" val="3957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t>19/04/2026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t>‹#›</a:t>
            </a:fld>
            <a:endParaRPr lang="en-US"/>
          </a:p>
        </p:txBody>
      </p:sp>
    </p:spTree>
    <p:extLst>
      <p:ext uri="{BB962C8B-B14F-4D97-AF65-F5344CB8AC3E}">
        <p14:creationId xmlns:p14="http://schemas.microsoft.com/office/powerpoint/2010/main" val="196664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915013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68361" y="1805940"/>
            <a:ext cx="9163750" cy="2071314"/>
            <a:chOff x="1496961" y="2080260"/>
            <a:chExt cx="9163750" cy="2071314"/>
          </a:xfrm>
        </p:grpSpPr>
        <p:sp>
          <p:nvSpPr>
            <p:cNvPr id="4" name="Rounded Rectangle 3"/>
            <p:cNvSpPr/>
            <p:nvPr/>
          </p:nvSpPr>
          <p:spPr>
            <a:xfrm>
              <a:off x="2400300" y="2080260"/>
              <a:ext cx="7406640" cy="9829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a:solidFill>
                    <a:schemeClr val="accent5">
                      <a:lumMod val="75000"/>
                    </a:schemeClr>
                  </a:solidFill>
                  <a:latin typeface="Times New Roman" panose="02020603050405020304" pitchFamily="18" charset="0"/>
                  <a:cs typeface="Times New Roman" panose="02020603050405020304" pitchFamily="18" charset="0"/>
                </a:rPr>
                <a:t>BÀI 9 - Tiết 11</a:t>
              </a:r>
              <a:r>
                <a:rPr lang="vi-VN" sz="2800" b="1">
                  <a:solidFill>
                    <a:schemeClr val="accent5">
                      <a:lumMod val="75000"/>
                    </a:schemeClr>
                  </a:solidFill>
                  <a:latin typeface="Times New Roman" panose="02020603050405020304" pitchFamily="18" charset="0"/>
                  <a:cs typeface="Times New Roman" panose="02020603050405020304" pitchFamily="18" charset="0"/>
                </a:rPr>
                <a:t>7</a:t>
              </a:r>
              <a:endParaRPr lang="en-US" sz="2800" b="1">
                <a:solidFill>
                  <a:schemeClr val="accent5">
                    <a:lumMod val="75000"/>
                  </a:schemeClr>
                </a:solidFill>
                <a:latin typeface="Times New Roman" panose="02020603050405020304" pitchFamily="18" charset="0"/>
                <a:cs typeface="Times New Roman" panose="02020603050405020304" pitchFamily="18" charset="0"/>
              </a:endParaRPr>
            </a:p>
            <a:p>
              <a:pPr algn="ct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THỰC HÀNH TIẾNG VIỆT </a:t>
              </a:r>
            </a:p>
          </p:txBody>
        </p:sp>
        <p:sp>
          <p:nvSpPr>
            <p:cNvPr id="5" name="Parallelogram 4"/>
            <p:cNvSpPr/>
            <p:nvPr/>
          </p:nvSpPr>
          <p:spPr>
            <a:xfrm>
              <a:off x="1496961" y="3703319"/>
              <a:ext cx="9163750" cy="448255"/>
            </a:xfrm>
            <a:prstGeom prst="parallelogram">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THÀNH PHẦN BIỆT LẬP TRONG CÂU </a:t>
              </a:r>
            </a:p>
          </p:txBody>
        </p:sp>
      </p:grpSp>
    </p:spTree>
    <p:extLst>
      <p:ext uri="{BB962C8B-B14F-4D97-AF65-F5344CB8AC3E}">
        <p14:creationId xmlns:p14="http://schemas.microsoft.com/office/powerpoint/2010/main" val="2465774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id="{6BB1020D-DD39-47FE-B1F9-DA3D6E7EF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 y="4091859"/>
            <a:ext cx="2454551" cy="1551894"/>
          </a:xfrm>
          <a:prstGeom prst="rect">
            <a:avLst/>
          </a:prstGeom>
        </p:spPr>
      </p:pic>
      <p:sp>
        <p:nvSpPr>
          <p:cNvPr id="4" name="Oval 2"/>
          <p:cNvSpPr>
            <a:spLocks noChangeArrowheads="1"/>
          </p:cNvSpPr>
          <p:nvPr/>
        </p:nvSpPr>
        <p:spPr bwMode="auto">
          <a:xfrm>
            <a:off x="2864185" y="281870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 name="Oval 3"/>
          <p:cNvSpPr>
            <a:spLocks noChangeArrowheads="1"/>
          </p:cNvSpPr>
          <p:nvPr/>
        </p:nvSpPr>
        <p:spPr bwMode="auto">
          <a:xfrm>
            <a:off x="2280764" y="28325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6" name="Oval 4"/>
          <p:cNvSpPr>
            <a:spLocks noChangeArrowheads="1"/>
          </p:cNvSpPr>
          <p:nvPr/>
        </p:nvSpPr>
        <p:spPr bwMode="auto">
          <a:xfrm>
            <a:off x="3447075" y="280932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7" name="Oval 5"/>
          <p:cNvSpPr>
            <a:spLocks noChangeArrowheads="1"/>
          </p:cNvSpPr>
          <p:nvPr/>
        </p:nvSpPr>
        <p:spPr bwMode="auto">
          <a:xfrm>
            <a:off x="4713391" y="2759341"/>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 name="Oval 6"/>
          <p:cNvSpPr>
            <a:spLocks noChangeArrowheads="1"/>
          </p:cNvSpPr>
          <p:nvPr/>
        </p:nvSpPr>
        <p:spPr bwMode="auto">
          <a:xfrm>
            <a:off x="5822385" y="274757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 name="Oval 7"/>
          <p:cNvSpPr>
            <a:spLocks noChangeArrowheads="1"/>
          </p:cNvSpPr>
          <p:nvPr/>
        </p:nvSpPr>
        <p:spPr bwMode="auto">
          <a:xfrm>
            <a:off x="5254912" y="274871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0" name="Oval 8"/>
          <p:cNvSpPr>
            <a:spLocks noChangeArrowheads="1"/>
          </p:cNvSpPr>
          <p:nvPr/>
        </p:nvSpPr>
        <p:spPr bwMode="auto">
          <a:xfrm>
            <a:off x="7483122" y="2747579"/>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1" name="Oval 9"/>
          <p:cNvSpPr>
            <a:spLocks noChangeArrowheads="1"/>
          </p:cNvSpPr>
          <p:nvPr/>
        </p:nvSpPr>
        <p:spPr bwMode="auto">
          <a:xfrm>
            <a:off x="8574985" y="27395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2" name="Oval 10"/>
          <p:cNvSpPr>
            <a:spLocks noChangeArrowheads="1"/>
          </p:cNvSpPr>
          <p:nvPr/>
        </p:nvSpPr>
        <p:spPr bwMode="auto">
          <a:xfrm>
            <a:off x="8037619" y="27370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15" name="Oval 13"/>
          <p:cNvSpPr>
            <a:spLocks noChangeArrowheads="1"/>
          </p:cNvSpPr>
          <p:nvPr/>
        </p:nvSpPr>
        <p:spPr bwMode="auto">
          <a:xfrm>
            <a:off x="2275463" y="38731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22" name="Line 20"/>
          <p:cNvSpPr>
            <a:spLocks noChangeShapeType="1"/>
          </p:cNvSpPr>
          <p:nvPr/>
        </p:nvSpPr>
        <p:spPr bwMode="auto">
          <a:xfrm flipH="1">
            <a:off x="2592290" y="3255878"/>
            <a:ext cx="9204" cy="60539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3" name="Line 21"/>
          <p:cNvSpPr>
            <a:spLocks noChangeShapeType="1"/>
          </p:cNvSpPr>
          <p:nvPr/>
        </p:nvSpPr>
        <p:spPr bwMode="auto">
          <a:xfrm>
            <a:off x="3204509" y="3235206"/>
            <a:ext cx="2305628" cy="62168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5" name="Line 23"/>
          <p:cNvSpPr>
            <a:spLocks noChangeShapeType="1"/>
          </p:cNvSpPr>
          <p:nvPr/>
        </p:nvSpPr>
        <p:spPr bwMode="auto">
          <a:xfrm flipH="1">
            <a:off x="3231525" y="3179913"/>
            <a:ext cx="2242749" cy="69513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7" name="Line 25"/>
          <p:cNvSpPr>
            <a:spLocks noChangeShapeType="1"/>
          </p:cNvSpPr>
          <p:nvPr/>
        </p:nvSpPr>
        <p:spPr bwMode="auto">
          <a:xfrm flipH="1">
            <a:off x="3689177" y="3270178"/>
            <a:ext cx="3532" cy="6217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8" name="Line 26"/>
          <p:cNvSpPr>
            <a:spLocks noChangeShapeType="1"/>
          </p:cNvSpPr>
          <p:nvPr/>
        </p:nvSpPr>
        <p:spPr bwMode="auto">
          <a:xfrm flipH="1">
            <a:off x="4994184" y="3183970"/>
            <a:ext cx="4451" cy="67195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9" name="Line 28"/>
          <p:cNvSpPr>
            <a:spLocks noChangeShapeType="1"/>
          </p:cNvSpPr>
          <p:nvPr/>
        </p:nvSpPr>
        <p:spPr bwMode="auto">
          <a:xfrm flipH="1">
            <a:off x="4332280" y="3218863"/>
            <a:ext cx="2219501" cy="67308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30" name="Rectangle 29"/>
          <p:cNvSpPr>
            <a:spLocks noChangeArrowheads="1"/>
          </p:cNvSpPr>
          <p:nvPr/>
        </p:nvSpPr>
        <p:spPr bwMode="auto">
          <a:xfrm>
            <a:off x="51135" y="21199"/>
            <a:ext cx="12182777" cy="430102"/>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Aft>
                <a:spcPts val="60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Trò</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chơi</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hoàn</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hảo</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48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4" name="Rectangle 33"/>
          <p:cNvSpPr/>
          <p:nvPr/>
        </p:nvSpPr>
        <p:spPr>
          <a:xfrm>
            <a:off x="2330308" y="585458"/>
            <a:ext cx="3972521" cy="1077218"/>
          </a:xfrm>
          <a:prstGeom prst="rect">
            <a:avLst/>
          </a:prstGeom>
          <a:ln w="571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2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Times New Roman" panose="02020603050405020304" pitchFamily="18"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2</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a:t>
            </a:r>
            <a:r>
              <a:rPr kumimoji="0" lang="en-US" sz="3200" b="0" i="0" u="none" strike="noStrike" kern="1200" cap="none" spc="0" normalizeH="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4:</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Calibri" panose="020F0502020204030204" pitchFamily="34"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Calibri" panose="020F0502020204030204" pitchFamily="34"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3</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
        <p:nvSpPr>
          <p:cNvPr id="35" name="Line 22"/>
          <p:cNvSpPr>
            <a:spLocks noChangeShapeType="1"/>
          </p:cNvSpPr>
          <p:nvPr/>
        </p:nvSpPr>
        <p:spPr bwMode="auto">
          <a:xfrm>
            <a:off x="6130772" y="3233546"/>
            <a:ext cx="27534" cy="6422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grpSp>
        <p:nvGrpSpPr>
          <p:cNvPr id="38" name="Group 37"/>
          <p:cNvGrpSpPr/>
          <p:nvPr/>
        </p:nvGrpSpPr>
        <p:grpSpPr>
          <a:xfrm>
            <a:off x="36306" y="3190194"/>
            <a:ext cx="2273735" cy="858362"/>
            <a:chOff x="8649" y="3484277"/>
            <a:chExt cx="2326454" cy="1020282"/>
          </a:xfrm>
        </p:grpSpPr>
        <p:sp>
          <p:nvSpPr>
            <p:cNvPr id="37" name="Oval 36"/>
            <p:cNvSpPr/>
            <p:nvPr/>
          </p:nvSpPr>
          <p:spPr>
            <a:xfrm>
              <a:off x="8649" y="3484277"/>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201349" y="3545676"/>
              <a:ext cx="1978612" cy="7682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grpSp>
      <p:pic>
        <p:nvPicPr>
          <p:cNvPr id="39" name="Picture 38" descr="58PIC58PIC58PIC58PICHsaGKG559akDq_PIC2018.png"/>
          <p:cNvPicPr>
            <a:picLocks noChangeAspect="1"/>
          </p:cNvPicPr>
          <p:nvPr/>
        </p:nvPicPr>
        <p:blipFill>
          <a:blip r:embed="rId3" cstate="print"/>
          <a:srcRect l="7143" t="16071" r="5357" b="14286"/>
          <a:stretch>
            <a:fillRect/>
          </a:stretch>
        </p:blipFill>
        <p:spPr>
          <a:xfrm>
            <a:off x="-243565" y="5652474"/>
            <a:ext cx="11368328" cy="1313237"/>
          </a:xfrm>
          <a:prstGeom prst="rect">
            <a:avLst/>
          </a:prstGeom>
        </p:spPr>
      </p:pic>
      <p:sp>
        <p:nvSpPr>
          <p:cNvPr id="40" name="Rectangle 39"/>
          <p:cNvSpPr/>
          <p:nvPr/>
        </p:nvSpPr>
        <p:spPr>
          <a:xfrm>
            <a:off x="1329476" y="5833834"/>
            <a:ext cx="9328440"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Chia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sẻ</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kiến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vòng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chuyên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sâu</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42"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44" y="6033965"/>
            <a:ext cx="923705" cy="764992"/>
          </a:xfrm>
          <a:prstGeom prst="rect">
            <a:avLst/>
          </a:prstGeom>
        </p:spPr>
      </p:pic>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7985" y="6088634"/>
            <a:ext cx="897692" cy="797460"/>
          </a:xfrm>
          <a:prstGeom prst="rect">
            <a:avLst/>
          </a:prstGeom>
        </p:spPr>
      </p:pic>
      <p:pic>
        <p:nvPicPr>
          <p:cNvPr id="44"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785" y="5901611"/>
            <a:ext cx="1036645" cy="956389"/>
          </a:xfrm>
          <a:prstGeom prst="rect">
            <a:avLst/>
          </a:prstGeom>
        </p:spPr>
      </p:pic>
      <p:sp>
        <p:nvSpPr>
          <p:cNvPr id="47" name="Oval 3"/>
          <p:cNvSpPr>
            <a:spLocks noChangeArrowheads="1"/>
          </p:cNvSpPr>
          <p:nvPr/>
        </p:nvSpPr>
        <p:spPr bwMode="auto">
          <a:xfrm>
            <a:off x="2860169" y="1885033"/>
            <a:ext cx="1196428" cy="615106"/>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48" name="Oval 9"/>
          <p:cNvSpPr>
            <a:spLocks noChangeArrowheads="1"/>
          </p:cNvSpPr>
          <p:nvPr/>
        </p:nvSpPr>
        <p:spPr bwMode="auto">
          <a:xfrm>
            <a:off x="7979520" y="1784702"/>
            <a:ext cx="1193820" cy="577365"/>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49" name="Oval 5"/>
          <p:cNvSpPr>
            <a:spLocks noChangeArrowheads="1"/>
          </p:cNvSpPr>
          <p:nvPr/>
        </p:nvSpPr>
        <p:spPr bwMode="auto">
          <a:xfrm>
            <a:off x="5176234" y="1834524"/>
            <a:ext cx="1255547" cy="594821"/>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3</a:t>
            </a:r>
          </a:p>
        </p:txBody>
      </p:sp>
      <p:pic>
        <p:nvPicPr>
          <p:cNvPr id="4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29" y="1456766"/>
            <a:ext cx="2050683" cy="1614425"/>
          </a:xfrm>
          <a:prstGeom prst="rect">
            <a:avLst/>
          </a:prstGeom>
        </p:spPr>
      </p:pic>
      <p:sp>
        <p:nvSpPr>
          <p:cNvPr id="46" name="Oval 45"/>
          <p:cNvSpPr/>
          <p:nvPr/>
        </p:nvSpPr>
        <p:spPr bwMode="auto">
          <a:xfrm>
            <a:off x="165599" y="1106579"/>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53" name="Oval 5"/>
          <p:cNvSpPr>
            <a:spLocks noChangeArrowheads="1"/>
          </p:cNvSpPr>
          <p:nvPr/>
        </p:nvSpPr>
        <p:spPr bwMode="auto">
          <a:xfrm>
            <a:off x="10325926" y="1851336"/>
            <a:ext cx="1137751" cy="542569"/>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effectLst/>
                <a:uLnTx/>
                <a:uFillTx/>
                <a:latin typeface="Arial" panose="020B0604020202020204" pitchFamily="34" charset="0"/>
                <a:ea typeface="+mn-ea"/>
                <a:cs typeface="+mn-cs"/>
              </a:rPr>
              <a:t> </a:t>
            </a:r>
            <a:r>
              <a:rPr kumimoji="0" lang="vi-VN" altLang="en-US" sz="1800" b="0" i="0" u="none" strike="noStrike" kern="0" cap="none" spc="0" normalizeH="0" baseline="0" noProof="0" dirty="0">
                <a:ln>
                  <a:noFill/>
                </a:ln>
                <a:effectLst/>
                <a:uLnTx/>
                <a:uFillTx/>
                <a:latin typeface="Arial" panose="020B0604020202020204" pitchFamily="34" charset="0"/>
                <a:ea typeface="+mn-ea"/>
                <a:cs typeface="+mn-cs"/>
              </a:rPr>
              <a:t>4</a:t>
            </a:r>
            <a:endParaRPr kumimoji="0" lang="en-US" altLang="en-US" sz="1800" b="0" i="0" u="none" strike="noStrike" kern="0" cap="none" spc="0" normalizeH="0" baseline="0" noProof="0" dirty="0">
              <a:ln>
                <a:noFill/>
              </a:ln>
              <a:effectLst/>
              <a:uLnTx/>
              <a:uFillTx/>
              <a:latin typeface="Arial" panose="020B0604020202020204" pitchFamily="34" charset="0"/>
              <a:ea typeface="+mn-ea"/>
              <a:cs typeface="+mn-cs"/>
            </a:endParaRPr>
          </a:p>
        </p:txBody>
      </p:sp>
      <p:sp>
        <p:nvSpPr>
          <p:cNvPr id="54" name="Oval 4"/>
          <p:cNvSpPr>
            <a:spLocks noChangeArrowheads="1"/>
          </p:cNvSpPr>
          <p:nvPr/>
        </p:nvSpPr>
        <p:spPr bwMode="auto">
          <a:xfrm>
            <a:off x="3996246" y="2819674"/>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5" name="Oval 8"/>
          <p:cNvSpPr>
            <a:spLocks noChangeArrowheads="1"/>
          </p:cNvSpPr>
          <p:nvPr/>
        </p:nvSpPr>
        <p:spPr bwMode="auto">
          <a:xfrm>
            <a:off x="9159283" y="27712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56" name="Oval 6"/>
          <p:cNvSpPr>
            <a:spLocks noChangeArrowheads="1"/>
          </p:cNvSpPr>
          <p:nvPr/>
        </p:nvSpPr>
        <p:spPr bwMode="auto">
          <a:xfrm>
            <a:off x="6389858" y="274686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7" name="Oval 6"/>
          <p:cNvSpPr>
            <a:spLocks noChangeArrowheads="1"/>
          </p:cNvSpPr>
          <p:nvPr/>
        </p:nvSpPr>
        <p:spPr bwMode="auto">
          <a:xfrm>
            <a:off x="9875951" y="27763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59" name="Oval 6"/>
          <p:cNvSpPr>
            <a:spLocks noChangeArrowheads="1"/>
          </p:cNvSpPr>
          <p:nvPr/>
        </p:nvSpPr>
        <p:spPr bwMode="auto">
          <a:xfrm>
            <a:off x="10376628" y="2769983"/>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0" name="Oval 6"/>
          <p:cNvSpPr>
            <a:spLocks noChangeArrowheads="1"/>
          </p:cNvSpPr>
          <p:nvPr/>
        </p:nvSpPr>
        <p:spPr bwMode="auto">
          <a:xfrm>
            <a:off x="10906320" y="278480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1" name="Oval 6"/>
          <p:cNvSpPr>
            <a:spLocks noChangeArrowheads="1"/>
          </p:cNvSpPr>
          <p:nvPr/>
        </p:nvSpPr>
        <p:spPr bwMode="auto">
          <a:xfrm>
            <a:off x="11461442" y="280281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8" name="Oval 8"/>
          <p:cNvSpPr>
            <a:spLocks noChangeArrowheads="1"/>
          </p:cNvSpPr>
          <p:nvPr/>
        </p:nvSpPr>
        <p:spPr bwMode="auto">
          <a:xfrm>
            <a:off x="10404070" y="394577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70" name="Line 25"/>
          <p:cNvSpPr>
            <a:spLocks noChangeShapeType="1"/>
          </p:cNvSpPr>
          <p:nvPr/>
        </p:nvSpPr>
        <p:spPr bwMode="auto">
          <a:xfrm>
            <a:off x="4382636" y="3201712"/>
            <a:ext cx="2318317" cy="65518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1" name="Line 22"/>
          <p:cNvSpPr>
            <a:spLocks noChangeShapeType="1"/>
          </p:cNvSpPr>
          <p:nvPr/>
        </p:nvSpPr>
        <p:spPr bwMode="auto">
          <a:xfrm>
            <a:off x="8843432" y="3191500"/>
            <a:ext cx="13624" cy="6926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2" name="Line 22"/>
          <p:cNvSpPr>
            <a:spLocks noChangeShapeType="1"/>
          </p:cNvSpPr>
          <p:nvPr/>
        </p:nvSpPr>
        <p:spPr bwMode="auto">
          <a:xfrm>
            <a:off x="9517332" y="3178642"/>
            <a:ext cx="2180195" cy="75833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4" name="Line 28"/>
          <p:cNvSpPr>
            <a:spLocks noChangeShapeType="1"/>
          </p:cNvSpPr>
          <p:nvPr/>
        </p:nvSpPr>
        <p:spPr bwMode="auto">
          <a:xfrm flipH="1">
            <a:off x="8255175" y="3232934"/>
            <a:ext cx="2326173" cy="66646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5" name="Line 28"/>
          <p:cNvSpPr>
            <a:spLocks noChangeShapeType="1"/>
          </p:cNvSpPr>
          <p:nvPr/>
        </p:nvSpPr>
        <p:spPr bwMode="auto">
          <a:xfrm flipH="1">
            <a:off x="9517332" y="3198750"/>
            <a:ext cx="2130687" cy="686882"/>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6" name="Line 28"/>
          <p:cNvSpPr>
            <a:spLocks noChangeShapeType="1"/>
          </p:cNvSpPr>
          <p:nvPr/>
        </p:nvSpPr>
        <p:spPr bwMode="auto">
          <a:xfrm>
            <a:off x="11192492" y="3222069"/>
            <a:ext cx="10276" cy="113802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8" name="Oval 7"/>
          <p:cNvSpPr>
            <a:spLocks noChangeArrowheads="1"/>
          </p:cNvSpPr>
          <p:nvPr/>
        </p:nvSpPr>
        <p:spPr bwMode="auto">
          <a:xfrm>
            <a:off x="2798309" y="3872330"/>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79" name="Oval 4"/>
          <p:cNvSpPr>
            <a:spLocks noChangeArrowheads="1"/>
          </p:cNvSpPr>
          <p:nvPr/>
        </p:nvSpPr>
        <p:spPr bwMode="auto">
          <a:xfrm>
            <a:off x="3397276" y="3884189"/>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1</a:t>
            </a:r>
          </a:p>
        </p:txBody>
      </p:sp>
      <p:sp>
        <p:nvSpPr>
          <p:cNvPr id="80" name="Oval 6"/>
          <p:cNvSpPr>
            <a:spLocks noChangeArrowheads="1"/>
          </p:cNvSpPr>
          <p:nvPr/>
        </p:nvSpPr>
        <p:spPr bwMode="auto">
          <a:xfrm>
            <a:off x="3956068" y="3876009"/>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2" name="Oval 5"/>
          <p:cNvSpPr>
            <a:spLocks noChangeArrowheads="1"/>
          </p:cNvSpPr>
          <p:nvPr/>
        </p:nvSpPr>
        <p:spPr bwMode="auto">
          <a:xfrm>
            <a:off x="4696213" y="388932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3" name="Oval 2"/>
          <p:cNvSpPr>
            <a:spLocks noChangeArrowheads="1"/>
          </p:cNvSpPr>
          <p:nvPr/>
        </p:nvSpPr>
        <p:spPr bwMode="auto">
          <a:xfrm>
            <a:off x="5295560" y="3884156"/>
            <a:ext cx="518173" cy="394853"/>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4" name="Oval 6"/>
          <p:cNvSpPr>
            <a:spLocks noChangeArrowheads="1"/>
          </p:cNvSpPr>
          <p:nvPr/>
        </p:nvSpPr>
        <p:spPr bwMode="auto">
          <a:xfrm>
            <a:off x="5886502" y="3860907"/>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5" name="Oval 4"/>
          <p:cNvSpPr>
            <a:spLocks noChangeArrowheads="1"/>
          </p:cNvSpPr>
          <p:nvPr/>
        </p:nvSpPr>
        <p:spPr bwMode="auto">
          <a:xfrm>
            <a:off x="6453305" y="3888967"/>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6" name="Oval 8"/>
          <p:cNvSpPr>
            <a:spLocks noChangeArrowheads="1"/>
          </p:cNvSpPr>
          <p:nvPr/>
        </p:nvSpPr>
        <p:spPr bwMode="auto">
          <a:xfrm>
            <a:off x="7483511" y="39276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7" name="Oval 6"/>
          <p:cNvSpPr>
            <a:spLocks noChangeArrowheads="1"/>
          </p:cNvSpPr>
          <p:nvPr/>
        </p:nvSpPr>
        <p:spPr bwMode="auto">
          <a:xfrm>
            <a:off x="8049002" y="3925878"/>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89" name="Oval 9"/>
          <p:cNvSpPr>
            <a:spLocks noChangeArrowheads="1"/>
          </p:cNvSpPr>
          <p:nvPr/>
        </p:nvSpPr>
        <p:spPr bwMode="auto">
          <a:xfrm>
            <a:off x="8622394" y="391044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0" name="Oval 6"/>
          <p:cNvSpPr>
            <a:spLocks noChangeArrowheads="1"/>
          </p:cNvSpPr>
          <p:nvPr/>
        </p:nvSpPr>
        <p:spPr bwMode="auto">
          <a:xfrm>
            <a:off x="9173186" y="39066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1" name="Line 22"/>
          <p:cNvSpPr>
            <a:spLocks noChangeShapeType="1"/>
          </p:cNvSpPr>
          <p:nvPr/>
        </p:nvSpPr>
        <p:spPr bwMode="auto">
          <a:xfrm>
            <a:off x="7746562" y="3167698"/>
            <a:ext cx="3622" cy="71645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2" name="Line 22"/>
          <p:cNvSpPr>
            <a:spLocks noChangeShapeType="1"/>
          </p:cNvSpPr>
          <p:nvPr/>
        </p:nvSpPr>
        <p:spPr bwMode="auto">
          <a:xfrm>
            <a:off x="8405542" y="3167331"/>
            <a:ext cx="2133998" cy="77601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3" name="Oval 8"/>
          <p:cNvSpPr>
            <a:spLocks noChangeArrowheads="1"/>
          </p:cNvSpPr>
          <p:nvPr/>
        </p:nvSpPr>
        <p:spPr bwMode="auto">
          <a:xfrm>
            <a:off x="11548126" y="3932901"/>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94" name="Oval 6"/>
          <p:cNvSpPr>
            <a:spLocks noChangeArrowheads="1"/>
          </p:cNvSpPr>
          <p:nvPr/>
        </p:nvSpPr>
        <p:spPr bwMode="auto">
          <a:xfrm>
            <a:off x="9883475" y="3922966"/>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5" name="Oval 6"/>
          <p:cNvSpPr>
            <a:spLocks noChangeArrowheads="1"/>
          </p:cNvSpPr>
          <p:nvPr/>
        </p:nvSpPr>
        <p:spPr bwMode="auto">
          <a:xfrm>
            <a:off x="10986822" y="3947370"/>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6" name="Line 28"/>
          <p:cNvSpPr>
            <a:spLocks noChangeShapeType="1"/>
          </p:cNvSpPr>
          <p:nvPr/>
        </p:nvSpPr>
        <p:spPr bwMode="auto">
          <a:xfrm>
            <a:off x="10185158" y="3203880"/>
            <a:ext cx="11191" cy="7418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7" name="Line 25"/>
          <p:cNvSpPr>
            <a:spLocks noChangeShapeType="1"/>
          </p:cNvSpPr>
          <p:nvPr/>
        </p:nvSpPr>
        <p:spPr bwMode="auto">
          <a:xfrm flipH="1">
            <a:off x="3412465" y="2468589"/>
            <a:ext cx="16102" cy="47657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8" name="Line 25"/>
          <p:cNvSpPr>
            <a:spLocks noChangeShapeType="1"/>
          </p:cNvSpPr>
          <p:nvPr/>
        </p:nvSpPr>
        <p:spPr bwMode="auto">
          <a:xfrm flipH="1">
            <a:off x="10894802" y="2421240"/>
            <a:ext cx="11517" cy="44231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9" name="Line 25"/>
          <p:cNvSpPr>
            <a:spLocks noChangeShapeType="1"/>
          </p:cNvSpPr>
          <p:nvPr/>
        </p:nvSpPr>
        <p:spPr bwMode="auto">
          <a:xfrm>
            <a:off x="8570608" y="2373511"/>
            <a:ext cx="2818" cy="41478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0" name="Line 25"/>
          <p:cNvSpPr>
            <a:spLocks noChangeShapeType="1"/>
          </p:cNvSpPr>
          <p:nvPr/>
        </p:nvSpPr>
        <p:spPr bwMode="auto">
          <a:xfrm flipH="1">
            <a:off x="5803192" y="2460823"/>
            <a:ext cx="9920" cy="39010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1" name="Oval 3"/>
          <p:cNvSpPr>
            <a:spLocks noChangeArrowheads="1"/>
          </p:cNvSpPr>
          <p:nvPr/>
        </p:nvSpPr>
        <p:spPr bwMode="auto">
          <a:xfrm>
            <a:off x="2541107" y="4660859"/>
            <a:ext cx="1550749" cy="905159"/>
          </a:xfrm>
          <a:prstGeom prst="ellipse">
            <a:avLst/>
          </a:prstGeom>
          <a:solidFill>
            <a:schemeClr val="accent2"/>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103" name="Oval 3"/>
          <p:cNvSpPr>
            <a:spLocks noChangeArrowheads="1"/>
          </p:cNvSpPr>
          <p:nvPr/>
        </p:nvSpPr>
        <p:spPr bwMode="auto">
          <a:xfrm>
            <a:off x="5111127" y="4664944"/>
            <a:ext cx="1550749" cy="905159"/>
          </a:xfrm>
          <a:prstGeom prst="ellipse">
            <a:avLst/>
          </a:prstGeom>
          <a:solidFill>
            <a:schemeClr val="accent1"/>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2</a:t>
            </a:r>
          </a:p>
        </p:txBody>
      </p:sp>
      <p:sp>
        <p:nvSpPr>
          <p:cNvPr id="104" name="Oval 3"/>
          <p:cNvSpPr>
            <a:spLocks noChangeArrowheads="1"/>
          </p:cNvSpPr>
          <p:nvPr/>
        </p:nvSpPr>
        <p:spPr bwMode="auto">
          <a:xfrm>
            <a:off x="10169779" y="4663215"/>
            <a:ext cx="1550749" cy="905159"/>
          </a:xfrm>
          <a:prstGeom prst="ellipse">
            <a:avLst/>
          </a:prstGeom>
          <a:solidFill>
            <a:srgbClr val="00206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4</a:t>
            </a:r>
          </a:p>
        </p:txBody>
      </p:sp>
      <p:sp>
        <p:nvSpPr>
          <p:cNvPr id="105" name="Oval 3"/>
          <p:cNvSpPr>
            <a:spLocks noChangeArrowheads="1"/>
          </p:cNvSpPr>
          <p:nvPr/>
        </p:nvSpPr>
        <p:spPr bwMode="auto">
          <a:xfrm>
            <a:off x="7780417" y="4664945"/>
            <a:ext cx="1550749" cy="905159"/>
          </a:xfrm>
          <a:prstGeom prst="ellipse">
            <a:avLst/>
          </a:prstGeom>
          <a:solidFill>
            <a:srgbClr val="7030A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3</a:t>
            </a:r>
          </a:p>
        </p:txBody>
      </p:sp>
      <p:sp>
        <p:nvSpPr>
          <p:cNvPr id="106" name="Line 25"/>
          <p:cNvSpPr>
            <a:spLocks noChangeShapeType="1"/>
          </p:cNvSpPr>
          <p:nvPr/>
        </p:nvSpPr>
        <p:spPr bwMode="auto">
          <a:xfrm flipH="1" flipV="1">
            <a:off x="3356656" y="4146054"/>
            <a:ext cx="0" cy="51480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7" name="Line 25"/>
          <p:cNvSpPr>
            <a:spLocks noChangeShapeType="1"/>
          </p:cNvSpPr>
          <p:nvPr/>
        </p:nvSpPr>
        <p:spPr bwMode="auto">
          <a:xfrm flipH="1" flipV="1">
            <a:off x="1095453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8" name="Line 25"/>
          <p:cNvSpPr>
            <a:spLocks noChangeShapeType="1"/>
          </p:cNvSpPr>
          <p:nvPr/>
        </p:nvSpPr>
        <p:spPr bwMode="auto">
          <a:xfrm flipH="1" flipV="1">
            <a:off x="8590104"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9" name="Line 25"/>
          <p:cNvSpPr>
            <a:spLocks noChangeShapeType="1"/>
          </p:cNvSpPr>
          <p:nvPr/>
        </p:nvSpPr>
        <p:spPr bwMode="auto">
          <a:xfrm flipH="1" flipV="1">
            <a:off x="583004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179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26" y="79745"/>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598" y="1977802"/>
            <a:ext cx="5730240" cy="3046988"/>
          </a:xfrm>
          <a:prstGeom prst="rect">
            <a:avLst/>
          </a:prstGeom>
          <a:ln>
            <a:solidFill>
              <a:schemeClr val="accent6">
                <a:lumMod val="50000"/>
              </a:schemeClr>
            </a:solidFill>
          </a:ln>
        </p:spPr>
        <p:txBody>
          <a:bodyPr wrap="square">
            <a:spAutoFit/>
          </a:bodyPr>
          <a:lstStyle/>
          <a:p>
            <a:r>
              <a:rPr lang="en-US" sz="2400" b="1" kern="1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400" b="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4-6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2 TPBL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TPBL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a:t>
            </a: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2" y="5394960"/>
            <a:ext cx="1495251" cy="1463040"/>
          </a:xfrm>
          <a:prstGeom prst="rect">
            <a:avLst/>
          </a:prstGeom>
        </p:spPr>
      </p:pic>
      <p:sp>
        <p:nvSpPr>
          <p:cNvPr id="10" name="Rectangle 9"/>
          <p:cNvSpPr/>
          <p:nvPr/>
        </p:nvSpPr>
        <p:spPr>
          <a:xfrm>
            <a:off x="6096000" y="1372648"/>
            <a:ext cx="5966129" cy="5401479"/>
          </a:xfrm>
          <a:prstGeom prst="rect">
            <a:avLst/>
          </a:prstGeom>
          <a:solidFill>
            <a:schemeClr val="tx2">
              <a:lumMod val="20000"/>
              <a:lumOff val="80000"/>
            </a:schemeClr>
          </a:solidFill>
        </p:spPr>
        <p:txBody>
          <a:bodyPr wrap="square">
            <a:spAutoFit/>
          </a:bodyPr>
          <a:lstStyle/>
          <a:p>
            <a:pPr algn="just">
              <a:lnSpc>
                <a:spcPct val="115000"/>
              </a:lnSpc>
              <a:spcAft>
                <a:spcPts val="80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Văn bản “</a:t>
            </a:r>
            <a:r>
              <a:rPr lang="vi-VN" sz="2000" i="1" dirty="0">
                <a:latin typeface="Times New Roman" panose="02020603050405020304" pitchFamily="18" charset="0"/>
                <a:cs typeface="Times New Roman" panose="02020603050405020304" pitchFamily="18" charset="0"/>
              </a:rPr>
              <a:t>Vẻ đẹp của bài thơ Tiếng gà trưa”</a:t>
            </a:r>
            <a:r>
              <a:rPr lang="vi-VN" sz="2000" dirty="0">
                <a:latin typeface="Times New Roman" panose="02020603050405020304" pitchFamily="18" charset="0"/>
                <a:cs typeface="Times New Roman" panose="02020603050405020304" pitchFamily="18" charset="0"/>
              </a:rPr>
              <a:t> là một văn bản nghị luận văn học đã phân tích những đặc sắc nghệ thuật và nội dung của bài thơ “</a:t>
            </a:r>
            <a:r>
              <a:rPr lang="vi-VN" sz="2000" i="1" dirty="0">
                <a:latin typeface="Times New Roman" panose="02020603050405020304" pitchFamily="18" charset="0"/>
                <a:cs typeface="Times New Roman" panose="02020603050405020304" pitchFamily="18" charset="0"/>
              </a:rPr>
              <a:t>Tiếng gà trưa”</a:t>
            </a:r>
            <a:r>
              <a:rPr lang="vi-VN" sz="2000" dirty="0">
                <a:latin typeface="Times New Roman" panose="02020603050405020304" pitchFamily="18" charset="0"/>
                <a:cs typeface="Times New Roman" panose="02020603050405020304" pitchFamily="18" charset="0"/>
              </a:rPr>
              <a:t>, giúp người đọc cảm nhận sâu sắc hơn về tác phẩm của nhà thơ Xuân Quỳnh. Tác giả của văn bản - Đinh Trọng Lạc</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đã lần lượt phân tích nghệ thuật trong các khổ thơ. Sự ấn tượng của tôi dồn cả vào việc tác giả phân tích khổ thơ cuối. Ở khổ thơ cuối, anh chiến sĩ thốt lên tiếng gọi “</a:t>
            </a:r>
            <a:r>
              <a:rPr lang="vi-VN" sz="2000" i="1" dirty="0">
                <a:latin typeface="Times New Roman" panose="02020603050405020304" pitchFamily="18" charset="0"/>
                <a:cs typeface="Times New Roman" panose="02020603050405020304" pitchFamily="18" charset="0"/>
              </a:rPr>
              <a:t>Bà ơi”</a:t>
            </a:r>
            <a:r>
              <a:rPr lang="vi-VN" sz="2000" dirty="0">
                <a:latin typeface="Times New Roman" panose="02020603050405020304" pitchFamily="18" charset="0"/>
                <a:cs typeface="Times New Roman" panose="02020603050405020304" pitchFamily="18" charset="0"/>
              </a:rPr>
              <a:t> thật cảm động. Đó là tình cảm chất chứa lâu ngày nay được phát tiết. Việc Xuân Quỳnh để cho từ “</a:t>
            </a:r>
            <a:r>
              <a:rPr lang="vi-VN" sz="2000" i="1" dirty="0">
                <a:latin typeface="Times New Roman" panose="02020603050405020304" pitchFamily="18" charset="0"/>
                <a:cs typeface="Times New Roman" panose="02020603050405020304" pitchFamily="18" charset="0"/>
              </a:rPr>
              <a:t>Vì” </a:t>
            </a:r>
            <a:r>
              <a:rPr lang="vi-VN" sz="2000" dirty="0">
                <a:latin typeface="Times New Roman" panose="02020603050405020304" pitchFamily="18" charset="0"/>
                <a:cs typeface="Times New Roman" panose="02020603050405020304" pitchFamily="18" charset="0"/>
              </a:rPr>
              <a:t>ở đầu các dòng thơ lặp lại nhiều lần đã góp phần biểu hiện ý chí chiến đấu mạnh mẽ của người cháu - chiến sĩ. Đó là vì Tổ quốc, vì nhân dân mà trong đó bao gồm cả những người thân yêu trong gia đình, mà sâu sắc nhất là người bà với biết bao kỉ niệm tuổi thơ êm đẹp.</a:t>
            </a:r>
            <a:endParaRPr lang="en-US" sz="2000"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4612130" y="156589"/>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endParaRPr lang="en-US" sz="2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49602" y="1407092"/>
            <a:ext cx="2086232"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15504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9228" y="1844703"/>
            <a:ext cx="8606293" cy="311691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50000"/>
                  </a:schemeClr>
                </a:solidFill>
                <a:latin typeface="Times New Roman" panose="02020603050405020304" pitchFamily="18" charset="0"/>
                <a:cs typeface="Times New Roman" panose="02020603050405020304" pitchFamily="18" charset="0"/>
              </a:rPr>
              <a:t>DẶN DÒ VỀ NHÀ:</a:t>
            </a:r>
          </a:p>
          <a:p>
            <a:r>
              <a:rPr lang="nl-NL" dirty="0">
                <a:solidFill>
                  <a:schemeClr val="tx1"/>
                </a:solidFill>
              </a:rPr>
              <a:t>- Ôn tập lại kiến thức về các thành phần biệt lập trong câu</a:t>
            </a:r>
            <a:endParaRPr lang="en-US" dirty="0">
              <a:solidFill>
                <a:schemeClr val="tx1"/>
              </a:solidFill>
            </a:endParaRPr>
          </a:p>
          <a:p>
            <a:r>
              <a:rPr lang="nl-NL" dirty="0">
                <a:solidFill>
                  <a:schemeClr val="tx1"/>
                </a:solidFill>
              </a:rPr>
              <a:t>- Hoàn thiện các bài tập trong phần luyện tập và vận dụng vào vở.</a:t>
            </a:r>
            <a:r>
              <a:rPr lang="en-US" dirty="0">
                <a:solidFill>
                  <a:schemeClr val="tx1"/>
                </a:solidFill>
              </a:rPr>
              <a:t> </a:t>
            </a:r>
          </a:p>
          <a:p>
            <a:r>
              <a:rPr lang="nl-NL" dirty="0">
                <a:solidFill>
                  <a:schemeClr val="tx1"/>
                </a:solidFill>
              </a:rPr>
              <a:t>- Chuẩn bị bài THĐH:  </a:t>
            </a:r>
            <a:r>
              <a:rPr lang="nl-NL" i="1" dirty="0">
                <a:solidFill>
                  <a:schemeClr val="tx1"/>
                </a:solidFill>
              </a:rPr>
              <a:t>Nắng mới, áo đỏ và nét cười đen nhánh.</a:t>
            </a:r>
            <a:endParaRPr lang="en-US" dirty="0">
              <a:solidFill>
                <a:schemeClr val="tx1"/>
              </a:solidFill>
            </a:endParaRPr>
          </a:p>
          <a:p>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kĩ</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tìm</a:t>
            </a:r>
            <a:r>
              <a:rPr lang="en-US" dirty="0">
                <a:solidFill>
                  <a:schemeClr val="tx1"/>
                </a:solidFill>
              </a:rPr>
              <a:t> </a:t>
            </a:r>
            <a:r>
              <a:rPr lang="en-US" dirty="0" err="1">
                <a:solidFill>
                  <a:schemeClr val="tx1"/>
                </a:solidFill>
              </a:rPr>
              <a:t>hiểu</a:t>
            </a:r>
            <a:r>
              <a:rPr lang="en-US" dirty="0">
                <a:solidFill>
                  <a:schemeClr val="tx1"/>
                </a:solidFill>
              </a:rPr>
              <a:t> </a:t>
            </a:r>
            <a:r>
              <a:rPr lang="en-US" dirty="0" err="1">
                <a:solidFill>
                  <a:schemeClr val="tx1"/>
                </a:solidFill>
              </a:rPr>
              <a:t>thêm</a:t>
            </a:r>
            <a:r>
              <a:rPr lang="en-US" dirty="0">
                <a:solidFill>
                  <a:schemeClr val="tx1"/>
                </a:solidFill>
              </a:rPr>
              <a:t> </a:t>
            </a:r>
            <a:r>
              <a:rPr lang="en-US" dirty="0" err="1">
                <a:solidFill>
                  <a:schemeClr val="tx1"/>
                </a:solidFill>
              </a:rPr>
              <a:t>những</a:t>
            </a:r>
            <a:r>
              <a:rPr lang="en-US" dirty="0">
                <a:solidFill>
                  <a:schemeClr val="tx1"/>
                </a:solidFill>
              </a:rPr>
              <a:t> VBNL </a:t>
            </a:r>
            <a:r>
              <a:rPr lang="en-US" dirty="0" err="1">
                <a:solidFill>
                  <a:schemeClr val="tx1"/>
                </a:solidFill>
              </a:rPr>
              <a:t>viết</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tp</a:t>
            </a:r>
            <a:r>
              <a:rPr lang="en-US" dirty="0">
                <a:solidFill>
                  <a:schemeClr val="tx1"/>
                </a:solidFill>
              </a:rPr>
              <a:t> “</a:t>
            </a:r>
            <a:r>
              <a:rPr lang="en-US" dirty="0" err="1">
                <a:solidFill>
                  <a:schemeClr val="tx1"/>
                </a:solidFill>
              </a:rPr>
              <a:t>Nắng</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Lưu</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Lư</a:t>
            </a:r>
            <a:r>
              <a:rPr lang="en-US" dirty="0">
                <a:solidFill>
                  <a:schemeClr val="tx1"/>
                </a:solidFill>
              </a:rPr>
              <a:t>.</a:t>
            </a:r>
          </a:p>
          <a:p>
            <a:r>
              <a:rPr lang="en-US" dirty="0">
                <a:solidFill>
                  <a:schemeClr val="tx1"/>
                </a:solidFill>
              </a:rPr>
              <a:t> -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những</a:t>
            </a:r>
            <a:r>
              <a:rPr lang="en-US" dirty="0">
                <a:solidFill>
                  <a:schemeClr val="tx1"/>
                </a:solidFill>
              </a:rPr>
              <a:t> tri </a:t>
            </a:r>
            <a:r>
              <a:rPr lang="en-US" dirty="0" err="1">
                <a:solidFill>
                  <a:schemeClr val="tx1"/>
                </a:solidFill>
              </a:rPr>
              <a:t>thức</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thơ</a:t>
            </a:r>
            <a:r>
              <a:rPr lang="en-US" dirty="0">
                <a:solidFill>
                  <a:schemeClr val="tx1"/>
                </a:solidFill>
              </a:rPr>
              <a:t> “</a:t>
            </a:r>
            <a:r>
              <a:rPr lang="en-US" dirty="0" err="1">
                <a:solidFill>
                  <a:schemeClr val="tx1"/>
                </a:solidFill>
              </a:rPr>
              <a:t>Nắng</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Bài</a:t>
            </a:r>
            <a:r>
              <a:rPr lang="en-US" dirty="0">
                <a:solidFill>
                  <a:schemeClr val="tx1"/>
                </a:solidFill>
              </a:rPr>
              <a:t> 2 – NV 8, </a:t>
            </a:r>
            <a:r>
              <a:rPr lang="en-US" dirty="0" err="1">
                <a:solidFill>
                  <a:schemeClr val="tx1"/>
                </a:solidFill>
              </a:rPr>
              <a:t>tập</a:t>
            </a:r>
            <a:r>
              <a:rPr lang="en-US" dirty="0">
                <a:solidFill>
                  <a:schemeClr val="tx1"/>
                </a:solidFill>
              </a:rPr>
              <a:t> 1) </a:t>
            </a:r>
            <a:r>
              <a:rPr lang="en-US" dirty="0" err="1">
                <a:solidFill>
                  <a:schemeClr val="tx1"/>
                </a:solidFill>
              </a:rPr>
              <a:t>để</a:t>
            </a:r>
            <a:r>
              <a:rPr lang="en-US" dirty="0">
                <a:solidFill>
                  <a:schemeClr val="tx1"/>
                </a:solidFill>
              </a:rPr>
              <a:t> </a:t>
            </a:r>
            <a:r>
              <a:rPr lang="en-US" dirty="0" err="1">
                <a:solidFill>
                  <a:schemeClr val="tx1"/>
                </a:solidFill>
              </a:rPr>
              <a:t>hiểu</a:t>
            </a:r>
            <a:r>
              <a:rPr lang="en-US" dirty="0">
                <a:solidFill>
                  <a:schemeClr val="tx1"/>
                </a:solidFill>
              </a:rPr>
              <a:t> </a:t>
            </a:r>
            <a:r>
              <a:rPr lang="en-US" dirty="0" err="1">
                <a:solidFill>
                  <a:schemeClr val="tx1"/>
                </a:solidFill>
              </a:rPr>
              <a:t>thêm</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của</a:t>
            </a:r>
            <a:r>
              <a:rPr lang="en-US" dirty="0">
                <a:solidFill>
                  <a:schemeClr val="tx1"/>
                </a:solidFill>
              </a:rPr>
              <a:t> VBNL </a:t>
            </a:r>
            <a:r>
              <a:rPr lang="en-US" dirty="0" err="1">
                <a:solidFill>
                  <a:schemeClr val="tx1"/>
                </a:solidFill>
              </a:rPr>
              <a:t>này</a:t>
            </a:r>
            <a:r>
              <a:rPr lang="en-US" dirty="0">
                <a:solidFill>
                  <a:schemeClr val="tx1"/>
                </a:solidFill>
              </a:rPr>
              <a:t>.</a:t>
            </a:r>
          </a:p>
          <a:p>
            <a:pPr marL="285750" indent="-285750">
              <a:buFontTx/>
              <a:buChar char="-"/>
            </a:pPr>
            <a:r>
              <a:rPr lang="en-US" dirty="0" err="1">
                <a:solidFill>
                  <a:schemeClr val="tx1"/>
                </a:solidFill>
              </a:rPr>
              <a:t>Trả</a:t>
            </a:r>
            <a:r>
              <a:rPr lang="en-US" dirty="0">
                <a:solidFill>
                  <a:schemeClr val="tx1"/>
                </a:solidFill>
              </a:rPr>
              <a:t> </a:t>
            </a:r>
            <a:r>
              <a:rPr lang="en-US" dirty="0" err="1">
                <a:solidFill>
                  <a:schemeClr val="tx1"/>
                </a:solidFill>
              </a:rPr>
              <a:t>lời</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bên</a:t>
            </a:r>
            <a:r>
              <a:rPr lang="en-US" dirty="0">
                <a:solidFill>
                  <a:schemeClr val="tx1"/>
                </a:solidFill>
              </a:rPr>
              <a:t> </a:t>
            </a:r>
            <a:r>
              <a:rPr lang="en-US" dirty="0" err="1">
                <a:solidFill>
                  <a:schemeClr val="tx1"/>
                </a:solidFill>
              </a:rPr>
              <a:t>cạnh</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phần</a:t>
            </a:r>
            <a:r>
              <a:rPr lang="en-US" dirty="0">
                <a:solidFill>
                  <a:schemeClr val="tx1"/>
                </a:solidFill>
              </a:rPr>
              <a:t> </a:t>
            </a:r>
            <a:r>
              <a:rPr lang="en-US" dirty="0" err="1">
                <a:solidFill>
                  <a:schemeClr val="tx1"/>
                </a:solidFill>
              </a:rPr>
              <a:t>nhỏ</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cuối</a:t>
            </a:r>
            <a:r>
              <a:rPr lang="en-US" dirty="0">
                <a:solidFill>
                  <a:schemeClr val="tx1"/>
                </a:solidFill>
              </a:rPr>
              <a:t> VB.</a:t>
            </a:r>
            <a:r>
              <a:rPr lang="nl-NL" dirty="0">
                <a:solidFill>
                  <a:schemeClr val="tx1"/>
                </a:solidFill>
              </a:rPr>
              <a:t> </a:t>
            </a:r>
          </a:p>
        </p:txBody>
      </p:sp>
      <p:pic>
        <p:nvPicPr>
          <p:cNvPr id="5" name="Picture 4"/>
          <p:cNvPicPr>
            <a:picLocks noChangeAspect="1"/>
          </p:cNvPicPr>
          <p:nvPr/>
        </p:nvPicPr>
        <p:blipFill>
          <a:blip r:embed="rId2"/>
          <a:stretch>
            <a:fillRect/>
          </a:stretch>
        </p:blipFill>
        <p:spPr>
          <a:xfrm>
            <a:off x="9448800" y="274320"/>
            <a:ext cx="2628900" cy="6423660"/>
          </a:xfrm>
          <a:prstGeom prst="rect">
            <a:avLst/>
          </a:prstGeom>
          <a:solidFill>
            <a:schemeClr val="bg1"/>
          </a:solidFill>
        </p:spPr>
      </p:pic>
    </p:spTree>
    <p:extLst>
      <p:ext uri="{BB962C8B-B14F-4D97-AF65-F5344CB8AC3E}">
        <p14:creationId xmlns:p14="http://schemas.microsoft.com/office/powerpoint/2010/main" val="81188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129273" y="-13479"/>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361238" y="511714"/>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164210" y="916913"/>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637120" y="1272235"/>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TextBox 1"/>
          <p:cNvSpPr txBox="1"/>
          <p:nvPr/>
        </p:nvSpPr>
        <p:spPr>
          <a:xfrm>
            <a:off x="4082537" y="1212478"/>
            <a:ext cx="438912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KIẾN THỨC NGỮ VĂN</a:t>
            </a: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4302" y="1897845"/>
            <a:ext cx="5867397" cy="2878480"/>
          </a:xfrm>
          <a:prstGeom prst="rect">
            <a:avLst/>
          </a:prstGeom>
        </p:spPr>
        <p:txBody>
          <a:bodyPr wrap="square">
            <a:spAutoFit/>
          </a:bodyPr>
          <a:lstStyle/>
          <a:p>
            <a:pPr algn="just">
              <a:lnSpc>
                <a:spcPct val="115000"/>
              </a:lnSpc>
              <a:spcAft>
                <a:spcPts val="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423509" y="222428"/>
            <a:ext cx="6603987" cy="523220"/>
          </a:xfrm>
          <a:prstGeom prst="rect">
            <a:avLst/>
          </a:prstGeom>
        </p:spPr>
        <p:txBody>
          <a:bodyPr wrap="none">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THÀNH PHẦN BIỆT LẬP TRONG CÂU</a:t>
            </a: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9103" y="1960979"/>
            <a:ext cx="2496709" cy="4683782"/>
          </a:xfrm>
          <a:prstGeom prst="rect">
            <a:avLst/>
          </a:prstGeom>
        </p:spPr>
      </p:pic>
      <p:sp>
        <p:nvSpPr>
          <p:cNvPr id="3" name="Rectangle 2"/>
          <p:cNvSpPr/>
          <p:nvPr/>
        </p:nvSpPr>
        <p:spPr>
          <a:xfrm>
            <a:off x="6456458" y="2013935"/>
            <a:ext cx="3450867" cy="2357568"/>
          </a:xfrm>
          <a:prstGeom prst="rect">
            <a:avLst/>
          </a:prstGeom>
        </p:spPr>
        <p:txBody>
          <a:bodyPr wrap="square">
            <a:spAutoFit/>
          </a:bodyPr>
          <a:lstStyle/>
          <a:p>
            <a:pPr algn="just">
              <a:lnSpc>
                <a:spcPct val="115000"/>
              </a:lnSpc>
              <a:spcAft>
                <a:spcPts val="0"/>
              </a:spcAft>
            </a:pP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báo</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cáo</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bổ</a:t>
            </a:r>
            <a:r>
              <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sung.</a:t>
            </a:r>
          </a:p>
        </p:txBody>
      </p:sp>
    </p:spTree>
    <p:extLst>
      <p:ext uri="{BB962C8B-B14F-4D97-AF65-F5344CB8AC3E}">
        <p14:creationId xmlns:p14="http://schemas.microsoft.com/office/powerpoint/2010/main" val="475202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1031098" y="-51130"/>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TextBox 1"/>
          <p:cNvSpPr txBox="1"/>
          <p:nvPr/>
        </p:nvSpPr>
        <p:spPr>
          <a:xfrm>
            <a:off x="365760" y="1331954"/>
            <a:ext cx="438912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KIẾN THỨC NGỮ VĂN</a:t>
            </a:r>
          </a:p>
        </p:txBody>
      </p:sp>
      <p:sp>
        <p:nvSpPr>
          <p:cNvPr id="3" name="TextBox 2"/>
          <p:cNvSpPr txBox="1"/>
          <p:nvPr/>
        </p:nvSpPr>
        <p:spPr>
          <a:xfrm>
            <a:off x="365760" y="3373310"/>
            <a:ext cx="1200243" cy="120032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TP BIỆT LẬP</a:t>
            </a:r>
          </a:p>
        </p:txBody>
      </p:sp>
      <p:sp>
        <p:nvSpPr>
          <p:cNvPr id="16" name="Rounded Rectangle 15"/>
          <p:cNvSpPr/>
          <p:nvPr/>
        </p:nvSpPr>
        <p:spPr>
          <a:xfrm>
            <a:off x="2322696" y="1922132"/>
            <a:ext cx="1485979"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Gọi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đáp</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Line Callout 2 (Accent Bar) 16"/>
          <p:cNvSpPr/>
          <p:nvPr/>
        </p:nvSpPr>
        <p:spPr>
          <a:xfrm>
            <a:off x="4443060" y="1646679"/>
            <a:ext cx="6644040" cy="775155"/>
          </a:xfrm>
          <a:prstGeom prst="accentCallout2">
            <a:avLst>
              <a:gd name="adj1" fmla="val 58630"/>
              <a:gd name="adj2" fmla="val -437"/>
              <a:gd name="adj3" fmla="val 58987"/>
              <a:gd name="adj4" fmla="val -5130"/>
              <a:gd name="adj5" fmla="val 82150"/>
              <a:gd name="adj6" fmla="val -983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a:t>
            </a:r>
            <a:r>
              <a:rPr lang="en-US" sz="2400" dirty="0">
                <a:solidFill>
                  <a:schemeClr val="tx1"/>
                </a:solidFill>
                <a:latin typeface="Times New Roman" panose="02020603050405020304" pitchFamily="18" charset="0"/>
                <a:cs typeface="Times New Roman" panose="02020603050405020304" pitchFamily="18" charset="0"/>
              </a:rPr>
              <a:t> q/h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à, ừ, </a:t>
            </a:r>
            <a:r>
              <a:rPr lang="en-US" sz="2400" b="1" i="1" dirty="0" err="1">
                <a:solidFill>
                  <a:schemeClr val="tx1"/>
                </a:solidFill>
                <a:latin typeface="Times New Roman" panose="02020603050405020304" pitchFamily="18" charset="0"/>
                <a:cs typeface="Times New Roman" panose="02020603050405020304" pitchFamily="18" charset="0"/>
              </a:rPr>
              <a:t>dạ</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vâng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này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thưa</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8" name="Line Callout 2 (Accent Bar) 17"/>
          <p:cNvSpPr/>
          <p:nvPr/>
        </p:nvSpPr>
        <p:spPr>
          <a:xfrm>
            <a:off x="4419900" y="2600633"/>
            <a:ext cx="6667200" cy="784428"/>
          </a:xfrm>
          <a:prstGeom prst="accentCallout2">
            <a:avLst>
              <a:gd name="adj1" fmla="val 41145"/>
              <a:gd name="adj2" fmla="val 289"/>
              <a:gd name="adj3" fmla="val 54334"/>
              <a:gd name="adj4" fmla="val -10644"/>
              <a:gd name="adj5" fmla="val 62384"/>
              <a:gd name="adj6" fmla="val -1721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Bộc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xúc</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a, á, ô hay, </a:t>
            </a:r>
            <a:r>
              <a:rPr lang="en-US" sz="2400" b="1" i="1" dirty="0" err="1">
                <a:solidFill>
                  <a:schemeClr val="tx1"/>
                </a:solidFill>
                <a:latin typeface="Times New Roman" panose="02020603050405020304" pitchFamily="18" charset="0"/>
                <a:cs typeface="Times New Roman" panose="02020603050405020304" pitchFamily="18" charset="0"/>
              </a:rPr>
              <a:t>chao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ôi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trời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ơi</a:t>
            </a:r>
            <a:r>
              <a:rPr lang="en-US" sz="2400" b="1" i="1" dirty="0">
                <a:solidFill>
                  <a:schemeClr val="tx1"/>
                </a:solidFill>
                <a:latin typeface="Times New Roman" panose="02020603050405020304" pitchFamily="18" charset="0"/>
                <a:cs typeface="Times New Roman" panose="02020603050405020304" pitchFamily="18" charset="0"/>
              </a:rPr>
              <a:t>, ơ </a:t>
            </a:r>
            <a:r>
              <a:rPr lang="en-US" sz="2400" b="1" i="1" dirty="0" err="1">
                <a:solidFill>
                  <a:schemeClr val="tx1"/>
                </a:solidFill>
                <a:latin typeface="Times New Roman" panose="02020603050405020304" pitchFamily="18" charset="0"/>
                <a:cs typeface="Times New Roman" panose="02020603050405020304" pitchFamily="18" charset="0"/>
              </a:rPr>
              <a:t>kìa</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354434" y="4788368"/>
            <a:ext cx="1531620" cy="7935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Line Callout 2 (Accent Bar) 19"/>
          <p:cNvSpPr/>
          <p:nvPr/>
        </p:nvSpPr>
        <p:spPr>
          <a:xfrm>
            <a:off x="4467725" y="3646533"/>
            <a:ext cx="6619375" cy="1001109"/>
          </a:xfrm>
          <a:prstGeom prst="accentCallout2">
            <a:avLst>
              <a:gd name="adj1" fmla="val 58630"/>
              <a:gd name="adj2" fmla="val -437"/>
              <a:gd name="adj3" fmla="val 53762"/>
              <a:gd name="adj4" fmla="val -9156"/>
              <a:gd name="adj5" fmla="val 37555"/>
              <a:gd name="adj6" fmla="val -1864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nhìn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chắc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có</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lẽ</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hình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như</a:t>
            </a:r>
            <a:r>
              <a:rPr lang="en-US" sz="2400" b="1" i="1" dirty="0">
                <a:solidFill>
                  <a:schemeClr val="tx1"/>
                </a:solidFill>
                <a:latin typeface="Times New Roman" panose="02020603050405020304" pitchFamily="18" charset="0"/>
                <a:cs typeface="Times New Roman" panose="02020603050405020304" pitchFamily="18" charset="0"/>
              </a:rPr>
              <a:t>, may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nhất</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định</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21" name="Line Callout 2 (Accent Bar) 20"/>
          <p:cNvSpPr/>
          <p:nvPr/>
        </p:nvSpPr>
        <p:spPr>
          <a:xfrm>
            <a:off x="4459702" y="4889102"/>
            <a:ext cx="6627398" cy="784428"/>
          </a:xfrm>
          <a:prstGeom prst="accentCallout2">
            <a:avLst>
              <a:gd name="adj1" fmla="val 41145"/>
              <a:gd name="adj2" fmla="val 289"/>
              <a:gd name="adj3" fmla="val 47239"/>
              <a:gd name="adj4" fmla="val -3696"/>
              <a:gd name="adj5" fmla="val 42031"/>
              <a:gd name="adj6" fmla="val -875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chuyển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sau</a:t>
            </a:r>
            <a:r>
              <a:rPr lang="en-US" sz="2400"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Tóm</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lại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hơn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nữa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ngoài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như</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vậy</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2322696" y="5947759"/>
            <a:ext cx="1531620"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Phụ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2322696" y="2784743"/>
            <a:ext cx="1531620" cy="73603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354434" y="3789939"/>
            <a:ext cx="1531620" cy="6956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thái</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6" name="Line Callout 2 (Accent Bar) 25"/>
          <p:cNvSpPr/>
          <p:nvPr/>
        </p:nvSpPr>
        <p:spPr>
          <a:xfrm>
            <a:off x="4467725" y="5963648"/>
            <a:ext cx="6619375" cy="784428"/>
          </a:xfrm>
          <a:prstGeom prst="accentCallout2">
            <a:avLst>
              <a:gd name="adj1" fmla="val 47227"/>
              <a:gd name="adj2" fmla="val 289"/>
              <a:gd name="adj3" fmla="val 40143"/>
              <a:gd name="adj4" fmla="val -3284"/>
              <a:gd name="adj5" fmla="val 40003"/>
              <a:gd name="adj6" fmla="val -93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nêu</a:t>
            </a:r>
            <a:r>
              <a:rPr lang="en-US" dirty="0">
                <a:solidFill>
                  <a:schemeClr val="tx1"/>
                </a:solidFill>
                <a:latin typeface="Times New Roman" panose="02020603050405020304" pitchFamily="18" charset="0"/>
                <a:cs typeface="Times New Roman" panose="02020603050405020304" pitchFamily="18" charset="0"/>
              </a:rPr>
              <a:t> ý </a:t>
            </a:r>
            <a:r>
              <a:rPr lang="en-US" dirty="0" err="1">
                <a:solidFill>
                  <a:schemeClr val="tx1"/>
                </a:solidFill>
                <a:latin typeface="Times New Roman" panose="02020603050405020304" pitchFamily="18" charset="0"/>
                <a:cs typeface="Times New Roman" panose="02020603050405020304" pitchFamily="18" charset="0"/>
              </a:rPr>
              <a:t>kiến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luận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nói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dấu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đánh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bằng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phẩy</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gạch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ngang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ngoặc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đơn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dấu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hai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chấm</a:t>
            </a:r>
            <a:r>
              <a:rPr lang="en-US" b="1" i="1" dirty="0">
                <a:solidFill>
                  <a:schemeClr val="tx1"/>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1137037" y="2421835"/>
            <a:ext cx="1185659" cy="157767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4" idx="1"/>
          </p:cNvCxnSpPr>
          <p:nvPr/>
        </p:nvCxnSpPr>
        <p:spPr>
          <a:xfrm flipV="1">
            <a:off x="1137037" y="3152760"/>
            <a:ext cx="1185659" cy="846746"/>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5" idx="1"/>
          </p:cNvCxnSpPr>
          <p:nvPr/>
        </p:nvCxnSpPr>
        <p:spPr>
          <a:xfrm>
            <a:off x="1137037" y="3999506"/>
            <a:ext cx="1217397" cy="13824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9" idx="1"/>
          </p:cNvCxnSpPr>
          <p:nvPr/>
        </p:nvCxnSpPr>
        <p:spPr>
          <a:xfrm>
            <a:off x="1137037" y="3999506"/>
            <a:ext cx="1217397" cy="118562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2" idx="1"/>
          </p:cNvCxnSpPr>
          <p:nvPr/>
        </p:nvCxnSpPr>
        <p:spPr>
          <a:xfrm>
            <a:off x="1137037" y="3999506"/>
            <a:ext cx="1185659" cy="227650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790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69324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8451" y="-24992"/>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1031098" y="20887"/>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Rounded Rectangle 15"/>
          <p:cNvSpPr/>
          <p:nvPr/>
        </p:nvSpPr>
        <p:spPr>
          <a:xfrm>
            <a:off x="405177" y="2072438"/>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a)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lòng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nhớ</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chắc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rằng</a:t>
            </a:r>
            <a:r>
              <a:rPr lang="en-US" dirty="0">
                <a:solidFill>
                  <a:schemeClr val="tx1"/>
                </a:solidFill>
                <a:latin typeface="Times New Roman" panose="02020603050405020304" pitchFamily="18" charset="0"/>
                <a:cs typeface="Times New Roman" panose="02020603050405020304" pitchFamily="18" charset="0"/>
              </a:rPr>
              <a:t>, con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chạy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xô</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lòng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ôm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chặt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lấy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cổ</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a:t>
            </a:r>
          </a:p>
        </p:txBody>
      </p:sp>
      <p:sp>
        <p:nvSpPr>
          <p:cNvPr id="19" name="Rounded Rectangle 18"/>
          <p:cNvSpPr/>
          <p:nvPr/>
        </p:nvSpPr>
        <p:spPr>
          <a:xfrm>
            <a:off x="5933201" y="2072437"/>
            <a:ext cx="5277798" cy="65649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72912" y="897745"/>
            <a:ext cx="9827811" cy="95390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in </a:t>
            </a:r>
            <a:r>
              <a:rPr lang="en-US" sz="2400" b="1" dirty="0" err="1">
                <a:latin typeface="Times New Roman" panose="02020603050405020304" pitchFamily="18" charset="0"/>
                <a:cs typeface="Times New Roman" panose="02020603050405020304" pitchFamily="18" charset="0"/>
              </a:rPr>
              <a:t>đậm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p>
          <a:p>
            <a:pPr algn="ctr"/>
            <a:r>
              <a:rPr lang="en-US" sz="2400" b="1" dirty="0" err="1">
                <a:latin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10925092" y="2206314"/>
            <a:ext cx="1266908" cy="4584099"/>
          </a:xfrm>
          <a:prstGeom prst="rect">
            <a:avLst/>
          </a:prstGeom>
        </p:spPr>
      </p:pic>
      <p:sp>
        <p:nvSpPr>
          <p:cNvPr id="3" name="Rectangle 2"/>
          <p:cNvSpPr/>
          <p:nvPr/>
        </p:nvSpPr>
        <p:spPr>
          <a:xfrm>
            <a:off x="6009414" y="2371340"/>
            <a:ext cx="4297074" cy="410882"/>
          </a:xfrm>
          <a:prstGeom prst="rect">
            <a:avLst/>
          </a:prstGeom>
        </p:spPr>
        <p:txBody>
          <a:bodyPr wrap="none">
            <a:spAutoFit/>
          </a:bodyPr>
          <a:lstStyle/>
          <a:p>
            <a:pPr algn="just">
              <a:lnSpc>
                <a:spcPct val="115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Chắc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tin </a:t>
            </a:r>
            <a:r>
              <a:rPr lang="en-US" dirty="0" err="1">
                <a:latin typeface="Times New Roman" panose="02020603050405020304" pitchFamily="18" charset="0"/>
                <a:ea typeface="Calibri" panose="020F0502020204030204" pitchFamily="34" charset="0"/>
                <a:cs typeface="Times New Roman" panose="02020603050405020304" pitchFamily="18" charset="0"/>
              </a:rPr>
              <a:t>cậy</a:t>
            </a:r>
            <a:r>
              <a:rPr lang="en-US" dirty="0">
                <a:latin typeface="Times New Roman" panose="02020603050405020304" pitchFamily="18" charset="0"/>
                <a:ea typeface="Calibri" panose="020F0502020204030204" pitchFamily="34" charset="0"/>
                <a:cs typeface="Times New Roman" panose="02020603050405020304" pitchFamily="18" charset="0"/>
              </a:rPr>
              <a:t>: TP </a:t>
            </a:r>
            <a:r>
              <a:rPr lang="en-US" dirty="0" err="1">
                <a:latin typeface="Times New Roman" panose="02020603050405020304" pitchFamily="18" charset="0"/>
                <a:ea typeface="Calibri" panose="020F0502020204030204" pitchFamily="34" charset="0"/>
                <a:cs typeface="Times New Roman" panose="02020603050405020304" pitchFamily="18" charset="0"/>
              </a:rPr>
              <a:t>Tình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thái</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p:cNvSpPr/>
          <p:nvPr/>
        </p:nvSpPr>
        <p:spPr>
          <a:xfrm>
            <a:off x="405177" y="2910570"/>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b) </a:t>
            </a:r>
            <a:r>
              <a:rPr lang="en-US" b="1" dirty="0" err="1">
                <a:solidFill>
                  <a:schemeClr val="tx1"/>
                </a:solidFill>
                <a:latin typeface="Times New Roman" panose="02020603050405020304" pitchFamily="18" charset="0"/>
                <a:cs typeface="Times New Roman" panose="02020603050405020304" pitchFamily="18" charset="0"/>
              </a:rPr>
              <a:t>Trời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ơi</a:t>
            </a:r>
            <a:r>
              <a:rPr lang="en-US" b="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còn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5 </a:t>
            </a:r>
            <a:r>
              <a:rPr lang="en-US" dirty="0" err="1">
                <a:solidFill>
                  <a:schemeClr val="tx1"/>
                </a:solidFill>
                <a:latin typeface="Times New Roman" panose="02020603050405020304" pitchFamily="18" charset="0"/>
                <a:cs typeface="Times New Roman" panose="02020603050405020304" pitchFamily="18" charset="0"/>
              </a:rPr>
              <a:t>phút</a:t>
            </a:r>
            <a:r>
              <a:rPr lang="en-US" dirty="0">
                <a:solidFill>
                  <a:schemeClr val="tx1"/>
                </a:solidFill>
                <a:latin typeface="Times New Roman" panose="02020603050405020304" pitchFamily="18" charset="0"/>
                <a:cs typeface="Times New Roman" panose="02020603050405020304" pitchFamily="18" charset="0"/>
              </a:rPr>
              <a:t>!</a:t>
            </a:r>
          </a:p>
        </p:txBody>
      </p:sp>
      <p:sp>
        <p:nvSpPr>
          <p:cNvPr id="24" name="Rounded Rectangle 23"/>
          <p:cNvSpPr/>
          <p:nvPr/>
        </p:nvSpPr>
        <p:spPr>
          <a:xfrm>
            <a:off x="5933201" y="2930861"/>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Trời</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ơi</a:t>
            </a:r>
            <a:r>
              <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lộ</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xúc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nuối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thán</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Rounded Rectangle 25"/>
          <p:cNvSpPr/>
          <p:nvPr/>
        </p:nvSpPr>
        <p:spPr>
          <a:xfrm>
            <a:off x="405177" y="3854410"/>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Ừ</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Chờ</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tớ</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tí</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ounded Rectangle 26"/>
          <p:cNvSpPr/>
          <p:nvPr/>
        </p:nvSpPr>
        <p:spPr>
          <a:xfrm>
            <a:off x="5933201" y="3847657"/>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 </a:t>
            </a: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Ơi</a:t>
            </a:r>
            <a:r>
              <a:rPr lang="en-US" b="1" dirty="0">
                <a:solidFill>
                  <a:schemeClr val="tx1"/>
                </a:solidFill>
                <a:latin typeface="Times New Roman" panose="02020603050405020304" pitchFamily="18" charset="0"/>
                <a:cs typeface="Times New Roman" panose="02020603050405020304" pitchFamily="18" charset="0"/>
              </a:rPr>
              <a:t>, ừ</a:t>
            </a:r>
            <a:r>
              <a:rPr lang="en-US" dirty="0">
                <a:solidFill>
                  <a:schemeClr val="tx1"/>
                </a:solidFill>
              </a:rPr>
              <a:t>” </a:t>
            </a:r>
            <a:r>
              <a:rPr lang="en-US" dirty="0" err="1">
                <a:solidFill>
                  <a:schemeClr val="tx1"/>
                </a:solidFill>
                <a:latin typeface="Times New Roman" panose="02020603050405020304" pitchFamily="18" charset="0"/>
                <a:cs typeface="Times New Roman" panose="02020603050405020304" pitchFamily="18" charset="0"/>
              </a:rPr>
              <a:t>gọi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đáp</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405177" y="4796181"/>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d) </a:t>
            </a:r>
            <a:r>
              <a:rPr lang="en-US" dirty="0" err="1">
                <a:solidFill>
                  <a:schemeClr val="tx1"/>
                </a:solidFill>
                <a:latin typeface="Times New Roman" panose="02020603050405020304" pitchFamily="18" charset="0"/>
                <a:cs typeface="Times New Roman" panose="02020603050405020304" pitchFamily="18" charset="0"/>
              </a:rPr>
              <a:t>Lão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hiểu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tôi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càng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buồn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lắm</a:t>
            </a:r>
            <a:r>
              <a:rPr lang="en-US" dirty="0">
                <a:solidFill>
                  <a:schemeClr val="tx1"/>
                </a:solidFill>
                <a:latin typeface="Times New Roman" panose="02020603050405020304" pitchFamily="18" charset="0"/>
                <a:cs typeface="Times New Roman" panose="02020603050405020304" pitchFamily="18" charset="0"/>
              </a:rPr>
              <a:t>.</a:t>
            </a:r>
          </a:p>
        </p:txBody>
      </p:sp>
      <p:sp>
        <p:nvSpPr>
          <p:cNvPr id="30" name="Rounded Rectangle 29"/>
          <p:cNvSpPr/>
          <p:nvPr/>
        </p:nvSpPr>
        <p:spPr>
          <a:xfrm>
            <a:off x="5933201" y="4836764"/>
            <a:ext cx="5398936" cy="6564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d) </a:t>
            </a: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Tôi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1" name="Rounded Rectangle 30"/>
          <p:cNvSpPr/>
          <p:nvPr/>
        </p:nvSpPr>
        <p:spPr>
          <a:xfrm>
            <a:off x="405177" y="5692487"/>
            <a:ext cx="5398936" cy="86509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e) </a:t>
            </a:r>
            <a:r>
              <a:rPr lang="en-US" dirty="0" err="1">
                <a:solidFill>
                  <a:schemeClr val="tx1"/>
                </a:solidFill>
                <a:latin typeface="Times New Roman" panose="02020603050405020304" pitchFamily="18" charset="0"/>
                <a:cs typeface="Times New Roman" panose="02020603050405020304" pitchFamily="18" charset="0"/>
              </a:rPr>
              <a:t>Đơn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trò</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gì</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bảo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bọn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nó</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trên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vắng</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dễ</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hiểu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thôi</a:t>
            </a:r>
            <a:r>
              <a:rPr lang="en-US" b="1"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5933201" y="5785288"/>
            <a:ext cx="5398936" cy="6970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e) </a:t>
            </a:r>
            <a:r>
              <a:rPr lang="en-US" b="1" dirty="0">
                <a:solidFill>
                  <a:schemeClr val="tx1"/>
                </a:solidFill>
                <a:latin typeface="Times New Roman" panose="02020603050405020304" pitchFamily="18" charset="0"/>
                <a:cs typeface="Times New Roman" panose="02020603050405020304" pitchFamily="18" charset="0"/>
              </a:rPr>
              <a:t>“</a:t>
            </a:r>
            <a:r>
              <a:rPr lang="en-US" b="1" dirty="0" err="1">
                <a:solidFill>
                  <a:schemeClr val="tx1"/>
                </a:solidFill>
                <a:latin typeface="Times New Roman" panose="02020603050405020304" pitchFamily="18" charset="0"/>
                <a:cs typeface="Times New Roman" panose="02020603050405020304" pitchFamily="18" charset="0"/>
              </a:rPr>
              <a:t>Điều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dễ</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hiểu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thôi</a:t>
            </a:r>
            <a:r>
              <a:rPr lang="en-US" b="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chuyển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tiếp</a:t>
            </a:r>
            <a:r>
              <a:rPr lang="en-US" dirty="0">
                <a:solidFill>
                  <a:schemeClr val="tx1"/>
                </a:solidFill>
                <a:latin typeface="Times New Roman" panose="02020603050405020304" pitchFamily="18" charset="0"/>
                <a:cs typeface="Times New Roman" panose="02020603050405020304" pitchFamily="18" charset="0"/>
              </a:rPr>
              <a:t> ý </a:t>
            </a:r>
            <a:r>
              <a:rPr lang="en-US" dirty="0" err="1">
                <a:solidFill>
                  <a:schemeClr val="tx1"/>
                </a:solidFill>
                <a:latin typeface="Times New Roman" panose="02020603050405020304" pitchFamily="18" charset="0"/>
                <a:cs typeface="Times New Roman" panose="02020603050405020304" pitchFamily="18" charset="0"/>
              </a:rPr>
              <a:t>trước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chuyển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tiếp</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6347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24" grpId="0" animBg="1"/>
      <p:bldP spid="27" grpId="0" animBg="1"/>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8557" y="2568230"/>
            <a:ext cx="7657106" cy="60529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0935679" y="5145"/>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276284" y="1097892"/>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562515" y="1884762"/>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682814" y="253715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Rounded Rectangle 11"/>
          <p:cNvSpPr/>
          <p:nvPr/>
        </p:nvSpPr>
        <p:spPr>
          <a:xfrm>
            <a:off x="4102873" y="3311334"/>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40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64341218"/>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“Think</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độc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lập</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và hoàn thành phiếu bài tập số 1</a:t>
                      </a:r>
                      <a:r>
                        <a:rPr lang="en-US" sz="3200" baseline="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thực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hiện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cặp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đôi</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“Pair”: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với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bạn</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suy</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nghĩ</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của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mình</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Học</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sinh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trình</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baseline="0" dirty="0" err="1">
                          <a:solidFill>
                            <a:srgbClr val="FF0000"/>
                          </a:solidFill>
                          <a:effectLst/>
                          <a:latin typeface="Times New Roman" panose="02020603050405020304" pitchFamily="18" charset="0"/>
                          <a:ea typeface="DengXian"/>
                          <a:cs typeface="Times New Roman" panose="02020603050405020304" pitchFamily="18" charset="0"/>
                        </a:rPr>
                        <a:t>bày</a:t>
                      </a:r>
                      <a:r>
                        <a:rPr lang="en-US" sz="3200" b="1" baseline="0"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cá</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nhân</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trước</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lớp</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hoạt</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a:t>
                      </a:r>
                      <a:r>
                        <a:rPr lang="en-US" sz="3200" b="1" dirty="0" err="1">
                          <a:solidFill>
                            <a:srgbClr val="FF0000"/>
                          </a:solidFill>
                          <a:effectLst/>
                          <a:latin typeface="Times New Roman" panose="02020603050405020304" pitchFamily="18" charset="0"/>
                          <a:ea typeface="DengXian"/>
                          <a:cs typeface="Times New Roman" panose="02020603050405020304" pitchFamily="18" charset="0"/>
                        </a:rPr>
                        <a:t>động</a:t>
                      </a:r>
                      <a:r>
                        <a:rPr lang="en-US" sz="3200" b="1" dirty="0">
                          <a:solidFill>
                            <a:srgbClr val="FF0000"/>
                          </a:solidFill>
                          <a:effectLst/>
                          <a:latin typeface="Times New Roman" panose="02020603050405020304" pitchFamily="18" charset="0"/>
                          <a:ea typeface="DengXian"/>
                          <a:cs typeface="Times New Roman" panose="02020603050405020304" pitchFamily="18" charset="0"/>
                        </a:rPr>
                        <a:t> “Share”: </a:t>
                      </a:r>
                      <a:r>
                        <a:rPr lang="en-US" sz="3200" dirty="0">
                          <a:solidFill>
                            <a:srgbClr val="000000"/>
                          </a:solidFill>
                          <a:effectLst/>
                          <a:latin typeface="Times New Roman" panose="02020603050405020304" pitchFamily="18" charset="0"/>
                          <a:ea typeface="DengXian"/>
                          <a:cs typeface="Times New Roman" panose="02020603050405020304" pitchFamily="18" charset="0"/>
                        </a:rPr>
                        <a:t>Chia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sẻ</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những</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điều</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vừa</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trao</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đổi</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về</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vi-VN" sz="3200" dirty="0">
                          <a:solidFill>
                            <a:srgbClr val="000000"/>
                          </a:solidFill>
                          <a:effectLst/>
                          <a:latin typeface="Times New Roman" panose="02020603050405020304" pitchFamily="18" charset="0"/>
                          <a:ea typeface="DengXian"/>
                          <a:cs typeface="Times New Roman" panose="02020603050405020304" pitchFamily="18" charset="0"/>
                        </a:rPr>
                        <a:t>bài tập 1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trước</a:t>
                      </a:r>
                      <a:r>
                        <a:rPr lang="en-US" sz="3200" dirty="0">
                          <a:solidFill>
                            <a:srgbClr val="000000"/>
                          </a:solidFill>
                          <a:effectLst/>
                          <a:latin typeface="Times New Roman" panose="02020603050405020304" pitchFamily="18" charset="0"/>
                          <a:ea typeface="DengXian"/>
                          <a:cs typeface="Times New Roman" panose="02020603050405020304" pitchFamily="18" charset="0"/>
                        </a:rPr>
                        <a:t> </a:t>
                      </a:r>
                      <a:r>
                        <a:rPr lang="en-US" sz="3200" dirty="0" err="1">
                          <a:solidFill>
                            <a:srgbClr val="000000"/>
                          </a:solidFill>
                          <a:effectLst/>
                          <a:latin typeface="Times New Roman" panose="02020603050405020304" pitchFamily="18" charset="0"/>
                          <a:ea typeface="DengXian"/>
                          <a:cs typeface="Times New Roman" panose="02020603050405020304" pitchFamily="18" charset="0"/>
                        </a:rPr>
                        <a:t>lớp</a:t>
                      </a:r>
                      <a:r>
                        <a:rPr lang="en-US" sz="3200" dirty="0">
                          <a:solidFill>
                            <a:srgbClr val="000000"/>
                          </a:solidFill>
                          <a:effectLst/>
                          <a:latin typeface="Times New Roman" panose="02020603050405020304" pitchFamily="18" charset="0"/>
                          <a:ea typeface="DengXian"/>
                          <a:cs typeface="Times New Roman" panose="02020603050405020304" pitchFamily="18" charset="0"/>
                        </a:rPr>
                        <a:t>.</a:t>
                      </a:r>
                      <a:endPar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566322" y="71424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08803" y="-152426"/>
            <a:ext cx="8001285" cy="2113680"/>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39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60529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0935679" y="5145"/>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276284" y="1097892"/>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562515" y="1884762"/>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682814" y="253715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Rounded Rectangle 11"/>
          <p:cNvSpPr/>
          <p:nvPr/>
        </p:nvSpPr>
        <p:spPr>
          <a:xfrm>
            <a:off x="4055165" y="743062"/>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529285" y="1628125"/>
            <a:ext cx="4676207" cy="1791260"/>
          </a:xfrm>
          <a:prstGeom prst="rect">
            <a:avLst/>
          </a:prstGeom>
        </p:spPr>
        <p:txBody>
          <a:bodyPr wrap="square">
            <a:spAutoFit/>
          </a:bodyPr>
          <a:lstStyle/>
          <a:p>
            <a:pPr algn="just">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H="1">
            <a:off x="5363577" y="1884223"/>
            <a:ext cx="7951" cy="4412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28273" y="1628125"/>
            <a:ext cx="6096000" cy="3951851"/>
          </a:xfrm>
          <a:prstGeom prst="rect">
            <a:avLst/>
          </a:prstGeom>
        </p:spPr>
        <p:txBody>
          <a:bodyPr>
            <a:spAutoFit/>
          </a:bodyPr>
          <a:lstStyle/>
          <a:p>
            <a:pPr algn="just">
              <a:lnSpc>
                <a:spcPct val="115000"/>
              </a:lnSpc>
              <a:spcAft>
                <a:spcPts val="0"/>
              </a:spcAft>
            </a:pP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gọi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đáp</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thán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a. Ơ, bác vẽ cháu đấy ư? (Nguyễn Thành Long)</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b. Này, bảo bác ấy có trốn đi đâu thì trốn. </a:t>
            </a:r>
            <a:endParaRPr lang="en-US" sz="2400" dirty="0">
              <a:solidFill>
                <a:srgbClr val="333333"/>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(Ngô Tất Tố)</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c. Thưa ông, chúng cháu ở Gia Lâm lên đấy ạ. (Kim Lân)</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333333"/>
                </a:solidFill>
                <a:latin typeface="Times New Roman" panose="02020603050405020304" pitchFamily="18" charset="0"/>
                <a:ea typeface="Times New Roman" panose="02020603050405020304" pitchFamily="18" charset="0"/>
              </a:rPr>
              <a:t>d. Trời ơi, chỉ còn có năm phút! (Nguyễn Thành Long)</a:t>
            </a:r>
            <a:endParaRPr lang="en-US" sz="2400" dirty="0">
              <a:effectLst/>
              <a:latin typeface="Times New Roman" panose="02020603050405020304" pitchFamily="18" charset="0"/>
              <a:ea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071198398"/>
              </p:ext>
            </p:extLst>
          </p:nvPr>
        </p:nvGraphicFramePr>
        <p:xfrm>
          <a:off x="529285" y="3598557"/>
          <a:ext cx="4704194" cy="2791411"/>
        </p:xfrm>
        <a:graphic>
          <a:graphicData uri="http://schemas.openxmlformats.org/drawingml/2006/table">
            <a:tbl>
              <a:tblPr firstRow="1" firstCol="1" bandRow="1">
                <a:tableStyleId>{5C22544A-7EE6-4342-B048-85BDC9FD1C3A}</a:tableStyleId>
              </a:tblPr>
              <a:tblGrid>
                <a:gridCol w="750875">
                  <a:extLst>
                    <a:ext uri="{9D8B030D-6E8A-4147-A177-3AD203B41FA5}">
                      <a16:colId xmlns:a16="http://schemas.microsoft.com/office/drawing/2014/main" val="997479344"/>
                    </a:ext>
                  </a:extLst>
                </a:gridCol>
                <a:gridCol w="1208598">
                  <a:extLst>
                    <a:ext uri="{9D8B030D-6E8A-4147-A177-3AD203B41FA5}">
                      <a16:colId xmlns:a16="http://schemas.microsoft.com/office/drawing/2014/main" val="3065918850"/>
                    </a:ext>
                  </a:extLst>
                </a:gridCol>
                <a:gridCol w="1176793">
                  <a:extLst>
                    <a:ext uri="{9D8B030D-6E8A-4147-A177-3AD203B41FA5}">
                      <a16:colId xmlns:a16="http://schemas.microsoft.com/office/drawing/2014/main" val="53542723"/>
                    </a:ext>
                  </a:extLst>
                </a:gridCol>
                <a:gridCol w="1567928">
                  <a:extLst>
                    <a:ext uri="{9D8B030D-6E8A-4147-A177-3AD203B41FA5}">
                      <a16:colId xmlns:a16="http://schemas.microsoft.com/office/drawing/2014/main" val="3386691189"/>
                    </a:ext>
                  </a:extLst>
                </a:gridCol>
              </a:tblGrid>
              <a:tr h="1243787">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Câu</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TPBL</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solidFill>
                            <a:schemeClr val="lt1"/>
                          </a:solidFill>
                          <a:effectLst/>
                          <a:latin typeface="Times New Roman" panose="02020603050405020304" pitchFamily="18" charset="0"/>
                          <a:ea typeface="+mn-ea"/>
                          <a:cs typeface="Times New Roman" panose="02020603050405020304" pitchFamily="18" charset="0"/>
                        </a:rPr>
                        <a:t>Ý</a:t>
                      </a:r>
                      <a:r>
                        <a:rPr lang="en-US" sz="2400" baseline="0" dirty="0">
                          <a:solidFill>
                            <a:schemeClr val="lt1"/>
                          </a:solidFill>
                          <a:effectLst/>
                          <a:latin typeface="Times New Roman" panose="02020603050405020304" pitchFamily="18" charset="0"/>
                          <a:ea typeface="+mn-ea"/>
                          <a:cs typeface="Times New Roman" panose="02020603050405020304" pitchFamily="18" charset="0"/>
                        </a:rPr>
                        <a:t> </a:t>
                      </a:r>
                      <a:r>
                        <a:rPr lang="en-US" sz="2400" baseline="0" dirty="0" err="1">
                          <a:solidFill>
                            <a:schemeClr val="lt1"/>
                          </a:solidFill>
                          <a:effectLst/>
                          <a:latin typeface="Times New Roman" panose="02020603050405020304" pitchFamily="18" charset="0"/>
                          <a:ea typeface="+mn-ea"/>
                          <a:cs typeface="Times New Roman" panose="02020603050405020304" pitchFamily="18" charset="0"/>
                        </a:rPr>
                        <a:t>nghĩa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2687988"/>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073629"/>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6747582"/>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6508558"/>
                  </a:ext>
                </a:extLst>
              </a:tr>
              <a:tr h="21501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d</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3589331"/>
                  </a:ext>
                </a:extLst>
              </a:tr>
            </a:tbl>
          </a:graphicData>
        </a:graphic>
      </p:graphicFrame>
    </p:spTree>
    <p:extLst>
      <p:ext uri="{BB962C8B-B14F-4D97-AF65-F5344CB8AC3E}">
        <p14:creationId xmlns:p14="http://schemas.microsoft.com/office/powerpoint/2010/main" val="3199840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id="{6BB1020D-DD39-47FE-B1F9-DA3D6E7EF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 y="4091859"/>
            <a:ext cx="2454551" cy="1551894"/>
          </a:xfrm>
          <a:prstGeom prst="rect">
            <a:avLst/>
          </a:prstGeom>
        </p:spPr>
      </p:pic>
      <p:sp>
        <p:nvSpPr>
          <p:cNvPr id="4" name="Oval 2"/>
          <p:cNvSpPr>
            <a:spLocks noChangeArrowheads="1"/>
          </p:cNvSpPr>
          <p:nvPr/>
        </p:nvSpPr>
        <p:spPr bwMode="auto">
          <a:xfrm>
            <a:off x="2864185" y="281870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 name="Oval 3"/>
          <p:cNvSpPr>
            <a:spLocks noChangeArrowheads="1"/>
          </p:cNvSpPr>
          <p:nvPr/>
        </p:nvSpPr>
        <p:spPr bwMode="auto">
          <a:xfrm>
            <a:off x="2280764" y="28325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6" name="Oval 4"/>
          <p:cNvSpPr>
            <a:spLocks noChangeArrowheads="1"/>
          </p:cNvSpPr>
          <p:nvPr/>
        </p:nvSpPr>
        <p:spPr bwMode="auto">
          <a:xfrm>
            <a:off x="3447075" y="2809328"/>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7" name="Oval 5"/>
          <p:cNvSpPr>
            <a:spLocks noChangeArrowheads="1"/>
          </p:cNvSpPr>
          <p:nvPr/>
        </p:nvSpPr>
        <p:spPr bwMode="auto">
          <a:xfrm>
            <a:off x="4713391" y="2759341"/>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 name="Oval 6"/>
          <p:cNvSpPr>
            <a:spLocks noChangeArrowheads="1"/>
          </p:cNvSpPr>
          <p:nvPr/>
        </p:nvSpPr>
        <p:spPr bwMode="auto">
          <a:xfrm>
            <a:off x="5822385" y="274757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 name="Oval 7"/>
          <p:cNvSpPr>
            <a:spLocks noChangeArrowheads="1"/>
          </p:cNvSpPr>
          <p:nvPr/>
        </p:nvSpPr>
        <p:spPr bwMode="auto">
          <a:xfrm>
            <a:off x="5254912" y="274871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0" name="Oval 8"/>
          <p:cNvSpPr>
            <a:spLocks noChangeArrowheads="1"/>
          </p:cNvSpPr>
          <p:nvPr/>
        </p:nvSpPr>
        <p:spPr bwMode="auto">
          <a:xfrm>
            <a:off x="7483122" y="2747579"/>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1" name="Oval 9"/>
          <p:cNvSpPr>
            <a:spLocks noChangeArrowheads="1"/>
          </p:cNvSpPr>
          <p:nvPr/>
        </p:nvSpPr>
        <p:spPr bwMode="auto">
          <a:xfrm>
            <a:off x="8574985" y="27395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12" name="Oval 10"/>
          <p:cNvSpPr>
            <a:spLocks noChangeArrowheads="1"/>
          </p:cNvSpPr>
          <p:nvPr/>
        </p:nvSpPr>
        <p:spPr bwMode="auto">
          <a:xfrm>
            <a:off x="8037619" y="273709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15" name="Oval 13"/>
          <p:cNvSpPr>
            <a:spLocks noChangeArrowheads="1"/>
          </p:cNvSpPr>
          <p:nvPr/>
        </p:nvSpPr>
        <p:spPr bwMode="auto">
          <a:xfrm>
            <a:off x="2275463" y="3873103"/>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1</a:t>
            </a:r>
          </a:p>
        </p:txBody>
      </p:sp>
      <p:sp>
        <p:nvSpPr>
          <p:cNvPr id="22" name="Line 20"/>
          <p:cNvSpPr>
            <a:spLocks noChangeShapeType="1"/>
          </p:cNvSpPr>
          <p:nvPr/>
        </p:nvSpPr>
        <p:spPr bwMode="auto">
          <a:xfrm flipH="1">
            <a:off x="2592290" y="3255878"/>
            <a:ext cx="9204" cy="60539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3" name="Line 21"/>
          <p:cNvSpPr>
            <a:spLocks noChangeShapeType="1"/>
          </p:cNvSpPr>
          <p:nvPr/>
        </p:nvSpPr>
        <p:spPr bwMode="auto">
          <a:xfrm>
            <a:off x="3204509" y="3235206"/>
            <a:ext cx="2305628" cy="62168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5" name="Line 23"/>
          <p:cNvSpPr>
            <a:spLocks noChangeShapeType="1"/>
          </p:cNvSpPr>
          <p:nvPr/>
        </p:nvSpPr>
        <p:spPr bwMode="auto">
          <a:xfrm flipH="1">
            <a:off x="3231525" y="3179913"/>
            <a:ext cx="2242749" cy="69513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7" name="Line 25"/>
          <p:cNvSpPr>
            <a:spLocks noChangeShapeType="1"/>
          </p:cNvSpPr>
          <p:nvPr/>
        </p:nvSpPr>
        <p:spPr bwMode="auto">
          <a:xfrm flipH="1">
            <a:off x="3689177" y="3270178"/>
            <a:ext cx="3532" cy="6217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8" name="Line 26"/>
          <p:cNvSpPr>
            <a:spLocks noChangeShapeType="1"/>
          </p:cNvSpPr>
          <p:nvPr/>
        </p:nvSpPr>
        <p:spPr bwMode="auto">
          <a:xfrm flipH="1">
            <a:off x="4994184" y="3183970"/>
            <a:ext cx="4451" cy="67195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29" name="Line 28"/>
          <p:cNvSpPr>
            <a:spLocks noChangeShapeType="1"/>
          </p:cNvSpPr>
          <p:nvPr/>
        </p:nvSpPr>
        <p:spPr bwMode="auto">
          <a:xfrm flipH="1">
            <a:off x="4332280" y="3218863"/>
            <a:ext cx="2219501" cy="67308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30" name="Rectangle 29"/>
          <p:cNvSpPr>
            <a:spLocks noChangeArrowheads="1"/>
          </p:cNvSpPr>
          <p:nvPr/>
        </p:nvSpPr>
        <p:spPr bwMode="auto">
          <a:xfrm>
            <a:off x="51135" y="21199"/>
            <a:ext cx="12182777" cy="430102"/>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Aft>
                <a:spcPts val="60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Trò</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chơi</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hoàn</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6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hảo</a:t>
            </a:r>
            <a:r>
              <a:rPr kumimoji="0" lang="en-US" altLang="en-US" sz="36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kĩ</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thuật</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Các</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mảnh</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 </a:t>
            </a:r>
            <a:r>
              <a:rPr kumimoji="0" lang="en-US" altLang="en-US" sz="3200" b="1" i="0" u="none" strike="noStrike" kern="0" cap="none" spc="0" normalizeH="0" baseline="0" noProof="0" dirty="0" err="1">
                <a:ln>
                  <a:noFill/>
                </a:ln>
                <a:solidFill>
                  <a:srgbClr val="0000FF"/>
                </a:solidFill>
                <a:effectLst/>
                <a:uLnTx/>
                <a:uFillTx/>
                <a:latin typeface="#9Slide05 Brannboll Ny" panose="02000000000000000000" pitchFamily="2" charset="0"/>
                <a:ea typeface="+mn-ea"/>
                <a:cs typeface="+mn-cs"/>
              </a:rPr>
              <a:t>ghép</a:t>
            </a:r>
            <a:r>
              <a:rPr kumimoji="0" lang="en-US" altLang="en-US" sz="32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mn-cs"/>
              </a:rPr>
              <a:t>”)</a:t>
            </a:r>
            <a:r>
              <a:rPr kumimoji="0" lang="en-US" altLang="en-US" sz="4800" b="0" i="0" u="none" strike="noStrike" kern="0" cap="none" spc="0" normalizeH="0" baseline="0" noProof="0" dirty="0">
                <a:ln>
                  <a:noFill/>
                </a:ln>
                <a:solidFill>
                  <a:srgbClr val="FFFFFF"/>
                </a:solidFill>
                <a:effectLst/>
                <a:uLnTx/>
                <a:uFillTx/>
                <a:latin typeface="#9Slide05 Brannboll Ny" panose="02000000000000000000" pitchFamily="2" charset="0"/>
                <a:ea typeface="+mn-ea"/>
                <a:cs typeface="+mn-cs"/>
              </a:rPr>
              <a:t>”</a:t>
            </a:r>
          </a:p>
        </p:txBody>
      </p:sp>
      <p:sp>
        <p:nvSpPr>
          <p:cNvPr id="34" name="Rectangle 33"/>
          <p:cNvSpPr/>
          <p:nvPr/>
        </p:nvSpPr>
        <p:spPr>
          <a:xfrm>
            <a:off x="2330308" y="585458"/>
            <a:ext cx="3972521" cy="1077218"/>
          </a:xfrm>
          <a:prstGeom prst="rect">
            <a:avLst/>
          </a:prstGeom>
          <a:ln w="571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I, 2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Times New Roman" panose="02020603050405020304" pitchFamily="18"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Times New Roman" panose="02020603050405020304" pitchFamily="18" charset="0"/>
              </a:rPr>
              <a:t> 2</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Nhóm </a:t>
            </a:r>
            <a:r>
              <a:rPr kumimoji="0" lang="en-US"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3,</a:t>
            </a:r>
            <a:r>
              <a:rPr kumimoji="0" lang="en-US" sz="3200" b="0" i="0" u="none" strike="noStrike" kern="1200" cap="none" spc="0" normalizeH="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 </a:t>
            </a:r>
            <a:r>
              <a:rPr kumimoji="0" lang="vi-VN" sz="3200" b="0" i="0" u="none" strike="noStrike" kern="1200" cap="none" spc="0" normalizeH="0" baseline="0" noProof="0" dirty="0">
                <a:ln>
                  <a:noFill/>
                </a:ln>
                <a:solidFill>
                  <a:srgbClr val="C00000"/>
                </a:solidFill>
                <a:effectLst/>
                <a:uLnTx/>
                <a:uFillTx/>
                <a:latin typeface="#9Slide05 Brannboll Ny" panose="02000000000000000000" pitchFamily="2" charset="0"/>
                <a:ea typeface="Times New Roman" panose="02020603050405020304" pitchFamily="18" charset="0"/>
                <a:cs typeface="#9Slide05 Pattaya" panose="00000500000000000000" pitchFamily="2" charset="-34"/>
              </a:rPr>
              <a:t>4:</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Calibri" panose="020F0502020204030204" pitchFamily="34" charset="0"/>
              </a:rPr>
              <a:t>Bài</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a:t>
            </a:r>
            <a:r>
              <a:rPr kumimoji="0" lang="en-US" sz="3200" b="0" i="0" u="none" strike="noStrike" kern="1200" cap="none" spc="0" normalizeH="0" noProof="0" dirty="0" err="1">
                <a:ln>
                  <a:noFill/>
                </a:ln>
                <a:solidFill>
                  <a:srgbClr val="000000"/>
                </a:solidFill>
                <a:effectLst/>
                <a:uLnTx/>
                <a:uFillTx/>
                <a:latin typeface="#9Slide05 Brannboll Ny" panose="02000000000000000000" pitchFamily="2" charset="0"/>
                <a:ea typeface="Calibri" panose="020F0502020204030204" pitchFamily="34" charset="0"/>
              </a:rPr>
              <a:t>tập</a:t>
            </a:r>
            <a:r>
              <a:rPr kumimoji="0" lang="en-US" sz="3200" b="0" i="0" u="none" strike="noStrike" kern="1200" cap="none" spc="0" normalizeH="0" noProof="0" dirty="0">
                <a:ln>
                  <a:noFill/>
                </a:ln>
                <a:solidFill>
                  <a:srgbClr val="000000"/>
                </a:solidFill>
                <a:effectLst/>
                <a:uLnTx/>
                <a:uFillTx/>
                <a:latin typeface="#9Slide05 Brannboll Ny" panose="02000000000000000000" pitchFamily="2" charset="0"/>
                <a:ea typeface="Calibri" panose="020F0502020204030204" pitchFamily="34" charset="0"/>
              </a:rPr>
              <a:t> 3</a:t>
            </a:r>
            <a:endPar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
        <p:nvSpPr>
          <p:cNvPr id="35" name="Line 22"/>
          <p:cNvSpPr>
            <a:spLocks noChangeShapeType="1"/>
          </p:cNvSpPr>
          <p:nvPr/>
        </p:nvSpPr>
        <p:spPr bwMode="auto">
          <a:xfrm>
            <a:off x="6130772" y="3233546"/>
            <a:ext cx="27534" cy="6422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grpSp>
        <p:nvGrpSpPr>
          <p:cNvPr id="38" name="Group 37"/>
          <p:cNvGrpSpPr/>
          <p:nvPr/>
        </p:nvGrpSpPr>
        <p:grpSpPr>
          <a:xfrm>
            <a:off x="36306" y="3190194"/>
            <a:ext cx="2273735" cy="858362"/>
            <a:chOff x="8649" y="3484277"/>
            <a:chExt cx="2326454" cy="1020282"/>
          </a:xfrm>
        </p:grpSpPr>
        <p:sp>
          <p:nvSpPr>
            <p:cNvPr id="37" name="Oval 36"/>
            <p:cNvSpPr/>
            <p:nvPr/>
          </p:nvSpPr>
          <p:spPr>
            <a:xfrm>
              <a:off x="8649" y="3484277"/>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p:cNvSpPr/>
            <p:nvPr/>
          </p:nvSpPr>
          <p:spPr>
            <a:xfrm>
              <a:off x="201349" y="3545676"/>
              <a:ext cx="1978612" cy="7682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mảnh</a:t>
              </a:r>
              <a:r>
                <a:rPr kumimoji="1" lang="en-US"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ghép</a:t>
              </a:r>
              <a:endParaRPr kumimoji="1" lang="vi-VN" sz="18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grpSp>
      <p:pic>
        <p:nvPicPr>
          <p:cNvPr id="39" name="Picture 38" descr="58PIC58PIC58PIC58PICHsaGKG559akDq_PIC2018.png"/>
          <p:cNvPicPr>
            <a:picLocks noChangeAspect="1"/>
          </p:cNvPicPr>
          <p:nvPr/>
        </p:nvPicPr>
        <p:blipFill>
          <a:blip r:embed="rId3" cstate="print"/>
          <a:srcRect l="7143" t="16071" r="5357" b="14286"/>
          <a:stretch>
            <a:fillRect/>
          </a:stretch>
        </p:blipFill>
        <p:spPr>
          <a:xfrm>
            <a:off x="-243565" y="5652474"/>
            <a:ext cx="11368328" cy="1313237"/>
          </a:xfrm>
          <a:prstGeom prst="rect">
            <a:avLst/>
          </a:prstGeom>
        </p:spPr>
      </p:pic>
      <p:sp>
        <p:nvSpPr>
          <p:cNvPr id="40" name="Rectangle 39"/>
          <p:cNvSpPr/>
          <p:nvPr/>
        </p:nvSpPr>
        <p:spPr>
          <a:xfrm>
            <a:off x="1329476" y="5833834"/>
            <a:ext cx="9328440"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1.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Chia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sẻ</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kiến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thức</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vòng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chuyên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ea typeface="Arial" panose="020B0604020202020204" pitchFamily="34" charset="0"/>
                <a:cs typeface="Times New Roman" panose="02020603050405020304" pitchFamily="18" charset="0"/>
              </a:rPr>
              <a:t>sâu</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Arial" panose="020B0604020202020204" pitchFamily="34" charset="0"/>
                <a:cs typeface="Times New Roman" panose="02020603050405020304" pitchFamily="18" charset="0"/>
              </a:rPr>
              <a:t>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400" b="0" i="0" u="none" strike="noStrike" kern="1200" cap="none" spc="0" normalizeH="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42"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44" y="6033965"/>
            <a:ext cx="923705" cy="764992"/>
          </a:xfrm>
          <a:prstGeom prst="rect">
            <a:avLst/>
          </a:prstGeom>
        </p:spPr>
      </p:pic>
      <p:pic>
        <p:nvPicPr>
          <p:cNvPr id="4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7985" y="6088634"/>
            <a:ext cx="897692" cy="797460"/>
          </a:xfrm>
          <a:prstGeom prst="rect">
            <a:avLst/>
          </a:prstGeom>
        </p:spPr>
      </p:pic>
      <p:pic>
        <p:nvPicPr>
          <p:cNvPr id="44"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785" y="5901611"/>
            <a:ext cx="1036645" cy="956389"/>
          </a:xfrm>
          <a:prstGeom prst="rect">
            <a:avLst/>
          </a:prstGeom>
        </p:spPr>
      </p:pic>
      <p:sp>
        <p:nvSpPr>
          <p:cNvPr id="47" name="Oval 3"/>
          <p:cNvSpPr>
            <a:spLocks noChangeArrowheads="1"/>
          </p:cNvSpPr>
          <p:nvPr/>
        </p:nvSpPr>
        <p:spPr bwMode="auto">
          <a:xfrm>
            <a:off x="2860169" y="1885033"/>
            <a:ext cx="1196428" cy="615106"/>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48" name="Oval 9"/>
          <p:cNvSpPr>
            <a:spLocks noChangeArrowheads="1"/>
          </p:cNvSpPr>
          <p:nvPr/>
        </p:nvSpPr>
        <p:spPr bwMode="auto">
          <a:xfrm>
            <a:off x="7979520" y="1784702"/>
            <a:ext cx="1193820" cy="577365"/>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49" name="Oval 5"/>
          <p:cNvSpPr>
            <a:spLocks noChangeArrowheads="1"/>
          </p:cNvSpPr>
          <p:nvPr/>
        </p:nvSpPr>
        <p:spPr bwMode="auto">
          <a:xfrm>
            <a:off x="5176234" y="1834524"/>
            <a:ext cx="1255547" cy="594821"/>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3</a:t>
            </a:r>
          </a:p>
        </p:txBody>
      </p:sp>
      <p:pic>
        <p:nvPicPr>
          <p:cNvPr id="4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29" y="1456766"/>
            <a:ext cx="2050683" cy="1614425"/>
          </a:xfrm>
          <a:prstGeom prst="rect">
            <a:avLst/>
          </a:prstGeom>
        </p:spPr>
      </p:pic>
      <p:sp>
        <p:nvSpPr>
          <p:cNvPr id="46" name="Oval 45"/>
          <p:cNvSpPr/>
          <p:nvPr/>
        </p:nvSpPr>
        <p:spPr bwMode="auto">
          <a:xfrm>
            <a:off x="165599" y="1106579"/>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Giai</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1" lang="en-US" sz="1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1" lang="en-US" sz="1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mn-cs"/>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Nhóm</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chuyên</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r>
              <a:rPr kumimoji="1" lang="en-US" sz="1100" b="1" i="0" u="none" strike="noStrike" kern="0" cap="none" spc="0" normalizeH="0" baseline="0" noProof="0" dirty="0" err="1">
                <a:ln>
                  <a:noFill/>
                </a:ln>
                <a:solidFill>
                  <a:srgbClr val="95032D"/>
                </a:solidFill>
                <a:effectLst/>
                <a:uLnTx/>
                <a:uFillTx/>
                <a:latin typeface="Times New Roman" panose="02020603050405020304" pitchFamily="18" charset="0"/>
                <a:ea typeface="+mn-ea"/>
                <a:cs typeface="+mn-cs"/>
              </a:rPr>
              <a:t>sâu</a:t>
            </a:r>
            <a:r>
              <a:rPr kumimoji="1" lang="en-US"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 </a:t>
            </a:r>
            <a:endParaRPr kumimoji="1" lang="vi-VN" sz="11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53" name="Oval 5"/>
          <p:cNvSpPr>
            <a:spLocks noChangeArrowheads="1"/>
          </p:cNvSpPr>
          <p:nvPr/>
        </p:nvSpPr>
        <p:spPr bwMode="auto">
          <a:xfrm>
            <a:off x="10325926" y="1851336"/>
            <a:ext cx="1137751" cy="542569"/>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effectLst/>
                <a:uLnTx/>
                <a:uFillTx/>
                <a:latin typeface="Arial" panose="020B0604020202020204" pitchFamily="34" charset="0"/>
                <a:ea typeface="+mn-ea"/>
                <a:cs typeface="+mn-cs"/>
              </a:rPr>
              <a:t>Nhóm</a:t>
            </a:r>
            <a:r>
              <a:rPr kumimoji="0" lang="en-US" altLang="en-US" sz="1800" b="0" i="0" u="none" strike="noStrike" kern="0" cap="none" spc="0" normalizeH="0" noProof="0" dirty="0">
                <a:ln>
                  <a:noFill/>
                </a:ln>
                <a:effectLst/>
                <a:uLnTx/>
                <a:uFillTx/>
                <a:latin typeface="Arial" panose="020B0604020202020204" pitchFamily="34" charset="0"/>
                <a:ea typeface="+mn-ea"/>
                <a:cs typeface="+mn-cs"/>
              </a:rPr>
              <a:t> </a:t>
            </a:r>
            <a:r>
              <a:rPr kumimoji="0" lang="vi-VN" altLang="en-US" sz="1800" b="0" i="0" u="none" strike="noStrike" kern="0" cap="none" spc="0" normalizeH="0" baseline="0" noProof="0" dirty="0">
                <a:ln>
                  <a:noFill/>
                </a:ln>
                <a:effectLst/>
                <a:uLnTx/>
                <a:uFillTx/>
                <a:latin typeface="Arial" panose="020B0604020202020204" pitchFamily="34" charset="0"/>
                <a:ea typeface="+mn-ea"/>
                <a:cs typeface="+mn-cs"/>
              </a:rPr>
              <a:t>4</a:t>
            </a:r>
            <a:endParaRPr kumimoji="0" lang="en-US" altLang="en-US" sz="1800" b="0" i="0" u="none" strike="noStrike" kern="0" cap="none" spc="0" normalizeH="0" baseline="0" noProof="0" dirty="0">
              <a:ln>
                <a:noFill/>
              </a:ln>
              <a:effectLst/>
              <a:uLnTx/>
              <a:uFillTx/>
              <a:latin typeface="Arial" panose="020B0604020202020204" pitchFamily="34" charset="0"/>
              <a:ea typeface="+mn-ea"/>
              <a:cs typeface="+mn-cs"/>
            </a:endParaRPr>
          </a:p>
        </p:txBody>
      </p:sp>
      <p:sp>
        <p:nvSpPr>
          <p:cNvPr id="54" name="Oval 4"/>
          <p:cNvSpPr>
            <a:spLocks noChangeArrowheads="1"/>
          </p:cNvSpPr>
          <p:nvPr/>
        </p:nvSpPr>
        <p:spPr bwMode="auto">
          <a:xfrm>
            <a:off x="3996246" y="2819674"/>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5" name="Oval 8"/>
          <p:cNvSpPr>
            <a:spLocks noChangeArrowheads="1"/>
          </p:cNvSpPr>
          <p:nvPr/>
        </p:nvSpPr>
        <p:spPr bwMode="auto">
          <a:xfrm>
            <a:off x="9159283" y="27712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56" name="Oval 6"/>
          <p:cNvSpPr>
            <a:spLocks noChangeArrowheads="1"/>
          </p:cNvSpPr>
          <p:nvPr/>
        </p:nvSpPr>
        <p:spPr bwMode="auto">
          <a:xfrm>
            <a:off x="6389858" y="2746865"/>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57" name="Oval 6"/>
          <p:cNvSpPr>
            <a:spLocks noChangeArrowheads="1"/>
          </p:cNvSpPr>
          <p:nvPr/>
        </p:nvSpPr>
        <p:spPr bwMode="auto">
          <a:xfrm>
            <a:off x="9875951" y="27763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59" name="Oval 6"/>
          <p:cNvSpPr>
            <a:spLocks noChangeArrowheads="1"/>
          </p:cNvSpPr>
          <p:nvPr/>
        </p:nvSpPr>
        <p:spPr bwMode="auto">
          <a:xfrm>
            <a:off x="10376628" y="2769983"/>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0" name="Oval 6"/>
          <p:cNvSpPr>
            <a:spLocks noChangeArrowheads="1"/>
          </p:cNvSpPr>
          <p:nvPr/>
        </p:nvSpPr>
        <p:spPr bwMode="auto">
          <a:xfrm>
            <a:off x="10906320" y="278480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1" name="Oval 6"/>
          <p:cNvSpPr>
            <a:spLocks noChangeArrowheads="1"/>
          </p:cNvSpPr>
          <p:nvPr/>
        </p:nvSpPr>
        <p:spPr bwMode="auto">
          <a:xfrm>
            <a:off x="11461442" y="2802811"/>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68" name="Oval 8"/>
          <p:cNvSpPr>
            <a:spLocks noChangeArrowheads="1"/>
          </p:cNvSpPr>
          <p:nvPr/>
        </p:nvSpPr>
        <p:spPr bwMode="auto">
          <a:xfrm>
            <a:off x="10404070" y="394577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2</a:t>
            </a:r>
          </a:p>
        </p:txBody>
      </p:sp>
      <p:sp>
        <p:nvSpPr>
          <p:cNvPr id="70" name="Line 25"/>
          <p:cNvSpPr>
            <a:spLocks noChangeShapeType="1"/>
          </p:cNvSpPr>
          <p:nvPr/>
        </p:nvSpPr>
        <p:spPr bwMode="auto">
          <a:xfrm>
            <a:off x="4382636" y="3201712"/>
            <a:ext cx="2318317" cy="65518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1" name="Line 22"/>
          <p:cNvSpPr>
            <a:spLocks noChangeShapeType="1"/>
          </p:cNvSpPr>
          <p:nvPr/>
        </p:nvSpPr>
        <p:spPr bwMode="auto">
          <a:xfrm>
            <a:off x="8843432" y="3191500"/>
            <a:ext cx="13624" cy="6926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2" name="Line 22"/>
          <p:cNvSpPr>
            <a:spLocks noChangeShapeType="1"/>
          </p:cNvSpPr>
          <p:nvPr/>
        </p:nvSpPr>
        <p:spPr bwMode="auto">
          <a:xfrm>
            <a:off x="9517332" y="3178642"/>
            <a:ext cx="2180195" cy="75833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4" name="Line 28"/>
          <p:cNvSpPr>
            <a:spLocks noChangeShapeType="1"/>
          </p:cNvSpPr>
          <p:nvPr/>
        </p:nvSpPr>
        <p:spPr bwMode="auto">
          <a:xfrm flipH="1">
            <a:off x="8255175" y="3232934"/>
            <a:ext cx="2326173" cy="66646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5" name="Line 28"/>
          <p:cNvSpPr>
            <a:spLocks noChangeShapeType="1"/>
          </p:cNvSpPr>
          <p:nvPr/>
        </p:nvSpPr>
        <p:spPr bwMode="auto">
          <a:xfrm flipH="1">
            <a:off x="9517332" y="3198750"/>
            <a:ext cx="2130687" cy="686882"/>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6" name="Line 28"/>
          <p:cNvSpPr>
            <a:spLocks noChangeShapeType="1"/>
          </p:cNvSpPr>
          <p:nvPr/>
        </p:nvSpPr>
        <p:spPr bwMode="auto">
          <a:xfrm>
            <a:off x="11192492" y="3222069"/>
            <a:ext cx="10276" cy="1138021"/>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78" name="Oval 7"/>
          <p:cNvSpPr>
            <a:spLocks noChangeArrowheads="1"/>
          </p:cNvSpPr>
          <p:nvPr/>
        </p:nvSpPr>
        <p:spPr bwMode="auto">
          <a:xfrm>
            <a:off x="2798309" y="3872330"/>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79" name="Oval 4"/>
          <p:cNvSpPr>
            <a:spLocks noChangeArrowheads="1"/>
          </p:cNvSpPr>
          <p:nvPr/>
        </p:nvSpPr>
        <p:spPr bwMode="auto">
          <a:xfrm>
            <a:off x="3397276" y="3884189"/>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Arial" panose="020B0604020202020204" pitchFamily="34" charset="0"/>
                <a:ea typeface="+mn-ea"/>
                <a:cs typeface="+mn-cs"/>
              </a:rPr>
              <a:t>1</a:t>
            </a:r>
          </a:p>
        </p:txBody>
      </p:sp>
      <p:sp>
        <p:nvSpPr>
          <p:cNvPr id="80" name="Oval 6"/>
          <p:cNvSpPr>
            <a:spLocks noChangeArrowheads="1"/>
          </p:cNvSpPr>
          <p:nvPr/>
        </p:nvSpPr>
        <p:spPr bwMode="auto">
          <a:xfrm>
            <a:off x="3956068" y="3876009"/>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2" name="Oval 5"/>
          <p:cNvSpPr>
            <a:spLocks noChangeArrowheads="1"/>
          </p:cNvSpPr>
          <p:nvPr/>
        </p:nvSpPr>
        <p:spPr bwMode="auto">
          <a:xfrm>
            <a:off x="4696213" y="3889328"/>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3" name="Oval 2"/>
          <p:cNvSpPr>
            <a:spLocks noChangeArrowheads="1"/>
          </p:cNvSpPr>
          <p:nvPr/>
        </p:nvSpPr>
        <p:spPr bwMode="auto">
          <a:xfrm>
            <a:off x="5295560" y="3884156"/>
            <a:ext cx="518173" cy="394853"/>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4" name="Oval 6"/>
          <p:cNvSpPr>
            <a:spLocks noChangeArrowheads="1"/>
          </p:cNvSpPr>
          <p:nvPr/>
        </p:nvSpPr>
        <p:spPr bwMode="auto">
          <a:xfrm>
            <a:off x="5886502" y="3860907"/>
            <a:ext cx="518173" cy="421517"/>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5" name="Oval 4"/>
          <p:cNvSpPr>
            <a:spLocks noChangeArrowheads="1"/>
          </p:cNvSpPr>
          <p:nvPr/>
        </p:nvSpPr>
        <p:spPr bwMode="auto">
          <a:xfrm>
            <a:off x="6453305" y="3888967"/>
            <a:ext cx="518173" cy="421517"/>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2</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6" name="Oval 8"/>
          <p:cNvSpPr>
            <a:spLocks noChangeArrowheads="1"/>
          </p:cNvSpPr>
          <p:nvPr/>
        </p:nvSpPr>
        <p:spPr bwMode="auto">
          <a:xfrm>
            <a:off x="7483511" y="392761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87" name="Oval 6"/>
          <p:cNvSpPr>
            <a:spLocks noChangeArrowheads="1"/>
          </p:cNvSpPr>
          <p:nvPr/>
        </p:nvSpPr>
        <p:spPr bwMode="auto">
          <a:xfrm>
            <a:off x="8049002" y="3925878"/>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89" name="Oval 9"/>
          <p:cNvSpPr>
            <a:spLocks noChangeArrowheads="1"/>
          </p:cNvSpPr>
          <p:nvPr/>
        </p:nvSpPr>
        <p:spPr bwMode="auto">
          <a:xfrm>
            <a:off x="8622394" y="3910443"/>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solidFill>
                  <a:srgbClr val="DDDDDD"/>
                </a:solidFill>
                <a:latin typeface="Arial" panose="020B0604020202020204" pitchFamily="34" charset="0"/>
              </a:rPr>
              <a:t>1</a:t>
            </a:r>
            <a:endPar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endParaRPr>
          </a:p>
        </p:txBody>
      </p:sp>
      <p:sp>
        <p:nvSpPr>
          <p:cNvPr id="90" name="Oval 6"/>
          <p:cNvSpPr>
            <a:spLocks noChangeArrowheads="1"/>
          </p:cNvSpPr>
          <p:nvPr/>
        </p:nvSpPr>
        <p:spPr bwMode="auto">
          <a:xfrm>
            <a:off x="9173186" y="3906645"/>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2</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1" name="Line 22"/>
          <p:cNvSpPr>
            <a:spLocks noChangeShapeType="1"/>
          </p:cNvSpPr>
          <p:nvPr/>
        </p:nvSpPr>
        <p:spPr bwMode="auto">
          <a:xfrm>
            <a:off x="7746562" y="3167698"/>
            <a:ext cx="3622" cy="71645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2" name="Line 22"/>
          <p:cNvSpPr>
            <a:spLocks noChangeShapeType="1"/>
          </p:cNvSpPr>
          <p:nvPr/>
        </p:nvSpPr>
        <p:spPr bwMode="auto">
          <a:xfrm>
            <a:off x="8405542" y="3167331"/>
            <a:ext cx="2133998" cy="77601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3" name="Oval 8"/>
          <p:cNvSpPr>
            <a:spLocks noChangeArrowheads="1"/>
          </p:cNvSpPr>
          <p:nvPr/>
        </p:nvSpPr>
        <p:spPr bwMode="auto">
          <a:xfrm>
            <a:off x="11548126" y="3932901"/>
            <a:ext cx="518173" cy="421517"/>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2</a:t>
            </a:r>
          </a:p>
        </p:txBody>
      </p:sp>
      <p:sp>
        <p:nvSpPr>
          <p:cNvPr id="94" name="Oval 6"/>
          <p:cNvSpPr>
            <a:spLocks noChangeArrowheads="1"/>
          </p:cNvSpPr>
          <p:nvPr/>
        </p:nvSpPr>
        <p:spPr bwMode="auto">
          <a:xfrm>
            <a:off x="9883475" y="3922966"/>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5" name="Oval 6"/>
          <p:cNvSpPr>
            <a:spLocks noChangeArrowheads="1"/>
          </p:cNvSpPr>
          <p:nvPr/>
        </p:nvSpPr>
        <p:spPr bwMode="auto">
          <a:xfrm>
            <a:off x="10986822" y="3947370"/>
            <a:ext cx="518173" cy="421517"/>
          </a:xfrm>
          <a:prstGeom prst="ellipse">
            <a:avLst/>
          </a:prstGeom>
          <a:solidFill>
            <a:srgbClr val="FFFF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kern="0" dirty="0">
                <a:latin typeface="Arial" panose="020B0604020202020204" pitchFamily="34" charset="0"/>
              </a:rPr>
              <a:t>1</a:t>
            </a:r>
            <a:endParaRPr kumimoji="0" lang="en-US" altLang="en-US" sz="1800" b="0" i="0" u="none" strike="noStrike" kern="0" cap="none" spc="0" normalizeH="0" baseline="0" noProof="0" dirty="0">
              <a:ln>
                <a:noFill/>
              </a:ln>
              <a:effectLst/>
              <a:uLnTx/>
              <a:uFillTx/>
              <a:latin typeface="Arial" panose="020B0604020202020204" pitchFamily="34" charset="0"/>
            </a:endParaRPr>
          </a:p>
        </p:txBody>
      </p:sp>
      <p:sp>
        <p:nvSpPr>
          <p:cNvPr id="96" name="Line 28"/>
          <p:cNvSpPr>
            <a:spLocks noChangeShapeType="1"/>
          </p:cNvSpPr>
          <p:nvPr/>
        </p:nvSpPr>
        <p:spPr bwMode="auto">
          <a:xfrm>
            <a:off x="10185158" y="3203880"/>
            <a:ext cx="11191" cy="7418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7" name="Line 25"/>
          <p:cNvSpPr>
            <a:spLocks noChangeShapeType="1"/>
          </p:cNvSpPr>
          <p:nvPr/>
        </p:nvSpPr>
        <p:spPr bwMode="auto">
          <a:xfrm flipH="1">
            <a:off x="3412465" y="2468589"/>
            <a:ext cx="16102" cy="476576"/>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8" name="Line 25"/>
          <p:cNvSpPr>
            <a:spLocks noChangeShapeType="1"/>
          </p:cNvSpPr>
          <p:nvPr/>
        </p:nvSpPr>
        <p:spPr bwMode="auto">
          <a:xfrm flipH="1">
            <a:off x="10894802" y="2421240"/>
            <a:ext cx="11517" cy="44231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99" name="Line 25"/>
          <p:cNvSpPr>
            <a:spLocks noChangeShapeType="1"/>
          </p:cNvSpPr>
          <p:nvPr/>
        </p:nvSpPr>
        <p:spPr bwMode="auto">
          <a:xfrm>
            <a:off x="8570608" y="2373511"/>
            <a:ext cx="2818" cy="41478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0" name="Line 25"/>
          <p:cNvSpPr>
            <a:spLocks noChangeShapeType="1"/>
          </p:cNvSpPr>
          <p:nvPr/>
        </p:nvSpPr>
        <p:spPr bwMode="auto">
          <a:xfrm flipH="1">
            <a:off x="5803192" y="2460823"/>
            <a:ext cx="9920" cy="39010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1" name="Oval 3"/>
          <p:cNvSpPr>
            <a:spLocks noChangeArrowheads="1"/>
          </p:cNvSpPr>
          <p:nvPr/>
        </p:nvSpPr>
        <p:spPr bwMode="auto">
          <a:xfrm>
            <a:off x="2541107" y="4660859"/>
            <a:ext cx="1550749" cy="905159"/>
          </a:xfrm>
          <a:prstGeom prst="ellipse">
            <a:avLst/>
          </a:prstGeom>
          <a:solidFill>
            <a:schemeClr val="accent2"/>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1</a:t>
            </a:r>
          </a:p>
        </p:txBody>
      </p:sp>
      <p:sp>
        <p:nvSpPr>
          <p:cNvPr id="103" name="Oval 3"/>
          <p:cNvSpPr>
            <a:spLocks noChangeArrowheads="1"/>
          </p:cNvSpPr>
          <p:nvPr/>
        </p:nvSpPr>
        <p:spPr bwMode="auto">
          <a:xfrm>
            <a:off x="5111127" y="4664944"/>
            <a:ext cx="1550749" cy="905159"/>
          </a:xfrm>
          <a:prstGeom prst="ellipse">
            <a:avLst/>
          </a:prstGeom>
          <a:solidFill>
            <a:schemeClr val="accent1"/>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2</a:t>
            </a:r>
          </a:p>
        </p:txBody>
      </p:sp>
      <p:sp>
        <p:nvSpPr>
          <p:cNvPr id="104" name="Oval 3"/>
          <p:cNvSpPr>
            <a:spLocks noChangeArrowheads="1"/>
          </p:cNvSpPr>
          <p:nvPr/>
        </p:nvSpPr>
        <p:spPr bwMode="auto">
          <a:xfrm>
            <a:off x="10169779" y="4663215"/>
            <a:ext cx="1550749" cy="905159"/>
          </a:xfrm>
          <a:prstGeom prst="ellipse">
            <a:avLst/>
          </a:prstGeom>
          <a:solidFill>
            <a:srgbClr val="00206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4</a:t>
            </a:r>
          </a:p>
        </p:txBody>
      </p:sp>
      <p:sp>
        <p:nvSpPr>
          <p:cNvPr id="105" name="Oval 3"/>
          <p:cNvSpPr>
            <a:spLocks noChangeArrowheads="1"/>
          </p:cNvSpPr>
          <p:nvPr/>
        </p:nvSpPr>
        <p:spPr bwMode="auto">
          <a:xfrm>
            <a:off x="7780417" y="4664945"/>
            <a:ext cx="1550749" cy="905159"/>
          </a:xfrm>
          <a:prstGeom prst="ellipse">
            <a:avLst/>
          </a:prstGeom>
          <a:solidFill>
            <a:srgbClr val="7030A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Nhóm</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a:t>
            </a:r>
            <a:r>
              <a:rPr kumimoji="0" lang="en-US" altLang="en-US" sz="1800" b="0" i="0" u="none" strike="noStrike" kern="0" cap="none" spc="0" normalizeH="0" baseline="0" noProof="0" dirty="0" err="1">
                <a:ln>
                  <a:noFill/>
                </a:ln>
                <a:solidFill>
                  <a:srgbClr val="DDDDDD"/>
                </a:solidFill>
                <a:effectLst/>
                <a:uLnTx/>
                <a:uFillTx/>
                <a:latin typeface="Arial" panose="020B0604020202020204" pitchFamily="34" charset="0"/>
                <a:ea typeface="+mn-ea"/>
                <a:cs typeface="+mn-cs"/>
              </a:rPr>
              <a:t>mới</a:t>
            </a:r>
            <a:r>
              <a:rPr kumimoji="0" lang="en-US" altLang="en-US" sz="1800" b="0" i="0" u="none" strike="noStrike" kern="0" cap="none" spc="0" normalizeH="0" baseline="0" noProof="0" dirty="0">
                <a:ln>
                  <a:noFill/>
                </a:ln>
                <a:solidFill>
                  <a:srgbClr val="DDDDDD"/>
                </a:solidFill>
                <a:effectLst/>
                <a:uLnTx/>
                <a:uFillTx/>
                <a:latin typeface="Arial" panose="020B0604020202020204" pitchFamily="34" charset="0"/>
                <a:ea typeface="+mn-ea"/>
                <a:cs typeface="+mn-cs"/>
              </a:rPr>
              <a:t> 3</a:t>
            </a:r>
          </a:p>
        </p:txBody>
      </p:sp>
      <p:sp>
        <p:nvSpPr>
          <p:cNvPr id="106" name="Line 25"/>
          <p:cNvSpPr>
            <a:spLocks noChangeShapeType="1"/>
          </p:cNvSpPr>
          <p:nvPr/>
        </p:nvSpPr>
        <p:spPr bwMode="auto">
          <a:xfrm flipH="1" flipV="1">
            <a:off x="3356656" y="4146054"/>
            <a:ext cx="0" cy="514804"/>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7" name="Line 25"/>
          <p:cNvSpPr>
            <a:spLocks noChangeShapeType="1"/>
          </p:cNvSpPr>
          <p:nvPr/>
        </p:nvSpPr>
        <p:spPr bwMode="auto">
          <a:xfrm flipH="1" flipV="1">
            <a:off x="1095453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8" name="Line 25"/>
          <p:cNvSpPr>
            <a:spLocks noChangeShapeType="1"/>
          </p:cNvSpPr>
          <p:nvPr/>
        </p:nvSpPr>
        <p:spPr bwMode="auto">
          <a:xfrm flipH="1" flipV="1">
            <a:off x="8590104"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
        <p:nvSpPr>
          <p:cNvPr id="109" name="Line 25"/>
          <p:cNvSpPr>
            <a:spLocks noChangeShapeType="1"/>
          </p:cNvSpPr>
          <p:nvPr/>
        </p:nvSpPr>
        <p:spPr bwMode="auto">
          <a:xfrm flipH="1" flipV="1">
            <a:off x="5830042" y="4184989"/>
            <a:ext cx="1" cy="45159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165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22860"/>
            <a:ext cx="12192000" cy="50987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THÀNH PHẦN BIỆT LẬP TRONG CÂU</a:t>
            </a:r>
          </a:p>
        </p:txBody>
      </p:sp>
      <p:sp>
        <p:nvSpPr>
          <p:cNvPr id="5" name="五角星 4"/>
          <p:cNvSpPr/>
          <p:nvPr/>
        </p:nvSpPr>
        <p:spPr>
          <a:xfrm rot="19903756">
            <a:off x="3233" y="35220"/>
            <a:ext cx="640206" cy="506432"/>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11474903" y="93235"/>
            <a:ext cx="740429" cy="419498"/>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Rectangle 10"/>
          <p:cNvSpPr/>
          <p:nvPr/>
        </p:nvSpPr>
        <p:spPr>
          <a:xfrm>
            <a:off x="263119" y="1703049"/>
            <a:ext cx="5553844" cy="1938992"/>
          </a:xfrm>
          <a:prstGeom prst="rect">
            <a:avLst/>
          </a:prstGeom>
        </p:spPr>
        <p:txBody>
          <a:bodyPr wrap="square">
            <a:spAutoFit/>
          </a:bodyPr>
          <a:lstStyle/>
          <a:p>
            <a:pPr algn="just">
              <a:spcAft>
                <a:spcPts val="0"/>
              </a:spcAft>
            </a:pPr>
            <a:r>
              <a:rPr lang="vi-VN" sz="2400" b="1" dirty="0">
                <a:latin typeface="Times New Roman" panose="02020603050405020304" pitchFamily="18" charset="0"/>
                <a:ea typeface="Times New Roman" panose="02020603050405020304" pitchFamily="18" charset="0"/>
              </a:rPr>
              <a:t>Câu 2: </a:t>
            </a:r>
            <a:r>
              <a:rPr lang="vi-VN" sz="2400" b="1" dirty="0">
                <a:solidFill>
                  <a:srgbClr val="333333"/>
                </a:solidFill>
                <a:latin typeface="Times New Roman" panose="02020603050405020304" pitchFamily="18" charset="0"/>
                <a:ea typeface="Times New Roman" panose="02020603050405020304" pitchFamily="18" charset="0"/>
              </a:rPr>
              <a:t>Tìm thành phần phụ chú trong </a:t>
            </a:r>
            <a:r>
              <a:rPr lang="en-US" sz="2400" b="1" dirty="0" err="1">
                <a:solidFill>
                  <a:srgbClr val="333333"/>
                </a:solidFill>
                <a:latin typeface="Times New Roman" panose="02020603050405020304" pitchFamily="18" charset="0"/>
                <a:ea typeface="Times New Roman" panose="02020603050405020304" pitchFamily="18" charset="0"/>
              </a:rPr>
              <a:t>các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câu</a:t>
            </a:r>
            <a:r>
              <a:rPr lang="en-US" sz="2400" b="1" dirty="0">
                <a:solidFill>
                  <a:srgbClr val="333333"/>
                </a:solidFill>
                <a:latin typeface="Times New Roman" panose="02020603050405020304" pitchFamily="18" charset="0"/>
                <a:ea typeface="Times New Roman" panose="02020603050405020304" pitchFamily="18" charset="0"/>
              </a:rPr>
              <a:t> (SGK – tr91)</a:t>
            </a:r>
            <a:r>
              <a:rPr lang="vi-VN" sz="2400" b="1" dirty="0">
                <a:solidFill>
                  <a:srgbClr val="333333"/>
                </a:solidFill>
                <a:latin typeface="Times New Roman" panose="02020603050405020304" pitchFamily="18" charset="0"/>
                <a:ea typeface="Times New Roman" panose="02020603050405020304" pitchFamily="18" charset="0"/>
              </a:rPr>
              <a:t>. Dấu hiệu hình thức nào giúp em nhận biết thành phần đó? Các thành phần phụ chú đó được dùng làm gì?</a:t>
            </a:r>
            <a:endParaRPr lang="en-US" sz="2400" b="1" dirty="0">
              <a:latin typeface="Times New Roman" panose="02020603050405020304" pitchFamily="18" charset="0"/>
              <a:ea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323640262"/>
              </p:ext>
            </p:extLst>
          </p:nvPr>
        </p:nvGraphicFramePr>
        <p:xfrm>
          <a:off x="263119" y="3786267"/>
          <a:ext cx="5433408" cy="2103120"/>
        </p:xfrm>
        <a:graphic>
          <a:graphicData uri="http://schemas.openxmlformats.org/drawingml/2006/table">
            <a:tbl>
              <a:tblPr firstRow="1" firstCol="1" bandRow="1">
                <a:tableStyleId>{5C22544A-7EE6-4342-B048-85BDC9FD1C3A}</a:tableStyleId>
              </a:tblPr>
              <a:tblGrid>
                <a:gridCol w="968992">
                  <a:extLst>
                    <a:ext uri="{9D8B030D-6E8A-4147-A177-3AD203B41FA5}">
                      <a16:colId xmlns:a16="http://schemas.microsoft.com/office/drawing/2014/main" val="3352377323"/>
                    </a:ext>
                  </a:extLst>
                </a:gridCol>
                <a:gridCol w="1427655">
                  <a:extLst>
                    <a:ext uri="{9D8B030D-6E8A-4147-A177-3AD203B41FA5}">
                      <a16:colId xmlns:a16="http://schemas.microsoft.com/office/drawing/2014/main" val="126334927"/>
                    </a:ext>
                  </a:extLst>
                </a:gridCol>
                <a:gridCol w="1785514">
                  <a:extLst>
                    <a:ext uri="{9D8B030D-6E8A-4147-A177-3AD203B41FA5}">
                      <a16:colId xmlns:a16="http://schemas.microsoft.com/office/drawing/2014/main" val="1173902405"/>
                    </a:ext>
                  </a:extLst>
                </a:gridCol>
                <a:gridCol w="1251247">
                  <a:extLst>
                    <a:ext uri="{9D8B030D-6E8A-4147-A177-3AD203B41FA5}">
                      <a16:colId xmlns:a16="http://schemas.microsoft.com/office/drawing/2014/main" val="1141963375"/>
                    </a:ext>
                  </a:extLst>
                </a:gridCol>
              </a:tblGrid>
              <a:tr h="656590">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Câu</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hiệu</a:t>
                      </a:r>
                      <a:r>
                        <a:rPr lang="en-US" sz="2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Công dụng</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3872542"/>
                  </a:ext>
                </a:extLst>
              </a:tr>
              <a:tr h="23812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769812"/>
                  </a:ext>
                </a:extLst>
              </a:tr>
              <a:tr h="23812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460180"/>
                  </a:ext>
                </a:extLst>
              </a:tr>
              <a:tr h="238125">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942870"/>
                  </a:ext>
                </a:extLst>
              </a:tr>
            </a:tbl>
          </a:graphicData>
        </a:graphic>
      </p:graphicFrame>
      <p:sp>
        <p:nvSpPr>
          <p:cNvPr id="17" name="Rounded Rectangle 16"/>
          <p:cNvSpPr/>
          <p:nvPr/>
        </p:nvSpPr>
        <p:spPr>
          <a:xfrm>
            <a:off x="1367625" y="824666"/>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NHÓM 1,2</a:t>
            </a:r>
            <a:endParaRPr lang="en-US" sz="28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7419892" y="824666"/>
            <a:ext cx="3056153" cy="734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NHÓM 3,4</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6289482" y="1703049"/>
            <a:ext cx="5307697" cy="1569660"/>
          </a:xfrm>
          <a:prstGeom prst="rect">
            <a:avLst/>
          </a:prstGeom>
        </p:spPr>
        <p:txBody>
          <a:bodyPr wrap="square">
            <a:spAutoFit/>
          </a:bodyPr>
          <a:lstStyle/>
          <a:p>
            <a:pPr algn="just"/>
            <a:r>
              <a:rPr lang="vi-VN" sz="2400" b="1" dirty="0">
                <a:solidFill>
                  <a:srgbClr val="333333"/>
                </a:solidFill>
                <a:latin typeface="Times New Roman" panose="02020603050405020304" pitchFamily="18" charset="0"/>
                <a:cs typeface="Times New Roman" panose="02020603050405020304" pitchFamily="18" charset="0"/>
              </a:rPr>
              <a:t>Câu 3. Tìm thành phần chuyển tiếp, thành phần tình thái trong những câu dưới đây. Chỉ ra ý nghĩa, tác dụng của mỗi thành phần đó.</a:t>
            </a:r>
          </a:p>
        </p:txBody>
      </p:sp>
      <p:graphicFrame>
        <p:nvGraphicFramePr>
          <p:cNvPr id="20" name="Table 19"/>
          <p:cNvGraphicFramePr>
            <a:graphicFrameLocks noGrp="1"/>
          </p:cNvGraphicFramePr>
          <p:nvPr>
            <p:extLst>
              <p:ext uri="{D42A27DB-BD31-4B8C-83A1-F6EECF244321}">
                <p14:modId xmlns:p14="http://schemas.microsoft.com/office/powerpoint/2010/main" val="4080759762"/>
              </p:ext>
            </p:extLst>
          </p:nvPr>
        </p:nvGraphicFramePr>
        <p:xfrm>
          <a:off x="6416903" y="3272709"/>
          <a:ext cx="5430539" cy="2804160"/>
        </p:xfrm>
        <a:graphic>
          <a:graphicData uri="http://schemas.openxmlformats.org/drawingml/2006/table">
            <a:tbl>
              <a:tblPr firstRow="1" firstCol="1" bandRow="1">
                <a:tableStyleId>{5C22544A-7EE6-4342-B048-85BDC9FD1C3A}</a:tableStyleId>
              </a:tblPr>
              <a:tblGrid>
                <a:gridCol w="807347">
                  <a:extLst>
                    <a:ext uri="{9D8B030D-6E8A-4147-A177-3AD203B41FA5}">
                      <a16:colId xmlns:a16="http://schemas.microsoft.com/office/drawing/2014/main" val="2918937778"/>
                    </a:ext>
                  </a:extLst>
                </a:gridCol>
                <a:gridCol w="1092814">
                  <a:extLst>
                    <a:ext uri="{9D8B030D-6E8A-4147-A177-3AD203B41FA5}">
                      <a16:colId xmlns:a16="http://schemas.microsoft.com/office/drawing/2014/main" val="2722286676"/>
                    </a:ext>
                  </a:extLst>
                </a:gridCol>
                <a:gridCol w="2389535">
                  <a:extLst>
                    <a:ext uri="{9D8B030D-6E8A-4147-A177-3AD203B41FA5}">
                      <a16:colId xmlns:a16="http://schemas.microsoft.com/office/drawing/2014/main" val="1666827394"/>
                    </a:ext>
                  </a:extLst>
                </a:gridCol>
                <a:gridCol w="1140843">
                  <a:extLst>
                    <a:ext uri="{9D8B030D-6E8A-4147-A177-3AD203B41FA5}">
                      <a16:colId xmlns:a16="http://schemas.microsoft.com/office/drawing/2014/main" val="3438078216"/>
                    </a:ext>
                  </a:extLst>
                </a:gridCol>
              </a:tblGrid>
              <a:tr h="656590">
                <a:tc>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Câu</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latin typeface="Times New Roman" panose="02020603050405020304" pitchFamily="18" charset="0"/>
                          <a:cs typeface="Times New Roman" panose="02020603050405020304" pitchFamily="18" charset="0"/>
                        </a:rPr>
                        <a:t>TPBL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Dấu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err="1">
                          <a:effectLst/>
                          <a:latin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170021"/>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278433"/>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b</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449844"/>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c</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4440458"/>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d</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969428"/>
                  </a:ext>
                </a:extLst>
              </a:tr>
              <a:tr h="238125">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e</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8884634"/>
                  </a:ext>
                </a:extLst>
              </a:tr>
            </a:tbl>
          </a:graphicData>
        </a:graphic>
      </p:graphicFrame>
    </p:spTree>
    <p:extLst>
      <p:ext uri="{BB962C8B-B14F-4D97-AF65-F5344CB8AC3E}">
        <p14:creationId xmlns:p14="http://schemas.microsoft.com/office/powerpoint/2010/main" val="1085453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1477</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#9Slide05 Brannboll Ny</vt:lpstr>
      <vt:lpstr>#9Slide07 Marbelia Regular</vt:lpstr>
      <vt:lpstr>Arial</vt:lpstr>
      <vt:lpstr>Calibri</vt:lpstr>
      <vt:lpstr>Calibri Light</vt:lpstr>
      <vt:lpstr>Times New Roman</vt:lpstr>
      <vt:lpstr>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106</cp:revision>
  <dcterms:created xsi:type="dcterms:W3CDTF">2022-06-14T07:43:49Z</dcterms:created>
  <dcterms:modified xsi:type="dcterms:W3CDTF">2026-04-19T03:09:59Z</dcterms:modified>
</cp:coreProperties>
</file>