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94" r:id="rId3"/>
    <p:sldId id="285" r:id="rId4"/>
    <p:sldId id="295" r:id="rId5"/>
    <p:sldId id="284" r:id="rId6"/>
    <p:sldId id="260" r:id="rId7"/>
    <p:sldId id="287" r:id="rId8"/>
    <p:sldId id="288" r:id="rId9"/>
    <p:sldId id="289" r:id="rId10"/>
    <p:sldId id="290" r:id="rId11"/>
    <p:sldId id="296" r:id="rId12"/>
    <p:sldId id="297" r:id="rId13"/>
    <p:sldId id="291" r:id="rId14"/>
    <p:sldId id="29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C0C4D0A-AE71-413D-A18F-1243E2FE8BE7}" type="datetimeFigureOut">
              <a:rPr lang="zh-CN" altLang="en-US" smtClean="0"/>
              <a:pPr/>
              <a:t>2026/5/5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1C3F9A1-47D5-4996-B777-8DE19D1270F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862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88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11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962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17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54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7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69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23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72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04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968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0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199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94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1FB52B-4F7F-4137-9D14-A0EA2D501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50327"/>
            <a:ext cx="1268958" cy="23295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145D2A-F1E0-4E09-8021-56B9508084A0}"/>
              </a:ext>
            </a:extLst>
          </p:cNvPr>
          <p:cNvSpPr txBox="1"/>
          <p:nvPr/>
        </p:nvSpPr>
        <p:spPr>
          <a:xfrm>
            <a:off x="1182255" y="1126836"/>
            <a:ext cx="980901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sz="280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</a:t>
            </a:r>
          </a:p>
          <a:p>
            <a:pPr indent="457200" algn="just"/>
            <a:endParaRPr lang="pt-BR" sz="280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</a:t>
            </a:r>
            <a:r>
              <a:rPr lang="pt-BR" sz="2800" b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10 : TIẾT  128</a:t>
            </a:r>
          </a:p>
          <a:p>
            <a:pPr algn="just"/>
            <a:r>
              <a:rPr lang="pt-BR" sz="32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pt-BR" sz="3200" b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ÂU HỎI, CÂU CẢM, CÂU CẦU KHIẾN, CÂU KỂ</a:t>
            </a:r>
            <a:endParaRPr lang="en-US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EF5CEB-6FC2-47F6-B63C-0871A4CD4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68811"/>
              </p:ext>
            </p:extLst>
          </p:nvPr>
        </p:nvGraphicFramePr>
        <p:xfrm>
          <a:off x="470647" y="1133454"/>
          <a:ext cx="5175251" cy="4314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5251">
                  <a:extLst>
                    <a:ext uri="{9D8B030D-6E8A-4147-A177-3AD203B41FA5}">
                      <a16:colId xmlns:a16="http://schemas.microsoft.com/office/drawing/2014/main" val="3271087978"/>
                    </a:ext>
                  </a:extLst>
                </a:gridCol>
              </a:tblGrid>
              <a:tr h="718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Thành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695601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Kim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338149"/>
                  </a:ext>
                </a:extLst>
              </a:tr>
              <a:tr h="5943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829963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(Nam Cao)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131611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477102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7283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5F8C3E-D0CC-42BA-9C89-04D18B8BF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29065"/>
              </p:ext>
            </p:extLst>
          </p:nvPr>
        </p:nvGraphicFramePr>
        <p:xfrm>
          <a:off x="6369049" y="1108027"/>
          <a:ext cx="5175251" cy="4641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5251">
                  <a:extLst>
                    <a:ext uri="{9D8B030D-6E8A-4147-A177-3AD203B41FA5}">
                      <a16:colId xmlns:a16="http://schemas.microsoft.com/office/drawing/2014/main" val="2323938622"/>
                    </a:ext>
                  </a:extLst>
                </a:gridCol>
              </a:tblGrid>
              <a:tr h="618585">
                <a:tc>
                  <a:txBody>
                    <a:bodyPr/>
                    <a:lstStyle/>
                    <a:p>
                      <a:pPr marL="91440" marR="1828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87153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dè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8210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9346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601234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057221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6359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CA2141-5CEF-1219-2350-3F8A42572446}"/>
              </a:ext>
            </a:extLst>
          </p:cNvPr>
          <p:cNvCxnSpPr/>
          <p:nvPr/>
        </p:nvCxnSpPr>
        <p:spPr>
          <a:xfrm>
            <a:off x="5513294" y="2138082"/>
            <a:ext cx="855755" cy="31735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B46223-222F-A3F4-6392-748BC38202EB}"/>
              </a:ext>
            </a:extLst>
          </p:cNvPr>
          <p:cNvCxnSpPr/>
          <p:nvPr/>
        </p:nvCxnSpPr>
        <p:spPr>
          <a:xfrm>
            <a:off x="5579596" y="3025588"/>
            <a:ext cx="789453" cy="14926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9AEF72-8853-D8A9-EF73-9AB29D9CF8FB}"/>
              </a:ext>
            </a:extLst>
          </p:cNvPr>
          <p:cNvCxnSpPr/>
          <p:nvPr/>
        </p:nvCxnSpPr>
        <p:spPr>
          <a:xfrm flipV="1">
            <a:off x="5513294" y="3133165"/>
            <a:ext cx="922057" cy="5916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86233F-75C1-3420-B6D7-34F3BC9709D2}"/>
              </a:ext>
            </a:extLst>
          </p:cNvPr>
          <p:cNvCxnSpPr/>
          <p:nvPr/>
        </p:nvCxnSpPr>
        <p:spPr>
          <a:xfrm flipV="1">
            <a:off x="5311588" y="3771900"/>
            <a:ext cx="1234516" cy="669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529159-23BC-0E42-618C-B1A5264DD9B9}"/>
              </a:ext>
            </a:extLst>
          </p:cNvPr>
          <p:cNvCxnSpPr/>
          <p:nvPr/>
        </p:nvCxnSpPr>
        <p:spPr>
          <a:xfrm flipV="1">
            <a:off x="5284694" y="2001358"/>
            <a:ext cx="1150657" cy="3194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图片 13">
            <a:extLst>
              <a:ext uri="{FF2B5EF4-FFF2-40B4-BE49-F238E27FC236}">
                <a16:creationId xmlns:a16="http://schemas.microsoft.com/office/drawing/2014/main" id="{95B8EC3E-E6D2-9C4F-DFAE-1421AF3C68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7651"/>
            <a:ext cx="1268958" cy="1112255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B35D2B28-09EB-0668-E591-4005583E50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519" y="5745745"/>
            <a:ext cx="1268958" cy="11122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2D7584-F1EE-FE1B-60F9-5E96A5694F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39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</a:t>
            </a:r>
          </a:p>
        </p:txBody>
      </p:sp>
      <p:pic>
        <p:nvPicPr>
          <p:cNvPr id="4" name="Picture 3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48" y="4059027"/>
            <a:ext cx="2975263" cy="297526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A32C9-EC9D-47AC-84A3-F49111CCE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79EA68-28D5-64DB-EBFC-3AABFE8B6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926982"/>
              </p:ext>
            </p:extLst>
          </p:nvPr>
        </p:nvGraphicFramePr>
        <p:xfrm>
          <a:off x="677855" y="1311341"/>
          <a:ext cx="10846272" cy="2980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089">
                  <a:extLst>
                    <a:ext uri="{9D8B030D-6E8A-4147-A177-3AD203B41FA5}">
                      <a16:colId xmlns:a16="http://schemas.microsoft.com/office/drawing/2014/main" val="3117852905"/>
                    </a:ext>
                  </a:extLst>
                </a:gridCol>
                <a:gridCol w="4348802">
                  <a:extLst>
                    <a:ext uri="{9D8B030D-6E8A-4147-A177-3AD203B41FA5}">
                      <a16:colId xmlns:a16="http://schemas.microsoft.com/office/drawing/2014/main" val="3155557438"/>
                    </a:ext>
                  </a:extLst>
                </a:gridCol>
                <a:gridCol w="3133115">
                  <a:extLst>
                    <a:ext uri="{9D8B030D-6E8A-4147-A177-3AD203B41FA5}">
                      <a16:colId xmlns:a16="http://schemas.microsoft.com/office/drawing/2014/main" val="3271685410"/>
                    </a:ext>
                  </a:extLst>
                </a:gridCol>
                <a:gridCol w="2356266">
                  <a:extLst>
                    <a:ext uri="{9D8B030D-6E8A-4147-A177-3AD203B41FA5}">
                      <a16:colId xmlns:a16="http://schemas.microsoft.com/office/drawing/2014/main" val="1897907071"/>
                    </a:ext>
                  </a:extLst>
                </a:gridCol>
              </a:tblGrid>
              <a:tr h="287806">
                <a:tc gridSpan="4">
                  <a:txBody>
                    <a:bodyPr/>
                    <a:lstStyle/>
                    <a:p>
                      <a:pPr algn="ctr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926446"/>
                  </a:ext>
                </a:extLst>
              </a:tr>
              <a:tr h="1151222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239460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275611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7444652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598148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1386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10982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8ED5E9-7559-056A-1E86-9002FC27B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09578"/>
              </p:ext>
            </p:extLst>
          </p:nvPr>
        </p:nvGraphicFramePr>
        <p:xfrm>
          <a:off x="416859" y="1129552"/>
          <a:ext cx="11308977" cy="54044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68188">
                  <a:extLst>
                    <a:ext uri="{9D8B030D-6E8A-4147-A177-3AD203B41FA5}">
                      <a16:colId xmlns:a16="http://schemas.microsoft.com/office/drawing/2014/main" val="912420993"/>
                    </a:ext>
                  </a:extLst>
                </a:gridCol>
                <a:gridCol w="2904565">
                  <a:extLst>
                    <a:ext uri="{9D8B030D-6E8A-4147-A177-3AD203B41FA5}">
                      <a16:colId xmlns:a16="http://schemas.microsoft.com/office/drawing/2014/main" val="3632989954"/>
                    </a:ext>
                  </a:extLst>
                </a:gridCol>
                <a:gridCol w="3966882">
                  <a:extLst>
                    <a:ext uri="{9D8B030D-6E8A-4147-A177-3AD203B41FA5}">
                      <a16:colId xmlns:a16="http://schemas.microsoft.com/office/drawing/2014/main" val="1694603608"/>
                    </a:ext>
                  </a:extLst>
                </a:gridCol>
                <a:gridCol w="3469342">
                  <a:extLst>
                    <a:ext uri="{9D8B030D-6E8A-4147-A177-3AD203B41FA5}">
                      <a16:colId xmlns:a16="http://schemas.microsoft.com/office/drawing/2014/main" val="3419197057"/>
                    </a:ext>
                  </a:extLst>
                </a:gridCol>
              </a:tblGrid>
              <a:tr h="157713">
                <a:tc gridSpan="4">
                  <a:txBody>
                    <a:bodyPr/>
                    <a:lstStyle/>
                    <a:p>
                      <a:pPr algn="ctr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</a:rPr>
                        <a:t>PHIẾU HỌC TẬP SỐ 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690619"/>
                  </a:ext>
                </a:extLst>
              </a:tr>
              <a:tr h="473139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Câu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Thành </a:t>
                      </a:r>
                      <a:r>
                        <a:rPr lang="en-US" sz="2400" b="1" dirty="0" err="1">
                          <a:effectLst/>
                        </a:rPr>
                        <a:t>phần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phụ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chú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</a:rPr>
                        <a:t>Dấu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hiệu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hình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thức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</a:rPr>
                        <a:t>Tác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dụng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18959839"/>
                  </a:ext>
                </a:extLst>
              </a:tr>
              <a:tr h="938131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làng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Mỹ</a:t>
                      </a:r>
                      <a:r>
                        <a:rPr lang="en-US" sz="2400" dirty="0">
                          <a:effectLst/>
                        </a:rPr>
                        <a:t> Lý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</a:rPr>
                        <a:t>Đặt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giữa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dấu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gạch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ngang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Giải thích không gian muốn nói đến.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3921809803"/>
                  </a:ext>
                </a:extLst>
              </a:tr>
              <a:tr h="1419415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con đường, bến sông, bánh xe đạp đều đặn quay tròn,...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Đặt sau dấu hai chấm.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giải thích những hình ảnh nào là mang ý nghĩa ẩn dụ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3883828899"/>
                  </a:ext>
                </a:extLst>
              </a:tr>
              <a:tr h="1419415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quê hương của đạo diễn Mai-cơn Đu-đốc đơ Guýt.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Đặt sau dấu phẩy.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giải thích hình ảnh vùng quê trong bộ phim là hình ảnh quê hương đạo diễn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2738989331"/>
                  </a:ext>
                </a:extLst>
              </a:tr>
              <a:tr h="788564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d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Father and Daughter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Đặt trong hai dấu ngoặc đơn.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</a:rPr>
                        <a:t>giải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thích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tiếng</a:t>
                      </a:r>
                      <a:r>
                        <a:rPr lang="en-US" sz="2400" dirty="0">
                          <a:effectLst/>
                        </a:rPr>
                        <a:t> Anh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bộ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phim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338552724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BEF9225-7F31-6E77-AEC8-E48FCEC6F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3040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ADFCB-447A-4204-AF63-C495C5C6C5F5}"/>
              </a:ext>
            </a:extLst>
          </p:cNvPr>
          <p:cNvSpPr txBox="1"/>
          <p:nvPr/>
        </p:nvSpPr>
        <p:spPr>
          <a:xfrm>
            <a:off x="804862" y="1014115"/>
            <a:ext cx="105822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iết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ngắn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(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khoảng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dòng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chọn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ít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01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nhưng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08B7B5-7DF6-4760-8030-D87A406A1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63737"/>
              </p:ext>
            </p:extLst>
          </p:nvPr>
        </p:nvGraphicFramePr>
        <p:xfrm>
          <a:off x="609600" y="1990165"/>
          <a:ext cx="11156575" cy="3590088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1156575">
                  <a:extLst>
                    <a:ext uri="{9D8B030D-6E8A-4147-A177-3AD203B41FA5}">
                      <a16:colId xmlns:a16="http://schemas.microsoft.com/office/drawing/2014/main" val="3495386095"/>
                    </a:ext>
                  </a:extLst>
                </a:gridCol>
              </a:tblGrid>
              <a:tr h="713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9469524"/>
                  </a:ext>
                </a:extLst>
              </a:tr>
              <a:tr h="7131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343921"/>
                  </a:ext>
                </a:extLst>
              </a:tr>
              <a:tr h="6555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dung: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1942171"/>
                  </a:ext>
                </a:extLst>
              </a:tr>
              <a:tr h="7769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7570886"/>
                  </a:ext>
                </a:extLst>
              </a:tr>
              <a:tr h="73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9493507"/>
                  </a:ext>
                </a:extLst>
              </a:tr>
            </a:tbl>
          </a:graphicData>
        </a:graphic>
      </p:graphicFrame>
      <p:pic>
        <p:nvPicPr>
          <p:cNvPr id="2" name="图片 13">
            <a:extLst>
              <a:ext uri="{FF2B5EF4-FFF2-40B4-BE49-F238E27FC236}">
                <a16:creationId xmlns:a16="http://schemas.microsoft.com/office/drawing/2014/main" id="{79958138-9987-8F02-15F2-718DDBD956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7651"/>
            <a:ext cx="1268958" cy="1112255"/>
          </a:xfrm>
          <a:prstGeom prst="rect">
            <a:avLst/>
          </a:prstGeom>
        </p:spPr>
      </p:pic>
      <p:pic>
        <p:nvPicPr>
          <p:cNvPr id="5" name="图片 13">
            <a:extLst>
              <a:ext uri="{FF2B5EF4-FFF2-40B4-BE49-F238E27FC236}">
                <a16:creationId xmlns:a16="http://schemas.microsoft.com/office/drawing/2014/main" id="{8092C61C-ECB9-E91D-0C08-13626A7FA3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658" y="5464557"/>
            <a:ext cx="1268958" cy="1112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B1CE97-9638-6394-77AC-629892986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634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5021356" y="463898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KIỂM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5467E3-D199-4604-8A8B-20BE13339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977900"/>
              </p:ext>
            </p:extLst>
          </p:nvPr>
        </p:nvGraphicFramePr>
        <p:xfrm>
          <a:off x="524436" y="1129553"/>
          <a:ext cx="11201398" cy="5048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5462">
                  <a:extLst>
                    <a:ext uri="{9D8B030D-6E8A-4147-A177-3AD203B41FA5}">
                      <a16:colId xmlns:a16="http://schemas.microsoft.com/office/drawing/2014/main" val="4289380960"/>
                    </a:ext>
                  </a:extLst>
                </a:gridCol>
                <a:gridCol w="1517799">
                  <a:extLst>
                    <a:ext uri="{9D8B030D-6E8A-4147-A177-3AD203B41FA5}">
                      <a16:colId xmlns:a16="http://schemas.microsoft.com/office/drawing/2014/main" val="3626076151"/>
                    </a:ext>
                  </a:extLst>
                </a:gridCol>
                <a:gridCol w="1856725">
                  <a:extLst>
                    <a:ext uri="{9D8B030D-6E8A-4147-A177-3AD203B41FA5}">
                      <a16:colId xmlns:a16="http://schemas.microsoft.com/office/drawing/2014/main" val="3941030648"/>
                    </a:ext>
                  </a:extLst>
                </a:gridCol>
                <a:gridCol w="2631412">
                  <a:extLst>
                    <a:ext uri="{9D8B030D-6E8A-4147-A177-3AD203B41FA5}">
                      <a16:colId xmlns:a16="http://schemas.microsoft.com/office/drawing/2014/main" val="2219479510"/>
                    </a:ext>
                  </a:extLst>
                </a:gridCol>
              </a:tblGrid>
              <a:tr h="7534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Yêu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cầu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Đạt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Chưa 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Dự kiến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chỉnh sửa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0375631"/>
                  </a:ext>
                </a:extLst>
              </a:tr>
              <a:tr h="15075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1. </a:t>
                      </a:r>
                      <a:r>
                        <a:rPr lang="en-US" sz="2400" b="0" dirty="0" err="1">
                          <a:effectLst/>
                        </a:rPr>
                        <a:t>Đảm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bảo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hình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thức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văn</a:t>
                      </a:r>
                      <a:r>
                        <a:rPr lang="en-US" sz="2400" b="0" dirty="0">
                          <a:effectLst/>
                        </a:rPr>
                        <a:t> (</a:t>
                      </a:r>
                      <a:r>
                        <a:rPr lang="en-US" sz="2400" b="0" dirty="0" err="1">
                          <a:effectLst/>
                        </a:rPr>
                        <a:t>câu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dẫn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dắt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các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câu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phát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triển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câu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kết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thúc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).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2553807"/>
                  </a:ext>
                </a:extLst>
              </a:tr>
              <a:tr h="7534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2.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văn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làm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nổi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bật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chủ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đề</a:t>
                      </a:r>
                      <a:r>
                        <a:rPr lang="en-US" sz="2400" b="0" dirty="0">
                          <a:effectLst/>
                        </a:rPr>
                        <a:t> HS </a:t>
                      </a:r>
                      <a:r>
                        <a:rPr lang="en-US" sz="2400" b="0" dirty="0" err="1">
                          <a:effectLst/>
                        </a:rPr>
                        <a:t>tự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chọn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077332"/>
                  </a:ext>
                </a:extLst>
              </a:tr>
              <a:tr h="11301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3.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văn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sử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dụng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ít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nhất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spc="-30" dirty="0">
                          <a:effectLst/>
                        </a:rPr>
                        <a:t>01 </a:t>
                      </a:r>
                      <a:r>
                        <a:rPr lang="en-US" sz="2400" b="0" spc="-30" dirty="0" err="1">
                          <a:effectLst/>
                        </a:rPr>
                        <a:t>câu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có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hình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thức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là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một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câu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nhưng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không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dùng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để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113222"/>
                  </a:ext>
                </a:extLst>
              </a:tr>
              <a:tr h="9045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4. </a:t>
                      </a:r>
                      <a:r>
                        <a:rPr lang="en-US" sz="2400" b="0" dirty="0" err="1">
                          <a:effectLst/>
                        </a:rPr>
                        <a:t>Đảm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bảo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yêu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cầu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về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chính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tả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ngữ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pháp</a:t>
                      </a:r>
                      <a:r>
                        <a:rPr lang="en-US" sz="2400" b="0" dirty="0">
                          <a:effectLst/>
                        </a:rPr>
                        <a:t>  </a:t>
                      </a:r>
                      <a:r>
                        <a:rPr lang="en-US" sz="2400" b="0" dirty="0" err="1">
                          <a:effectLst/>
                        </a:rPr>
                        <a:t>diễn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đạt</a:t>
                      </a:r>
                      <a:r>
                        <a:rPr lang="en-US" sz="2400" b="0" dirty="0">
                          <a:effectLst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85677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53B4E53-1E44-3D54-2EC2-C9410F979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E45AA8DF-1B1A-75A5-09A8-467462BE1D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658" y="4666129"/>
            <a:ext cx="1268958" cy="19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02337"/>
      </p:ext>
    </p:extLst>
  </p:cSld>
  <p:clrMapOvr>
    <a:masterClrMapping/>
  </p:clrMapOvr>
  <p:transition spd="slow" advClick="0" advTm="5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50327"/>
            <a:ext cx="1268958" cy="23295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145D2A-F1E0-4E09-8021-56B9508084A0}"/>
              </a:ext>
            </a:extLst>
          </p:cNvPr>
          <p:cNvSpPr txBox="1"/>
          <p:nvPr/>
        </p:nvSpPr>
        <p:spPr>
          <a:xfrm>
            <a:off x="632011" y="1299604"/>
            <a:ext cx="76110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Thôi ông lão đừng lo lắng!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 đêm nọ, tôi đứng trên một ngọn đồi vắng.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Chúng ta có thể làm được gì nào?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Chao ôi! Cuộc đời ta bất hạnh thế!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7660A-2C3F-4EC3-84F8-228AE1CFD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59" y="3429000"/>
            <a:ext cx="3066274" cy="31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E69643-2906-701E-019C-CB0D26E68A95}"/>
              </a:ext>
            </a:extLst>
          </p:cNvPr>
          <p:cNvSpPr txBox="1"/>
          <p:nvPr/>
        </p:nvSpPr>
        <p:spPr>
          <a:xfrm>
            <a:off x="8525435" y="1299604"/>
            <a:ext cx="2151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F8EAD4E-B1AF-42F5-B79D-D656D1003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54" y="806500"/>
            <a:ext cx="6700737" cy="12056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05" y="4391169"/>
            <a:ext cx="1271235" cy="23337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C0DE4D-6B45-40F8-AF10-DA9318923292}"/>
              </a:ext>
            </a:extLst>
          </p:cNvPr>
          <p:cNvSpPr txBox="1"/>
          <p:nvPr/>
        </p:nvSpPr>
        <p:spPr>
          <a:xfrm>
            <a:off x="933449" y="948909"/>
            <a:ext cx="6700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ight Arrow 5">
            <a:extLst>
              <a:ext uri="{FF2B5EF4-FFF2-40B4-BE49-F238E27FC236}">
                <a16:creationId xmlns:a16="http://schemas.microsoft.com/office/drawing/2014/main" id="{3226CC8D-1B9D-489F-8360-5FFDBB75E46B}"/>
              </a:ext>
            </a:extLst>
          </p:cNvPr>
          <p:cNvSpPr/>
          <p:nvPr/>
        </p:nvSpPr>
        <p:spPr>
          <a:xfrm>
            <a:off x="5191350" y="9830417"/>
            <a:ext cx="661435" cy="176759"/>
          </a:xfrm>
          <a:prstGeom prst="rightArrow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28104F-4DFA-235B-E309-221426E3E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05659"/>
              </p:ext>
            </p:extLst>
          </p:nvPr>
        </p:nvGraphicFramePr>
        <p:xfrm>
          <a:off x="1377140" y="2154540"/>
          <a:ext cx="9743577" cy="389695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53747">
                  <a:extLst>
                    <a:ext uri="{9D8B030D-6E8A-4147-A177-3AD203B41FA5}">
                      <a16:colId xmlns:a16="http://schemas.microsoft.com/office/drawing/2014/main" val="4154617545"/>
                    </a:ext>
                  </a:extLst>
                </a:gridCol>
                <a:gridCol w="3849083">
                  <a:extLst>
                    <a:ext uri="{9D8B030D-6E8A-4147-A177-3AD203B41FA5}">
                      <a16:colId xmlns:a16="http://schemas.microsoft.com/office/drawing/2014/main" val="2593302394"/>
                    </a:ext>
                  </a:extLst>
                </a:gridCol>
                <a:gridCol w="3840747">
                  <a:extLst>
                    <a:ext uri="{9D8B030D-6E8A-4147-A177-3AD203B41FA5}">
                      <a16:colId xmlns:a16="http://schemas.microsoft.com/office/drawing/2014/main" val="2619788164"/>
                    </a:ext>
                  </a:extLst>
                </a:gridCol>
              </a:tblGrid>
              <a:tr h="64949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133697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899006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462052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13090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3878491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3296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142805"/>
      </p:ext>
    </p:extLst>
  </p:cSld>
  <p:clrMapOvr>
    <a:masterClrMapping/>
  </p:clrMapOvr>
  <p:transition spd="slow" advClick="0" advTm="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5">
            <a:extLst>
              <a:ext uri="{FF2B5EF4-FFF2-40B4-BE49-F238E27FC236}">
                <a16:creationId xmlns:a16="http://schemas.microsoft.com/office/drawing/2014/main" id="{3226CC8D-1B9D-489F-8360-5FFDBB75E46B}"/>
              </a:ext>
            </a:extLst>
          </p:cNvPr>
          <p:cNvSpPr/>
          <p:nvPr/>
        </p:nvSpPr>
        <p:spPr>
          <a:xfrm>
            <a:off x="5191350" y="9830417"/>
            <a:ext cx="661435" cy="176759"/>
          </a:xfrm>
          <a:prstGeom prst="rightArrow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390AD9-2B8B-0B8D-5BA9-910E50F19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2795"/>
              </p:ext>
            </p:extLst>
          </p:nvPr>
        </p:nvGraphicFramePr>
        <p:xfrm>
          <a:off x="340659" y="226653"/>
          <a:ext cx="11600328" cy="630861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75282">
                  <a:extLst>
                    <a:ext uri="{9D8B030D-6E8A-4147-A177-3AD203B41FA5}">
                      <a16:colId xmlns:a16="http://schemas.microsoft.com/office/drawing/2014/main" val="3389693241"/>
                    </a:ext>
                  </a:extLst>
                </a:gridCol>
                <a:gridCol w="6926244">
                  <a:extLst>
                    <a:ext uri="{9D8B030D-6E8A-4147-A177-3AD203B41FA5}">
                      <a16:colId xmlns:a16="http://schemas.microsoft.com/office/drawing/2014/main" val="3937213692"/>
                    </a:ext>
                  </a:extLst>
                </a:gridCol>
                <a:gridCol w="2898802">
                  <a:extLst>
                    <a:ext uri="{9D8B030D-6E8A-4147-A177-3AD203B41FA5}">
                      <a16:colId xmlns:a16="http://schemas.microsoft.com/office/drawing/2014/main" val="1038426418"/>
                    </a:ext>
                  </a:extLst>
                </a:gridCol>
              </a:tblGrid>
              <a:tr h="3747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194575"/>
                  </a:ext>
                </a:extLst>
              </a:tr>
              <a:tr h="374705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0772285"/>
                  </a:ext>
                </a:extLst>
              </a:tr>
              <a:tr h="163514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các từ nghi vấn: ai, gì, nào, sao, đâu, bao giờ, mấy, bao nhiêu, à, ư, hả, chứ, có... không, đã... chưa, hoặc từ hay (nối các vế có quan hê lựa chọn).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 bằng dấu chấm hỏi.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dùng để hỏi thông tin.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3123936"/>
                  </a:ext>
                </a:extLst>
              </a:tr>
              <a:tr h="1124116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kết thúc bằng dấu chấm than nhưng cũng có thể kết thúc bằng dấu chấm (nếu ý cầu khiến không được nhấn mạnh).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ra lệnh, yêu câu, đ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nghị, khuyên bảo, ngăn cấm.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792829"/>
                  </a:ext>
                </a:extLst>
              </a:tr>
              <a:tr h="1301125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các từ ngữ cảm thán như: a, ôi, than ôi, hỡi ơi, trời ơi, chao ôi, thay, biết bao, biết chừng nào,...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kết thúc bằng dấu chấm than.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biểu lộ trực tiếp cảm xúc của người nói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472449"/>
                  </a:ext>
                </a:extLst>
              </a:tr>
              <a:tr h="1498822"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kể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đặc điểm hình thức của câu hỏi, câu khiến, câu cảm.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được kết thúc bằng dấu chấm hoặc đôi khi bằng dấu chấm than, dấu chấm lửng.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trình bày (trần thuật, miêu tả, nhận định,...) về sự vật, sự việc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60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220093"/>
      </p:ext>
    </p:extLst>
  </p:cSld>
  <p:clrMapOvr>
    <a:masterClrMapping/>
  </p:clrMapOvr>
  <p:transition spd="slow" advClick="0" advTm="5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C913A7-E7B2-4C93-ACD5-3C1464EA4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65" y="2531165"/>
            <a:ext cx="6164002" cy="40419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988" y="4967433"/>
            <a:ext cx="933481" cy="1713704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044E9C83-2DA0-41B7-B1BA-7932D94B2DD5}"/>
              </a:ext>
            </a:extLst>
          </p:cNvPr>
          <p:cNvGrpSpPr/>
          <p:nvPr/>
        </p:nvGrpSpPr>
        <p:grpSpPr>
          <a:xfrm>
            <a:off x="-108259" y="-27093"/>
            <a:ext cx="4914247" cy="3856971"/>
            <a:chOff x="-108259" y="-27093"/>
            <a:chExt cx="4914247" cy="385697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1C42B67-EBF3-4F2C-9EAF-362D872F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8259" y="0"/>
              <a:ext cx="3829878" cy="3829878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80F221F-935B-441A-A68C-F04D02231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728" y="-27093"/>
              <a:ext cx="1590260" cy="267693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937FD6-7CD3-49CC-A5D6-3FCA03FB522F}"/>
              </a:ext>
            </a:extLst>
          </p:cNvPr>
          <p:cNvSpPr txBox="1"/>
          <p:nvPr/>
        </p:nvSpPr>
        <p:spPr>
          <a:xfrm>
            <a:off x="6711925" y="2142546"/>
            <a:ext cx="443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KHIẾN,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CẢM, CÂU KỂ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965AE-5A47-54E5-5C89-D254F71C7F21}"/>
              </a:ext>
            </a:extLst>
          </p:cNvPr>
          <p:cNvSpPr txBox="1"/>
          <p:nvPr/>
        </p:nvSpPr>
        <p:spPr>
          <a:xfrm>
            <a:off x="4719782" y="887319"/>
            <a:ext cx="5825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Tiết 128</a:t>
            </a:r>
          </a:p>
        </p:txBody>
      </p:sp>
    </p:spTree>
    <p:extLst>
      <p:ext uri="{BB962C8B-B14F-4D97-AF65-F5344CB8AC3E}">
        <p14:creationId xmlns:p14="http://schemas.microsoft.com/office/powerpoint/2010/main" val="8745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pic>
        <p:nvPicPr>
          <p:cNvPr id="4" name="Picture 3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737" y="4056648"/>
            <a:ext cx="2975263" cy="297526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A32C9-EC9D-47AC-84A3-F49111CCE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368" y="410169"/>
            <a:ext cx="1045673" cy="746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D92742-B592-CCE4-B8F9-4A8B8BC4E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39235"/>
              </p:ext>
            </p:extLst>
          </p:nvPr>
        </p:nvGraphicFramePr>
        <p:xfrm>
          <a:off x="545148" y="1250576"/>
          <a:ext cx="8671591" cy="53467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47476">
                  <a:extLst>
                    <a:ext uri="{9D8B030D-6E8A-4147-A177-3AD203B41FA5}">
                      <a16:colId xmlns:a16="http://schemas.microsoft.com/office/drawing/2014/main" val="2795783377"/>
                    </a:ext>
                  </a:extLst>
                </a:gridCol>
                <a:gridCol w="4096064">
                  <a:extLst>
                    <a:ext uri="{9D8B030D-6E8A-4147-A177-3AD203B41FA5}">
                      <a16:colId xmlns:a16="http://schemas.microsoft.com/office/drawing/2014/main" val="2835195406"/>
                    </a:ext>
                  </a:extLst>
                </a:gridCol>
                <a:gridCol w="3628051">
                  <a:extLst>
                    <a:ext uri="{9D8B030D-6E8A-4147-A177-3AD203B41FA5}">
                      <a16:colId xmlns:a16="http://schemas.microsoft.com/office/drawing/2014/main" val="2576267864"/>
                    </a:ext>
                  </a:extLst>
                </a:gridCol>
              </a:tblGrid>
              <a:tr h="561664">
                <a:tc gridSpan="3">
                  <a:txBody>
                    <a:bodyPr/>
                    <a:lstStyle/>
                    <a:p>
                      <a:pPr marR="180975" algn="ctr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366805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825522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7360223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1133807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4878563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932284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0371290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039600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364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841593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E88A5-A6C5-4F19-9EE9-64A8736B4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099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8B2E24-8D19-F71F-2228-31E5C437E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51967"/>
              </p:ext>
            </p:extLst>
          </p:nvPr>
        </p:nvGraphicFramePr>
        <p:xfrm>
          <a:off x="700087" y="1116106"/>
          <a:ext cx="11092984" cy="499616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74925">
                  <a:extLst>
                    <a:ext uri="{9D8B030D-6E8A-4147-A177-3AD203B41FA5}">
                      <a16:colId xmlns:a16="http://schemas.microsoft.com/office/drawing/2014/main" val="2891756761"/>
                    </a:ext>
                  </a:extLst>
                </a:gridCol>
                <a:gridCol w="2447364">
                  <a:extLst>
                    <a:ext uri="{9D8B030D-6E8A-4147-A177-3AD203B41FA5}">
                      <a16:colId xmlns:a16="http://schemas.microsoft.com/office/drawing/2014/main" val="241375197"/>
                    </a:ext>
                  </a:extLst>
                </a:gridCol>
                <a:gridCol w="7570695">
                  <a:extLst>
                    <a:ext uri="{9D8B030D-6E8A-4147-A177-3AD203B41FA5}">
                      <a16:colId xmlns:a16="http://schemas.microsoft.com/office/drawing/2014/main" val="1254945000"/>
                    </a:ext>
                  </a:extLst>
                </a:gridCol>
              </a:tblGrid>
              <a:tr h="897078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Kiểu câu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Đặc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điểm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437637"/>
                  </a:ext>
                </a:extLst>
              </a:tr>
              <a:tr h="598052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khiến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3285865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</a:rPr>
                        <a:t>b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kể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359202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kể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5412936"/>
                  </a:ext>
                </a:extLst>
              </a:tr>
              <a:tr h="897078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 than; thán từ “ hỡi ơi”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5083738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hỏi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 hỏi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50349"/>
                  </a:ext>
                </a:extLst>
              </a:tr>
              <a:tr h="897078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cảm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 than; thán từ “ chao ôi”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625744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kể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Dấu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chấm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527043"/>
                  </a:ext>
                </a:extLst>
              </a:tr>
            </a:tbl>
          </a:graphicData>
        </a:graphic>
      </p:graphicFrame>
      <p:pic>
        <p:nvPicPr>
          <p:cNvPr id="2" name="图片 13">
            <a:extLst>
              <a:ext uri="{FF2B5EF4-FFF2-40B4-BE49-F238E27FC236}">
                <a16:creationId xmlns:a16="http://schemas.microsoft.com/office/drawing/2014/main" id="{6642E5B4-EE41-3C22-76C9-8CCB47AEB6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519" y="4908177"/>
            <a:ext cx="1268958" cy="19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40F1D-7F26-4D45-A9E3-2F1DCC56C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6"/>
          <a:stretch/>
        </p:blipFill>
        <p:spPr bwMode="auto">
          <a:xfrm>
            <a:off x="9151128" y="221673"/>
            <a:ext cx="2550767" cy="19438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81CBA-9191-01D0-4A2F-09F6A9F78AD3}"/>
              </a:ext>
            </a:extLst>
          </p:cNvPr>
          <p:cNvSpPr txBox="1"/>
          <p:nvPr/>
        </p:nvSpPr>
        <p:spPr>
          <a:xfrm>
            <a:off x="933450" y="1193574"/>
            <a:ext cx="1049374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nhạnh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24130"/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098429FD-99E0-5F3D-6E02-D569BEC41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48" y="4988859"/>
            <a:ext cx="2975263" cy="2045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40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90D2B-75B1-41CD-974A-DA008323F7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6"/>
          <a:stretch/>
        </p:blipFill>
        <p:spPr bwMode="auto">
          <a:xfrm>
            <a:off x="9220401" y="281428"/>
            <a:ext cx="2550767" cy="19438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AAC830-A196-8E8E-488E-4BB55FF1F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154517"/>
              </p:ext>
            </p:extLst>
          </p:nvPr>
        </p:nvGraphicFramePr>
        <p:xfrm>
          <a:off x="420832" y="1358153"/>
          <a:ext cx="11350335" cy="508768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674250">
                  <a:extLst>
                    <a:ext uri="{9D8B030D-6E8A-4147-A177-3AD203B41FA5}">
                      <a16:colId xmlns:a16="http://schemas.microsoft.com/office/drawing/2014/main" val="167723858"/>
                    </a:ext>
                  </a:extLst>
                </a:gridCol>
                <a:gridCol w="5676085">
                  <a:extLst>
                    <a:ext uri="{9D8B030D-6E8A-4147-A177-3AD203B41FA5}">
                      <a16:colId xmlns:a16="http://schemas.microsoft.com/office/drawing/2014/main" val="2692344836"/>
                    </a:ext>
                  </a:extLst>
                </a:gridCol>
              </a:tblGrid>
              <a:tr h="4803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1878178"/>
                  </a:ext>
                </a:extLst>
              </a:tr>
              <a:tr h="72053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Kim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dè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919230"/>
                  </a:ext>
                </a:extLst>
              </a:tr>
              <a:tr h="960712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183755"/>
                  </a:ext>
                </a:extLst>
              </a:tr>
              <a:tr h="72053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(Nam Cao)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2386644"/>
                  </a:ext>
                </a:extLst>
              </a:tr>
              <a:tr h="480356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9585170"/>
                  </a:ext>
                </a:extLst>
              </a:tr>
              <a:tr h="1200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975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93889"/>
      </p:ext>
    </p:extLst>
  </p:cSld>
  <p:clrMapOvr>
    <a:masterClrMapping/>
  </p:clrMapOvr>
  <p:transition spd="slow" advClick="0" advTm="5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1317</Words>
  <Application>Microsoft Office PowerPoint</Application>
  <PresentationFormat>Widescreen</PresentationFormat>
  <Paragraphs>233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HP</cp:lastModifiedBy>
  <cp:revision>61</cp:revision>
  <dcterms:created xsi:type="dcterms:W3CDTF">2017-08-18T03:02:00Z</dcterms:created>
  <dcterms:modified xsi:type="dcterms:W3CDTF">2026-05-05T01:05:38Z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