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9"/>
  </p:notesMasterIdLst>
  <p:sldIdLst>
    <p:sldId id="256" r:id="rId2"/>
    <p:sldId id="316" r:id="rId3"/>
    <p:sldId id="336" r:id="rId4"/>
    <p:sldId id="328" r:id="rId5"/>
    <p:sldId id="327" r:id="rId6"/>
    <p:sldId id="337" r:id="rId7"/>
    <p:sldId id="334" r:id="rId8"/>
  </p:sldIdLst>
  <p:sldSz cx="9144000" cy="5143500" type="screen16x9"/>
  <p:notesSz cx="6858000" cy="9144000"/>
  <p:embeddedFontLst>
    <p:embeddedFont>
      <p:font typeface="Caveat Brush" panose="020B0604020202020204" charset="0"/>
      <p:regular r:id="rId10"/>
    </p:embeddedFont>
    <p:embeddedFont>
      <p:font typeface="Nunito" panose="020B0604020202020204" charset="0"/>
      <p:regular r:id="rId11"/>
      <p:bold r:id="rId12"/>
      <p:italic r:id="rId13"/>
      <p:boldItalic r:id="rId14"/>
    </p:embeddedFont>
    <p:embeddedFont>
      <p:font typeface="#9Slide07 IcielStormtrooper" panose="020B0604020202020204" charset="0"/>
      <p:regular r:id="rId15"/>
    </p:embeddedFont>
    <p:embeddedFont>
      <p:font typeface="#9Slide03 Arima Madurai" panose="020B0604020202020204" charset="0"/>
      <p:regular r:id="rId16"/>
    </p:embeddedFont>
    <p:embeddedFont>
      <p:font typeface="Calibri" panose="020F0502020204030204" pitchFamily="34" charset="0"/>
      <p:regular r:id="rId17"/>
      <p:bold r:id="rId18"/>
      <p:italic r:id="rId19"/>
      <p:boldItalic r:id="rId20"/>
    </p:embeddedFont>
    <p:embeddedFont>
      <p:font typeface="Fredoka One"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4">
          <p15:clr>
            <a:srgbClr val="9AA0A6"/>
          </p15:clr>
        </p15:guide>
        <p15:guide id="2" orient="horz" pos="576">
          <p15:clr>
            <a:srgbClr val="9AA0A6"/>
          </p15:clr>
        </p15:guide>
        <p15:guide id="3" orient="horz" pos="2843">
          <p15:clr>
            <a:srgbClr val="9AA0A6"/>
          </p15:clr>
        </p15:guide>
        <p15:guide id="4" pos="5306">
          <p15:clr>
            <a:srgbClr val="9AA0A6"/>
          </p15:clr>
        </p15:guide>
        <p15:guide id="5" pos="2880">
          <p15:clr>
            <a:srgbClr val="9AA0A6"/>
          </p15:clr>
        </p15:guide>
        <p15:guide id="6" orient="horz" pos="179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AAC5CE"/>
    <a:srgbClr val="000000"/>
    <a:srgbClr val="46464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6CF87F-F2D4-457E-AD8E-08F112BF4223}">
  <a:tblStyle styleId="{F36CF87F-F2D4-457E-AD8E-08F112BF422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3842" autoAdjust="0"/>
  </p:normalViewPr>
  <p:slideViewPr>
    <p:cSldViewPr snapToGrid="0">
      <p:cViewPr varScale="1">
        <p:scale>
          <a:sx n="92" d="100"/>
          <a:sy n="92" d="100"/>
        </p:scale>
        <p:origin x="756" y="66"/>
      </p:cViewPr>
      <p:guideLst>
        <p:guide pos="454"/>
        <p:guide orient="horz" pos="576"/>
        <p:guide orient="horz" pos="2843"/>
        <p:guide pos="5306"/>
        <p:guide pos="2880"/>
        <p:guide orient="horz" pos="17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66884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411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958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a19421708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ca19421708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07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ca915c152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ca915c152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547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ca915c152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ca915c152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73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ca915c152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ca915c152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7829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ca915c152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ca915c152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735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927025"/>
            <a:ext cx="5715000" cy="28137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7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20000" y="3740675"/>
            <a:ext cx="45288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4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460950" y="1198000"/>
            <a:ext cx="6199200" cy="196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400"/>
              <a:buNone/>
              <a:defRPr sz="110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147050" y="3073725"/>
            <a:ext cx="4872900" cy="801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a:lvl1pPr>
            <a:lvl2pPr lvl="1" algn="ctr">
              <a:lnSpc>
                <a:spcPct val="100000"/>
              </a:lnSpc>
              <a:spcBef>
                <a:spcPts val="0"/>
              </a:spcBef>
              <a:spcAft>
                <a:spcPts val="0"/>
              </a:spcAft>
              <a:buSzPts val="1500"/>
              <a:buNone/>
              <a:defRPr/>
            </a:lvl2pPr>
            <a:lvl3pPr lvl="2" algn="ctr">
              <a:lnSpc>
                <a:spcPct val="100000"/>
              </a:lnSpc>
              <a:spcBef>
                <a:spcPts val="1600"/>
              </a:spcBef>
              <a:spcAft>
                <a:spcPts val="0"/>
              </a:spcAft>
              <a:buSzPts val="1500"/>
              <a:buNone/>
              <a:defRPr/>
            </a:lvl3pPr>
            <a:lvl4pPr lvl="3" algn="ctr">
              <a:lnSpc>
                <a:spcPct val="100000"/>
              </a:lnSpc>
              <a:spcBef>
                <a:spcPts val="1600"/>
              </a:spcBef>
              <a:spcAft>
                <a:spcPts val="0"/>
              </a:spcAft>
              <a:buSzPts val="1500"/>
              <a:buNone/>
              <a:defRPr/>
            </a:lvl4pPr>
            <a:lvl5pPr lvl="4" algn="ctr">
              <a:lnSpc>
                <a:spcPct val="100000"/>
              </a:lnSpc>
              <a:spcBef>
                <a:spcPts val="1600"/>
              </a:spcBef>
              <a:spcAft>
                <a:spcPts val="0"/>
              </a:spcAft>
              <a:buSzPts val="1500"/>
              <a:buNone/>
              <a:defRPr/>
            </a:lvl5pPr>
            <a:lvl6pPr lvl="5" algn="ctr">
              <a:lnSpc>
                <a:spcPct val="100000"/>
              </a:lnSpc>
              <a:spcBef>
                <a:spcPts val="1600"/>
              </a:spcBef>
              <a:spcAft>
                <a:spcPts val="0"/>
              </a:spcAft>
              <a:buSzPts val="1500"/>
              <a:buNone/>
              <a:defRPr/>
            </a:lvl6pPr>
            <a:lvl7pPr lvl="6" algn="ctr">
              <a:lnSpc>
                <a:spcPct val="100000"/>
              </a:lnSpc>
              <a:spcBef>
                <a:spcPts val="1600"/>
              </a:spcBef>
              <a:spcAft>
                <a:spcPts val="0"/>
              </a:spcAft>
              <a:buSzPts val="1500"/>
              <a:buNone/>
              <a:defRPr/>
            </a:lvl7pPr>
            <a:lvl8pPr lvl="7" algn="ctr">
              <a:lnSpc>
                <a:spcPct val="100000"/>
              </a:lnSpc>
              <a:spcBef>
                <a:spcPts val="1600"/>
              </a:spcBef>
              <a:spcAft>
                <a:spcPts val="0"/>
              </a:spcAft>
              <a:buSzPts val="1500"/>
              <a:buNone/>
              <a:defRPr/>
            </a:lvl8pPr>
            <a:lvl9pPr lvl="8" algn="ctr">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600"/>
            </a:lvl1pPr>
            <a:lvl2pPr lvl="1" algn="ctr">
              <a:lnSpc>
                <a:spcPct val="100000"/>
              </a:lnSpc>
              <a:spcBef>
                <a:spcPts val="1600"/>
              </a:spcBef>
              <a:spcAft>
                <a:spcPts val="0"/>
              </a:spcAft>
              <a:buSzPts val="1500"/>
              <a:buNone/>
              <a:defRPr/>
            </a:lvl2pPr>
            <a:lvl3pPr lvl="2" algn="ctr">
              <a:lnSpc>
                <a:spcPct val="100000"/>
              </a:lnSpc>
              <a:spcBef>
                <a:spcPts val="1600"/>
              </a:spcBef>
              <a:spcAft>
                <a:spcPts val="0"/>
              </a:spcAft>
              <a:buSzPts val="1500"/>
              <a:buNone/>
              <a:defRPr/>
            </a:lvl3pPr>
            <a:lvl4pPr lvl="3" algn="ctr">
              <a:lnSpc>
                <a:spcPct val="100000"/>
              </a:lnSpc>
              <a:spcBef>
                <a:spcPts val="1600"/>
              </a:spcBef>
              <a:spcAft>
                <a:spcPts val="0"/>
              </a:spcAft>
              <a:buSzPts val="1500"/>
              <a:buNone/>
              <a:defRPr/>
            </a:lvl4pPr>
            <a:lvl5pPr lvl="4" algn="ctr">
              <a:lnSpc>
                <a:spcPct val="100000"/>
              </a:lnSpc>
              <a:spcBef>
                <a:spcPts val="1600"/>
              </a:spcBef>
              <a:spcAft>
                <a:spcPts val="0"/>
              </a:spcAft>
              <a:buSzPts val="1500"/>
              <a:buNone/>
              <a:defRPr/>
            </a:lvl5pPr>
            <a:lvl6pPr lvl="5" algn="ctr">
              <a:lnSpc>
                <a:spcPct val="100000"/>
              </a:lnSpc>
              <a:spcBef>
                <a:spcPts val="1600"/>
              </a:spcBef>
              <a:spcAft>
                <a:spcPts val="0"/>
              </a:spcAft>
              <a:buSzPts val="1500"/>
              <a:buNone/>
              <a:defRPr/>
            </a:lvl6pPr>
            <a:lvl7pPr lvl="6" algn="ctr">
              <a:lnSpc>
                <a:spcPct val="100000"/>
              </a:lnSpc>
              <a:spcBef>
                <a:spcPts val="1600"/>
              </a:spcBef>
              <a:spcAft>
                <a:spcPts val="0"/>
              </a:spcAft>
              <a:buSzPts val="1500"/>
              <a:buNone/>
              <a:defRPr/>
            </a:lvl7pPr>
            <a:lvl8pPr lvl="7" algn="ctr">
              <a:lnSpc>
                <a:spcPct val="100000"/>
              </a:lnSpc>
              <a:spcBef>
                <a:spcPts val="1600"/>
              </a:spcBef>
              <a:spcAft>
                <a:spcPts val="0"/>
              </a:spcAft>
              <a:buSzPts val="1500"/>
              <a:buNone/>
              <a:defRPr/>
            </a:lvl8pPr>
            <a:lvl9pPr lvl="8" algn="ctr">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4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text 2">
  <p:cSld name="CUSTOM_1">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460950" y="1198000"/>
            <a:ext cx="6199200" cy="196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400"/>
              <a:buNone/>
              <a:defRPr sz="110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147050" y="3073725"/>
            <a:ext cx="4872900" cy="801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a:lvl1pPr>
            <a:lvl2pPr lvl="1" algn="ctr">
              <a:lnSpc>
                <a:spcPct val="100000"/>
              </a:lnSpc>
              <a:spcBef>
                <a:spcPts val="0"/>
              </a:spcBef>
              <a:spcAft>
                <a:spcPts val="0"/>
              </a:spcAft>
              <a:buSzPts val="1500"/>
              <a:buNone/>
              <a:defRPr/>
            </a:lvl2pPr>
            <a:lvl3pPr lvl="2" algn="ctr">
              <a:lnSpc>
                <a:spcPct val="100000"/>
              </a:lnSpc>
              <a:spcBef>
                <a:spcPts val="1600"/>
              </a:spcBef>
              <a:spcAft>
                <a:spcPts val="0"/>
              </a:spcAft>
              <a:buSzPts val="1500"/>
              <a:buNone/>
              <a:defRPr/>
            </a:lvl3pPr>
            <a:lvl4pPr lvl="3" algn="ctr">
              <a:lnSpc>
                <a:spcPct val="100000"/>
              </a:lnSpc>
              <a:spcBef>
                <a:spcPts val="1600"/>
              </a:spcBef>
              <a:spcAft>
                <a:spcPts val="0"/>
              </a:spcAft>
              <a:buSzPts val="1500"/>
              <a:buNone/>
              <a:defRPr/>
            </a:lvl4pPr>
            <a:lvl5pPr lvl="4" algn="ctr">
              <a:lnSpc>
                <a:spcPct val="100000"/>
              </a:lnSpc>
              <a:spcBef>
                <a:spcPts val="1600"/>
              </a:spcBef>
              <a:spcAft>
                <a:spcPts val="0"/>
              </a:spcAft>
              <a:buSzPts val="1500"/>
              <a:buNone/>
              <a:defRPr/>
            </a:lvl5pPr>
            <a:lvl6pPr lvl="5" algn="ctr">
              <a:lnSpc>
                <a:spcPct val="100000"/>
              </a:lnSpc>
              <a:spcBef>
                <a:spcPts val="1600"/>
              </a:spcBef>
              <a:spcAft>
                <a:spcPts val="0"/>
              </a:spcAft>
              <a:buSzPts val="1500"/>
              <a:buNone/>
              <a:defRPr/>
            </a:lvl6pPr>
            <a:lvl7pPr lvl="6" algn="ctr">
              <a:lnSpc>
                <a:spcPct val="100000"/>
              </a:lnSpc>
              <a:spcBef>
                <a:spcPts val="1600"/>
              </a:spcBef>
              <a:spcAft>
                <a:spcPts val="0"/>
              </a:spcAft>
              <a:buSzPts val="1500"/>
              <a:buNone/>
              <a:defRPr/>
            </a:lvl7pPr>
            <a:lvl8pPr lvl="7" algn="ctr">
              <a:lnSpc>
                <a:spcPct val="100000"/>
              </a:lnSpc>
              <a:spcBef>
                <a:spcPts val="1600"/>
              </a:spcBef>
              <a:spcAft>
                <a:spcPts val="0"/>
              </a:spcAft>
              <a:buSzPts val="1500"/>
              <a:buNone/>
              <a:defRPr/>
            </a:lvl8pPr>
            <a:lvl9pPr lvl="8" algn="ctr">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text 3">
  <p:cSld name="CUSTOM_1_1">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522850" y="825650"/>
            <a:ext cx="8075400" cy="196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400"/>
              <a:buNone/>
              <a:defRPr sz="110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147050" y="2701363"/>
            <a:ext cx="4872900" cy="801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a:lvl1pPr>
            <a:lvl2pPr lvl="1" algn="ctr">
              <a:lnSpc>
                <a:spcPct val="100000"/>
              </a:lnSpc>
              <a:spcBef>
                <a:spcPts val="0"/>
              </a:spcBef>
              <a:spcAft>
                <a:spcPts val="0"/>
              </a:spcAft>
              <a:buSzPts val="1500"/>
              <a:buNone/>
              <a:defRPr/>
            </a:lvl2pPr>
            <a:lvl3pPr lvl="2" algn="ctr">
              <a:lnSpc>
                <a:spcPct val="100000"/>
              </a:lnSpc>
              <a:spcBef>
                <a:spcPts val="1600"/>
              </a:spcBef>
              <a:spcAft>
                <a:spcPts val="0"/>
              </a:spcAft>
              <a:buSzPts val="1500"/>
              <a:buNone/>
              <a:defRPr/>
            </a:lvl3pPr>
            <a:lvl4pPr lvl="3" algn="ctr">
              <a:lnSpc>
                <a:spcPct val="100000"/>
              </a:lnSpc>
              <a:spcBef>
                <a:spcPts val="1600"/>
              </a:spcBef>
              <a:spcAft>
                <a:spcPts val="0"/>
              </a:spcAft>
              <a:buSzPts val="1500"/>
              <a:buNone/>
              <a:defRPr/>
            </a:lvl4pPr>
            <a:lvl5pPr lvl="4" algn="ctr">
              <a:lnSpc>
                <a:spcPct val="100000"/>
              </a:lnSpc>
              <a:spcBef>
                <a:spcPts val="1600"/>
              </a:spcBef>
              <a:spcAft>
                <a:spcPts val="0"/>
              </a:spcAft>
              <a:buSzPts val="1500"/>
              <a:buNone/>
              <a:defRPr/>
            </a:lvl5pPr>
            <a:lvl6pPr lvl="5" algn="ctr">
              <a:lnSpc>
                <a:spcPct val="100000"/>
              </a:lnSpc>
              <a:spcBef>
                <a:spcPts val="1600"/>
              </a:spcBef>
              <a:spcAft>
                <a:spcPts val="0"/>
              </a:spcAft>
              <a:buSzPts val="1500"/>
              <a:buNone/>
              <a:defRPr/>
            </a:lvl6pPr>
            <a:lvl7pPr lvl="6" algn="ctr">
              <a:lnSpc>
                <a:spcPct val="100000"/>
              </a:lnSpc>
              <a:spcBef>
                <a:spcPts val="1600"/>
              </a:spcBef>
              <a:spcAft>
                <a:spcPts val="0"/>
              </a:spcAft>
              <a:buSzPts val="1500"/>
              <a:buNone/>
              <a:defRPr/>
            </a:lvl7pPr>
            <a:lvl8pPr lvl="7" algn="ctr">
              <a:lnSpc>
                <a:spcPct val="100000"/>
              </a:lnSpc>
              <a:spcBef>
                <a:spcPts val="1600"/>
              </a:spcBef>
              <a:spcAft>
                <a:spcPts val="0"/>
              </a:spcAft>
              <a:buSzPts val="1500"/>
              <a:buNone/>
              <a:defRPr/>
            </a:lvl8pPr>
            <a:lvl9pPr lvl="8" algn="ctr">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7">
  <p:cSld name="CUSTOM_5_1_1_1_1">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4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61" r:id="rId7"/>
    <p:sldLayoutId id="2147483662"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a:extLst>
              <a:ext uri="{FF2B5EF4-FFF2-40B4-BE49-F238E27FC236}">
                <a16:creationId xmlns:a16="http://schemas.microsoft.com/office/drawing/2014/main" xmlns="" id="{6FD614C2-548F-1761-C78F-C82C91023353}"/>
              </a:ext>
            </a:extLst>
          </p:cNvPr>
          <p:cNvPicPr>
            <a:picLocks noChangeAspect="1"/>
          </p:cNvPicPr>
          <p:nvPr/>
        </p:nvPicPr>
        <p:blipFill>
          <a:blip r:embed="rId3"/>
          <a:stretch>
            <a:fillRect/>
          </a:stretch>
        </p:blipFill>
        <p:spPr>
          <a:xfrm>
            <a:off x="190461" y="184357"/>
            <a:ext cx="8693943" cy="4774786"/>
          </a:xfrm>
          <a:prstGeom prst="rect">
            <a:avLst/>
          </a:prstGeom>
        </p:spPr>
      </p:pic>
      <p:pic>
        <p:nvPicPr>
          <p:cNvPr id="147" name="Google Shape;147;p39"/>
          <p:cNvPicPr preferRelativeResize="0"/>
          <p:nvPr/>
        </p:nvPicPr>
        <p:blipFill>
          <a:blip r:embed="rId4">
            <a:alphaModFix/>
          </a:blip>
          <a:stretch>
            <a:fillRect/>
          </a:stretch>
        </p:blipFill>
        <p:spPr>
          <a:xfrm>
            <a:off x="7350674" y="552505"/>
            <a:ext cx="2010228" cy="4582899"/>
          </a:xfrm>
          <a:prstGeom prst="rect">
            <a:avLst/>
          </a:prstGeom>
          <a:noFill/>
          <a:ln>
            <a:noFill/>
          </a:ln>
        </p:spPr>
      </p:pic>
      <p:sp>
        <p:nvSpPr>
          <p:cNvPr id="145" name="Google Shape;145;p39"/>
          <p:cNvSpPr txBox="1">
            <a:spLocks noGrp="1"/>
          </p:cNvSpPr>
          <p:nvPr>
            <p:ph type="ctrTitle"/>
          </p:nvPr>
        </p:nvSpPr>
        <p:spPr>
          <a:xfrm>
            <a:off x="0" y="1288652"/>
            <a:ext cx="8000129" cy="190478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200" b="1" dirty="0">
                <a:solidFill>
                  <a:schemeClr val="accent2">
                    <a:lumMod val="50000"/>
                  </a:schemeClr>
                </a:solidFill>
                <a:latin typeface="#9Slide07 IcielStormtrooper" panose="020B0500000000000000" pitchFamily="34" charset="0"/>
                <a:cs typeface="Times New Roman" panose="02020603050405020304" pitchFamily="18" charset="0"/>
              </a:rPr>
              <a:t>Trình bày </a:t>
            </a:r>
            <a:r>
              <a:rPr lang="en-US" sz="3200" b="1" dirty="0">
                <a:solidFill>
                  <a:schemeClr val="accent2">
                    <a:lumMod val="50000"/>
                  </a:schemeClr>
                </a:solidFill>
                <a:latin typeface="#9Slide07 IcielStormtrooper" panose="020B0500000000000000" pitchFamily="34" charset="0"/>
                <a:cs typeface="Times New Roman" panose="02020603050405020304" pitchFamily="18" charset="0"/>
              </a:rPr>
              <a:t>BÀI GIỚI THIỆU VỀ MỘT VẤN ĐỀ CỦA TÁC PHẨM VĂN HỌC</a:t>
            </a:r>
            <a:endParaRPr sz="3200" b="1" dirty="0">
              <a:solidFill>
                <a:schemeClr val="accent2">
                  <a:lumMod val="50000"/>
                </a:schemeClr>
              </a:solidFill>
              <a:latin typeface="#9Slide07 IcielStormtrooper" panose="020B0500000000000000"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187C21F2-E81A-666D-ABF5-7C2FE707EDBD}"/>
              </a:ext>
            </a:extLst>
          </p:cNvPr>
          <p:cNvSpPr txBox="1"/>
          <p:nvPr/>
        </p:nvSpPr>
        <p:spPr>
          <a:xfrm>
            <a:off x="2219724" y="1517570"/>
            <a:ext cx="3167855" cy="523220"/>
          </a:xfrm>
          <a:prstGeom prst="rect">
            <a:avLst/>
          </a:prstGeom>
          <a:noFill/>
        </p:spPr>
        <p:txBody>
          <a:bodyPr wrap="none" rtlCol="0">
            <a:spAutoFit/>
          </a:bodyPr>
          <a:lstStyle/>
          <a:p>
            <a:r>
              <a:rPr lang="en-US" sz="2800" b="1">
                <a:solidFill>
                  <a:schemeClr val="accent3">
                    <a:lumMod val="75000"/>
                  </a:schemeClr>
                </a:solidFill>
                <a:effectLst>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TIẾT : NÓI VÀ NGHE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5"/>
                                        </p:tgtEl>
                                        <p:attrNameLst>
                                          <p:attrName>style.visibility</p:attrName>
                                        </p:attrNameLst>
                                      </p:cBhvr>
                                      <p:to>
                                        <p:strVal val="visible"/>
                                      </p:to>
                                    </p:set>
                                    <p:anim calcmode="lin" valueType="num">
                                      <p:cBhvr>
                                        <p:cTn id="7" dur="500" fill="hold"/>
                                        <p:tgtEl>
                                          <p:spTgt spid="1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5"/>
                                        </p:tgtEl>
                                        <p:attrNameLst>
                                          <p:attrName>ppt_y</p:attrName>
                                        </p:attrNameLst>
                                      </p:cBhvr>
                                      <p:tavLst>
                                        <p:tav tm="0">
                                          <p:val>
                                            <p:strVal val="#ppt_y"/>
                                          </p:val>
                                        </p:tav>
                                        <p:tav tm="100000">
                                          <p:val>
                                            <p:strVal val="#ppt_y"/>
                                          </p:val>
                                        </p:tav>
                                      </p:tavLst>
                                    </p:anim>
                                    <p:anim calcmode="lin" valueType="num">
                                      <p:cBhvr>
                                        <p:cTn id="9" dur="500" fill="hold"/>
                                        <p:tgtEl>
                                          <p:spTgt spid="1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5"/>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2" name="Picture 1">
            <a:extLst>
              <a:ext uri="{FF2B5EF4-FFF2-40B4-BE49-F238E27FC236}">
                <a16:creationId xmlns:a16="http://schemas.microsoft.com/office/drawing/2014/main" xmlns="" id="{5E41299B-DB75-FD69-E7B4-B997212C66E9}"/>
              </a:ext>
            </a:extLst>
          </p:cNvPr>
          <p:cNvPicPr>
            <a:picLocks noChangeAspect="1"/>
          </p:cNvPicPr>
          <p:nvPr/>
        </p:nvPicPr>
        <p:blipFill>
          <a:blip r:embed="rId3"/>
          <a:stretch>
            <a:fillRect/>
          </a:stretch>
        </p:blipFill>
        <p:spPr>
          <a:xfrm>
            <a:off x="225028" y="184357"/>
            <a:ext cx="8693943" cy="4774786"/>
          </a:xfrm>
          <a:prstGeom prst="rect">
            <a:avLst/>
          </a:prstGeom>
        </p:spPr>
      </p:pic>
      <p:sp>
        <p:nvSpPr>
          <p:cNvPr id="13" name="Google Shape;194;p44">
            <a:extLst>
              <a:ext uri="{FF2B5EF4-FFF2-40B4-BE49-F238E27FC236}">
                <a16:creationId xmlns:a16="http://schemas.microsoft.com/office/drawing/2014/main" xmlns="" id="{2155EEF5-E8D2-6EEA-83B2-C0A72A59A0B9}"/>
              </a:ext>
            </a:extLst>
          </p:cNvPr>
          <p:cNvSpPr txBox="1">
            <a:spLocks noGrp="1"/>
          </p:cNvSpPr>
          <p:nvPr>
            <p:ph type="title"/>
          </p:nvPr>
        </p:nvSpPr>
        <p:spPr>
          <a:xfrm>
            <a:off x="2420579" y="288017"/>
            <a:ext cx="2707482" cy="436557"/>
          </a:xfrm>
          <a:prstGeom prst="rect">
            <a:avLst/>
          </a:prstGeom>
          <a:solidFill>
            <a:schemeClr val="accent3">
              <a:lumMod val="40000"/>
              <a:lumOff val="60000"/>
            </a:schemeClr>
          </a:solidFill>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9Slide03 Arima Madurai" panose="00000500000000000000" pitchFamily="2" charset="0"/>
                <a:cs typeface="#9Slide03 Arima Madurai" panose="00000500000000000000" pitchFamily="2" charset="0"/>
              </a:rPr>
              <a:t>2/Thực hành</a:t>
            </a:r>
            <a:endParaRPr sz="2400" b="1" dirty="0">
              <a:latin typeface="#9Slide03 Arima Madurai" panose="00000500000000000000" pitchFamily="2" charset="0"/>
              <a:cs typeface="#9Slide03 Arima Madurai" panose="00000500000000000000" pitchFamily="2" charset="0"/>
            </a:endParaRPr>
          </a:p>
        </p:txBody>
      </p:sp>
      <p:pic>
        <p:nvPicPr>
          <p:cNvPr id="11" name="Picture 10">
            <a:extLst>
              <a:ext uri="{FF2B5EF4-FFF2-40B4-BE49-F238E27FC236}">
                <a16:creationId xmlns:a16="http://schemas.microsoft.com/office/drawing/2014/main" xmlns="" id="{8994A216-E2EB-0D84-6C07-F60ACE81C7B7}"/>
              </a:ext>
            </a:extLst>
          </p:cNvPr>
          <p:cNvPicPr>
            <a:picLocks noChangeAspect="1"/>
          </p:cNvPicPr>
          <p:nvPr/>
        </p:nvPicPr>
        <p:blipFill>
          <a:blip r:embed="rId4"/>
          <a:stretch>
            <a:fillRect/>
          </a:stretch>
        </p:blipFill>
        <p:spPr>
          <a:xfrm flipH="1">
            <a:off x="6252214" y="1034959"/>
            <a:ext cx="3629190" cy="3629190"/>
          </a:xfrm>
          <a:prstGeom prst="rect">
            <a:avLst/>
          </a:prstGeom>
        </p:spPr>
      </p:pic>
      <p:sp>
        <p:nvSpPr>
          <p:cNvPr id="4" name="TextBox 3">
            <a:extLst>
              <a:ext uri="{FF2B5EF4-FFF2-40B4-BE49-F238E27FC236}">
                <a16:creationId xmlns:a16="http://schemas.microsoft.com/office/drawing/2014/main" xmlns="" id="{72BE1B1A-A406-ECE3-8256-B7A393B311D1}"/>
              </a:ext>
            </a:extLst>
          </p:cNvPr>
          <p:cNvSpPr txBox="1"/>
          <p:nvPr/>
        </p:nvSpPr>
        <p:spPr>
          <a:xfrm>
            <a:off x="480577" y="1034959"/>
            <a:ext cx="6733884" cy="3539430"/>
          </a:xfrm>
          <a:prstGeom prst="rect">
            <a:avLst/>
          </a:prstGeom>
          <a:noFill/>
        </p:spPr>
        <p:txBody>
          <a:bodyPr wrap="square" rtlCol="0">
            <a:spAutoFit/>
          </a:bodyPr>
          <a:lstStyle/>
          <a:p>
            <a:pPr algn="just"/>
            <a:r>
              <a:rPr lang="en-US" sz="3200">
                <a:solidFill>
                  <a:srgbClr val="FF0000"/>
                </a:solidFill>
                <a:latin typeface="#9Slide03 Arima Madurai" panose="00000500000000000000" pitchFamily="2" charset="0"/>
                <a:cs typeface="#9Slide03 Arima Madurai" panose="00000500000000000000" pitchFamily="2" charset="0"/>
              </a:rPr>
              <a:t>Đề bài: </a:t>
            </a:r>
            <a:r>
              <a:rPr lang="en-US" sz="3200" i="1">
                <a:solidFill>
                  <a:srgbClr val="000000"/>
                </a:solidFill>
                <a:effectLst/>
                <a:latin typeface="Times New Roman" panose="02020603050405020304" pitchFamily="18" charset="0"/>
                <a:ea typeface="Calibri" panose="020F0502020204030204" pitchFamily="34" charset="0"/>
              </a:rPr>
              <a:t>“Giả sử trong buổi sinh hoạt ngoại khóa của lớp vào tuần tới, nhóm em đăng kí trình bày về một vấn đề của văn bản “Đổi tên cho xã” trích từ vở hài kịch “Bệnh sĩ” của Lưu Quang Vũ, em sẽ trình bày bài giới thiệu của nhóm em như thế nào? </a:t>
            </a:r>
            <a:endParaRPr lang="en-US" sz="320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17588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5" name="Picture 4">
            <a:extLst>
              <a:ext uri="{FF2B5EF4-FFF2-40B4-BE49-F238E27FC236}">
                <a16:creationId xmlns:a16="http://schemas.microsoft.com/office/drawing/2014/main" xmlns="" id="{5B682CFD-B85D-0793-E36D-CA42B8B03DE0}"/>
              </a:ext>
            </a:extLst>
          </p:cNvPr>
          <p:cNvPicPr>
            <a:picLocks noChangeAspect="1"/>
          </p:cNvPicPr>
          <p:nvPr/>
        </p:nvPicPr>
        <p:blipFill>
          <a:blip r:embed="rId3"/>
          <a:stretch>
            <a:fillRect/>
          </a:stretch>
        </p:blipFill>
        <p:spPr>
          <a:xfrm>
            <a:off x="171450" y="278606"/>
            <a:ext cx="8693943" cy="4774786"/>
          </a:xfrm>
          <a:prstGeom prst="rect">
            <a:avLst/>
          </a:prstGeom>
        </p:spPr>
      </p:pic>
      <p:sp>
        <p:nvSpPr>
          <p:cNvPr id="228" name="Google Shape;228;p47"/>
          <p:cNvSpPr txBox="1">
            <a:spLocks noGrp="1"/>
          </p:cNvSpPr>
          <p:nvPr>
            <p:ph type="title"/>
          </p:nvPr>
        </p:nvSpPr>
        <p:spPr>
          <a:xfrm>
            <a:off x="2836069" y="366869"/>
            <a:ext cx="2282939"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bg1">
                    <a:lumMod val="25000"/>
                  </a:schemeClr>
                </a:solidFill>
                <a:latin typeface="#9Slide03 Arima Madurai" panose="00000500000000000000" pitchFamily="2" charset="0"/>
                <a:cs typeface="#9Slide03 Arima Madurai" panose="00000500000000000000" pitchFamily="2" charset="0"/>
              </a:rPr>
              <a:t>*Lập dàn  ý</a:t>
            </a:r>
            <a:endParaRPr sz="2400" b="1" dirty="0">
              <a:solidFill>
                <a:schemeClr val="bg1">
                  <a:lumMod val="25000"/>
                </a:schemeClr>
              </a:solidFill>
              <a:latin typeface="#9Slide03 Arima Madurai" panose="00000500000000000000" pitchFamily="2" charset="0"/>
              <a:cs typeface="#9Slide03 Arima Madurai" panose="00000500000000000000" pitchFamily="2" charset="0"/>
            </a:endParaRPr>
          </a:p>
        </p:txBody>
      </p:sp>
      <p:sp>
        <p:nvSpPr>
          <p:cNvPr id="6" name="TextBox 5">
            <a:extLst>
              <a:ext uri="{FF2B5EF4-FFF2-40B4-BE49-F238E27FC236}">
                <a16:creationId xmlns:a16="http://schemas.microsoft.com/office/drawing/2014/main" xmlns="" id="{7AA30B6A-7821-141E-611A-355EF9F7B657}"/>
              </a:ext>
            </a:extLst>
          </p:cNvPr>
          <p:cNvSpPr txBox="1"/>
          <p:nvPr/>
        </p:nvSpPr>
        <p:spPr>
          <a:xfrm>
            <a:off x="171450" y="1012406"/>
            <a:ext cx="8895058" cy="3785652"/>
          </a:xfrm>
          <a:prstGeom prst="rect">
            <a:avLst/>
          </a:prstGeom>
          <a:noFill/>
        </p:spPr>
        <p:txBody>
          <a:bodyPr wrap="square" rtlCol="0">
            <a:spAutoFit/>
          </a:bodyPr>
          <a:lstStyle/>
          <a:p>
            <a:r>
              <a:rPr lang="en-US" sz="2000" b="1">
                <a:solidFill>
                  <a:srgbClr val="002060"/>
                </a:solidFill>
                <a:latin typeface="#9Slide03 Arima Madurai" panose="00000500000000000000" pitchFamily="2" charset="0"/>
                <a:cs typeface="#9Slide03 Arima Madurai" panose="00000500000000000000" pitchFamily="2" charset="0"/>
              </a:rPr>
              <a:t>Mở bài: </a:t>
            </a:r>
            <a:r>
              <a:rPr lang="en-US" sz="2000">
                <a:solidFill>
                  <a:srgbClr val="002060"/>
                </a:solidFill>
                <a:latin typeface="#9Slide03 Arima Madurai" panose="00000500000000000000" pitchFamily="2" charset="0"/>
                <a:cs typeface="#9Slide03 Arima Madurai" panose="00000500000000000000" pitchFamily="2" charset="0"/>
              </a:rPr>
              <a:t>Lời chào và giới thiệu bản thân, giới thiệu vấn đề.</a:t>
            </a:r>
          </a:p>
          <a:p>
            <a:r>
              <a:rPr lang="en-US" sz="2000" b="1">
                <a:solidFill>
                  <a:srgbClr val="002060"/>
                </a:solidFill>
                <a:latin typeface="#9Slide03 Arima Madurai" panose="00000500000000000000" pitchFamily="2" charset="0"/>
                <a:cs typeface="#9Slide03 Arima Madurai" panose="00000500000000000000" pitchFamily="2" charset="0"/>
              </a:rPr>
              <a:t>Thân bài: </a:t>
            </a:r>
            <a:endParaRPr lang="en-US" sz="2000">
              <a:solidFill>
                <a:srgbClr val="002060"/>
              </a:solidFill>
              <a:latin typeface="#9Slide03 Arima Madurai" panose="00000500000000000000" pitchFamily="2" charset="0"/>
              <a:cs typeface="#9Slide03 Arima Madurai" panose="00000500000000000000" pitchFamily="2" charset="0"/>
            </a:endParaRPr>
          </a:p>
          <a:p>
            <a:pPr marL="342900" indent="-342900">
              <a:buFontTx/>
              <a:buChar char="-"/>
            </a:pPr>
            <a:r>
              <a:rPr lang="en-US" sz="2000">
                <a:solidFill>
                  <a:srgbClr val="002060"/>
                </a:solidFill>
                <a:latin typeface="#9Slide03 Arima Madurai" panose="00000500000000000000" pitchFamily="2" charset="0"/>
                <a:cs typeface="#9Slide03 Arima Madurai" panose="00000500000000000000" pitchFamily="2" charset="0"/>
              </a:rPr>
              <a:t>Giới thiệu vấn đề trình bày: Thủ pháp trào phúng trong đoạn trích kịch “Đổi tên cho xã” – tác dụng của thủ pháp trong việc thể hiện chủ đề.</a:t>
            </a:r>
          </a:p>
          <a:p>
            <a:pPr marL="342900" indent="-342900">
              <a:buFontTx/>
              <a:buChar char="-"/>
            </a:pPr>
            <a:r>
              <a:rPr lang="en-US" sz="2000">
                <a:solidFill>
                  <a:srgbClr val="002060"/>
                </a:solidFill>
                <a:latin typeface="#9Slide03 Arima Madurai" panose="00000500000000000000" pitchFamily="2" charset="0"/>
                <a:cs typeface="#9Slide03 Arima Madurai" panose="00000500000000000000" pitchFamily="2" charset="0"/>
              </a:rPr>
              <a:t>Nêu tên một số biểu hiện của thủ pháp trào phúng thể hiện trong đoạn trích.</a:t>
            </a:r>
          </a:p>
          <a:p>
            <a:pPr marL="342900" indent="-342900">
              <a:buFontTx/>
              <a:buChar char="-"/>
            </a:pPr>
            <a:r>
              <a:rPr lang="en-US" sz="2000">
                <a:solidFill>
                  <a:srgbClr val="002060"/>
                </a:solidFill>
                <a:latin typeface="#9Slide03 Arima Madurai" panose="00000500000000000000" pitchFamily="2" charset="0"/>
                <a:cs typeface="#9Slide03 Arima Madurai" panose="00000500000000000000" pitchFamily="2" charset="0"/>
              </a:rPr>
              <a:t>Lí giải về ý nghĩa, tác dụng của thủ pháp trào phúng đối với việc thể hiện nội dung tư tưởng của đoạn trích.</a:t>
            </a:r>
          </a:p>
          <a:p>
            <a:pPr marL="342900" indent="-342900">
              <a:buFontTx/>
              <a:buChar char="-"/>
            </a:pPr>
            <a:r>
              <a:rPr lang="en-US" sz="2000">
                <a:solidFill>
                  <a:srgbClr val="002060"/>
                </a:solidFill>
                <a:latin typeface="#9Slide03 Arima Madurai" panose="00000500000000000000" pitchFamily="2" charset="0"/>
                <a:cs typeface="#9Slide03 Arima Madurai" panose="00000500000000000000" pitchFamily="2" charset="0"/>
              </a:rPr>
              <a:t>Khẳng định sự thành công của TG trong việc sử dụng thủ pháp trào phúng để tô đạm chất bi hài của đoạn trích kịch; cảm xúc, suy nghĩ của em về giá trị đoạn trích, bài học rút ra.</a:t>
            </a:r>
          </a:p>
          <a:p>
            <a:r>
              <a:rPr lang="en-US" sz="2000" b="1">
                <a:solidFill>
                  <a:srgbClr val="002060"/>
                </a:solidFill>
                <a:latin typeface="#9Slide03 Arima Madurai" panose="00000500000000000000" pitchFamily="2" charset="0"/>
                <a:cs typeface="#9Slide03 Arima Madurai" panose="00000500000000000000" pitchFamily="2" charset="0"/>
              </a:rPr>
              <a:t>Kết bài: </a:t>
            </a:r>
            <a:r>
              <a:rPr lang="en-US" sz="2000">
                <a:solidFill>
                  <a:srgbClr val="002060"/>
                </a:solidFill>
                <a:latin typeface="#9Slide03 Arima Madurai" panose="00000500000000000000" pitchFamily="2" charset="0"/>
                <a:cs typeface="#9Slide03 Arima Madurai" panose="00000500000000000000" pitchFamily="2" charset="0"/>
              </a:rPr>
              <a:t>Lời cảm ơn, xin ý kiến nhận xét.</a:t>
            </a:r>
            <a:endParaRPr lang="en-US" sz="2000" b="1">
              <a:solidFill>
                <a:srgbClr val="002060"/>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754492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 name="Picture 1">
            <a:extLst>
              <a:ext uri="{FF2B5EF4-FFF2-40B4-BE49-F238E27FC236}">
                <a16:creationId xmlns:a16="http://schemas.microsoft.com/office/drawing/2014/main" xmlns="" id="{F8CC89CB-AF77-332E-8DA1-156FA7F8383B}"/>
              </a:ext>
            </a:extLst>
          </p:cNvPr>
          <p:cNvPicPr>
            <a:picLocks noChangeAspect="1"/>
          </p:cNvPicPr>
          <p:nvPr/>
        </p:nvPicPr>
        <p:blipFill>
          <a:blip r:embed="rId3"/>
          <a:stretch>
            <a:fillRect/>
          </a:stretch>
        </p:blipFill>
        <p:spPr>
          <a:xfrm>
            <a:off x="225028" y="184357"/>
            <a:ext cx="8693943" cy="4774786"/>
          </a:xfrm>
          <a:prstGeom prst="rect">
            <a:avLst/>
          </a:prstGeom>
        </p:spPr>
      </p:pic>
      <p:sp>
        <p:nvSpPr>
          <p:cNvPr id="257" name="Google Shape;257;p49"/>
          <p:cNvSpPr txBox="1">
            <a:spLocks noGrp="1"/>
          </p:cNvSpPr>
          <p:nvPr>
            <p:ph type="title"/>
          </p:nvPr>
        </p:nvSpPr>
        <p:spPr>
          <a:xfrm>
            <a:off x="2899621" y="234535"/>
            <a:ext cx="3344756" cy="50127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latin typeface="#9Slide03 Arima Madurai" panose="00000500000000000000" pitchFamily="2" charset="0"/>
                <a:cs typeface="#9Slide03 Arima Madurai" panose="00000500000000000000" pitchFamily="2" charset="0"/>
              </a:rPr>
              <a:t>c) </a:t>
            </a:r>
            <a:r>
              <a:rPr lang="en" sz="2800" b="1" dirty="0" err="1">
                <a:latin typeface="#9Slide03 Arima Madurai" panose="00000500000000000000" pitchFamily="2" charset="0"/>
                <a:cs typeface="#9Slide03 Arima Madurai" panose="00000500000000000000" pitchFamily="2" charset="0"/>
              </a:rPr>
              <a:t>Nói</a:t>
            </a:r>
            <a:r>
              <a:rPr lang="en" sz="2800" b="1" dirty="0">
                <a:latin typeface="#9Slide03 Arima Madurai" panose="00000500000000000000" pitchFamily="2" charset="0"/>
                <a:cs typeface="#9Slide03 Arima Madurai" panose="00000500000000000000" pitchFamily="2" charset="0"/>
              </a:rPr>
              <a:t> </a:t>
            </a:r>
            <a:r>
              <a:rPr lang="en" sz="2800" b="1" dirty="0" err="1">
                <a:latin typeface="#9Slide03 Arima Madurai" panose="00000500000000000000" pitchFamily="2" charset="0"/>
                <a:cs typeface="#9Slide03 Arima Madurai" panose="00000500000000000000" pitchFamily="2" charset="0"/>
              </a:rPr>
              <a:t>và</a:t>
            </a:r>
            <a:r>
              <a:rPr lang="en" sz="2800" b="1" dirty="0">
                <a:latin typeface="#9Slide03 Arima Madurai" panose="00000500000000000000" pitchFamily="2" charset="0"/>
                <a:cs typeface="#9Slide03 Arima Madurai" panose="00000500000000000000" pitchFamily="2" charset="0"/>
              </a:rPr>
              <a:t> </a:t>
            </a:r>
            <a:r>
              <a:rPr lang="en" sz="2800" b="1" dirty="0" err="1">
                <a:latin typeface="#9Slide03 Arima Madurai" panose="00000500000000000000" pitchFamily="2" charset="0"/>
                <a:cs typeface="#9Slide03 Arima Madurai" panose="00000500000000000000" pitchFamily="2" charset="0"/>
              </a:rPr>
              <a:t>nghe</a:t>
            </a:r>
            <a:endParaRPr sz="2800" b="1" dirty="0">
              <a:latin typeface="#9Slide03 Arima Madurai" panose="00000500000000000000" pitchFamily="2" charset="0"/>
              <a:cs typeface="#9Slide03 Arima Madurai" panose="00000500000000000000" pitchFamily="2" charset="0"/>
            </a:endParaRPr>
          </a:p>
        </p:txBody>
      </p:sp>
      <p:pic>
        <p:nvPicPr>
          <p:cNvPr id="8" name="Google Shape;553;p70">
            <a:extLst>
              <a:ext uri="{FF2B5EF4-FFF2-40B4-BE49-F238E27FC236}">
                <a16:creationId xmlns:a16="http://schemas.microsoft.com/office/drawing/2014/main" xmlns="" id="{3E1C6D8C-E198-BB48-AEC1-4220A5C9B70C}"/>
              </a:ext>
            </a:extLst>
          </p:cNvPr>
          <p:cNvPicPr preferRelativeResize="0"/>
          <p:nvPr/>
        </p:nvPicPr>
        <p:blipFill>
          <a:blip r:embed="rId4">
            <a:alphaModFix/>
          </a:blip>
          <a:stretch>
            <a:fillRect/>
          </a:stretch>
        </p:blipFill>
        <p:spPr>
          <a:xfrm rot="10800000">
            <a:off x="7126316" y="3342135"/>
            <a:ext cx="1793092" cy="1906927"/>
          </a:xfrm>
          <a:prstGeom prst="rect">
            <a:avLst/>
          </a:prstGeom>
          <a:noFill/>
          <a:ln>
            <a:noFill/>
          </a:ln>
        </p:spPr>
      </p:pic>
      <p:graphicFrame>
        <p:nvGraphicFramePr>
          <p:cNvPr id="7" name="Table 8">
            <a:extLst>
              <a:ext uri="{FF2B5EF4-FFF2-40B4-BE49-F238E27FC236}">
                <a16:creationId xmlns:a16="http://schemas.microsoft.com/office/drawing/2014/main" xmlns="" id="{43D0A3EB-EFB6-6AB5-3F42-00535207A0E7}"/>
              </a:ext>
            </a:extLst>
          </p:cNvPr>
          <p:cNvGraphicFramePr>
            <a:graphicFrameLocks noGrp="1"/>
          </p:cNvGraphicFramePr>
          <p:nvPr>
            <p:extLst>
              <p:ext uri="{D42A27DB-BD31-4B8C-83A1-F6EECF244321}">
                <p14:modId xmlns:p14="http://schemas.microsoft.com/office/powerpoint/2010/main" val="261047015"/>
              </p:ext>
            </p:extLst>
          </p:nvPr>
        </p:nvGraphicFramePr>
        <p:xfrm>
          <a:off x="592932" y="1102000"/>
          <a:ext cx="8026282" cy="3729080"/>
        </p:xfrm>
        <a:graphic>
          <a:graphicData uri="http://schemas.openxmlformats.org/drawingml/2006/table">
            <a:tbl>
              <a:tblPr firstRow="1" bandRow="1">
                <a:tableStyleId>{F36CF87F-F2D4-457E-AD8E-08F112BF4223}</a:tableStyleId>
              </a:tblPr>
              <a:tblGrid>
                <a:gridCol w="4543771">
                  <a:extLst>
                    <a:ext uri="{9D8B030D-6E8A-4147-A177-3AD203B41FA5}">
                      <a16:colId xmlns:a16="http://schemas.microsoft.com/office/drawing/2014/main" xmlns="" val="518537312"/>
                    </a:ext>
                  </a:extLst>
                </a:gridCol>
                <a:gridCol w="3482511">
                  <a:extLst>
                    <a:ext uri="{9D8B030D-6E8A-4147-A177-3AD203B41FA5}">
                      <a16:colId xmlns:a16="http://schemas.microsoft.com/office/drawing/2014/main" xmlns="" val="903149135"/>
                    </a:ext>
                  </a:extLst>
                </a:gridCol>
              </a:tblGrid>
              <a:tr h="393408">
                <a:tc gridSpan="2">
                  <a:txBody>
                    <a:bodyPr/>
                    <a:lstStyle/>
                    <a:p>
                      <a:pPr algn="ctr"/>
                      <a:r>
                        <a:rPr lang="en-US" sz="2000" b="1">
                          <a:solidFill>
                            <a:schemeClr val="accent2">
                              <a:lumMod val="50000"/>
                            </a:schemeClr>
                          </a:solidFill>
                          <a:latin typeface="#9Slide03 Arima Madurai" panose="00000500000000000000" pitchFamily="2" charset="0"/>
                          <a:cs typeface="#9Slide03 Arima Madurai" panose="00000500000000000000" pitchFamily="2" charset="0"/>
                        </a:rPr>
                        <a:t>YÊU CẦU</a:t>
                      </a:r>
                    </a:p>
                  </a:txBody>
                  <a:tcPr anchor="ctr">
                    <a:solidFill>
                      <a:schemeClr val="accent1">
                        <a:lumMod val="20000"/>
                        <a:lumOff val="80000"/>
                      </a:schemeClr>
                    </a:solidFill>
                  </a:tcPr>
                </a:tc>
                <a:tc hMerge="1">
                  <a:txBody>
                    <a:bodyPr/>
                    <a:lstStyle/>
                    <a:p>
                      <a:r>
                        <a:rPr lang="en-US"/>
                        <a:t>Người nghe</a:t>
                      </a:r>
                    </a:p>
                  </a:txBody>
                  <a:tcPr/>
                </a:tc>
                <a:extLst>
                  <a:ext uri="{0D108BD9-81ED-4DB2-BD59-A6C34878D82A}">
                    <a16:rowId xmlns:a16="http://schemas.microsoft.com/office/drawing/2014/main" xmlns="" val="1380684165"/>
                  </a:ext>
                </a:extLst>
              </a:tr>
              <a:tr h="379391">
                <a:tc>
                  <a:txBody>
                    <a:bodyPr/>
                    <a:lstStyle/>
                    <a:p>
                      <a:pPr algn="ctr"/>
                      <a:r>
                        <a:rPr lang="en-US" sz="2000">
                          <a:solidFill>
                            <a:srgbClr val="0070C0"/>
                          </a:solidFill>
                          <a:latin typeface="#9Slide03 Arima Madurai" panose="00000500000000000000" pitchFamily="2" charset="0"/>
                          <a:cs typeface="#9Slide03 Arima Madurai" panose="00000500000000000000" pitchFamily="2" charset="0"/>
                        </a:rPr>
                        <a:t>Người nói</a:t>
                      </a:r>
                    </a:p>
                  </a:txBody>
                  <a:tcPr anchor="ctr">
                    <a:solidFill>
                      <a:schemeClr val="accent3">
                        <a:lumMod val="20000"/>
                        <a:lumOff val="80000"/>
                      </a:schemeClr>
                    </a:solidFill>
                  </a:tcPr>
                </a:tc>
                <a:tc>
                  <a:txBody>
                    <a:bodyPr/>
                    <a:lstStyle/>
                    <a:p>
                      <a:pPr algn="ctr"/>
                      <a:r>
                        <a:rPr lang="en-US" sz="2000">
                          <a:solidFill>
                            <a:srgbClr val="0070C0"/>
                          </a:solidFill>
                          <a:latin typeface="#9Slide03 Arima Madurai" panose="00000500000000000000" pitchFamily="2" charset="0"/>
                          <a:cs typeface="#9Slide03 Arima Madurai" panose="00000500000000000000" pitchFamily="2" charset="0"/>
                        </a:rPr>
                        <a:t>Người nghe</a:t>
                      </a:r>
                    </a:p>
                  </a:txBody>
                  <a:tcPr anchor="ctr">
                    <a:solidFill>
                      <a:schemeClr val="accent3">
                        <a:lumMod val="20000"/>
                        <a:lumOff val="80000"/>
                      </a:schemeClr>
                    </a:solidFill>
                  </a:tcPr>
                </a:tc>
                <a:extLst>
                  <a:ext uri="{0D108BD9-81ED-4DB2-BD59-A6C34878D82A}">
                    <a16:rowId xmlns:a16="http://schemas.microsoft.com/office/drawing/2014/main" xmlns="" val="1403288274"/>
                  </a:ext>
                </a:extLst>
              </a:tr>
              <a:tr h="2936600">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lang="en-US" sz="2000">
                        <a:solidFill>
                          <a:srgbClr val="000000"/>
                        </a:solidFill>
                        <a:effectLst/>
                        <a:latin typeface="#9Slide03 Arima Madurai" panose="00000500000000000000" pitchFamily="2" charset="0"/>
                        <a:cs typeface="#9Slide03 Arima Madurai" panose="00000500000000000000" pitchFamily="2" charset="0"/>
                      </a:endParaRPr>
                    </a:p>
                  </a:txBody>
                  <a:tcPr anchor="ctr"/>
                </a:tc>
                <a:tc>
                  <a:txBody>
                    <a:bodyPr/>
                    <a:lstStyle/>
                    <a:p>
                      <a:pPr marL="0" indent="0">
                        <a:buFontTx/>
                        <a:buNone/>
                      </a:pPr>
                      <a:endParaRPr lang="en-US" sz="2000">
                        <a:solidFill>
                          <a:srgbClr val="C00000"/>
                        </a:solidFill>
                        <a:latin typeface="#9Slide03 Arima Madurai" panose="00000500000000000000" pitchFamily="2" charset="0"/>
                        <a:cs typeface="#9Slide03 Arima Madurai" panose="00000500000000000000" pitchFamily="2" charset="0"/>
                      </a:endParaRPr>
                    </a:p>
                  </a:txBody>
                  <a:tcPr anchor="ctr"/>
                </a:tc>
                <a:extLst>
                  <a:ext uri="{0D108BD9-81ED-4DB2-BD59-A6C34878D82A}">
                    <a16:rowId xmlns:a16="http://schemas.microsoft.com/office/drawing/2014/main" xmlns="" val="449183466"/>
                  </a:ext>
                </a:extLst>
              </a:tr>
            </a:tbl>
          </a:graphicData>
        </a:graphic>
      </p:graphicFrame>
      <p:sp>
        <p:nvSpPr>
          <p:cNvPr id="3" name="TextBox 2">
            <a:extLst>
              <a:ext uri="{FF2B5EF4-FFF2-40B4-BE49-F238E27FC236}">
                <a16:creationId xmlns:a16="http://schemas.microsoft.com/office/drawing/2014/main" xmlns="" id="{EC68B1FA-8D63-1411-723C-5F6E7E788BA6}"/>
              </a:ext>
            </a:extLst>
          </p:cNvPr>
          <p:cNvSpPr txBox="1"/>
          <p:nvPr/>
        </p:nvSpPr>
        <p:spPr>
          <a:xfrm>
            <a:off x="592932" y="629751"/>
            <a:ext cx="7508787" cy="430887"/>
          </a:xfrm>
          <a:prstGeom prst="rect">
            <a:avLst/>
          </a:prstGeom>
          <a:noFill/>
        </p:spPr>
        <p:txBody>
          <a:bodyPr wrap="none" rtlCol="0">
            <a:spAutoFit/>
          </a:bodyPr>
          <a:lstStyle/>
          <a:p>
            <a:r>
              <a:rPr lang="en-US" sz="2200">
                <a:solidFill>
                  <a:srgbClr val="FF0000"/>
                </a:solidFill>
                <a:latin typeface="#9Slide03 Arima Madurai" panose="00000500000000000000" pitchFamily="2" charset="0"/>
                <a:cs typeface="#9Slide03 Arima Madurai" panose="00000500000000000000" pitchFamily="2" charset="0"/>
              </a:rPr>
              <a:t>Đề bài: Em hãy trình bày ý kiến về một hiện tượng đời sống.</a:t>
            </a:r>
          </a:p>
        </p:txBody>
      </p:sp>
      <p:sp>
        <p:nvSpPr>
          <p:cNvPr id="4" name="TextBox 3">
            <a:extLst>
              <a:ext uri="{FF2B5EF4-FFF2-40B4-BE49-F238E27FC236}">
                <a16:creationId xmlns:a16="http://schemas.microsoft.com/office/drawing/2014/main" xmlns="" id="{24FC78B1-89EE-12BE-625F-A7970874DE0A}"/>
              </a:ext>
            </a:extLst>
          </p:cNvPr>
          <p:cNvSpPr txBox="1"/>
          <p:nvPr/>
        </p:nvSpPr>
        <p:spPr>
          <a:xfrm>
            <a:off x="721789" y="1968758"/>
            <a:ext cx="432265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2000">
                <a:effectLst/>
                <a:latin typeface="#9Slide03 Arima Madurai" panose="00000500000000000000" pitchFamily="2" charset="0"/>
                <a:cs typeface="#9Slide03 Arima Madurai" panose="00000500000000000000" pitchFamily="2" charset="0"/>
              </a:rPr>
              <a:t>-   Hình thức: Nói to, rõ ràng, giọng điệu phù hợp, tốc độ nói vừa phải.</a:t>
            </a:r>
            <a:endParaRPr lang="en-US" sz="2000">
              <a:latin typeface="#9Slide03 Arima Madurai" panose="00000500000000000000" pitchFamily="2" charset="0"/>
              <a:cs typeface="#9Slide03 Arima Madurai" panose="000005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2000">
                <a:effectLst/>
                <a:latin typeface="#9Slide03 Arima Madurai" panose="00000500000000000000" pitchFamily="2" charset="0"/>
                <a:cs typeface="#9Slide03 Arima Madurai" panose="00000500000000000000" pitchFamily="2" charset="0"/>
              </a:rPr>
              <a:t>-   Nội dung: Đảm bảo bố cục của bài nói, trình bày được ý kiến, lí lẽ, bằng chứng.</a:t>
            </a:r>
            <a:endParaRPr lang="en-US" sz="2000">
              <a:latin typeface="#9Slide03 Arima Madurai" panose="00000500000000000000" pitchFamily="2" charset="0"/>
              <a:cs typeface="#9Slide03 Arima Madurai" panose="00000500000000000000" pitchFamily="2" charset="0"/>
            </a:endParaRPr>
          </a:p>
          <a:p>
            <a:pPr marL="342900" marR="0" lvl="0" indent="-342900" algn="l" defTabSz="914400" rtl="0" eaLnBrk="1" fontAlgn="auto" latinLnBrk="0" hangingPunct="1">
              <a:lnSpc>
                <a:spcPct val="100000"/>
              </a:lnSpc>
              <a:spcBef>
                <a:spcPts val="0"/>
              </a:spcBef>
              <a:spcAft>
                <a:spcPts val="0"/>
              </a:spcAft>
              <a:buClr>
                <a:srgbClr val="000000"/>
              </a:buClr>
              <a:buSzTx/>
              <a:buFontTx/>
              <a:buChar char="-"/>
              <a:tabLst/>
              <a:defRPr/>
            </a:pPr>
            <a:r>
              <a:rPr lang="en-US" sz="2000">
                <a:effectLst/>
                <a:latin typeface="#9Slide03 Arima Madurai" panose="00000500000000000000" pitchFamily="2" charset="0"/>
                <a:cs typeface="#9Slide03 Arima Madurai" panose="00000500000000000000" pitchFamily="2" charset="0"/>
              </a:rPr>
              <a:t>Tác phong tự tin, đĩnh đạc, trình bày đúng thời gian quy định</a:t>
            </a:r>
          </a:p>
          <a:p>
            <a:pPr marL="342900" marR="0" lvl="0" indent="-342900" algn="l" defTabSz="914400" rtl="0" eaLnBrk="1" fontAlgn="auto" latinLnBrk="0" hangingPunct="1">
              <a:lnSpc>
                <a:spcPct val="100000"/>
              </a:lnSpc>
              <a:spcBef>
                <a:spcPts val="0"/>
              </a:spcBef>
              <a:spcAft>
                <a:spcPts val="0"/>
              </a:spcAft>
              <a:buClr>
                <a:srgbClr val="000000"/>
              </a:buClr>
              <a:buSzTx/>
              <a:buFontTx/>
              <a:buChar char="-"/>
              <a:tabLst/>
              <a:defRPr/>
            </a:pPr>
            <a:r>
              <a:rPr lang="en-US" sz="2000">
                <a:solidFill>
                  <a:srgbClr val="000000"/>
                </a:solidFill>
                <a:effectLst/>
                <a:latin typeface="#9Slide03 Arima Madurai" panose="00000500000000000000" pitchFamily="2" charset="0"/>
                <a:cs typeface="#9Slide03 Arima Madurai" panose="00000500000000000000" pitchFamily="2" charset="0"/>
              </a:rPr>
              <a:t>Sử dụng tranh ảnh, phương tiện hỗ trợ...</a:t>
            </a:r>
          </a:p>
        </p:txBody>
      </p:sp>
      <p:sp>
        <p:nvSpPr>
          <p:cNvPr id="5" name="TextBox 4">
            <a:extLst>
              <a:ext uri="{FF2B5EF4-FFF2-40B4-BE49-F238E27FC236}">
                <a16:creationId xmlns:a16="http://schemas.microsoft.com/office/drawing/2014/main" xmlns="" id="{AE1A41F1-3570-5733-891F-72BD52C45E6C}"/>
              </a:ext>
            </a:extLst>
          </p:cNvPr>
          <p:cNvSpPr txBox="1"/>
          <p:nvPr/>
        </p:nvSpPr>
        <p:spPr>
          <a:xfrm>
            <a:off x="5234152" y="2280306"/>
            <a:ext cx="3316916" cy="1785104"/>
          </a:xfrm>
          <a:prstGeom prst="rect">
            <a:avLst/>
          </a:prstGeom>
          <a:noFill/>
        </p:spPr>
        <p:txBody>
          <a:bodyPr wrap="square" rtlCol="0">
            <a:spAutoFit/>
          </a:bodyPr>
          <a:lstStyle/>
          <a:p>
            <a:pPr marL="342900" indent="-342900">
              <a:buFontTx/>
              <a:buChar char="-"/>
            </a:pPr>
            <a:r>
              <a:rPr lang="en-US" sz="2200">
                <a:latin typeface="#9Slide03 Arima Madurai" panose="00000500000000000000" pitchFamily="2" charset="0"/>
                <a:ea typeface="Calibri" panose="020F0502020204030204" pitchFamily="34" charset="0"/>
                <a:cs typeface="#9Slide03 Arima Madurai" panose="00000500000000000000" pitchFamily="2" charset="0"/>
              </a:rPr>
              <a:t>Tập trung, chú ý vào bài nói của bạn.</a:t>
            </a:r>
          </a:p>
          <a:p>
            <a:pPr marL="342900" indent="-342900">
              <a:buFontTx/>
              <a:buChar char="-"/>
            </a:pPr>
            <a:r>
              <a:rPr lang="vi-VN" sz="2200">
                <a:latin typeface="#9Slide03 Arima Madurai" panose="00000500000000000000" pitchFamily="2" charset="0"/>
                <a:cs typeface="#9Slide03 Arima Madurai" panose="00000500000000000000" pitchFamily="2" charset="0"/>
              </a:rPr>
              <a:t>Tóm tắt được nội dung chính mà người nói trình bày</a:t>
            </a:r>
            <a:r>
              <a:rPr lang="en-US" sz="2200">
                <a:latin typeface="#9Slide03 Arima Madurai" panose="00000500000000000000" pitchFamily="2" charset="0"/>
                <a:cs typeface="#9Slide03 Arima Madurai" panose="00000500000000000000" pitchFamily="2" charset="0"/>
              </a:rPr>
              <a:t> vào PHT</a:t>
            </a:r>
            <a:r>
              <a:rPr lang="vi-VN" sz="2200">
                <a:latin typeface="#9Slide03 Arima Madurai" panose="00000500000000000000" pitchFamily="2" charset="0"/>
                <a:cs typeface="#9Slide03 Arima Madurai" panose="00000500000000000000" pitchFamily="2" charset="0"/>
              </a:rPr>
              <a:t>. </a:t>
            </a:r>
            <a:endParaRPr lang="en-US" sz="220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574972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 name="Picture 1">
            <a:extLst>
              <a:ext uri="{FF2B5EF4-FFF2-40B4-BE49-F238E27FC236}">
                <a16:creationId xmlns:a16="http://schemas.microsoft.com/office/drawing/2014/main" xmlns="" id="{F8CC89CB-AF77-332E-8DA1-156FA7F8383B}"/>
              </a:ext>
            </a:extLst>
          </p:cNvPr>
          <p:cNvPicPr>
            <a:picLocks noChangeAspect="1"/>
          </p:cNvPicPr>
          <p:nvPr/>
        </p:nvPicPr>
        <p:blipFill>
          <a:blip r:embed="rId3"/>
          <a:stretch>
            <a:fillRect/>
          </a:stretch>
        </p:blipFill>
        <p:spPr>
          <a:xfrm>
            <a:off x="-110650" y="0"/>
            <a:ext cx="9533256" cy="5235744"/>
          </a:xfrm>
          <a:prstGeom prst="rect">
            <a:avLst/>
          </a:prstGeom>
        </p:spPr>
      </p:pic>
      <p:pic>
        <p:nvPicPr>
          <p:cNvPr id="8" name="Google Shape;553;p70">
            <a:extLst>
              <a:ext uri="{FF2B5EF4-FFF2-40B4-BE49-F238E27FC236}">
                <a16:creationId xmlns:a16="http://schemas.microsoft.com/office/drawing/2014/main" xmlns="" id="{3E1C6D8C-E198-BB48-AEC1-4220A5C9B70C}"/>
              </a:ext>
            </a:extLst>
          </p:cNvPr>
          <p:cNvPicPr preferRelativeResize="0"/>
          <p:nvPr/>
        </p:nvPicPr>
        <p:blipFill>
          <a:blip r:embed="rId4">
            <a:alphaModFix/>
          </a:blip>
          <a:stretch>
            <a:fillRect/>
          </a:stretch>
        </p:blipFill>
        <p:spPr>
          <a:xfrm rot="10800000">
            <a:off x="7126316" y="3342135"/>
            <a:ext cx="1793092" cy="1906927"/>
          </a:xfrm>
          <a:prstGeom prst="rect">
            <a:avLst/>
          </a:prstGeom>
          <a:noFill/>
          <a:ln>
            <a:noFill/>
          </a:ln>
        </p:spPr>
      </p:pic>
      <p:graphicFrame>
        <p:nvGraphicFramePr>
          <p:cNvPr id="5" name="Table 4">
            <a:extLst>
              <a:ext uri="{FF2B5EF4-FFF2-40B4-BE49-F238E27FC236}">
                <a16:creationId xmlns:a16="http://schemas.microsoft.com/office/drawing/2014/main" xmlns="" id="{869FAD4F-F10E-CBEA-691D-0EE9C87D1AAE}"/>
              </a:ext>
            </a:extLst>
          </p:cNvPr>
          <p:cNvGraphicFramePr>
            <a:graphicFrameLocks noGrp="1"/>
          </p:cNvGraphicFramePr>
          <p:nvPr>
            <p:extLst>
              <p:ext uri="{D42A27DB-BD31-4B8C-83A1-F6EECF244321}">
                <p14:modId xmlns:p14="http://schemas.microsoft.com/office/powerpoint/2010/main" val="546387528"/>
              </p:ext>
            </p:extLst>
          </p:nvPr>
        </p:nvGraphicFramePr>
        <p:xfrm>
          <a:off x="761442" y="613926"/>
          <a:ext cx="7996796" cy="4458495"/>
        </p:xfrm>
        <a:graphic>
          <a:graphicData uri="http://schemas.openxmlformats.org/drawingml/2006/table">
            <a:tbl>
              <a:tblPr firstRow="1" firstCol="1" bandRow="1">
                <a:tableStyleId>{F36CF87F-F2D4-457E-AD8E-08F112BF4223}</a:tableStyleId>
              </a:tblPr>
              <a:tblGrid>
                <a:gridCol w="507142">
                  <a:extLst>
                    <a:ext uri="{9D8B030D-6E8A-4147-A177-3AD203B41FA5}">
                      <a16:colId xmlns:a16="http://schemas.microsoft.com/office/drawing/2014/main" xmlns="" val="1758582631"/>
                    </a:ext>
                  </a:extLst>
                </a:gridCol>
                <a:gridCol w="4843201">
                  <a:extLst>
                    <a:ext uri="{9D8B030D-6E8A-4147-A177-3AD203B41FA5}">
                      <a16:colId xmlns:a16="http://schemas.microsoft.com/office/drawing/2014/main" xmlns="" val="1034829725"/>
                    </a:ext>
                  </a:extLst>
                </a:gridCol>
                <a:gridCol w="633927">
                  <a:extLst>
                    <a:ext uri="{9D8B030D-6E8A-4147-A177-3AD203B41FA5}">
                      <a16:colId xmlns:a16="http://schemas.microsoft.com/office/drawing/2014/main" xmlns="" val="3246746585"/>
                    </a:ext>
                  </a:extLst>
                </a:gridCol>
                <a:gridCol w="659285">
                  <a:extLst>
                    <a:ext uri="{9D8B030D-6E8A-4147-A177-3AD203B41FA5}">
                      <a16:colId xmlns:a16="http://schemas.microsoft.com/office/drawing/2014/main" xmlns="" val="4259351553"/>
                    </a:ext>
                  </a:extLst>
                </a:gridCol>
                <a:gridCol w="682894">
                  <a:extLst>
                    <a:ext uri="{9D8B030D-6E8A-4147-A177-3AD203B41FA5}">
                      <a16:colId xmlns:a16="http://schemas.microsoft.com/office/drawing/2014/main" xmlns="" val="2045759533"/>
                    </a:ext>
                  </a:extLst>
                </a:gridCol>
                <a:gridCol w="670347">
                  <a:extLst>
                    <a:ext uri="{9D8B030D-6E8A-4147-A177-3AD203B41FA5}">
                      <a16:colId xmlns:a16="http://schemas.microsoft.com/office/drawing/2014/main" xmlns="" val="4104958169"/>
                    </a:ext>
                  </a:extLst>
                </a:gridCol>
              </a:tblGrid>
              <a:tr h="283750">
                <a:tc rowSpan="2">
                  <a:txBody>
                    <a:bodyPr/>
                    <a:lstStyle/>
                    <a:p>
                      <a:pPr marL="0" marR="0" algn="ctr">
                        <a:lnSpc>
                          <a:spcPct val="107000"/>
                        </a:lnSpc>
                        <a:spcBef>
                          <a:spcPts val="0"/>
                        </a:spcBef>
                        <a:spcAft>
                          <a:spcPts val="0"/>
                        </a:spcAft>
                      </a:pPr>
                      <a:r>
                        <a:rPr lang="en-US" sz="1800" b="1">
                          <a:solidFill>
                            <a:schemeClr val="bg1">
                              <a:lumMod val="25000"/>
                            </a:schemeClr>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800" b="1">
                          <a:solidFill>
                            <a:schemeClr val="bg1">
                              <a:lumMod val="25000"/>
                            </a:schemeClr>
                          </a:solidFill>
                          <a:effectLst/>
                          <a:latin typeface="Times New Roman" panose="02020603050405020304" pitchFamily="18" charset="0"/>
                          <a:cs typeface="Times New Roman" panose="02020603050405020304" pitchFamily="18" charset="0"/>
                        </a:rPr>
                        <a:t>TT</a:t>
                      </a:r>
                      <a:endParaRPr lang="en-US" sz="1800" b="1">
                        <a:solidFill>
                          <a:schemeClr val="bg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solidFill>
                      <a:schemeClr val="accent3">
                        <a:lumMod val="40000"/>
                        <a:lumOff val="60000"/>
                      </a:schemeClr>
                    </a:solidFill>
                  </a:tcPr>
                </a:tc>
                <a:tc rowSpan="2">
                  <a:txBody>
                    <a:bodyPr/>
                    <a:lstStyle/>
                    <a:p>
                      <a:pPr marL="0" marR="0" algn="ctr">
                        <a:lnSpc>
                          <a:spcPct val="107000"/>
                        </a:lnSpc>
                        <a:spcBef>
                          <a:spcPts val="0"/>
                        </a:spcBef>
                        <a:spcAft>
                          <a:spcPts val="0"/>
                        </a:spcAft>
                      </a:pPr>
                      <a:r>
                        <a:rPr lang="en-US" sz="1800" b="1">
                          <a:solidFill>
                            <a:schemeClr val="bg1">
                              <a:lumMod val="25000"/>
                            </a:schemeClr>
                          </a:solidFill>
                          <a:effectLst/>
                          <a:latin typeface="Times New Roman" panose="02020603050405020304" pitchFamily="18" charset="0"/>
                          <a:cs typeface="Times New Roman" panose="02020603050405020304" pitchFamily="18" charset="0"/>
                        </a:rPr>
                        <a:t>TIÊU CHÍ</a:t>
                      </a:r>
                      <a:endParaRPr lang="en-US" sz="1800" b="1">
                        <a:solidFill>
                          <a:schemeClr val="bg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solidFill>
                      <a:schemeClr val="accent3">
                        <a:lumMod val="40000"/>
                        <a:lumOff val="60000"/>
                      </a:schemeClr>
                    </a:solidFill>
                  </a:tcPr>
                </a:tc>
                <a:tc gridSpan="4">
                  <a:txBody>
                    <a:bodyPr/>
                    <a:lstStyle/>
                    <a:p>
                      <a:pPr marL="0" marR="0" algn="ctr">
                        <a:lnSpc>
                          <a:spcPct val="107000"/>
                        </a:lnSpc>
                        <a:spcBef>
                          <a:spcPts val="0"/>
                        </a:spcBef>
                        <a:spcAft>
                          <a:spcPts val="0"/>
                        </a:spcAft>
                      </a:pPr>
                      <a:r>
                        <a:rPr lang="en-US" sz="1800" b="1">
                          <a:solidFill>
                            <a:schemeClr val="bg1">
                              <a:lumMod val="25000"/>
                            </a:schemeClr>
                          </a:solidFill>
                          <a:effectLst/>
                          <a:latin typeface="Times New Roman" panose="02020603050405020304" pitchFamily="18" charset="0"/>
                          <a:cs typeface="Times New Roman" panose="02020603050405020304" pitchFamily="18" charset="0"/>
                        </a:rPr>
                        <a:t>Thí sinh tham gia</a:t>
                      </a:r>
                      <a:endParaRPr lang="en-US" sz="1800" b="1">
                        <a:solidFill>
                          <a:schemeClr val="bg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61171407"/>
                  </a:ext>
                </a:extLst>
              </a:tr>
              <a:tr h="395161">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b="1">
                          <a:solidFill>
                            <a:schemeClr val="bg1">
                              <a:lumMod val="25000"/>
                            </a:schemeClr>
                          </a:solidFill>
                          <a:effectLst/>
                          <a:latin typeface="Times New Roman" panose="02020603050405020304" pitchFamily="18" charset="0"/>
                          <a:cs typeface="Times New Roman" panose="02020603050405020304" pitchFamily="18" charset="0"/>
                        </a:rPr>
                        <a:t>......</a:t>
                      </a:r>
                      <a:endParaRPr lang="en-US" sz="1800" b="1">
                        <a:solidFill>
                          <a:schemeClr val="bg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1800" b="1">
                          <a:solidFill>
                            <a:schemeClr val="bg1">
                              <a:lumMod val="25000"/>
                            </a:schemeClr>
                          </a:solidFill>
                          <a:effectLst/>
                          <a:latin typeface="Times New Roman" panose="02020603050405020304" pitchFamily="18" charset="0"/>
                          <a:cs typeface="Times New Roman" panose="02020603050405020304" pitchFamily="18" charset="0"/>
                        </a:rPr>
                        <a:t>......</a:t>
                      </a:r>
                      <a:endParaRPr lang="en-US" sz="1800" b="1">
                        <a:solidFill>
                          <a:schemeClr val="bg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1800" b="1">
                          <a:solidFill>
                            <a:schemeClr val="bg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3204" marR="43204" marT="0" marB="0" anchor="ctr">
                    <a:solidFill>
                      <a:schemeClr val="accent3">
                        <a:lumMod val="40000"/>
                        <a:lumOff val="60000"/>
                      </a:schemeClr>
                    </a:solidFill>
                  </a:tcPr>
                </a:tc>
                <a:tc>
                  <a:txBody>
                    <a:bodyPr/>
                    <a:lstStyle/>
                    <a:p>
                      <a:pPr marL="0" marR="0" algn="ctr">
                        <a:lnSpc>
                          <a:spcPct val="107000"/>
                        </a:lnSpc>
                        <a:spcBef>
                          <a:spcPts val="0"/>
                        </a:spcBef>
                        <a:spcAft>
                          <a:spcPts val="0"/>
                        </a:spcAft>
                      </a:pPr>
                      <a:r>
                        <a:rPr lang="en-US" sz="1800" b="1">
                          <a:solidFill>
                            <a:schemeClr val="bg1">
                              <a:lumMod val="25000"/>
                            </a:schemeClr>
                          </a:solidFill>
                          <a:effectLst/>
                          <a:latin typeface="Times New Roman" panose="02020603050405020304" pitchFamily="18" charset="0"/>
                          <a:cs typeface="Times New Roman" panose="02020603050405020304" pitchFamily="18" charset="0"/>
                        </a:rPr>
                        <a:t>.......</a:t>
                      </a:r>
                      <a:endParaRPr lang="en-US" sz="1800" b="1">
                        <a:solidFill>
                          <a:schemeClr val="bg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solidFill>
                      <a:schemeClr val="accent3">
                        <a:lumMod val="40000"/>
                        <a:lumOff val="60000"/>
                      </a:schemeClr>
                    </a:solidFill>
                  </a:tcPr>
                </a:tc>
                <a:extLst>
                  <a:ext uri="{0D108BD9-81ED-4DB2-BD59-A6C34878D82A}">
                    <a16:rowId xmlns:a16="http://schemas.microsoft.com/office/drawing/2014/main" xmlns="" val="2711257344"/>
                  </a:ext>
                </a:extLst>
              </a:tr>
              <a:tr h="737994">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Nêu rõ được vấn đề của tác phẩm văn học cần bàn luận. </a:t>
                      </a:r>
                      <a:r>
                        <a:rPr lang="en-US" sz="1800">
                          <a:solidFill>
                            <a:schemeClr val="accent6">
                              <a:lumMod val="50000"/>
                            </a:schemeClr>
                          </a:solidFill>
                          <a:effectLst/>
                          <a:latin typeface="Times New Roman" panose="02020603050405020304" pitchFamily="18" charset="0"/>
                          <a:cs typeface="Times New Roman" panose="02020603050405020304" pitchFamily="18" charset="0"/>
                        </a:rPr>
                        <a:t>(2đ)</a:t>
                      </a:r>
                      <a:endParaRPr lang="en-US" sz="18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extLst>
                  <a:ext uri="{0D108BD9-81ED-4DB2-BD59-A6C34878D82A}">
                    <a16:rowId xmlns:a16="http://schemas.microsoft.com/office/drawing/2014/main" xmlns="" val="57977384"/>
                  </a:ext>
                </a:extLst>
              </a:tr>
              <a:tr h="587970">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Nội dung nói đầy đủ 3 phần; Đưa ra các lí lẽ, bằng chứng cụ thể. </a:t>
                      </a:r>
                      <a:r>
                        <a:rPr lang="en-US" sz="1800">
                          <a:solidFill>
                            <a:schemeClr val="accent6">
                              <a:lumMod val="50000"/>
                            </a:schemeClr>
                          </a:solidFill>
                          <a:effectLst/>
                          <a:latin typeface="Times New Roman" panose="02020603050405020304" pitchFamily="18" charset="0"/>
                          <a:cs typeface="Times New Roman" panose="02020603050405020304" pitchFamily="18" charset="0"/>
                        </a:rPr>
                        <a:t>(2đ)</a:t>
                      </a:r>
                      <a:endParaRPr lang="en-US" sz="18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extLst>
                  <a:ext uri="{0D108BD9-81ED-4DB2-BD59-A6C34878D82A}">
                    <a16:rowId xmlns:a16="http://schemas.microsoft.com/office/drawing/2014/main" xmlns="" val="447352307"/>
                  </a:ext>
                </a:extLst>
              </a:tr>
              <a:tr h="520639">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Quan điểm của người nói có sức thuyết phục. </a:t>
                      </a:r>
                      <a:r>
                        <a:rPr lang="en-US" sz="1800">
                          <a:solidFill>
                            <a:schemeClr val="accent6">
                              <a:lumMod val="50000"/>
                            </a:schemeClr>
                          </a:solidFill>
                          <a:effectLst/>
                          <a:latin typeface="Times New Roman" panose="02020603050405020304" pitchFamily="18" charset="0"/>
                          <a:cs typeface="Times New Roman" panose="02020603050405020304" pitchFamily="18" charset="0"/>
                        </a:rPr>
                        <a:t>(2đ)</a:t>
                      </a:r>
                      <a:endParaRPr lang="en-US" sz="18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extLst>
                  <a:ext uri="{0D108BD9-81ED-4DB2-BD59-A6C34878D82A}">
                    <a16:rowId xmlns:a16="http://schemas.microsoft.com/office/drawing/2014/main" xmlns="" val="2647210216"/>
                  </a:ext>
                </a:extLst>
              </a:tr>
              <a:tr h="892190">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Tác phong nói tự tin, đĩnh đạc, điệu bộ, cử chỉ hợp lí. Âm lượng, giọng điệu, tốc độ nói phù hợp. </a:t>
                      </a:r>
                      <a:r>
                        <a:rPr lang="en-US" sz="1800">
                          <a:solidFill>
                            <a:schemeClr val="accent6">
                              <a:lumMod val="50000"/>
                            </a:schemeClr>
                          </a:solidFill>
                          <a:effectLst/>
                          <a:latin typeface="Times New Roman" panose="02020603050405020304" pitchFamily="18" charset="0"/>
                          <a:cs typeface="Times New Roman" panose="02020603050405020304" pitchFamily="18" charset="0"/>
                        </a:rPr>
                        <a:t>(2đ)</a:t>
                      </a:r>
                      <a:endParaRPr lang="en-US" sz="18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extLst>
                  <a:ext uri="{0D108BD9-81ED-4DB2-BD59-A6C34878D82A}">
                    <a16:rowId xmlns:a16="http://schemas.microsoft.com/office/drawing/2014/main" xmlns="" val="332638643"/>
                  </a:ext>
                </a:extLst>
              </a:tr>
              <a:tr h="587970">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Sử dụng phương tiện hỗ trợ sinh động, phù hợp. </a:t>
                      </a:r>
                      <a:r>
                        <a:rPr lang="en-US" sz="1800">
                          <a:solidFill>
                            <a:schemeClr val="accent6">
                              <a:lumMod val="50000"/>
                            </a:schemeClr>
                          </a:solidFill>
                          <a:effectLst/>
                          <a:latin typeface="Times New Roman" panose="02020603050405020304" pitchFamily="18" charset="0"/>
                          <a:cs typeface="Times New Roman" panose="02020603050405020304" pitchFamily="18" charset="0"/>
                        </a:rPr>
                        <a:t>(2đ)</a:t>
                      </a:r>
                      <a:endParaRPr lang="en-US" sz="18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extLst>
                  <a:ext uri="{0D108BD9-81ED-4DB2-BD59-A6C34878D82A}">
                    <a16:rowId xmlns:a16="http://schemas.microsoft.com/office/drawing/2014/main" xmlns="" val="573361778"/>
                  </a:ext>
                </a:extLst>
              </a:tr>
              <a:tr h="443074">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tc>
                <a:tc>
                  <a:txBody>
                    <a:bodyPr/>
                    <a:lstStyle/>
                    <a:p>
                      <a:pPr marL="0" marR="0" algn="ctr">
                        <a:lnSpc>
                          <a:spcPct val="107000"/>
                        </a:lnSpc>
                        <a:spcBef>
                          <a:spcPts val="0"/>
                        </a:spcBef>
                        <a:spcAft>
                          <a:spcPts val="0"/>
                        </a:spcAft>
                      </a:pPr>
                      <a:r>
                        <a:rPr lang="en-US" sz="1800">
                          <a:solidFill>
                            <a:srgbClr val="FF0000"/>
                          </a:solidFill>
                          <a:effectLst/>
                          <a:latin typeface="Times New Roman" panose="02020603050405020304" pitchFamily="18" charset="0"/>
                          <a:cs typeface="Times New Roman" panose="02020603050405020304" pitchFamily="18" charset="0"/>
                        </a:rPr>
                        <a:t>Tổng điểm</a:t>
                      </a:r>
                      <a:endPar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nchor="ctr"/>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3204" marR="43204" marT="0" marB="0"/>
                </a:tc>
                <a:extLst>
                  <a:ext uri="{0D108BD9-81ED-4DB2-BD59-A6C34878D82A}">
                    <a16:rowId xmlns:a16="http://schemas.microsoft.com/office/drawing/2014/main" xmlns="" val="4226334013"/>
                  </a:ext>
                </a:extLst>
              </a:tr>
            </a:tbl>
          </a:graphicData>
        </a:graphic>
      </p:graphicFrame>
      <p:sp>
        <p:nvSpPr>
          <p:cNvPr id="6" name="TextBox 5">
            <a:extLst>
              <a:ext uri="{FF2B5EF4-FFF2-40B4-BE49-F238E27FC236}">
                <a16:creationId xmlns:a16="http://schemas.microsoft.com/office/drawing/2014/main" xmlns="" id="{58FE2653-4816-C0E6-B631-46D8879B41EC}"/>
              </a:ext>
            </a:extLst>
          </p:cNvPr>
          <p:cNvSpPr txBox="1"/>
          <p:nvPr/>
        </p:nvSpPr>
        <p:spPr>
          <a:xfrm>
            <a:off x="3117524" y="182662"/>
            <a:ext cx="3536546" cy="400110"/>
          </a:xfrm>
          <a:prstGeom prst="rect">
            <a:avLst/>
          </a:prstGeom>
          <a:noFill/>
        </p:spPr>
        <p:txBody>
          <a:bodyPr wrap="none" rtlCol="0">
            <a:spAutoFit/>
          </a:bodyPr>
          <a:lstStyle/>
          <a:p>
            <a:r>
              <a:rPr lang="en-US" sz="2000" b="1">
                <a:solidFill>
                  <a:schemeClr val="bg1">
                    <a:lumMod val="25000"/>
                  </a:schemeClr>
                </a:solidFill>
                <a:latin typeface="Times New Roman" panose="02020603050405020304" pitchFamily="18" charset="0"/>
                <a:cs typeface="Times New Roman" panose="02020603050405020304" pitchFamily="18" charset="0"/>
              </a:rPr>
              <a:t>BẢNG TIÊU CHÍ ĐÁNH GIÁ</a:t>
            </a:r>
          </a:p>
        </p:txBody>
      </p:sp>
    </p:spTree>
    <p:extLst>
      <p:ext uri="{BB962C8B-B14F-4D97-AF65-F5344CB8AC3E}">
        <p14:creationId xmlns:p14="http://schemas.microsoft.com/office/powerpoint/2010/main" val="3256266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 name="Picture 1">
            <a:extLst>
              <a:ext uri="{FF2B5EF4-FFF2-40B4-BE49-F238E27FC236}">
                <a16:creationId xmlns:a16="http://schemas.microsoft.com/office/drawing/2014/main" xmlns="" id="{F8CC89CB-AF77-332E-8DA1-156FA7F8383B}"/>
              </a:ext>
            </a:extLst>
          </p:cNvPr>
          <p:cNvPicPr>
            <a:picLocks noChangeAspect="1"/>
          </p:cNvPicPr>
          <p:nvPr/>
        </p:nvPicPr>
        <p:blipFill>
          <a:blip r:embed="rId3"/>
          <a:stretch>
            <a:fillRect/>
          </a:stretch>
        </p:blipFill>
        <p:spPr>
          <a:xfrm>
            <a:off x="-110650" y="0"/>
            <a:ext cx="9533256" cy="5235744"/>
          </a:xfrm>
          <a:prstGeom prst="rect">
            <a:avLst/>
          </a:prstGeom>
        </p:spPr>
      </p:pic>
      <p:pic>
        <p:nvPicPr>
          <p:cNvPr id="8" name="Google Shape;553;p70">
            <a:extLst>
              <a:ext uri="{FF2B5EF4-FFF2-40B4-BE49-F238E27FC236}">
                <a16:creationId xmlns:a16="http://schemas.microsoft.com/office/drawing/2014/main" xmlns="" id="{3E1C6D8C-E198-BB48-AEC1-4220A5C9B70C}"/>
              </a:ext>
            </a:extLst>
          </p:cNvPr>
          <p:cNvPicPr preferRelativeResize="0"/>
          <p:nvPr/>
        </p:nvPicPr>
        <p:blipFill>
          <a:blip r:embed="rId4">
            <a:alphaModFix/>
          </a:blip>
          <a:stretch>
            <a:fillRect/>
          </a:stretch>
        </p:blipFill>
        <p:spPr>
          <a:xfrm rot="10800000">
            <a:off x="7126316" y="3342135"/>
            <a:ext cx="1793092" cy="1906927"/>
          </a:xfrm>
          <a:prstGeom prst="rect">
            <a:avLst/>
          </a:prstGeom>
          <a:noFill/>
          <a:ln>
            <a:noFill/>
          </a:ln>
        </p:spPr>
      </p:pic>
      <p:sp>
        <p:nvSpPr>
          <p:cNvPr id="6" name="TextBox 5">
            <a:extLst>
              <a:ext uri="{FF2B5EF4-FFF2-40B4-BE49-F238E27FC236}">
                <a16:creationId xmlns:a16="http://schemas.microsoft.com/office/drawing/2014/main" xmlns="" id="{58FE2653-4816-C0E6-B631-46D8879B41EC}"/>
              </a:ext>
            </a:extLst>
          </p:cNvPr>
          <p:cNvSpPr txBox="1"/>
          <p:nvPr/>
        </p:nvSpPr>
        <p:spPr>
          <a:xfrm>
            <a:off x="2772028" y="715390"/>
            <a:ext cx="3493264" cy="523220"/>
          </a:xfrm>
          <a:prstGeom prst="rect">
            <a:avLst/>
          </a:prstGeom>
          <a:noFill/>
        </p:spPr>
        <p:txBody>
          <a:bodyPr wrap="none" rtlCol="0">
            <a:spAutoFit/>
          </a:bodyPr>
          <a:lstStyle/>
          <a:p>
            <a:r>
              <a:rPr lang="en-US" sz="2800" b="1">
                <a:solidFill>
                  <a:schemeClr val="bg1">
                    <a:lumMod val="25000"/>
                  </a:schemeClr>
                </a:solidFill>
                <a:latin typeface="Times New Roman" panose="02020603050405020304" pitchFamily="18" charset="0"/>
                <a:cs typeface="Times New Roman" panose="02020603050405020304" pitchFamily="18" charset="0"/>
              </a:rPr>
              <a:t>THỂ LỆ CUỘC THI</a:t>
            </a:r>
          </a:p>
        </p:txBody>
      </p:sp>
      <p:sp>
        <p:nvSpPr>
          <p:cNvPr id="4" name="TextBox 3">
            <a:extLst>
              <a:ext uri="{FF2B5EF4-FFF2-40B4-BE49-F238E27FC236}">
                <a16:creationId xmlns:a16="http://schemas.microsoft.com/office/drawing/2014/main" xmlns="" id="{A4EB7BA0-81F7-6926-A183-8335FA273BD0}"/>
              </a:ext>
            </a:extLst>
          </p:cNvPr>
          <p:cNvSpPr txBox="1"/>
          <p:nvPr/>
        </p:nvSpPr>
        <p:spPr>
          <a:xfrm>
            <a:off x="445770" y="1524558"/>
            <a:ext cx="8145780" cy="2641942"/>
          </a:xfrm>
          <a:prstGeom prst="rect">
            <a:avLst/>
          </a:prstGeom>
          <a:noFill/>
        </p:spPr>
        <p:txBody>
          <a:bodyPr wrap="square">
            <a:spAutoFit/>
          </a:bodyPr>
          <a:lstStyle/>
          <a:p>
            <a:pPr marL="0" marR="0" algn="just">
              <a:lnSpc>
                <a:spcPct val="107000"/>
              </a:lnSpc>
              <a:spcBef>
                <a:spcPts val="0"/>
              </a:spcBef>
              <a:spcAft>
                <a:spcPts val="800"/>
              </a:spcAft>
            </a:pPr>
            <a:r>
              <a:rPr lang="en-US"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 sinh: </a:t>
            </a: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Mỗi thí sinh được trình bày ý kiến của mình trong thời gian tối đa 3 phút.</a:t>
            </a:r>
            <a:endParaRPr lang="en-US" sz="2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Sau khi trình bày xong thì giám khảo, khán giả nhận xét, góp ý, thí sinh có nhiệm vụ phản hồi, giải đáp thắc mắc (nếu có).</a:t>
            </a:r>
            <a:endParaRPr lang="en-US" sz="2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Giám khảo: </a:t>
            </a: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Ban giám khảo sẽ chấm điểm thí sinh dựa trên bảng tiêu chí đánh giá, sau đó thống nhất kết quả vào 1 phiếu chung.</a:t>
            </a:r>
          </a:p>
        </p:txBody>
      </p:sp>
    </p:spTree>
    <p:extLst>
      <p:ext uri="{BB962C8B-B14F-4D97-AF65-F5344CB8AC3E}">
        <p14:creationId xmlns:p14="http://schemas.microsoft.com/office/powerpoint/2010/main" val="107144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 name="Picture 1">
            <a:extLst>
              <a:ext uri="{FF2B5EF4-FFF2-40B4-BE49-F238E27FC236}">
                <a16:creationId xmlns:a16="http://schemas.microsoft.com/office/drawing/2014/main" xmlns="" id="{F8CC89CB-AF77-332E-8DA1-156FA7F8383B}"/>
              </a:ext>
            </a:extLst>
          </p:cNvPr>
          <p:cNvPicPr>
            <a:picLocks noChangeAspect="1"/>
          </p:cNvPicPr>
          <p:nvPr/>
        </p:nvPicPr>
        <p:blipFill>
          <a:blip r:embed="rId3"/>
          <a:stretch>
            <a:fillRect/>
          </a:stretch>
        </p:blipFill>
        <p:spPr>
          <a:xfrm>
            <a:off x="225028" y="184357"/>
            <a:ext cx="8693943" cy="4774786"/>
          </a:xfrm>
          <a:prstGeom prst="rect">
            <a:avLst/>
          </a:prstGeom>
        </p:spPr>
      </p:pic>
      <p:sp>
        <p:nvSpPr>
          <p:cNvPr id="257" name="Google Shape;257;p49"/>
          <p:cNvSpPr txBox="1">
            <a:spLocks noGrp="1"/>
          </p:cNvSpPr>
          <p:nvPr>
            <p:ph type="title"/>
          </p:nvPr>
        </p:nvSpPr>
        <p:spPr>
          <a:xfrm>
            <a:off x="2238788" y="185090"/>
            <a:ext cx="4465583" cy="50127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a:latin typeface="#9Slide03 Arima Madurai" panose="00000500000000000000" pitchFamily="2" charset="0"/>
                <a:cs typeface="#9Slide03 Arima Madurai" panose="00000500000000000000" pitchFamily="2" charset="0"/>
              </a:rPr>
              <a:t>d) Kiểm tra và chỉnh sửa</a:t>
            </a:r>
            <a:endParaRPr sz="2800" b="1" dirty="0">
              <a:latin typeface="#9Slide03 Arima Madurai" panose="00000500000000000000" pitchFamily="2" charset="0"/>
              <a:cs typeface="#9Slide03 Arima Madurai" panose="00000500000000000000" pitchFamily="2" charset="0"/>
            </a:endParaRPr>
          </a:p>
        </p:txBody>
      </p:sp>
      <p:pic>
        <p:nvPicPr>
          <p:cNvPr id="8" name="Google Shape;553;p70">
            <a:extLst>
              <a:ext uri="{FF2B5EF4-FFF2-40B4-BE49-F238E27FC236}">
                <a16:creationId xmlns:a16="http://schemas.microsoft.com/office/drawing/2014/main" xmlns="" id="{3E1C6D8C-E198-BB48-AEC1-4220A5C9B70C}"/>
              </a:ext>
            </a:extLst>
          </p:cNvPr>
          <p:cNvPicPr preferRelativeResize="0"/>
          <p:nvPr/>
        </p:nvPicPr>
        <p:blipFill>
          <a:blip r:embed="rId4">
            <a:alphaModFix/>
          </a:blip>
          <a:stretch>
            <a:fillRect/>
          </a:stretch>
        </p:blipFill>
        <p:spPr>
          <a:xfrm rot="10800000">
            <a:off x="7126316" y="3342135"/>
            <a:ext cx="1793092" cy="1906927"/>
          </a:xfrm>
          <a:prstGeom prst="rect">
            <a:avLst/>
          </a:prstGeom>
          <a:noFill/>
          <a:ln>
            <a:noFill/>
          </a:ln>
        </p:spPr>
      </p:pic>
      <p:graphicFrame>
        <p:nvGraphicFramePr>
          <p:cNvPr id="3" name="Table 3">
            <a:extLst>
              <a:ext uri="{FF2B5EF4-FFF2-40B4-BE49-F238E27FC236}">
                <a16:creationId xmlns:a16="http://schemas.microsoft.com/office/drawing/2014/main" xmlns="" id="{530B1367-1187-8FEB-DD00-E13CB2B7DFE4}"/>
              </a:ext>
            </a:extLst>
          </p:cNvPr>
          <p:cNvGraphicFramePr>
            <a:graphicFrameLocks noGrp="1"/>
          </p:cNvGraphicFramePr>
          <p:nvPr>
            <p:extLst>
              <p:ext uri="{D42A27DB-BD31-4B8C-83A1-F6EECF244321}">
                <p14:modId xmlns:p14="http://schemas.microsoft.com/office/powerpoint/2010/main" val="2531446474"/>
              </p:ext>
            </p:extLst>
          </p:nvPr>
        </p:nvGraphicFramePr>
        <p:xfrm>
          <a:off x="224591" y="1167117"/>
          <a:ext cx="4868903" cy="3352800"/>
        </p:xfrm>
        <a:graphic>
          <a:graphicData uri="http://schemas.openxmlformats.org/drawingml/2006/table">
            <a:tbl>
              <a:tblPr firstRow="1" bandRow="1">
                <a:tableStyleId>{F36CF87F-F2D4-457E-AD8E-08F112BF4223}</a:tableStyleId>
              </a:tblPr>
              <a:tblGrid>
                <a:gridCol w="1210999">
                  <a:extLst>
                    <a:ext uri="{9D8B030D-6E8A-4147-A177-3AD203B41FA5}">
                      <a16:colId xmlns:a16="http://schemas.microsoft.com/office/drawing/2014/main" xmlns="" val="2787971538"/>
                    </a:ext>
                  </a:extLst>
                </a:gridCol>
                <a:gridCol w="3657904">
                  <a:extLst>
                    <a:ext uri="{9D8B030D-6E8A-4147-A177-3AD203B41FA5}">
                      <a16:colId xmlns:a16="http://schemas.microsoft.com/office/drawing/2014/main" xmlns="" val="670074956"/>
                    </a:ext>
                  </a:extLst>
                </a:gridCol>
              </a:tblGrid>
              <a:tr h="304800">
                <a:tc row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000">
                          <a:solidFill>
                            <a:schemeClr val="bg1">
                              <a:lumMod val="25000"/>
                            </a:schemeClr>
                          </a:solidFill>
                          <a:latin typeface="#9Slide03 Arima Madurai" panose="00000500000000000000" pitchFamily="2" charset="0"/>
                          <a:ea typeface="Calibri" panose="020F0502020204030204" pitchFamily="34" charset="0"/>
                          <a:cs typeface="#9Slide03 Arima Madurai" panose="00000500000000000000" pitchFamily="2" charset="0"/>
                        </a:rPr>
                        <a:t>Xem nội dung bài nói đã đủ ý chưa </a:t>
                      </a:r>
                      <a:endParaRPr lang="x-none" sz="2000">
                        <a:solidFill>
                          <a:schemeClr val="bg1">
                            <a:lumMod val="25000"/>
                          </a:schemeClr>
                        </a:solidFill>
                        <a:latin typeface="#9Slide03 Arima Madurai" panose="00000500000000000000" pitchFamily="2" charset="0"/>
                        <a:cs typeface="#9Slide03 Arima Madurai" panose="00000500000000000000" pitchFamily="2" charset="0"/>
                      </a:endParaRPr>
                    </a:p>
                  </a:txBody>
                  <a:tcPr/>
                </a:tc>
                <a:tc>
                  <a:txBody>
                    <a:bodyPr/>
                    <a:lstStyle/>
                    <a:p>
                      <a:r>
                        <a:rPr lang="en-US" sz="2000">
                          <a:solidFill>
                            <a:schemeClr val="bg2"/>
                          </a:solidFill>
                          <a:latin typeface="#9Slide03 Arima Madurai" panose="00000500000000000000" pitchFamily="2" charset="0"/>
                          <a:ea typeface="Calibri" panose="020F0502020204030204" pitchFamily="34" charset="0"/>
                          <a:cs typeface="#9Slide03 Arima Madurai" panose="00000500000000000000" pitchFamily="2" charset="0"/>
                        </a:rPr>
                        <a:t>Vấn đề cần bàn luận là vấn đề </a:t>
                      </a:r>
                      <a:r>
                        <a:rPr lang="vi-VN" sz="2000">
                          <a:solidFill>
                            <a:schemeClr val="bg2"/>
                          </a:solidFill>
                          <a:latin typeface="#9Slide03 Arima Madurai" panose="00000500000000000000" pitchFamily="2" charset="0"/>
                          <a:ea typeface="Calibri" panose="020F0502020204030204" pitchFamily="34" charset="0"/>
                          <a:cs typeface="#9Slide03 Arima Madurai" panose="00000500000000000000" pitchFamily="2" charset="0"/>
                        </a:rPr>
                        <a:t>nào?</a:t>
                      </a:r>
                      <a:endParaRPr lang="en-US" sz="2000">
                        <a:latin typeface="#9Slide03 Arima Madurai" panose="00000500000000000000" pitchFamily="2" charset="0"/>
                        <a:cs typeface="#9Slide03 Arima Madurai" panose="00000500000000000000" pitchFamily="2" charset="0"/>
                      </a:endParaRPr>
                    </a:p>
                  </a:txBody>
                  <a:tcPr anchor="ctr"/>
                </a:tc>
                <a:extLst>
                  <a:ext uri="{0D108BD9-81ED-4DB2-BD59-A6C34878D82A}">
                    <a16:rowId xmlns:a16="http://schemas.microsoft.com/office/drawing/2014/main" xmlns="" val="109795792"/>
                  </a:ext>
                </a:extLst>
              </a:tr>
              <a:tr h="304800">
                <a:tc vMerge="1">
                  <a:txBody>
                    <a:bodyPr/>
                    <a:lstStyle/>
                    <a:p>
                      <a:endParaRPr lang="en-US"/>
                    </a:p>
                  </a:txBody>
                  <a:tcPr/>
                </a:tc>
                <a:tc>
                  <a:txBody>
                    <a:bodyPr/>
                    <a:lstStyle/>
                    <a:p>
                      <a:r>
                        <a:rPr lang="vi-VN" sz="2000">
                          <a:solidFill>
                            <a:schemeClr val="bg2"/>
                          </a:solidFill>
                          <a:latin typeface="#9Slide03 Arima Madurai" panose="00000500000000000000" pitchFamily="2" charset="0"/>
                          <a:ea typeface="Calibri" panose="020F0502020204030204" pitchFamily="34" charset="0"/>
                          <a:cs typeface="#9Slide03 Arima Madurai" panose="00000500000000000000" pitchFamily="2" charset="0"/>
                        </a:rPr>
                        <a:t>Lí lẽ ra sao? </a:t>
                      </a:r>
                      <a:endParaRPr lang="en-US" sz="2000">
                        <a:latin typeface="#9Slide03 Arima Madurai" panose="00000500000000000000" pitchFamily="2" charset="0"/>
                        <a:cs typeface="#9Slide03 Arima Madurai" panose="00000500000000000000" pitchFamily="2" charset="0"/>
                      </a:endParaRPr>
                    </a:p>
                  </a:txBody>
                  <a:tcPr anchor="ctr"/>
                </a:tc>
                <a:extLst>
                  <a:ext uri="{0D108BD9-81ED-4DB2-BD59-A6C34878D82A}">
                    <a16:rowId xmlns:a16="http://schemas.microsoft.com/office/drawing/2014/main" xmlns="" val="3728019750"/>
                  </a:ext>
                </a:extLst>
              </a:tr>
              <a:tr h="304800">
                <a:tc vMerge="1">
                  <a:txBody>
                    <a:bodyPr/>
                    <a:lstStyle/>
                    <a:p>
                      <a:endParaRPr lang="en-US"/>
                    </a:p>
                  </a:txBody>
                  <a:tcPr/>
                </a:tc>
                <a:tc>
                  <a:txBody>
                    <a:bodyPr/>
                    <a:lstStyle/>
                    <a:p>
                      <a:r>
                        <a:rPr lang="vi-VN" sz="2000">
                          <a:solidFill>
                            <a:schemeClr val="bg2"/>
                          </a:solidFill>
                          <a:latin typeface="#9Slide03 Arima Madurai" panose="00000500000000000000" pitchFamily="2" charset="0"/>
                          <a:ea typeface="Calibri" panose="020F0502020204030204" pitchFamily="34" charset="0"/>
                          <a:cs typeface="#9Slide03 Arima Madurai" panose="00000500000000000000" pitchFamily="2" charset="0"/>
                        </a:rPr>
                        <a:t>Có nêu được các bằng chứng cụ thể không?</a:t>
                      </a:r>
                      <a:endParaRPr lang="en-US" sz="2000">
                        <a:latin typeface="#9Slide03 Arima Madurai" panose="00000500000000000000" pitchFamily="2" charset="0"/>
                        <a:cs typeface="#9Slide03 Arima Madurai" panose="00000500000000000000" pitchFamily="2" charset="0"/>
                      </a:endParaRPr>
                    </a:p>
                  </a:txBody>
                  <a:tcPr anchor="ctr"/>
                </a:tc>
                <a:extLst>
                  <a:ext uri="{0D108BD9-81ED-4DB2-BD59-A6C34878D82A}">
                    <a16:rowId xmlns:a16="http://schemas.microsoft.com/office/drawing/2014/main" xmlns="" val="3061564207"/>
                  </a:ext>
                </a:extLst>
              </a:tr>
              <a:tr h="777240">
                <a:tc rowSpan="2">
                  <a:txBody>
                    <a:bodyPr/>
                    <a:lstStyle/>
                    <a:p>
                      <a:pPr algn="ctr"/>
                      <a:r>
                        <a:rPr lang="vi-VN" sz="2000">
                          <a:solidFill>
                            <a:schemeClr val="bg1">
                              <a:lumMod val="25000"/>
                            </a:schemeClr>
                          </a:solidFill>
                          <a:latin typeface="#9Slide03 Arima Madurai" panose="00000500000000000000" pitchFamily="2" charset="0"/>
                          <a:ea typeface="Calibri" panose="020F0502020204030204" pitchFamily="34" charset="0"/>
                          <a:cs typeface="#9Slide03 Arima Madurai" panose="00000500000000000000" pitchFamily="2" charset="0"/>
                        </a:rPr>
                        <a:t>Rút kinh nghiệm về cách trình bày</a:t>
                      </a:r>
                      <a:endParaRPr lang="en-US" sz="2000">
                        <a:solidFill>
                          <a:schemeClr val="bg1">
                            <a:lumMod val="25000"/>
                          </a:schemeClr>
                        </a:solidFill>
                        <a:latin typeface="#9Slide03 Arima Madurai" panose="00000500000000000000" pitchFamily="2" charset="0"/>
                        <a:cs typeface="#9Slide03 Arima Madurai" panose="00000500000000000000" pitchFamily="2" charset="0"/>
                      </a:endParaRPr>
                    </a:p>
                  </a:txBody>
                  <a:tcPr/>
                </a:tc>
                <a:tc>
                  <a:txBody>
                    <a:bodyPr/>
                    <a:lstStyle/>
                    <a:p>
                      <a:r>
                        <a:rPr lang="vi-VN" sz="2000">
                          <a:solidFill>
                            <a:schemeClr val="bg2"/>
                          </a:solidFill>
                          <a:latin typeface="#9Slide03 Arima Madurai" panose="00000500000000000000" pitchFamily="2" charset="0"/>
                          <a:ea typeface="Calibri" panose="020F0502020204030204" pitchFamily="34" charset="0"/>
                          <a:cs typeface="#9Slide03 Arima Madurai" panose="00000500000000000000" pitchFamily="2" charset="0"/>
                        </a:rPr>
                        <a:t>Diễn đạt có rõ ràng, dễ hiểu không?</a:t>
                      </a:r>
                      <a:endParaRPr lang="en-US" sz="2000">
                        <a:latin typeface="#9Slide03 Arima Madurai" panose="00000500000000000000" pitchFamily="2" charset="0"/>
                        <a:cs typeface="#9Slide03 Arima Madurai" panose="00000500000000000000" pitchFamily="2" charset="0"/>
                      </a:endParaRPr>
                    </a:p>
                  </a:txBody>
                  <a:tcPr anchor="ctr"/>
                </a:tc>
                <a:extLst>
                  <a:ext uri="{0D108BD9-81ED-4DB2-BD59-A6C34878D82A}">
                    <a16:rowId xmlns:a16="http://schemas.microsoft.com/office/drawing/2014/main" xmlns="" val="4178957283"/>
                  </a:ext>
                </a:extLst>
              </a:tr>
              <a:tr h="777240">
                <a:tc vMerge="1">
                  <a:txBody>
                    <a:bodyPr/>
                    <a:lstStyle/>
                    <a:p>
                      <a:endParaRPr lang="en-US"/>
                    </a:p>
                  </a:txBody>
                  <a:tcPr/>
                </a:tc>
                <a:tc>
                  <a:txBody>
                    <a:bodyPr/>
                    <a:lstStyle/>
                    <a:p>
                      <a:r>
                        <a:rPr lang="vi-VN" sz="2000">
                          <a:solidFill>
                            <a:schemeClr val="bg2"/>
                          </a:solidFill>
                          <a:latin typeface="#9Slide03 Arima Madurai" panose="00000500000000000000" pitchFamily="2" charset="0"/>
                          <a:ea typeface="Calibri" panose="020F0502020204030204" pitchFamily="34" charset="0"/>
                          <a:cs typeface="#9Slide03 Arima Madurai" panose="00000500000000000000" pitchFamily="2" charset="0"/>
                        </a:rPr>
                        <a:t>Ngôn ngữ, điệu bộ, thái độ,… đã phù hợp chưa?</a:t>
                      </a:r>
                      <a:endParaRPr lang="en-US" sz="2000">
                        <a:latin typeface="#9Slide03 Arima Madurai" panose="00000500000000000000" pitchFamily="2" charset="0"/>
                        <a:cs typeface="#9Slide03 Arima Madurai" panose="00000500000000000000" pitchFamily="2" charset="0"/>
                      </a:endParaRPr>
                    </a:p>
                  </a:txBody>
                  <a:tcPr anchor="ctr"/>
                </a:tc>
                <a:extLst>
                  <a:ext uri="{0D108BD9-81ED-4DB2-BD59-A6C34878D82A}">
                    <a16:rowId xmlns:a16="http://schemas.microsoft.com/office/drawing/2014/main" xmlns="" val="2451761883"/>
                  </a:ext>
                </a:extLst>
              </a:tr>
            </a:tbl>
          </a:graphicData>
        </a:graphic>
      </p:graphicFrame>
      <p:sp>
        <p:nvSpPr>
          <p:cNvPr id="4" name="TextBox 3">
            <a:extLst>
              <a:ext uri="{FF2B5EF4-FFF2-40B4-BE49-F238E27FC236}">
                <a16:creationId xmlns:a16="http://schemas.microsoft.com/office/drawing/2014/main" xmlns="" id="{A6E35906-A867-E7B5-6DDB-94742E47BE9F}"/>
              </a:ext>
            </a:extLst>
          </p:cNvPr>
          <p:cNvSpPr txBox="1"/>
          <p:nvPr/>
        </p:nvSpPr>
        <p:spPr>
          <a:xfrm>
            <a:off x="967553" y="569711"/>
            <a:ext cx="1691489" cy="523220"/>
          </a:xfrm>
          <a:prstGeom prst="rect">
            <a:avLst/>
          </a:prstGeom>
          <a:solidFill>
            <a:schemeClr val="accent3">
              <a:lumMod val="20000"/>
              <a:lumOff val="80000"/>
            </a:schemeClr>
          </a:solidFill>
          <a:ln>
            <a:solidFill>
              <a:schemeClr val="tx1"/>
            </a:solidFill>
            <a:prstDash val="dashDot"/>
          </a:ln>
          <a:effectLst>
            <a:outerShdw blurRad="63500" sx="102000" sy="102000" algn="ctr" rotWithShape="0">
              <a:prstClr val="black">
                <a:alpha val="40000"/>
              </a:prstClr>
            </a:outerShdw>
          </a:effectLst>
        </p:spPr>
        <p:txBody>
          <a:bodyPr wrap="none" rtlCol="0">
            <a:spAutoFit/>
          </a:bodyPr>
          <a:lstStyle/>
          <a:p>
            <a:r>
              <a:rPr lang="en-US" sz="2800">
                <a:solidFill>
                  <a:srgbClr val="C00000"/>
                </a:solidFill>
                <a:latin typeface="#9Slide03 Arima Madurai" panose="00000500000000000000" pitchFamily="2" charset="0"/>
                <a:cs typeface="#9Slide03 Arima Madurai" panose="00000500000000000000" pitchFamily="2" charset="0"/>
              </a:rPr>
              <a:t>Người nói</a:t>
            </a:r>
          </a:p>
        </p:txBody>
      </p:sp>
      <p:graphicFrame>
        <p:nvGraphicFramePr>
          <p:cNvPr id="5" name="Table 3">
            <a:extLst>
              <a:ext uri="{FF2B5EF4-FFF2-40B4-BE49-F238E27FC236}">
                <a16:creationId xmlns:a16="http://schemas.microsoft.com/office/drawing/2014/main" xmlns="" id="{12854566-5E7C-D06C-ADB3-C0FBBF3FBBCF}"/>
              </a:ext>
            </a:extLst>
          </p:cNvPr>
          <p:cNvGraphicFramePr>
            <a:graphicFrameLocks noGrp="1"/>
          </p:cNvGraphicFramePr>
          <p:nvPr>
            <p:extLst>
              <p:ext uri="{D42A27DB-BD31-4B8C-83A1-F6EECF244321}">
                <p14:modId xmlns:p14="http://schemas.microsoft.com/office/powerpoint/2010/main" val="3370090337"/>
              </p:ext>
            </p:extLst>
          </p:nvPr>
        </p:nvGraphicFramePr>
        <p:xfrm>
          <a:off x="5093494" y="1167117"/>
          <a:ext cx="3750469" cy="3707802"/>
        </p:xfrm>
        <a:graphic>
          <a:graphicData uri="http://schemas.openxmlformats.org/drawingml/2006/table">
            <a:tbl>
              <a:tblPr firstRow="1" bandRow="1">
                <a:tableStyleId>{F36CF87F-F2D4-457E-AD8E-08F112BF4223}</a:tableStyleId>
              </a:tblPr>
              <a:tblGrid>
                <a:gridCol w="2263176">
                  <a:extLst>
                    <a:ext uri="{9D8B030D-6E8A-4147-A177-3AD203B41FA5}">
                      <a16:colId xmlns:a16="http://schemas.microsoft.com/office/drawing/2014/main" xmlns="" val="2787971538"/>
                    </a:ext>
                  </a:extLst>
                </a:gridCol>
                <a:gridCol w="1487293">
                  <a:extLst>
                    <a:ext uri="{9D8B030D-6E8A-4147-A177-3AD203B41FA5}">
                      <a16:colId xmlns:a16="http://schemas.microsoft.com/office/drawing/2014/main" xmlns="" val="670074956"/>
                    </a:ext>
                  </a:extLst>
                </a:gridCol>
              </a:tblGrid>
              <a:tr h="519092">
                <a:tc row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000">
                          <a:solidFill>
                            <a:schemeClr val="bg1">
                              <a:lumMod val="25000"/>
                            </a:schemeClr>
                          </a:solidFill>
                          <a:latin typeface="#9Slide03 Arima Madurai" panose="00000500000000000000" pitchFamily="2" charset="0"/>
                          <a:cs typeface="#9Slide03 Arima Madurai" panose="00000500000000000000" pitchFamily="2" charset="0"/>
                        </a:rPr>
                        <a:t>Hiểu đúng và tóm tắt được các thông tin của người nói.</a:t>
                      </a:r>
                      <a:endParaRPr lang="x-none" sz="2000">
                        <a:solidFill>
                          <a:schemeClr val="bg1">
                            <a:lumMod val="25000"/>
                          </a:schemeClr>
                        </a:solidFill>
                        <a:latin typeface="#9Slide03 Arima Madurai" panose="00000500000000000000" pitchFamily="2" charset="0"/>
                        <a:cs typeface="#9Slide03 Arima Madurai" panose="00000500000000000000" pitchFamily="2" charset="0"/>
                      </a:endParaRPr>
                    </a:p>
                  </a:txBody>
                  <a:tcPr anchor="ctr"/>
                </a:tc>
                <a:tc>
                  <a:txBody>
                    <a:bodyPr/>
                    <a:lstStyle/>
                    <a:p>
                      <a:r>
                        <a:rPr lang="en-US" sz="2000">
                          <a:latin typeface="#9Slide03 Arima Madurai" panose="00000500000000000000" pitchFamily="2" charset="0"/>
                          <a:cs typeface="#9Slide03 Arima Madurai" panose="00000500000000000000" pitchFamily="2" charset="0"/>
                        </a:rPr>
                        <a:t>Ý kiến</a:t>
                      </a:r>
                    </a:p>
                  </a:txBody>
                  <a:tcPr anchor="ctr"/>
                </a:tc>
                <a:extLst>
                  <a:ext uri="{0D108BD9-81ED-4DB2-BD59-A6C34878D82A}">
                    <a16:rowId xmlns:a16="http://schemas.microsoft.com/office/drawing/2014/main" xmlns="" val="109795792"/>
                  </a:ext>
                </a:extLst>
              </a:tr>
              <a:tr h="519092">
                <a:tc vMerge="1">
                  <a:txBody>
                    <a:bodyPr/>
                    <a:lstStyle/>
                    <a:p>
                      <a:endParaRPr lang="en-US"/>
                    </a:p>
                  </a:txBody>
                  <a:tcPr/>
                </a:tc>
                <a:tc>
                  <a:txBody>
                    <a:bodyPr/>
                    <a:lstStyle/>
                    <a:p>
                      <a:r>
                        <a:rPr lang="en-US" sz="2000">
                          <a:latin typeface="#9Slide03 Arima Madurai" panose="00000500000000000000" pitchFamily="2" charset="0"/>
                          <a:cs typeface="#9Slide03 Arima Madurai" panose="00000500000000000000" pitchFamily="2" charset="0"/>
                        </a:rPr>
                        <a:t>Lí lẽ</a:t>
                      </a:r>
                    </a:p>
                  </a:txBody>
                  <a:tcPr anchor="ctr"/>
                </a:tc>
                <a:extLst>
                  <a:ext uri="{0D108BD9-81ED-4DB2-BD59-A6C34878D82A}">
                    <a16:rowId xmlns:a16="http://schemas.microsoft.com/office/drawing/2014/main" xmlns="" val="3728019750"/>
                  </a:ext>
                </a:extLst>
              </a:tr>
              <a:tr h="926951">
                <a:tc vMerge="1">
                  <a:txBody>
                    <a:bodyPr/>
                    <a:lstStyle/>
                    <a:p>
                      <a:endParaRPr lang="en-US"/>
                    </a:p>
                  </a:txBody>
                  <a:tcPr/>
                </a:tc>
                <a:tc>
                  <a:txBody>
                    <a:bodyPr/>
                    <a:lstStyle/>
                    <a:p>
                      <a:r>
                        <a:rPr lang="en-US" sz="2000">
                          <a:latin typeface="#9Slide03 Arima Madurai" panose="00000500000000000000" pitchFamily="2" charset="0"/>
                          <a:cs typeface="#9Slide03 Arima Madurai" panose="00000500000000000000" pitchFamily="2" charset="0"/>
                        </a:rPr>
                        <a:t>Bằng chứng</a:t>
                      </a:r>
                    </a:p>
                  </a:txBody>
                  <a:tcPr anchor="ctr"/>
                </a:tc>
                <a:extLst>
                  <a:ext uri="{0D108BD9-81ED-4DB2-BD59-A6C34878D82A}">
                    <a16:rowId xmlns:a16="http://schemas.microsoft.com/office/drawing/2014/main" xmlns="" val="3061564207"/>
                  </a:ext>
                </a:extLst>
              </a:tr>
              <a:tr h="1742667">
                <a:tc>
                  <a:txBody>
                    <a:bodyPr/>
                    <a:lstStyle/>
                    <a:p>
                      <a:pPr algn="ctr"/>
                      <a:r>
                        <a:rPr lang="vi-VN" sz="2000">
                          <a:solidFill>
                            <a:schemeClr val="bg1">
                              <a:lumMod val="25000"/>
                            </a:schemeClr>
                          </a:solidFill>
                          <a:latin typeface="#9Slide03 Arima Madurai" panose="00000500000000000000" pitchFamily="2" charset="0"/>
                          <a:cs typeface="#9Slide03 Arima Madurai" panose="00000500000000000000" pitchFamily="2" charset="0"/>
                        </a:rPr>
                        <a:t>Tập trung chú ý theo dõi người nói</a:t>
                      </a:r>
                      <a:r>
                        <a:rPr lang="en-US" sz="2000">
                          <a:solidFill>
                            <a:schemeClr val="bg1">
                              <a:lumMod val="25000"/>
                            </a:schemeClr>
                          </a:solidFill>
                          <a:latin typeface="#9Slide03 Arima Madurai" panose="00000500000000000000" pitchFamily="2" charset="0"/>
                          <a:cs typeface="#9Slide03 Arima Madurai" panose="00000500000000000000" pitchFamily="2" charset="0"/>
                        </a:rPr>
                        <a:t>.</a:t>
                      </a:r>
                    </a:p>
                  </a:txBody>
                  <a:tcPr anchor="ctr"/>
                </a:tc>
                <a:tc>
                  <a:txBody>
                    <a:bodyPr/>
                    <a:lstStyle/>
                    <a:p>
                      <a:endParaRPr lang="en-US" sz="2000">
                        <a:latin typeface="#9Slide03 Arima Madurai" panose="00000500000000000000" pitchFamily="2" charset="0"/>
                        <a:cs typeface="#9Slide03 Arima Madurai" panose="00000500000000000000" pitchFamily="2" charset="0"/>
                      </a:endParaRPr>
                    </a:p>
                  </a:txBody>
                  <a:tcPr anchor="ctr"/>
                </a:tc>
                <a:extLst>
                  <a:ext uri="{0D108BD9-81ED-4DB2-BD59-A6C34878D82A}">
                    <a16:rowId xmlns:a16="http://schemas.microsoft.com/office/drawing/2014/main" xmlns="" val="4178957283"/>
                  </a:ext>
                </a:extLst>
              </a:tr>
            </a:tbl>
          </a:graphicData>
        </a:graphic>
      </p:graphicFrame>
      <p:sp>
        <p:nvSpPr>
          <p:cNvPr id="7" name="TextBox 6">
            <a:extLst>
              <a:ext uri="{FF2B5EF4-FFF2-40B4-BE49-F238E27FC236}">
                <a16:creationId xmlns:a16="http://schemas.microsoft.com/office/drawing/2014/main" xmlns="" id="{139BDFA7-B502-AEB6-DD14-891CD47D6FC5}"/>
              </a:ext>
            </a:extLst>
          </p:cNvPr>
          <p:cNvSpPr txBox="1"/>
          <p:nvPr/>
        </p:nvSpPr>
        <p:spPr>
          <a:xfrm>
            <a:off x="6331373" y="608963"/>
            <a:ext cx="2056973" cy="523220"/>
          </a:xfrm>
          <a:prstGeom prst="rect">
            <a:avLst/>
          </a:prstGeom>
          <a:solidFill>
            <a:schemeClr val="accent3">
              <a:lumMod val="20000"/>
              <a:lumOff val="80000"/>
            </a:schemeClr>
          </a:solidFill>
          <a:ln>
            <a:solidFill>
              <a:schemeClr val="tx1"/>
            </a:solidFill>
            <a:prstDash val="dashDot"/>
          </a:ln>
          <a:effectLst>
            <a:outerShdw blurRad="63500" sx="102000" sy="102000" algn="ctr" rotWithShape="0">
              <a:prstClr val="black">
                <a:alpha val="40000"/>
              </a:prstClr>
            </a:outerShdw>
          </a:effectLst>
        </p:spPr>
        <p:txBody>
          <a:bodyPr wrap="none" rtlCol="0">
            <a:spAutoFit/>
          </a:bodyPr>
          <a:lstStyle/>
          <a:p>
            <a:r>
              <a:rPr lang="en-US" sz="2800">
                <a:solidFill>
                  <a:srgbClr val="C00000"/>
                </a:solidFill>
                <a:latin typeface="#9Slide03 Arima Madurai" panose="00000500000000000000" pitchFamily="2" charset="0"/>
                <a:cs typeface="#9Slide03 Arima Madurai" panose="00000500000000000000" pitchFamily="2" charset="0"/>
              </a:rPr>
              <a:t>Người nghe</a:t>
            </a:r>
          </a:p>
        </p:txBody>
      </p:sp>
    </p:spTree>
    <p:extLst>
      <p:ext uri="{BB962C8B-B14F-4D97-AF65-F5344CB8AC3E}">
        <p14:creationId xmlns:p14="http://schemas.microsoft.com/office/powerpoint/2010/main" val="2198418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TotalTime>
  <Words>679</Words>
  <Application>Microsoft Office PowerPoint</Application>
  <PresentationFormat>On-screen Show (16:9)</PresentationFormat>
  <Paragraphs>87</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Caveat Brush</vt:lpstr>
      <vt:lpstr>Arial</vt:lpstr>
      <vt:lpstr>Nunito</vt:lpstr>
      <vt:lpstr>#9Slide07 IcielStormtrooper</vt:lpstr>
      <vt:lpstr>#9Slide03 Arima Madurai</vt:lpstr>
      <vt:lpstr>Calibri</vt:lpstr>
      <vt:lpstr>Fredoka One</vt:lpstr>
      <vt:lpstr>Times New Roman</vt:lpstr>
      <vt:lpstr>Question of the Day for Preschool by Slidesgo</vt:lpstr>
      <vt:lpstr>Trình bày BÀI GIỚI THIỆU VỀ MỘT VẤN ĐỀ CỦA TÁC PHẨM VĂN HỌC</vt:lpstr>
      <vt:lpstr>2/Thực hành</vt:lpstr>
      <vt:lpstr>*Lập dàn  ý</vt:lpstr>
      <vt:lpstr>c) Nói và nghe</vt:lpstr>
      <vt:lpstr>PowerPoint Presentation</vt:lpstr>
      <vt:lpstr>PowerPoint Presentation</vt:lpstr>
      <vt:lpstr>d) Kiểm tra và chỉnh sửa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nt</cp:lastModifiedBy>
  <cp:revision>62</cp:revision>
  <dcterms:modified xsi:type="dcterms:W3CDTF">2026-04-20T03:30:09Z</dcterms:modified>
</cp:coreProperties>
</file>