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6" r:id="rId4"/>
    <p:sldId id="280" r:id="rId5"/>
    <p:sldId id="281" r:id="rId6"/>
    <p:sldId id="272" r:id="rId7"/>
    <p:sldId id="282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83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08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17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8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75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78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82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82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" y="0"/>
            <a:ext cx="12190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03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899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92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ABF96-DAD0-413E-B8D2-22C73A3E97E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501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BIỆT LẬP TRONG CÂU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11031098" y="-51130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3373310"/>
            <a:ext cx="120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BIỆT LẬP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2696" y="1922132"/>
            <a:ext cx="1485979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4443060" y="1646679"/>
            <a:ext cx="6644040" cy="775155"/>
          </a:xfrm>
          <a:prstGeom prst="accentCallout2">
            <a:avLst>
              <a:gd name="adj1" fmla="val 58630"/>
              <a:gd name="adj2" fmla="val -437"/>
              <a:gd name="adj3" fmla="val 58987"/>
              <a:gd name="adj4" fmla="val -5130"/>
              <a:gd name="adj5" fmla="val 82150"/>
              <a:gd name="adj6" fmla="val -98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q/h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à, ừ,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(Accent Bar) 17"/>
          <p:cNvSpPr/>
          <p:nvPr/>
        </p:nvSpPr>
        <p:spPr>
          <a:xfrm>
            <a:off x="4419900" y="2600633"/>
            <a:ext cx="6667200" cy="784428"/>
          </a:xfrm>
          <a:prstGeom prst="accentCallout2">
            <a:avLst>
              <a:gd name="adj1" fmla="val 41145"/>
              <a:gd name="adj2" fmla="val 289"/>
              <a:gd name="adj3" fmla="val 54334"/>
              <a:gd name="adj4" fmla="val -10644"/>
              <a:gd name="adj5" fmla="val 62384"/>
              <a:gd name="adj6" fmla="val -172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á, ô hay,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ơ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54434" y="4788368"/>
            <a:ext cx="1531620" cy="7935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(Accent Bar) 19"/>
          <p:cNvSpPr/>
          <p:nvPr/>
        </p:nvSpPr>
        <p:spPr>
          <a:xfrm>
            <a:off x="4467725" y="3646533"/>
            <a:ext cx="6619375" cy="1001109"/>
          </a:xfrm>
          <a:prstGeom prst="accentCallout2">
            <a:avLst>
              <a:gd name="adj1" fmla="val 58630"/>
              <a:gd name="adj2" fmla="val -437"/>
              <a:gd name="adj3" fmla="val 53762"/>
              <a:gd name="adj4" fmla="val -9156"/>
              <a:gd name="adj5" fmla="val 37555"/>
              <a:gd name="adj6" fmla="val -186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Accent Bar) 20"/>
          <p:cNvSpPr/>
          <p:nvPr/>
        </p:nvSpPr>
        <p:spPr>
          <a:xfrm>
            <a:off x="4459702" y="4889102"/>
            <a:ext cx="6627398" cy="784428"/>
          </a:xfrm>
          <a:prstGeom prst="accentCallout2">
            <a:avLst>
              <a:gd name="adj1" fmla="val 41145"/>
              <a:gd name="adj2" fmla="val 289"/>
              <a:gd name="adj3" fmla="val 47239"/>
              <a:gd name="adj4" fmla="val -3696"/>
              <a:gd name="adj5" fmla="val 42031"/>
              <a:gd name="adj6" fmla="val -875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22696" y="5947759"/>
            <a:ext cx="1531620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2696" y="2784743"/>
            <a:ext cx="1531620" cy="7360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354434" y="3789939"/>
            <a:ext cx="1531620" cy="695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Callout 2 (Accent Bar) 25"/>
          <p:cNvSpPr/>
          <p:nvPr/>
        </p:nvSpPr>
        <p:spPr>
          <a:xfrm>
            <a:off x="4467725" y="5963648"/>
            <a:ext cx="6619375" cy="784428"/>
          </a:xfrm>
          <a:prstGeom prst="accentCallout2">
            <a:avLst>
              <a:gd name="adj1" fmla="val 47227"/>
              <a:gd name="adj2" fmla="val 289"/>
              <a:gd name="adj3" fmla="val 40143"/>
              <a:gd name="adj4" fmla="val -3284"/>
              <a:gd name="adj5" fmla="val 40003"/>
              <a:gd name="adj6" fmla="val -931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37037" y="2421835"/>
            <a:ext cx="1185659" cy="157767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1"/>
          </p:cNvCxnSpPr>
          <p:nvPr/>
        </p:nvCxnSpPr>
        <p:spPr>
          <a:xfrm flipV="1">
            <a:off x="1137037" y="3152760"/>
            <a:ext cx="1185659" cy="84674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1"/>
          </p:cNvCxnSpPr>
          <p:nvPr/>
        </p:nvCxnSpPr>
        <p:spPr>
          <a:xfrm>
            <a:off x="1137037" y="3999506"/>
            <a:ext cx="1217397" cy="13824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9" idx="1"/>
          </p:cNvCxnSpPr>
          <p:nvPr/>
        </p:nvCxnSpPr>
        <p:spPr>
          <a:xfrm>
            <a:off x="1137037" y="3999506"/>
            <a:ext cx="1217397" cy="118562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2" idx="1"/>
          </p:cNvCxnSpPr>
          <p:nvPr/>
        </p:nvCxnSpPr>
        <p:spPr>
          <a:xfrm>
            <a:off x="1137037" y="3999506"/>
            <a:ext cx="1185659" cy="227650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693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BIỆT LẬP TRONG CÂU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8451" y="-24992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11031098" y="20887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5177" y="2072438"/>
            <a:ext cx="5398936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33201" y="2072437"/>
            <a:ext cx="5277798" cy="6564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2912" y="897745"/>
            <a:ext cx="9827811" cy="9539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092" y="2206314"/>
            <a:ext cx="1266908" cy="4584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9414" y="2371340"/>
            <a:ext cx="429707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05177" y="2910570"/>
            <a:ext cx="5398936" cy="697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33201" y="2930861"/>
            <a:ext cx="5398936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5177" y="3854410"/>
            <a:ext cx="5398936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Ra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33201" y="3847657"/>
            <a:ext cx="5398936" cy="697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ừ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5177" y="4796181"/>
            <a:ext cx="5398936" cy="697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33201" y="4836764"/>
            <a:ext cx="5398936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5177" y="5692487"/>
            <a:ext cx="5398936" cy="8650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33201" y="5785288"/>
            <a:ext cx="5398936" cy="697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3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4" grpId="0" animBg="1"/>
      <p:bldP spid="27" grpId="0" animBg="1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8557" y="2568230"/>
            <a:ext cx="7657106" cy="605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BIỆT LẬP TRONG CÂU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10935679" y="51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1276284" y="1097892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562515" y="1884762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682814" y="2537151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2873" y="3311334"/>
            <a:ext cx="3056153" cy="73415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Hình ảnh 4">
            <a:extLst>
              <a:ext uri="{FF2B5EF4-FFF2-40B4-BE49-F238E27FC236}">
                <a16:creationId xmlns:a16="http://schemas.microsoft.com/office/drawing/2014/main" xmlns="" id="{6BB1020D-DD39-47FE-B1F9-DA3D6E7E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" y="4091859"/>
            <a:ext cx="2454551" cy="1551894"/>
          </a:xfrm>
          <a:prstGeom prst="rect">
            <a:avLst/>
          </a:prstGeom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864185" y="2818708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280764" y="2832503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447075" y="2809328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713391" y="2759341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822385" y="2747578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254912" y="2748715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483122" y="2747579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74985" y="273959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37619" y="273709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75463" y="3873103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592290" y="3255878"/>
            <a:ext cx="9204" cy="60539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4509" y="3235206"/>
            <a:ext cx="2305628" cy="621686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3231525" y="3179913"/>
            <a:ext cx="2242749" cy="69513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3689177" y="3270178"/>
            <a:ext cx="3532" cy="62177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4994184" y="3183970"/>
            <a:ext cx="4451" cy="67195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4332280" y="3218863"/>
            <a:ext cx="2219501" cy="67308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135" y="21199"/>
            <a:ext cx="12182777" cy="43010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Mảnh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ghép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hoàn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hảo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(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kĩ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thuật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“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mảnh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ghép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”)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”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0308" y="585458"/>
            <a:ext cx="3972521" cy="107721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Nhóm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I, 2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Nhóm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3,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6130772" y="3233546"/>
            <a:ext cx="27534" cy="64224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6306" y="3190194"/>
            <a:ext cx="2273735" cy="858362"/>
            <a:chOff x="8649" y="3484277"/>
            <a:chExt cx="2326454" cy="1020282"/>
          </a:xfrm>
        </p:grpSpPr>
        <p:sp>
          <p:nvSpPr>
            <p:cNvPr id="37" name="Oval 36"/>
            <p:cNvSpPr/>
            <p:nvPr/>
          </p:nvSpPr>
          <p:spPr>
            <a:xfrm>
              <a:off x="8649" y="3484277"/>
              <a:ext cx="2326454" cy="10202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1349" y="3545676"/>
              <a:ext cx="1978612" cy="76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Giai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đoạn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Nhóm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mảnh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ghép</a:t>
              </a:r>
              <a:endParaRPr kumimoji="1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9" name="Picture 38" descr="58PIC58PIC58PIC58PICHsaGKG559akDq_PIC2018.png"/>
          <p:cNvPicPr>
            <a:picLocks noChangeAspect="1"/>
          </p:cNvPicPr>
          <p:nvPr/>
        </p:nvPicPr>
        <p:blipFill>
          <a:blip r:embed="rId3" cstate="print"/>
          <a:srcRect l="7143" t="16071" r="5357" b="14286"/>
          <a:stretch>
            <a:fillRect/>
          </a:stretch>
        </p:blipFill>
        <p:spPr>
          <a:xfrm>
            <a:off x="-243565" y="5652474"/>
            <a:ext cx="11368328" cy="131323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329476" y="5833834"/>
            <a:ext cx="9328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2DA"/>
              </a:buClr>
              <a:buSzPts val="1000"/>
              <a:buFontTx/>
              <a:buNone/>
              <a:tabLst>
                <a:tab pos="2279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2DA"/>
              </a:buClr>
              <a:buSzPts val="1000"/>
              <a:buFontTx/>
              <a:buNone/>
              <a:tabLst>
                <a:tab pos="2279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44" y="6033965"/>
            <a:ext cx="923705" cy="764992"/>
          </a:xfrm>
          <a:prstGeom prst="rect">
            <a:avLst/>
          </a:prstGeom>
        </p:spPr>
      </p:pic>
      <p:pic>
        <p:nvPicPr>
          <p:cNvPr id="4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85" y="6088634"/>
            <a:ext cx="897692" cy="797460"/>
          </a:xfrm>
          <a:prstGeom prst="rect">
            <a:avLst/>
          </a:prstGeom>
        </p:spPr>
      </p:pic>
      <p:pic>
        <p:nvPicPr>
          <p:cNvPr id="44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85" y="5901611"/>
            <a:ext cx="1036645" cy="956389"/>
          </a:xfrm>
          <a:prstGeom prst="rect">
            <a:avLst/>
          </a:prstGeom>
        </p:spPr>
      </p:pic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2860169" y="1885033"/>
            <a:ext cx="1196428" cy="615106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>
            <a:off x="7979520" y="1784702"/>
            <a:ext cx="1193820" cy="577365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5176234" y="1834524"/>
            <a:ext cx="1255547" cy="59482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5" name="Chỗ dành sẵn cho Nội dung 4" descr="Ảnh có chứa trong nhà&#10;&#10;Mô tả được tạo tự động">
            <a:extLst>
              <a:ext uri="{FF2B5EF4-FFF2-40B4-BE49-F238E27FC236}">
                <a16:creationId xmlns:a16="http://schemas.microsoft.com/office/drawing/2014/main" xmlns="" id="{5C765E9B-D54F-4F2F-A2FC-1DE3E27B8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" y="1456766"/>
            <a:ext cx="2050683" cy="161442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 bwMode="auto">
          <a:xfrm>
            <a:off x="165599" y="1106579"/>
            <a:ext cx="2017713" cy="649287"/>
          </a:xfrm>
          <a:prstGeom prst="ellipse">
            <a:avLst/>
          </a:prstGeom>
          <a:solidFill>
            <a:srgbClr val="ADB8CA">
              <a:lumMod val="20000"/>
              <a:lumOff val="80000"/>
            </a:srgbClr>
          </a:solidFill>
          <a:ln w="12700" cap="sq" cmpd="sng" algn="ctr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Giai</a:t>
            </a: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1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chuyên</a:t>
            </a:r>
            <a:r>
              <a:rPr kumimoji="1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sâu</a:t>
            </a:r>
            <a:r>
              <a:rPr kumimoji="1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1" lang="vi-VN" sz="1100" b="1" i="0" u="none" strike="noStrike" kern="0" cap="none" spc="0" normalizeH="0" baseline="0" noProof="0" dirty="0">
              <a:ln>
                <a:noFill/>
              </a:ln>
              <a:solidFill>
                <a:srgbClr val="95032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0325926" y="1851336"/>
            <a:ext cx="1137751" cy="542569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3996246" y="2819674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9159283" y="277121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6389858" y="2746865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9875951" y="2776345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10376628" y="2769983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10906320" y="2784801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Oval 6"/>
          <p:cNvSpPr>
            <a:spLocks noChangeArrowheads="1"/>
          </p:cNvSpPr>
          <p:nvPr/>
        </p:nvSpPr>
        <p:spPr bwMode="auto">
          <a:xfrm>
            <a:off x="11461442" y="2802811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10404070" y="394577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382636" y="3201712"/>
            <a:ext cx="2318317" cy="65518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8843432" y="3191500"/>
            <a:ext cx="13624" cy="692647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9517332" y="3178642"/>
            <a:ext cx="2180195" cy="758334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>
            <a:off x="8255175" y="3232934"/>
            <a:ext cx="2326173" cy="666461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H="1">
            <a:off x="9517332" y="3198750"/>
            <a:ext cx="2130687" cy="686882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11192492" y="3222069"/>
            <a:ext cx="10276" cy="1138021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2798309" y="3872330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Oval 4"/>
          <p:cNvSpPr>
            <a:spLocks noChangeArrowheads="1"/>
          </p:cNvSpPr>
          <p:nvPr/>
        </p:nvSpPr>
        <p:spPr bwMode="auto">
          <a:xfrm>
            <a:off x="3397276" y="3884189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0" name="Oval 6"/>
          <p:cNvSpPr>
            <a:spLocks noChangeArrowheads="1"/>
          </p:cNvSpPr>
          <p:nvPr/>
        </p:nvSpPr>
        <p:spPr bwMode="auto">
          <a:xfrm>
            <a:off x="3956068" y="3876009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4696213" y="3889328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Oval 2"/>
          <p:cNvSpPr>
            <a:spLocks noChangeArrowheads="1"/>
          </p:cNvSpPr>
          <p:nvPr/>
        </p:nvSpPr>
        <p:spPr bwMode="auto">
          <a:xfrm>
            <a:off x="5295560" y="3884156"/>
            <a:ext cx="518173" cy="394853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Oval 6"/>
          <p:cNvSpPr>
            <a:spLocks noChangeArrowheads="1"/>
          </p:cNvSpPr>
          <p:nvPr/>
        </p:nvSpPr>
        <p:spPr bwMode="auto">
          <a:xfrm>
            <a:off x="5886502" y="3860907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Oval 4"/>
          <p:cNvSpPr>
            <a:spLocks noChangeArrowheads="1"/>
          </p:cNvSpPr>
          <p:nvPr/>
        </p:nvSpPr>
        <p:spPr bwMode="auto">
          <a:xfrm>
            <a:off x="6453305" y="3888967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Oval 8"/>
          <p:cNvSpPr>
            <a:spLocks noChangeArrowheads="1"/>
          </p:cNvSpPr>
          <p:nvPr/>
        </p:nvSpPr>
        <p:spPr bwMode="auto">
          <a:xfrm>
            <a:off x="7483511" y="392761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8049002" y="3925878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8622394" y="391044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9173186" y="3906645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1" name="Line 22"/>
          <p:cNvSpPr>
            <a:spLocks noChangeShapeType="1"/>
          </p:cNvSpPr>
          <p:nvPr/>
        </p:nvSpPr>
        <p:spPr bwMode="auto">
          <a:xfrm>
            <a:off x="7746562" y="3167698"/>
            <a:ext cx="3622" cy="716458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" name="Line 22"/>
          <p:cNvSpPr>
            <a:spLocks noChangeShapeType="1"/>
          </p:cNvSpPr>
          <p:nvPr/>
        </p:nvSpPr>
        <p:spPr bwMode="auto">
          <a:xfrm>
            <a:off x="8405542" y="3167331"/>
            <a:ext cx="2133998" cy="776016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3" name="Oval 8"/>
          <p:cNvSpPr>
            <a:spLocks noChangeArrowheads="1"/>
          </p:cNvSpPr>
          <p:nvPr/>
        </p:nvSpPr>
        <p:spPr bwMode="auto">
          <a:xfrm>
            <a:off x="11548126" y="3932901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Oval 6"/>
          <p:cNvSpPr>
            <a:spLocks noChangeArrowheads="1"/>
          </p:cNvSpPr>
          <p:nvPr/>
        </p:nvSpPr>
        <p:spPr bwMode="auto">
          <a:xfrm>
            <a:off x="9883475" y="3922966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10986822" y="3947370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Line 28"/>
          <p:cNvSpPr>
            <a:spLocks noChangeShapeType="1"/>
          </p:cNvSpPr>
          <p:nvPr/>
        </p:nvSpPr>
        <p:spPr bwMode="auto">
          <a:xfrm>
            <a:off x="10185158" y="3203880"/>
            <a:ext cx="11191" cy="7418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" name="Line 25"/>
          <p:cNvSpPr>
            <a:spLocks noChangeShapeType="1"/>
          </p:cNvSpPr>
          <p:nvPr/>
        </p:nvSpPr>
        <p:spPr bwMode="auto">
          <a:xfrm flipH="1">
            <a:off x="3412465" y="2468589"/>
            <a:ext cx="16102" cy="476576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 flipH="1">
            <a:off x="10894802" y="2421240"/>
            <a:ext cx="11517" cy="44231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8570608" y="2373511"/>
            <a:ext cx="2818" cy="414787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 flipH="1">
            <a:off x="5803192" y="2460823"/>
            <a:ext cx="9920" cy="39010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" name="Oval 3"/>
          <p:cNvSpPr>
            <a:spLocks noChangeArrowheads="1"/>
          </p:cNvSpPr>
          <p:nvPr/>
        </p:nvSpPr>
        <p:spPr bwMode="auto">
          <a:xfrm>
            <a:off x="2541107" y="4660859"/>
            <a:ext cx="1550749" cy="90515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5111127" y="4664944"/>
            <a:ext cx="1550749" cy="905159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10169779" y="4663215"/>
            <a:ext cx="1550749" cy="905159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7780417" y="4664945"/>
            <a:ext cx="1550749" cy="905159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Line 25"/>
          <p:cNvSpPr>
            <a:spLocks noChangeShapeType="1"/>
          </p:cNvSpPr>
          <p:nvPr/>
        </p:nvSpPr>
        <p:spPr bwMode="auto">
          <a:xfrm flipH="1" flipV="1">
            <a:off x="3356656" y="4146054"/>
            <a:ext cx="0" cy="514804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 flipH="1" flipV="1">
            <a:off x="10954532" y="4184989"/>
            <a:ext cx="1" cy="4515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 flipV="1">
            <a:off x="8590104" y="4184989"/>
            <a:ext cx="1" cy="4515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 flipH="1" flipV="1">
            <a:off x="5830042" y="4184989"/>
            <a:ext cx="1" cy="4515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509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BIỆT LẬP TRONG CÂU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3233" y="35220"/>
            <a:ext cx="640206" cy="5064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11474903" y="93235"/>
            <a:ext cx="740429" cy="41949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119" y="1703049"/>
            <a:ext cx="5553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thành phần phụ chú trong </a:t>
            </a:r>
            <a:r>
              <a:rPr lang="en-US" sz="2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(SGK – tr91)</a:t>
            </a:r>
            <a:r>
              <a:rPr lang="vi-VN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 hiệu hình thức nào giúp em nhận biết thành phần đó? Các thành phần phụ chú đó được dùng làm gì</a:t>
            </a:r>
            <a:r>
              <a:rPr lang="vi-VN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40262"/>
              </p:ext>
            </p:extLst>
          </p:nvPr>
        </p:nvGraphicFramePr>
        <p:xfrm>
          <a:off x="263119" y="3786267"/>
          <a:ext cx="543340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992">
                  <a:extLst>
                    <a:ext uri="{9D8B030D-6E8A-4147-A177-3AD203B41FA5}">
                      <a16:colId xmlns:a16="http://schemas.microsoft.com/office/drawing/2014/main" xmlns="" val="3352377323"/>
                    </a:ext>
                  </a:extLst>
                </a:gridCol>
                <a:gridCol w="1427655">
                  <a:extLst>
                    <a:ext uri="{9D8B030D-6E8A-4147-A177-3AD203B41FA5}">
                      <a16:colId xmlns:a16="http://schemas.microsoft.com/office/drawing/2014/main" xmlns="" val="126334927"/>
                    </a:ext>
                  </a:extLst>
                </a:gridCol>
                <a:gridCol w="1785514">
                  <a:extLst>
                    <a:ext uri="{9D8B030D-6E8A-4147-A177-3AD203B41FA5}">
                      <a16:colId xmlns:a16="http://schemas.microsoft.com/office/drawing/2014/main" xmlns="" val="1173902405"/>
                    </a:ext>
                  </a:extLst>
                </a:gridCol>
                <a:gridCol w="1251247">
                  <a:extLst>
                    <a:ext uri="{9D8B030D-6E8A-4147-A177-3AD203B41FA5}">
                      <a16:colId xmlns:a16="http://schemas.microsoft.com/office/drawing/2014/main" xmlns="" val="1141963375"/>
                    </a:ext>
                  </a:extLst>
                </a:gridCol>
              </a:tblGrid>
              <a:tr h="65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dụng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938725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37698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46018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0942870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367625" y="824666"/>
            <a:ext cx="3056153" cy="73415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1,2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19892" y="824666"/>
            <a:ext cx="3056153" cy="73415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3,4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9482" y="1703049"/>
            <a:ext cx="5307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 Tìm thành phần chuyển tiếp, thành phần tình thái trong những câu dưới đây. Chỉ ra ý nghĩa, tác dụng của mỗi thành phần đó</a:t>
            </a:r>
            <a:r>
              <a:rPr lang="vi-VN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59762"/>
              </p:ext>
            </p:extLst>
          </p:nvPr>
        </p:nvGraphicFramePr>
        <p:xfrm>
          <a:off x="6416903" y="3272709"/>
          <a:ext cx="5430539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347">
                  <a:extLst>
                    <a:ext uri="{9D8B030D-6E8A-4147-A177-3AD203B41FA5}">
                      <a16:colId xmlns:a16="http://schemas.microsoft.com/office/drawing/2014/main" xmlns="" val="2918937778"/>
                    </a:ext>
                  </a:extLst>
                </a:gridCol>
                <a:gridCol w="1092814">
                  <a:extLst>
                    <a:ext uri="{9D8B030D-6E8A-4147-A177-3AD203B41FA5}">
                      <a16:colId xmlns:a16="http://schemas.microsoft.com/office/drawing/2014/main" xmlns="" val="2722286676"/>
                    </a:ext>
                  </a:extLst>
                </a:gridCol>
                <a:gridCol w="2389535">
                  <a:extLst>
                    <a:ext uri="{9D8B030D-6E8A-4147-A177-3AD203B41FA5}">
                      <a16:colId xmlns:a16="http://schemas.microsoft.com/office/drawing/2014/main" xmlns="" val="1666827394"/>
                    </a:ext>
                  </a:extLst>
                </a:gridCol>
                <a:gridCol w="1140843">
                  <a:extLst>
                    <a:ext uri="{9D8B030D-6E8A-4147-A177-3AD203B41FA5}">
                      <a16:colId xmlns:a16="http://schemas.microsoft.com/office/drawing/2014/main" xmlns="" val="3438078216"/>
                    </a:ext>
                  </a:extLst>
                </a:gridCol>
              </a:tblGrid>
              <a:tr h="65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TPBL 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217002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42784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844984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444045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79694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888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4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Hình ảnh 4">
            <a:extLst>
              <a:ext uri="{FF2B5EF4-FFF2-40B4-BE49-F238E27FC236}">
                <a16:creationId xmlns:a16="http://schemas.microsoft.com/office/drawing/2014/main" xmlns="" id="{6BB1020D-DD39-47FE-B1F9-DA3D6E7E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" y="4091859"/>
            <a:ext cx="2454551" cy="1551894"/>
          </a:xfrm>
          <a:prstGeom prst="rect">
            <a:avLst/>
          </a:prstGeom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864185" y="2818708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280764" y="2832503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447075" y="2809328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713391" y="2759341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822385" y="2747578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254912" y="2748715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483122" y="2747579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74985" y="273959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37619" y="273709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75463" y="3873103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592290" y="3255878"/>
            <a:ext cx="9204" cy="60539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4509" y="3235206"/>
            <a:ext cx="2305628" cy="621686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3231525" y="3179913"/>
            <a:ext cx="2242749" cy="69513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3689177" y="3270178"/>
            <a:ext cx="3532" cy="62177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4994184" y="3183970"/>
            <a:ext cx="4451" cy="67195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4332280" y="3218863"/>
            <a:ext cx="2219501" cy="67308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135" y="21199"/>
            <a:ext cx="12182777" cy="43010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Mảnh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ghép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hoàn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hảo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(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kĩ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thuật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“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mảnh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ghép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”)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”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0308" y="585458"/>
            <a:ext cx="3972521" cy="107721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Nhóm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I, 2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Nhóm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3,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#9Slide05 Pattaya" panose="00000500000000000000" pitchFamily="2" charset="-34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6130772" y="3233546"/>
            <a:ext cx="27534" cy="64224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6306" y="3190194"/>
            <a:ext cx="2273735" cy="858362"/>
            <a:chOff x="8649" y="3484277"/>
            <a:chExt cx="2326454" cy="1020282"/>
          </a:xfrm>
        </p:grpSpPr>
        <p:sp>
          <p:nvSpPr>
            <p:cNvPr id="37" name="Oval 36"/>
            <p:cNvSpPr/>
            <p:nvPr/>
          </p:nvSpPr>
          <p:spPr>
            <a:xfrm>
              <a:off x="8649" y="3484277"/>
              <a:ext cx="2326454" cy="10202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1349" y="3545676"/>
              <a:ext cx="1978612" cy="76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Giai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đoạn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Nhóm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mảnh</a:t>
              </a:r>
              <a:r>
                <a:rPr kumimoji="1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1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5032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ghép</a:t>
              </a:r>
              <a:endParaRPr kumimoji="1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9" name="Picture 38" descr="58PIC58PIC58PIC58PICHsaGKG559akDq_PIC2018.png"/>
          <p:cNvPicPr>
            <a:picLocks noChangeAspect="1"/>
          </p:cNvPicPr>
          <p:nvPr/>
        </p:nvPicPr>
        <p:blipFill>
          <a:blip r:embed="rId3" cstate="print"/>
          <a:srcRect l="7143" t="16071" r="5357" b="14286"/>
          <a:stretch>
            <a:fillRect/>
          </a:stretch>
        </p:blipFill>
        <p:spPr>
          <a:xfrm>
            <a:off x="-243565" y="5652474"/>
            <a:ext cx="11368328" cy="131323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329476" y="5833834"/>
            <a:ext cx="9328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2DA"/>
              </a:buClr>
              <a:buSzPts val="1000"/>
              <a:buFontTx/>
              <a:buNone/>
              <a:tabLst>
                <a:tab pos="2279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02DA"/>
              </a:buClr>
              <a:buSzPts val="1000"/>
              <a:buFontTx/>
              <a:buNone/>
              <a:tabLst>
                <a:tab pos="2279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44" y="6033965"/>
            <a:ext cx="923705" cy="764992"/>
          </a:xfrm>
          <a:prstGeom prst="rect">
            <a:avLst/>
          </a:prstGeom>
        </p:spPr>
      </p:pic>
      <p:pic>
        <p:nvPicPr>
          <p:cNvPr id="4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85" y="6088634"/>
            <a:ext cx="897692" cy="797460"/>
          </a:xfrm>
          <a:prstGeom prst="rect">
            <a:avLst/>
          </a:prstGeom>
        </p:spPr>
      </p:pic>
      <p:pic>
        <p:nvPicPr>
          <p:cNvPr id="44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85" y="5901611"/>
            <a:ext cx="1036645" cy="956389"/>
          </a:xfrm>
          <a:prstGeom prst="rect">
            <a:avLst/>
          </a:prstGeom>
        </p:spPr>
      </p:pic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2860169" y="1885033"/>
            <a:ext cx="1196428" cy="615106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>
            <a:off x="7979520" y="1784702"/>
            <a:ext cx="1193820" cy="577365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5176234" y="1834524"/>
            <a:ext cx="1255547" cy="59482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5" name="Chỗ dành sẵn cho Nội dung 4" descr="Ảnh có chứa trong nhà&#10;&#10;Mô tả được tạo tự động">
            <a:extLst>
              <a:ext uri="{FF2B5EF4-FFF2-40B4-BE49-F238E27FC236}">
                <a16:creationId xmlns:a16="http://schemas.microsoft.com/office/drawing/2014/main" xmlns="" id="{5C765E9B-D54F-4F2F-A2FC-1DE3E27B8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" y="1456766"/>
            <a:ext cx="2050683" cy="161442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 bwMode="auto">
          <a:xfrm>
            <a:off x="165599" y="1106579"/>
            <a:ext cx="2017713" cy="649287"/>
          </a:xfrm>
          <a:prstGeom prst="ellipse">
            <a:avLst/>
          </a:prstGeom>
          <a:solidFill>
            <a:srgbClr val="ADB8CA">
              <a:lumMod val="20000"/>
              <a:lumOff val="80000"/>
            </a:srgbClr>
          </a:solidFill>
          <a:ln w="12700" cap="sq" cmpd="sng" algn="ctr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Giai</a:t>
            </a: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1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chuyên</a:t>
            </a:r>
            <a:r>
              <a:rPr kumimoji="1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1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sâu</a:t>
            </a:r>
            <a:r>
              <a:rPr kumimoji="1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503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1" lang="vi-VN" sz="1100" b="1" i="0" u="none" strike="noStrike" kern="0" cap="none" spc="0" normalizeH="0" baseline="0" noProof="0" dirty="0">
              <a:ln>
                <a:noFill/>
              </a:ln>
              <a:solidFill>
                <a:srgbClr val="95032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0325926" y="1851336"/>
            <a:ext cx="1137751" cy="542569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3996246" y="2819674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9159283" y="277121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6389858" y="2746865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9875951" y="2776345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10376628" y="2769983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10906320" y="2784801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Oval 6"/>
          <p:cNvSpPr>
            <a:spLocks noChangeArrowheads="1"/>
          </p:cNvSpPr>
          <p:nvPr/>
        </p:nvSpPr>
        <p:spPr bwMode="auto">
          <a:xfrm>
            <a:off x="11461442" y="2802811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10404070" y="394577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382636" y="3201712"/>
            <a:ext cx="2318317" cy="65518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8843432" y="3191500"/>
            <a:ext cx="13624" cy="692647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9517332" y="3178642"/>
            <a:ext cx="2180195" cy="758334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>
            <a:off x="8255175" y="3232934"/>
            <a:ext cx="2326173" cy="666461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H="1">
            <a:off x="9517332" y="3198750"/>
            <a:ext cx="2130687" cy="686882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11192492" y="3222069"/>
            <a:ext cx="10276" cy="1138021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2798309" y="3872330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Oval 4"/>
          <p:cNvSpPr>
            <a:spLocks noChangeArrowheads="1"/>
          </p:cNvSpPr>
          <p:nvPr/>
        </p:nvSpPr>
        <p:spPr bwMode="auto">
          <a:xfrm>
            <a:off x="3397276" y="3884189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0" name="Oval 6"/>
          <p:cNvSpPr>
            <a:spLocks noChangeArrowheads="1"/>
          </p:cNvSpPr>
          <p:nvPr/>
        </p:nvSpPr>
        <p:spPr bwMode="auto">
          <a:xfrm>
            <a:off x="3956068" y="3876009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4696213" y="3889328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Oval 2"/>
          <p:cNvSpPr>
            <a:spLocks noChangeArrowheads="1"/>
          </p:cNvSpPr>
          <p:nvPr/>
        </p:nvSpPr>
        <p:spPr bwMode="auto">
          <a:xfrm>
            <a:off x="5295560" y="3884156"/>
            <a:ext cx="518173" cy="394853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Oval 6"/>
          <p:cNvSpPr>
            <a:spLocks noChangeArrowheads="1"/>
          </p:cNvSpPr>
          <p:nvPr/>
        </p:nvSpPr>
        <p:spPr bwMode="auto">
          <a:xfrm>
            <a:off x="5886502" y="3860907"/>
            <a:ext cx="518173" cy="4215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Oval 4"/>
          <p:cNvSpPr>
            <a:spLocks noChangeArrowheads="1"/>
          </p:cNvSpPr>
          <p:nvPr/>
        </p:nvSpPr>
        <p:spPr bwMode="auto">
          <a:xfrm>
            <a:off x="6453305" y="3888967"/>
            <a:ext cx="518173" cy="421517"/>
          </a:xfrm>
          <a:prstGeom prst="ellipse">
            <a:avLst/>
          </a:prstGeom>
          <a:solidFill>
            <a:srgbClr val="009999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Oval 8"/>
          <p:cNvSpPr>
            <a:spLocks noChangeArrowheads="1"/>
          </p:cNvSpPr>
          <p:nvPr/>
        </p:nvSpPr>
        <p:spPr bwMode="auto">
          <a:xfrm>
            <a:off x="7483511" y="392761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8049002" y="3925878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8622394" y="3910443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solidFill>
                  <a:srgbClr val="DDDDDD"/>
                </a:solidFill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9173186" y="3906645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1" name="Line 22"/>
          <p:cNvSpPr>
            <a:spLocks noChangeShapeType="1"/>
          </p:cNvSpPr>
          <p:nvPr/>
        </p:nvSpPr>
        <p:spPr bwMode="auto">
          <a:xfrm>
            <a:off x="7746562" y="3167698"/>
            <a:ext cx="3622" cy="716458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" name="Line 22"/>
          <p:cNvSpPr>
            <a:spLocks noChangeShapeType="1"/>
          </p:cNvSpPr>
          <p:nvPr/>
        </p:nvSpPr>
        <p:spPr bwMode="auto">
          <a:xfrm>
            <a:off x="8405542" y="3167331"/>
            <a:ext cx="2133998" cy="776016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3" name="Oval 8"/>
          <p:cNvSpPr>
            <a:spLocks noChangeArrowheads="1"/>
          </p:cNvSpPr>
          <p:nvPr/>
        </p:nvSpPr>
        <p:spPr bwMode="auto">
          <a:xfrm>
            <a:off x="11548126" y="3932901"/>
            <a:ext cx="518173" cy="421517"/>
          </a:xfrm>
          <a:prstGeom prst="ellipse">
            <a:avLst/>
          </a:prstGeom>
          <a:solidFill>
            <a:srgbClr val="0080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Oval 6"/>
          <p:cNvSpPr>
            <a:spLocks noChangeArrowheads="1"/>
          </p:cNvSpPr>
          <p:nvPr/>
        </p:nvSpPr>
        <p:spPr bwMode="auto">
          <a:xfrm>
            <a:off x="9883475" y="3922966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10986822" y="3947370"/>
            <a:ext cx="518173" cy="421517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kern="0" dirty="0"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Line 28"/>
          <p:cNvSpPr>
            <a:spLocks noChangeShapeType="1"/>
          </p:cNvSpPr>
          <p:nvPr/>
        </p:nvSpPr>
        <p:spPr bwMode="auto">
          <a:xfrm>
            <a:off x="10185158" y="3203880"/>
            <a:ext cx="11191" cy="7418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" name="Line 25"/>
          <p:cNvSpPr>
            <a:spLocks noChangeShapeType="1"/>
          </p:cNvSpPr>
          <p:nvPr/>
        </p:nvSpPr>
        <p:spPr bwMode="auto">
          <a:xfrm flipH="1">
            <a:off x="3412465" y="2468589"/>
            <a:ext cx="16102" cy="476576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 flipH="1">
            <a:off x="10894802" y="2421240"/>
            <a:ext cx="11517" cy="44231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8570608" y="2373511"/>
            <a:ext cx="2818" cy="414787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 flipH="1">
            <a:off x="5803192" y="2460823"/>
            <a:ext cx="9920" cy="39010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" name="Oval 3"/>
          <p:cNvSpPr>
            <a:spLocks noChangeArrowheads="1"/>
          </p:cNvSpPr>
          <p:nvPr/>
        </p:nvSpPr>
        <p:spPr bwMode="auto">
          <a:xfrm>
            <a:off x="2541107" y="4660859"/>
            <a:ext cx="1550749" cy="90515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5111127" y="4664944"/>
            <a:ext cx="1550749" cy="905159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10169779" y="4663215"/>
            <a:ext cx="1550749" cy="905159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7780417" y="4664945"/>
            <a:ext cx="1550749" cy="905159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Line 25"/>
          <p:cNvSpPr>
            <a:spLocks noChangeShapeType="1"/>
          </p:cNvSpPr>
          <p:nvPr/>
        </p:nvSpPr>
        <p:spPr bwMode="auto">
          <a:xfrm flipH="1" flipV="1">
            <a:off x="3356656" y="4146054"/>
            <a:ext cx="0" cy="514804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 flipH="1" flipV="1">
            <a:off x="10954532" y="4184989"/>
            <a:ext cx="1" cy="4515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 flipV="1">
            <a:off x="8590104" y="4184989"/>
            <a:ext cx="1" cy="4515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 flipH="1" flipV="1">
            <a:off x="5830042" y="4184989"/>
            <a:ext cx="1" cy="451593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9228" y="1844703"/>
            <a:ext cx="8606293" cy="31169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NHÀ:</a:t>
            </a:r>
          </a:p>
          <a:p>
            <a:r>
              <a:rPr lang="nl-NL" dirty="0">
                <a:solidFill>
                  <a:schemeClr val="tx1"/>
                </a:solidFill>
              </a:rPr>
              <a:t>- Ôn tập lại kiến thức về các thành phần biệt lập trong câu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- Hoàn </a:t>
            </a:r>
            <a:r>
              <a:rPr lang="nl-NL" dirty="0">
                <a:solidFill>
                  <a:schemeClr val="tx1"/>
                </a:solidFill>
              </a:rPr>
              <a:t>thiện các bài tập trong phần luyện tập và vận dụng vào </a:t>
            </a:r>
            <a:r>
              <a:rPr lang="nl-NL" dirty="0" smtClean="0">
                <a:solidFill>
                  <a:schemeClr val="tx1"/>
                </a:solidFill>
              </a:rPr>
              <a:t>vở.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- Chuẩn </a:t>
            </a:r>
            <a:r>
              <a:rPr lang="nl-NL" dirty="0">
                <a:solidFill>
                  <a:schemeClr val="tx1"/>
                </a:solidFill>
              </a:rPr>
              <a:t>bị bài THĐH:  </a:t>
            </a:r>
            <a:r>
              <a:rPr lang="nl-NL" i="1" dirty="0">
                <a:solidFill>
                  <a:schemeClr val="tx1"/>
                </a:solidFill>
              </a:rPr>
              <a:t>Nắng mới, áo đỏ và nét cười đen nhánh.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Đọc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văn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bản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tìm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thêm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những</a:t>
            </a:r>
            <a:r>
              <a:rPr lang="en-US" dirty="0">
                <a:solidFill>
                  <a:schemeClr val="tx1"/>
                </a:solidFill>
              </a:rPr>
              <a:t> VBNL </a:t>
            </a:r>
            <a:r>
              <a:rPr lang="en-US" dirty="0" err="1">
                <a:solidFill>
                  <a:schemeClr val="tx1"/>
                </a:solidFill>
              </a:rPr>
              <a:t>viết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tp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Nắng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mới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Lưu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Trọng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Lư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Vận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dụng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những</a:t>
            </a:r>
            <a:r>
              <a:rPr lang="en-US" dirty="0">
                <a:solidFill>
                  <a:schemeClr val="tx1"/>
                </a:solidFill>
              </a:rPr>
              <a:t> tri </a:t>
            </a:r>
            <a:r>
              <a:rPr lang="en-US" dirty="0" err="1">
                <a:solidFill>
                  <a:schemeClr val="tx1"/>
                </a:solidFill>
              </a:rPr>
              <a:t>thức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học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bài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thơ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Nắng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mới</a:t>
            </a:r>
            <a:r>
              <a:rPr lang="en-US" dirty="0">
                <a:solidFill>
                  <a:schemeClr val="tx1"/>
                </a:solidFill>
              </a:rPr>
              <a:t>” (</a:t>
            </a:r>
            <a:r>
              <a:rPr lang="en-US" dirty="0" err="1">
                <a:solidFill>
                  <a:schemeClr val="tx1"/>
                </a:solidFill>
              </a:rPr>
              <a:t>Bài</a:t>
            </a:r>
            <a:r>
              <a:rPr lang="en-US" dirty="0">
                <a:solidFill>
                  <a:schemeClr val="tx1"/>
                </a:solidFill>
              </a:rPr>
              <a:t> 2 – NV 8, </a:t>
            </a:r>
            <a:r>
              <a:rPr lang="en-US" dirty="0" err="1">
                <a:solidFill>
                  <a:schemeClr val="tx1"/>
                </a:solidFill>
              </a:rPr>
              <a:t>tập</a:t>
            </a:r>
            <a:r>
              <a:rPr lang="en-US" dirty="0">
                <a:solidFill>
                  <a:schemeClr val="tx1"/>
                </a:solidFill>
              </a:rPr>
              <a:t> 1)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thêm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nội</a:t>
            </a:r>
            <a:r>
              <a:rPr lang="en-US" dirty="0">
                <a:solidFill>
                  <a:schemeClr val="tx1"/>
                </a:solidFill>
              </a:rPr>
              <a:t> dung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VBNL </a:t>
            </a:r>
            <a:r>
              <a:rPr lang="en-US" dirty="0" err="1">
                <a:solidFill>
                  <a:schemeClr val="tx1"/>
                </a:solidFill>
              </a:rPr>
              <a:t>này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</a:rPr>
              <a:t>Trả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cạnh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mỗi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cuối</a:t>
            </a:r>
            <a:r>
              <a:rPr lang="en-US" dirty="0">
                <a:solidFill>
                  <a:schemeClr val="tx1"/>
                </a:solidFill>
              </a:rPr>
              <a:t> VB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l-NL" dirty="0">
                <a:solidFill>
                  <a:schemeClr val="tx1"/>
                </a:solidFill>
              </a:rPr>
              <a:t> </a:t>
            </a: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74320"/>
            <a:ext cx="2628900" cy="64236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18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842</Words>
  <Application>Microsoft Office PowerPoint</Application>
  <PresentationFormat>Widescreen</PresentationFormat>
  <Paragraphs>182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#9Slide05 Brannboll Ny</vt:lpstr>
      <vt:lpstr>#9Slide05 Pattaya</vt:lpstr>
      <vt:lpstr>Arial</vt:lpstr>
      <vt:lpstr>Calibri</vt:lpstr>
      <vt:lpstr>Calibri Light</vt:lpstr>
      <vt:lpstr>等线</vt:lpstr>
      <vt:lpstr>Times New Roman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nt</cp:lastModifiedBy>
  <cp:revision>103</cp:revision>
  <dcterms:created xsi:type="dcterms:W3CDTF">2022-06-14T07:43:49Z</dcterms:created>
  <dcterms:modified xsi:type="dcterms:W3CDTF">2026-04-20T03:31:07Z</dcterms:modified>
</cp:coreProperties>
</file>