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009" r:id="rId2"/>
    <p:sldId id="3006" r:id="rId3"/>
    <p:sldId id="3012" r:id="rId4"/>
    <p:sldId id="2987" r:id="rId5"/>
    <p:sldId id="2995" r:id="rId6"/>
    <p:sldId id="3000" r:id="rId7"/>
    <p:sldId id="3001"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BECFF"/>
    <a:srgbClr val="E1F4FF"/>
    <a:srgbClr val="FFFFFF"/>
    <a:srgbClr val="0998D7"/>
    <a:srgbClr val="0000FF"/>
    <a:srgbClr val="3DC3EC"/>
    <a:srgbClr val="F3E8CC"/>
    <a:srgbClr val="F03C6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8BF25-42E4-4421-922E-6B6FDEE49F82}" v="1208" dt="2024-07-15T16:26:21.858"/>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63" d="100"/>
          <a:sy n="63" d="100"/>
        </p:scale>
        <p:origin x="6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02/03/2026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a:t>
            </a:fld>
            <a:endParaRPr lang="en-GB"/>
          </a:p>
        </p:txBody>
      </p:sp>
    </p:spTree>
    <p:extLst>
      <p:ext uri="{BB962C8B-B14F-4D97-AF65-F5344CB8AC3E}">
        <p14:creationId xmlns:p14="http://schemas.microsoft.com/office/powerpoint/2010/main" val="4027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234561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465492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2770133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2023326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76116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205234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2.xml"/><Relationship Id="rId7" Type="http://schemas.openxmlformats.org/officeDocument/2006/relationships/image" Target="../media/image12.sv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0.sv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FB9D5E-5DAA-4ED8-A477-9FC3FF3DA9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0957"/>
            <a:ext cx="12210290" cy="688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1204416"/>
            <a:ext cx="5998607" cy="8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079" tIns="68543" rIns="137079" bIns="68543">
            <a:spAutoFit/>
          </a:bodyPr>
          <a:lstStyle/>
          <a:p>
            <a:pPr algn="ctr" eaLnBrk="1" hangingPunct="1">
              <a:spcBef>
                <a:spcPct val="0"/>
              </a:spcBef>
              <a:buClrTx/>
              <a:buSzTx/>
              <a:buFontTx/>
              <a:buNone/>
            </a:pPr>
            <a:r>
              <a:rPr lang="en-US" altLang="en-US" sz="4400" b="1" dirty="0">
                <a:latin typeface="Times New Roman" panose="02020603050405020304" pitchFamily="18" charset="0"/>
                <a:cs typeface="Times New Roman" panose="02020603050405020304" pitchFamily="18" charset="0"/>
              </a:rPr>
              <a:t>Tin </a:t>
            </a:r>
            <a:r>
              <a:rPr lang="vi-VN" altLang="en-US" sz="4400" b="1" dirty="0">
                <a:latin typeface="Times New Roman" panose="02020603050405020304" pitchFamily="18" charset="0"/>
                <a:cs typeface="Times New Roman" panose="02020603050405020304" pitchFamily="18" charset="0"/>
              </a:rPr>
              <a:t>h</a:t>
            </a:r>
            <a:r>
              <a:rPr lang="en-US" altLang="en-US" sz="4400" b="1" dirty="0" err="1">
                <a:latin typeface="Times New Roman" panose="02020603050405020304" pitchFamily="18" charset="0"/>
                <a:cs typeface="Times New Roman" panose="02020603050405020304" pitchFamily="18" charset="0"/>
              </a:rPr>
              <a:t>ọc</a:t>
            </a:r>
            <a:r>
              <a:rPr lang="en-US" altLang="en-US" sz="4400" b="1" dirty="0">
                <a:latin typeface="Times New Roman" panose="02020603050405020304" pitchFamily="18" charset="0"/>
                <a:cs typeface="Times New Roman" panose="02020603050405020304" pitchFamily="18" charset="0"/>
              </a:rPr>
              <a:t> 5</a:t>
            </a:r>
          </a:p>
        </p:txBody>
      </p:sp>
      <p:sp>
        <p:nvSpPr>
          <p:cNvPr id="5" name="Rectangle 4">
            <a:extLst>
              <a:ext uri="{FF2B5EF4-FFF2-40B4-BE49-F238E27FC236}">
                <a16:creationId xmlns:a16="http://schemas.microsoft.com/office/drawing/2014/main" id="{34325E99-8D03-402E-8158-E4682241AF5E}"/>
              </a:ext>
            </a:extLst>
          </p:cNvPr>
          <p:cNvSpPr/>
          <p:nvPr/>
        </p:nvSpPr>
        <p:spPr>
          <a:xfrm>
            <a:off x="797573" y="2439049"/>
            <a:ext cx="11597071" cy="2467652"/>
          </a:xfrm>
          <a:prstGeom prst="rect">
            <a:avLst/>
          </a:prstGeom>
          <a:noFill/>
        </p:spPr>
        <p:txBody>
          <a:bodyPr wrap="square" lIns="137079" tIns="68543" rIns="137079" bIns="68543">
            <a:spAutoFit/>
          </a:bodyPr>
          <a:lstStyle/>
          <a:p>
            <a:pPr lvl="0" algn="ctr">
              <a:lnSpc>
                <a:spcPct val="122007"/>
              </a:lnSpc>
            </a:pPr>
            <a:r>
              <a:rPr lang="vi-VN" sz="4400" b="1" dirty="0">
                <a:solidFill>
                  <a:srgbClr val="FF0000"/>
                </a:solidFill>
                <a:latin typeface="Times New Roman" panose="02020603050405020304" pitchFamily="18" charset="0"/>
                <a:cs typeface="Times New Roman" panose="02020603050405020304" pitchFamily="18" charset="0"/>
                <a:sym typeface="Paytone One"/>
              </a:rPr>
              <a:t>CHỦ ĐỀ 6. GIẢI QUYẾT VẤN ĐỀ VỚI SỰ </a:t>
            </a:r>
          </a:p>
          <a:p>
            <a:pPr lvl="0" algn="ctr">
              <a:lnSpc>
                <a:spcPct val="122007"/>
              </a:lnSpc>
            </a:pPr>
            <a:r>
              <a:rPr lang="vi-VN" sz="4400" b="1" dirty="0">
                <a:solidFill>
                  <a:srgbClr val="FF0000"/>
                </a:solidFill>
                <a:latin typeface="Times New Roman" panose="02020603050405020304" pitchFamily="18" charset="0"/>
                <a:cs typeface="Times New Roman" panose="02020603050405020304" pitchFamily="18" charset="0"/>
                <a:sym typeface="Paytone One"/>
              </a:rPr>
              <a:t>TRỢ GIÚP CỦA MÁY TÍNH</a:t>
            </a:r>
            <a:endParaRPr lang="vi-VN" sz="4400" b="1" dirty="0">
              <a:solidFill>
                <a:srgbClr val="FF0000"/>
              </a:solidFill>
              <a:latin typeface="Times New Roman" panose="02020603050405020304" pitchFamily="18" charset="0"/>
              <a:cs typeface="Times New Roman" panose="02020603050405020304" pitchFamily="18" charset="0"/>
            </a:endParaRPr>
          </a:p>
          <a:p>
            <a:pPr algn="ctr">
              <a:defRPr/>
            </a:pPr>
            <a:endParaRPr lang="en-US" sz="4400" b="1" dirty="0">
              <a:ln w="0"/>
              <a:solidFill>
                <a:srgbClr val="FF0000"/>
              </a:solidFill>
              <a:effectLst>
                <a:reflection blurRad="6350" stA="53000" endA="300" endPos="35500" dir="5400000" sy="-90000" algn="bl" rotWithShape="0"/>
              </a:effectLst>
              <a:latin typeface="+mj-lt"/>
              <a:cs typeface="Times New Roman" panose="02020603050405020304" pitchFamily="18" charset="0"/>
            </a:endParaRPr>
          </a:p>
        </p:txBody>
      </p:sp>
      <p:pic>
        <p:nvPicPr>
          <p:cNvPr id="6"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261774" y="3954602"/>
            <a:ext cx="2414230" cy="2484298"/>
          </a:xfrm>
          <a:prstGeom prst="rect">
            <a:avLst/>
          </a:prstGeom>
        </p:spPr>
      </p:pic>
      <p:sp>
        <p:nvSpPr>
          <p:cNvPr id="7" name="Rectangle 6"/>
          <p:cNvSpPr/>
          <p:nvPr/>
        </p:nvSpPr>
        <p:spPr>
          <a:xfrm>
            <a:off x="1813579" y="4461956"/>
            <a:ext cx="1310621" cy="1200329"/>
          </a:xfrm>
          <a:prstGeom prst="rect">
            <a:avLst/>
          </a:prstGeom>
        </p:spPr>
        <p:txBody>
          <a:bodyPr wrap="square">
            <a:spAutoFit/>
          </a:bodyPr>
          <a:lstStyle/>
          <a:p>
            <a:pPr algn="ctr" defTabSz="257175"/>
            <a:r>
              <a:rPr lang="en-US" sz="3600" b="1" dirty="0" err="1">
                <a:latin typeface="SVN-SAF" panose="02040603050506020204" pitchFamily="18" charset="0"/>
                <a:cs typeface="Times New Roman" panose="02020603050405020304" pitchFamily="18" charset="0"/>
              </a:rPr>
              <a:t>BÀI</a:t>
            </a:r>
            <a:r>
              <a:rPr lang="en-US" sz="3600" b="1" dirty="0">
                <a:latin typeface="SVN-SAF" panose="02040603050506020204" pitchFamily="18" charset="0"/>
                <a:cs typeface="Times New Roman" panose="02020603050405020304" pitchFamily="18" charset="0"/>
              </a:rPr>
              <a:t> 13</a:t>
            </a:r>
          </a:p>
        </p:txBody>
      </p:sp>
      <p:sp>
        <p:nvSpPr>
          <p:cNvPr id="8" name="Rectangle 7"/>
          <p:cNvSpPr/>
          <p:nvPr/>
        </p:nvSpPr>
        <p:spPr>
          <a:xfrm>
            <a:off x="3482652" y="4726661"/>
            <a:ext cx="7985448" cy="823752"/>
          </a:xfrm>
          <a:prstGeom prst="rect">
            <a:avLst/>
          </a:prstGeom>
        </p:spPr>
        <p:txBody>
          <a:bodyPr wrap="square">
            <a:spAutoFit/>
          </a:bodyPr>
          <a:lstStyle/>
          <a:p>
            <a:pPr algn="ctr" defTabSz="342900">
              <a:lnSpc>
                <a:spcPct val="150000"/>
              </a:lnSpc>
            </a:pPr>
            <a:r>
              <a:rPr lang="vi-VN" altLang="vi-VN" sz="3600" b="1" dirty="0">
                <a:solidFill>
                  <a:srgbClr val="F93265"/>
                </a:solidFill>
                <a:latin typeface="Times New Roman" panose="02020603050405020304" pitchFamily="18" charset="0"/>
                <a:cs typeface="Times New Roman" panose="02020603050405020304" pitchFamily="18" charset="0"/>
              </a:rPr>
              <a:t>CẤU TRÚC RẼ NHÁNH</a:t>
            </a:r>
            <a:r>
              <a:rPr lang="en-US" altLang="vi-VN" sz="3600" b="1" dirty="0">
                <a:solidFill>
                  <a:srgbClr val="F93265"/>
                </a:solidFill>
                <a:latin typeface="Times New Roman" panose="02020603050405020304" pitchFamily="18" charset="0"/>
                <a:cs typeface="Times New Roman" panose="02020603050405020304" pitchFamily="18" charset="0"/>
              </a:rPr>
              <a:t> (</a:t>
            </a:r>
            <a:r>
              <a:rPr lang="en-US" altLang="vi-VN" sz="3600" b="1" dirty="0" err="1">
                <a:solidFill>
                  <a:srgbClr val="F93265"/>
                </a:solidFill>
                <a:latin typeface="Times New Roman" panose="02020603050405020304" pitchFamily="18" charset="0"/>
                <a:cs typeface="Times New Roman" panose="02020603050405020304" pitchFamily="18" charset="0"/>
              </a:rPr>
              <a:t>Tiết</a:t>
            </a:r>
            <a:r>
              <a:rPr lang="en-US" altLang="vi-VN" sz="3600" b="1" dirty="0">
                <a:solidFill>
                  <a:srgbClr val="F93265"/>
                </a:solidFill>
                <a:latin typeface="Times New Roman" panose="02020603050405020304" pitchFamily="18" charset="0"/>
                <a:cs typeface="Times New Roman" panose="02020603050405020304" pitchFamily="18" charset="0"/>
              </a:rPr>
              <a:t> 1)</a:t>
            </a:r>
          </a:p>
        </p:txBody>
      </p:sp>
    </p:spTree>
    <p:custDataLst>
      <p:tags r:id="rId1"/>
    </p:custDataLst>
    <p:extLst>
      <p:ext uri="{BB962C8B-B14F-4D97-AF65-F5344CB8AC3E}">
        <p14:creationId xmlns:p14="http://schemas.microsoft.com/office/powerpoint/2010/main" val="2080077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3" y="228637"/>
            <a:ext cx="3234252" cy="2508169"/>
            <a:chOff x="301091" y="301982"/>
            <a:chExt cx="4134561" cy="2508169"/>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3432584" y="0"/>
            <a:ext cx="8902880" cy="3978419"/>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3733610" y="354373"/>
            <a:ext cx="8284219" cy="3108543"/>
          </a:xfrm>
          <a:prstGeom prst="rect">
            <a:avLst/>
          </a:prstGeom>
        </p:spPr>
        <p:txBody>
          <a:bodyPr wrap="square">
            <a:spAutoFit/>
          </a:bodyPr>
          <a:lstStyle/>
          <a:p>
            <a:pPr algn="just" defTabSz="342900"/>
            <a:r>
              <a:rPr lang="vi-VN" altLang="vi-VN" sz="2800" dirty="0">
                <a:latin typeface="Times New Roman" panose="02020603050405020304" pitchFamily="18" charset="0"/>
                <a:cs typeface="Times New Roman" panose="02020603050405020304" pitchFamily="18" charset="0"/>
              </a:rPr>
              <a:t>Khi chuẩn bị qua đường, em quan sát đèn tín hiệu giao thông dành cho người đi bộ (Hình 83). Em qua đường nếu đèn màu xanh và dừng lại nếu đèn màu đỏ. Việc qua đường, được thực hiện hay không tuỳ thuộc vào màu của đèn tín hiệu, gọi là công việc có cấu trúc rẽ nhánh. </a:t>
            </a:r>
            <a:r>
              <a:rPr lang="en-US" altLang="vi-VN" sz="2800" dirty="0" err="1">
                <a:latin typeface="Times New Roman" panose="02020603050405020304" pitchFamily="18" charset="0"/>
                <a:cs typeface="Times New Roman" panose="02020603050405020304" pitchFamily="18" charset="0"/>
              </a:rPr>
              <a:t>Thảo</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luận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nhóm</a:t>
            </a:r>
            <a:endParaRPr lang="vi-VN" altLang="vi-VN" sz="2800" dirty="0">
              <a:latin typeface="Times New Roman" panose="02020603050405020304" pitchFamily="18" charset="0"/>
              <a:cs typeface="Times New Roman" panose="02020603050405020304" pitchFamily="18" charset="0"/>
            </a:endParaRPr>
          </a:p>
          <a:p>
            <a:pPr algn="just" defTabSz="342900"/>
            <a:r>
              <a:rPr lang="vi-VN" altLang="vi-VN" sz="2800" dirty="0">
                <a:latin typeface="Times New Roman" panose="02020603050405020304" pitchFamily="18" charset="0"/>
                <a:cs typeface="Times New Roman" panose="02020603050405020304" pitchFamily="18" charset="0"/>
              </a:rPr>
              <a:t>kể thêm ví dụ về công việc có cấu trúc rẽ nhánh</a:t>
            </a:r>
            <a:r>
              <a:rPr lang="vi-VN" altLang="vi-VN" sz="2800" dirty="0">
                <a:latin typeface="UTM Avo" panose="02040603050506020204" pitchFamily="18" charset="0"/>
                <a:cs typeface="Times New Roman" panose="02020603050405020304" pitchFamily="18" charset="0"/>
              </a:rPr>
              <a:t>.</a:t>
            </a:r>
            <a:endParaRPr lang="vi-VN" sz="2800" dirty="0">
              <a:latin typeface="UTM Avo" panose="02040603050506020204" pitchFamily="18" charset="0"/>
              <a:cs typeface="Times New Roman" panose="02020603050405020304" pitchFamily="18" charset="0"/>
            </a:endParaRPr>
          </a:p>
        </p:txBody>
      </p:sp>
      <p:pic>
        <p:nvPicPr>
          <p:cNvPr id="1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43536" y="5925583"/>
            <a:ext cx="1156754" cy="822347"/>
          </a:xfrm>
          <a:prstGeom prst="rect">
            <a:avLst/>
          </a:prstGeom>
        </p:spPr>
      </p:pic>
      <p:sp>
        <p:nvSpPr>
          <p:cNvPr id="20" name="Rectangle 19"/>
          <p:cNvSpPr/>
          <p:nvPr/>
        </p:nvSpPr>
        <p:spPr>
          <a:xfrm>
            <a:off x="398780" y="599797"/>
            <a:ext cx="3211813" cy="901465"/>
          </a:xfrm>
          <a:prstGeom prst="rect">
            <a:avLst/>
          </a:prstGeom>
        </p:spPr>
        <p:txBody>
          <a:bodyPr wrap="square">
            <a:spAutoFit/>
          </a:bodyPr>
          <a:lstStyle/>
          <a:p>
            <a:pPr defTabSz="342900">
              <a:lnSpc>
                <a:spcPct val="150000"/>
              </a:lnSpc>
            </a:pPr>
            <a:r>
              <a:rPr lang="vi-VN" sz="4000" b="1" dirty="0">
                <a:solidFill>
                  <a:srgbClr val="0998D7"/>
                </a:solidFill>
                <a:latin typeface="SVN-SAF" panose="020406030505060202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KHỞI ĐỘNG</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8"/>
          <a:stretch>
            <a:fillRect/>
          </a:stretch>
        </p:blipFill>
        <p:spPr>
          <a:xfrm>
            <a:off x="11289130" y="3338160"/>
            <a:ext cx="521581" cy="460458"/>
          </a:xfrm>
          <a:prstGeom prst="rect">
            <a:avLst/>
          </a:prstGeom>
        </p:spPr>
      </p:pic>
      <p:pic>
        <p:nvPicPr>
          <p:cNvPr id="2" name="Picture 1" descr="Khởi  1"/>
          <p:cNvPicPr>
            <a:picLocks noChangeAspect="1"/>
          </p:cNvPicPr>
          <p:nvPr/>
        </p:nvPicPr>
        <p:blipFill>
          <a:blip r:embed="rId9"/>
          <a:srcRect r="19601" b="-488"/>
          <a:stretch>
            <a:fillRect/>
          </a:stretch>
        </p:blipFill>
        <p:spPr>
          <a:xfrm flipH="1">
            <a:off x="1312365" y="4683024"/>
            <a:ext cx="1976755" cy="2470785"/>
          </a:xfrm>
          <a:prstGeom prst="rect">
            <a:avLst/>
          </a:prstGeom>
        </p:spPr>
      </p:pic>
      <p:pic>
        <p:nvPicPr>
          <p:cNvPr id="4" name="Picture 3">
            <a:extLst>
              <a:ext uri="{FF2B5EF4-FFF2-40B4-BE49-F238E27FC236}">
                <a16:creationId xmlns:a16="http://schemas.microsoft.com/office/drawing/2014/main" id="{04CBA93C-8F5A-1A9B-6952-2DB21B22BF36}"/>
              </a:ext>
            </a:extLst>
          </p:cNvPr>
          <p:cNvPicPr>
            <a:picLocks noChangeAspect="1"/>
          </p:cNvPicPr>
          <p:nvPr/>
        </p:nvPicPr>
        <p:blipFill>
          <a:blip r:embed="rId10"/>
          <a:stretch>
            <a:fillRect/>
          </a:stretch>
        </p:blipFill>
        <p:spPr>
          <a:xfrm>
            <a:off x="10728112" y="4819689"/>
            <a:ext cx="1065038" cy="1619746"/>
          </a:xfrm>
          <a:prstGeom prst="rect">
            <a:avLst/>
          </a:prstGeom>
        </p:spPr>
      </p:pic>
      <p:sp>
        <p:nvSpPr>
          <p:cNvPr id="9" name="TextBox 8">
            <a:extLst>
              <a:ext uri="{FF2B5EF4-FFF2-40B4-BE49-F238E27FC236}">
                <a16:creationId xmlns:a16="http://schemas.microsoft.com/office/drawing/2014/main" id="{4CADF18B-333E-85E2-4B54-BD8417FF2EB2}"/>
              </a:ext>
            </a:extLst>
          </p:cNvPr>
          <p:cNvSpPr txBox="1"/>
          <p:nvPr/>
        </p:nvSpPr>
        <p:spPr>
          <a:xfrm>
            <a:off x="5593689" y="6208602"/>
            <a:ext cx="5134423" cy="523220"/>
          </a:xfrm>
          <a:prstGeom prst="rect">
            <a:avLst/>
          </a:prstGeom>
          <a:noFill/>
        </p:spPr>
        <p:txBody>
          <a:bodyPr wrap="square">
            <a:spAutoFit/>
          </a:bodyPr>
          <a:lstStyle/>
          <a:p>
            <a:r>
              <a:rPr lang="en-US" sz="2800" i="1" dirty="0" err="1">
                <a:solidFill>
                  <a:srgbClr val="FF0000"/>
                </a:solidFill>
                <a:effectLst/>
                <a:latin typeface="Times New Roman" panose="02020603050405020304" pitchFamily="18" charset="0"/>
                <a:cs typeface="Times New Roman" panose="02020603050405020304" pitchFamily="18" charset="0"/>
              </a:rPr>
              <a:t>Hình</a:t>
            </a:r>
            <a:r>
              <a:rPr lang="en-US" sz="2800" i="1" dirty="0">
                <a:solidFill>
                  <a:srgbClr val="FF0000"/>
                </a:solidFill>
                <a:effectLst/>
                <a:latin typeface="Times New Roman" panose="02020603050405020304" pitchFamily="18" charset="0"/>
                <a:cs typeface="Times New Roman" panose="02020603050405020304" pitchFamily="18" charset="0"/>
              </a:rPr>
              <a:t> 83. </a:t>
            </a:r>
            <a:r>
              <a:rPr lang="en-US" sz="2800" i="1" dirty="0" err="1">
                <a:solidFill>
                  <a:srgbClr val="FF0000"/>
                </a:solidFill>
                <a:effectLst/>
                <a:latin typeface="Times New Roman" panose="02020603050405020304" pitchFamily="18" charset="0"/>
                <a:cs typeface="Times New Roman" panose="02020603050405020304" pitchFamily="18" charset="0"/>
              </a:rPr>
              <a:t>Đèn</a:t>
            </a:r>
            <a:r>
              <a:rPr lang="en-US" sz="2800" i="1" dirty="0">
                <a:solidFill>
                  <a:srgbClr val="FF0000"/>
                </a:solidFill>
                <a:effectLst/>
                <a:latin typeface="Times New Roman" panose="02020603050405020304" pitchFamily="18" charset="0"/>
                <a:cs typeface="Times New Roman" panose="02020603050405020304" pitchFamily="18" charset="0"/>
              </a:rPr>
              <a:t> </a:t>
            </a:r>
            <a:r>
              <a:rPr lang="en-US" sz="2800" i="1" dirty="0" err="1">
                <a:solidFill>
                  <a:srgbClr val="FF0000"/>
                </a:solidFill>
                <a:effectLst/>
                <a:latin typeface="Times New Roman" panose="02020603050405020304" pitchFamily="18" charset="0"/>
                <a:cs typeface="Times New Roman" panose="02020603050405020304" pitchFamily="18" charset="0"/>
              </a:rPr>
              <a:t>tín</a:t>
            </a:r>
            <a:r>
              <a:rPr lang="en-US" sz="2800" i="1" dirty="0">
                <a:solidFill>
                  <a:srgbClr val="FF0000"/>
                </a:solidFill>
                <a:effectLst/>
                <a:latin typeface="Times New Roman" panose="02020603050405020304" pitchFamily="18" charset="0"/>
                <a:cs typeface="Times New Roman" panose="02020603050405020304" pitchFamily="18" charset="0"/>
              </a:rPr>
              <a:t> </a:t>
            </a:r>
            <a:r>
              <a:rPr lang="en-US" sz="2800" i="1" dirty="0" err="1">
                <a:solidFill>
                  <a:srgbClr val="FF0000"/>
                </a:solidFill>
                <a:effectLst/>
                <a:latin typeface="Times New Roman" panose="02020603050405020304" pitchFamily="18" charset="0"/>
                <a:cs typeface="Times New Roman" panose="02020603050405020304" pitchFamily="18" charset="0"/>
              </a:rPr>
              <a:t>hiệu</a:t>
            </a:r>
            <a:r>
              <a:rPr lang="en-US" sz="2800" i="1" dirty="0">
                <a:solidFill>
                  <a:srgbClr val="FF0000"/>
                </a:solidFill>
                <a:effectLst/>
                <a:latin typeface="Times New Roman" panose="02020603050405020304" pitchFamily="18" charset="0"/>
                <a:cs typeface="Times New Roman" panose="02020603050405020304" pitchFamily="18" charset="0"/>
              </a:rPr>
              <a:t> </a:t>
            </a:r>
            <a:r>
              <a:rPr lang="en-US" sz="2800" i="1" dirty="0" err="1">
                <a:solidFill>
                  <a:srgbClr val="FF0000"/>
                </a:solidFill>
                <a:effectLst/>
                <a:latin typeface="Times New Roman" panose="02020603050405020304" pitchFamily="18" charset="0"/>
                <a:cs typeface="Times New Roman" panose="02020603050405020304" pitchFamily="18" charset="0"/>
              </a:rPr>
              <a:t>giao</a:t>
            </a:r>
            <a:r>
              <a:rPr lang="en-US" sz="2800" i="1" dirty="0">
                <a:solidFill>
                  <a:srgbClr val="FF0000"/>
                </a:solidFill>
                <a:effectLst/>
                <a:latin typeface="Times New Roman" panose="02020603050405020304" pitchFamily="18" charset="0"/>
                <a:cs typeface="Times New Roman" panose="02020603050405020304" pitchFamily="18" charset="0"/>
              </a:rPr>
              <a:t> </a:t>
            </a:r>
            <a:r>
              <a:rPr lang="en-US" sz="2800" i="1" dirty="0" err="1">
                <a:solidFill>
                  <a:srgbClr val="FF0000"/>
                </a:solidFill>
                <a:effectLst/>
                <a:latin typeface="Times New Roman" panose="02020603050405020304" pitchFamily="18" charset="0"/>
                <a:cs typeface="Times New Roman" panose="02020603050405020304" pitchFamily="18" charset="0"/>
              </a:rPr>
              <a:t>thông</a:t>
            </a:r>
            <a:endParaRPr lang="en-US" sz="28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47882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n 5 - KNTT - Bài 13. Cấu trúc rẽ nhánh. - YouTube">
            <a:hlinkClick r:id="" action="ppaction://media"/>
            <a:extLst>
              <a:ext uri="{FF2B5EF4-FFF2-40B4-BE49-F238E27FC236}">
                <a16:creationId xmlns:a16="http://schemas.microsoft.com/office/drawing/2014/main" id="{8FB78502-E791-3B25-3C01-464FB417CB21}"/>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1546736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6255" y="979805"/>
            <a:ext cx="11070499" cy="5693866"/>
          </a:xfrm>
          <a:prstGeom prst="rect">
            <a:avLst/>
          </a:prstGeom>
        </p:spPr>
        <p:txBody>
          <a:bodyPr wrap="square">
            <a:spAutoFit/>
          </a:bodyPr>
          <a:lstStyle/>
          <a:p>
            <a:pPr algn="just" defTabSz="342900"/>
            <a:r>
              <a:rPr lang="vi-VN" altLang="vi-VN" sz="2800" dirty="0">
                <a:latin typeface="UTM Avo" panose="02040603050506020204" pitchFamily="18" charset="0"/>
                <a:cs typeface="Times New Roman" panose="02020603050405020304" pitchFamily="18" charset="0"/>
              </a:rPr>
              <a:t>	Trong tình huống khởi động, khi thấy đèn dành cho người đi bộ màu xanh, em sẽ đi qua đường. Tình huống này được diễn đạt như sau: </a:t>
            </a:r>
          </a:p>
          <a:p>
            <a:pPr algn="just" defTabSz="342900">
              <a:lnSpc>
                <a:spcPct val="150000"/>
              </a:lnSpc>
            </a:pPr>
            <a:r>
              <a:rPr lang="vi-VN" altLang="vi-VN" sz="2800" dirty="0">
                <a:latin typeface="UTM Avo" panose="02040603050506020204" pitchFamily="18" charset="0"/>
                <a:cs typeface="Times New Roman" panose="02020603050405020304" pitchFamily="18" charset="0"/>
              </a:rPr>
              <a:t>				</a:t>
            </a:r>
            <a:r>
              <a:rPr lang="vi-VN" altLang="vi-VN" sz="2800" i="1" dirty="0">
                <a:solidFill>
                  <a:schemeClr val="accent6"/>
                </a:solidFill>
                <a:latin typeface="UTM Avo" panose="02040603050506020204" pitchFamily="18" charset="0"/>
                <a:cs typeface="Times New Roman" panose="02020603050405020304" pitchFamily="18" charset="0"/>
              </a:rPr>
              <a:t>Nếu</a:t>
            </a:r>
            <a:r>
              <a:rPr lang="vi-VN" altLang="vi-VN" sz="2800" i="1" dirty="0">
                <a:latin typeface="UTM Avo" panose="02040603050506020204" pitchFamily="18" charset="0"/>
                <a:cs typeface="Times New Roman" panose="02020603050405020304" pitchFamily="18" charset="0"/>
              </a:rPr>
              <a:t> đèn tín hiệu cho người đi bộ màu xanh </a:t>
            </a:r>
            <a:r>
              <a:rPr lang="vi-VN" altLang="vi-VN" sz="2800" i="1" dirty="0">
                <a:solidFill>
                  <a:schemeClr val="accent6"/>
                </a:solidFill>
                <a:latin typeface="UTM Avo" panose="02040603050506020204" pitchFamily="18" charset="0"/>
                <a:cs typeface="Times New Roman" panose="02020603050405020304" pitchFamily="18" charset="0"/>
              </a:rPr>
              <a:t>thì</a:t>
            </a:r>
            <a:r>
              <a:rPr lang="vi-VN" altLang="vi-VN" sz="2800" i="1" dirty="0">
                <a:latin typeface="UTM Avo" panose="02040603050506020204" pitchFamily="18" charset="0"/>
                <a:cs typeface="Times New Roman" panose="02020603050405020304" pitchFamily="18" charset="0"/>
              </a:rPr>
              <a:t> em đi qua đường.</a:t>
            </a:r>
          </a:p>
          <a:p>
            <a:pPr algn="just" defTabSz="342900"/>
            <a:r>
              <a:rPr lang="vi-VN" altLang="vi-VN" sz="2800" dirty="0">
                <a:latin typeface="UTM Avo" panose="02040603050506020204" pitchFamily="18" charset="0"/>
                <a:cs typeface="Times New Roman" panose="02020603050405020304" pitchFamily="18" charset="0"/>
              </a:rPr>
              <a:t>	Tương tự như vậy, trong Hoạt động 1, nhân vật mèo đổi màu khi nó chạm vào </a:t>
            </a:r>
          </a:p>
          <a:p>
            <a:pPr algn="just" defTabSz="342900"/>
            <a:r>
              <a:rPr lang="vi-VN" altLang="vi-VN" sz="2800" dirty="0">
                <a:latin typeface="UTM Avo" panose="02040603050506020204" pitchFamily="18" charset="0"/>
                <a:cs typeface="Times New Roman" panose="02020603050405020304" pitchFamily="18" charset="0"/>
              </a:rPr>
              <a:t>con trỏ chuột. Điều kiện để mèo đổi màu là “chạm vào con trỏ chuột”. Hành </a:t>
            </a:r>
          </a:p>
          <a:p>
            <a:pPr algn="just" defTabSz="342900"/>
            <a:r>
              <a:rPr lang="vi-VN" altLang="vi-VN" sz="2800" dirty="0">
                <a:latin typeface="UTM Avo" panose="02040603050506020204" pitchFamily="18" charset="0"/>
                <a:cs typeface="Times New Roman" panose="02020603050405020304" pitchFamily="18" charset="0"/>
              </a:rPr>
              <a:t>động của mèo có thể được mô tả như sau: </a:t>
            </a:r>
          </a:p>
          <a:p>
            <a:pPr algn="just" defTabSz="342900">
              <a:lnSpc>
                <a:spcPct val="150000"/>
              </a:lnSpc>
            </a:pPr>
            <a:r>
              <a:rPr lang="vi-VN" altLang="vi-VN" sz="2800" dirty="0">
                <a:latin typeface="UTM Avo" panose="02040603050506020204" pitchFamily="18" charset="0"/>
                <a:cs typeface="Times New Roman" panose="02020603050405020304" pitchFamily="18" charset="0"/>
              </a:rPr>
              <a:t>				</a:t>
            </a:r>
            <a:r>
              <a:rPr lang="vi-VN" altLang="vi-VN" sz="2800" i="1" dirty="0">
                <a:solidFill>
                  <a:schemeClr val="accent6"/>
                </a:solidFill>
                <a:latin typeface="UTM Avo" panose="02040603050506020204" pitchFamily="18" charset="0"/>
                <a:cs typeface="Times New Roman" panose="02020603050405020304" pitchFamily="18" charset="0"/>
              </a:rPr>
              <a:t>Nếu</a:t>
            </a:r>
            <a:r>
              <a:rPr lang="vi-VN" altLang="vi-VN" sz="2800" i="1" dirty="0">
                <a:latin typeface="UTM Avo" panose="02040603050506020204" pitchFamily="18" charset="0"/>
                <a:cs typeface="Times New Roman" panose="02020603050405020304" pitchFamily="18" charset="0"/>
              </a:rPr>
              <a:t> chạm con trỏ chuột </a:t>
            </a:r>
            <a:r>
              <a:rPr lang="vi-VN" altLang="vi-VN" sz="2800" i="1" dirty="0">
                <a:solidFill>
                  <a:schemeClr val="accent6"/>
                </a:solidFill>
                <a:latin typeface="UTM Avo" panose="02040603050506020204" pitchFamily="18" charset="0"/>
                <a:cs typeface="Times New Roman" panose="02020603050405020304" pitchFamily="18" charset="0"/>
              </a:rPr>
              <a:t>thì</a:t>
            </a:r>
            <a:r>
              <a:rPr lang="vi-VN" altLang="vi-VN" sz="2800" i="1" dirty="0">
                <a:latin typeface="UTM Avo" panose="02040603050506020204" pitchFamily="18" charset="0"/>
                <a:cs typeface="Times New Roman" panose="02020603050405020304" pitchFamily="18" charset="0"/>
              </a:rPr>
              <a:t> mèo đổi màu.</a:t>
            </a:r>
          </a:p>
          <a:p>
            <a:pPr algn="just" defTabSz="342900"/>
            <a:r>
              <a:rPr lang="vi-VN" altLang="vi-VN" sz="2800" dirty="0">
                <a:latin typeface="UTM Avo" panose="02040603050506020204" pitchFamily="18" charset="0"/>
                <a:cs typeface="Times New Roman" panose="02020603050405020304" pitchFamily="18" charset="0"/>
              </a:rPr>
              <a:t>	Một công việc được thực hiện hay không được thực hiện tuỳ thuộc vào một điều kiện được thoả mãn hay không gọi là công việc có cấu trúc rẽ nhánh.</a:t>
            </a:r>
            <a:endParaRPr lang="vi-VN" sz="2800" dirty="0">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0" y="0"/>
            <a:ext cx="1032510" cy="9798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3AA9C9A-5002-4D61-A824-70BA0A6D2012}"/>
              </a:ext>
            </a:extLst>
          </p:cNvPr>
          <p:cNvGrpSpPr/>
          <p:nvPr/>
        </p:nvGrpSpPr>
        <p:grpSpPr>
          <a:xfrm>
            <a:off x="614680" y="342163"/>
            <a:ext cx="11068668" cy="6176203"/>
            <a:chOff x="522612" y="727043"/>
            <a:chExt cx="11068978" cy="7651364"/>
          </a:xfrm>
        </p:grpSpPr>
        <p:sp>
          <p:nvSpPr>
            <p:cNvPr id="9" name="Rectangle 8">
              <a:extLst>
                <a:ext uri="{FF2B5EF4-FFF2-40B4-BE49-F238E27FC236}">
                  <a16:creationId xmlns:a16="http://schemas.microsoft.com/office/drawing/2014/main" id="{8963B0D8-1A57-6EE2-B215-ED5EECFBFFCE}"/>
                </a:ext>
              </a:extLst>
            </p:cNvPr>
            <p:cNvSpPr/>
            <p:nvPr/>
          </p:nvSpPr>
          <p:spPr>
            <a:xfrm>
              <a:off x="3411525" y="913624"/>
              <a:ext cx="8180065" cy="729769"/>
            </a:xfrm>
            <a:prstGeom prst="rect">
              <a:avLst/>
            </a:prstGeom>
          </p:spPr>
          <p:txBody>
            <a:bodyPr wrap="square">
              <a:spAutoFit/>
            </a:bodyPr>
            <a:lstStyle/>
            <a:p>
              <a:pPr defTabSz="342900">
                <a:lnSpc>
                  <a:spcPct val="150000"/>
                </a:lnSpc>
              </a:pPr>
              <a:r>
                <a:rPr lang="vi-VN" altLang="vi-VN" sz="2400" b="1" dirty="0">
                  <a:solidFill>
                    <a:srgbClr val="FF0000"/>
                  </a:solidFill>
                  <a:latin typeface="SVN-Androgyne" panose="02040603050506020204" pitchFamily="18" charset="0"/>
                  <a:cs typeface="Times New Roman" panose="02020603050405020304" pitchFamily="18" charset="0"/>
                </a:rPr>
                <a:t>Mèo trở về màu vàng</a:t>
              </a:r>
              <a:endParaRPr lang="en-US" altLang="vi-VN" sz="2400" b="1" dirty="0">
                <a:solidFill>
                  <a:srgbClr val="FF0000"/>
                </a:solidFill>
                <a:latin typeface="SVN-Androgyne" panose="0204060305050602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918FA75C-9BAC-4C52-BA40-3D9E6048DBFF}"/>
                </a:ext>
              </a:extLst>
            </p:cNvPr>
            <p:cNvSpPr/>
            <p:nvPr/>
          </p:nvSpPr>
          <p:spPr>
            <a:xfrm>
              <a:off x="597260" y="727043"/>
              <a:ext cx="10962947" cy="7651364"/>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D991E3-0717-4E1C-02CE-623ECC5B1600}"/>
                </a:ext>
              </a:extLst>
            </p:cNvPr>
            <p:cNvSpPr/>
            <p:nvPr/>
          </p:nvSpPr>
          <p:spPr>
            <a:xfrm>
              <a:off x="1127115" y="1666778"/>
              <a:ext cx="10464475" cy="6209032"/>
            </a:xfrm>
            <a:prstGeom prst="rect">
              <a:avLst/>
            </a:prstGeom>
          </p:spPr>
          <p:txBody>
            <a:bodyPr wrap="square">
              <a:spAutoFit/>
            </a:bodyPr>
            <a:lstStyle/>
            <a:p>
              <a:pPr>
                <a:lnSpc>
                  <a:spcPct val="150000"/>
                </a:lnSpc>
              </a:pPr>
              <a:r>
                <a:rPr lang="vi-VN" sz="2400" dirty="0">
                  <a:solidFill>
                    <a:srgbClr val="000000"/>
                  </a:solidFill>
                  <a:effectLst/>
                  <a:latin typeface="Times New Roman" panose="02020603050405020304" pitchFamily="18" charset="0"/>
                  <a:cs typeface="Times New Roman" panose="02020603050405020304" pitchFamily="18" charset="0"/>
                </a:rPr>
                <a:t>Giả sử kịch bản trong Hoạt động 1 thay đổi như sau: </a:t>
              </a:r>
              <a:endParaRPr lang="vi-VN" sz="2400" dirty="0">
                <a:latin typeface="Times New Roman" panose="02020603050405020304" pitchFamily="18" charset="0"/>
                <a:cs typeface="Times New Roman" panose="02020603050405020304" pitchFamily="18" charset="0"/>
              </a:endParaRPr>
            </a:p>
            <a:p>
              <a:pPr>
                <a:lnSpc>
                  <a:spcPct val="150000"/>
                </a:lnSpc>
              </a:pPr>
              <a:r>
                <a:rPr lang="vi-VN" sz="2400" dirty="0">
                  <a:solidFill>
                    <a:srgbClr val="000000"/>
                  </a:solidFill>
                  <a:effectLst/>
                  <a:latin typeface="Times New Roman" panose="02020603050405020304" pitchFamily="18" charset="0"/>
                  <a:cs typeface="Times New Roman" panose="02020603050405020304" pitchFamily="18" charset="0"/>
                </a:rPr>
                <a:t>– Khi chạm vào con trỏ chuột, nhân vật đổi từ màu này sang màu khác. </a:t>
              </a:r>
              <a:endParaRPr lang="vi-VN" sz="2400" dirty="0">
                <a:latin typeface="Times New Roman" panose="02020603050405020304" pitchFamily="18" charset="0"/>
                <a:cs typeface="Times New Roman" panose="02020603050405020304" pitchFamily="18" charset="0"/>
              </a:endParaRPr>
            </a:p>
            <a:p>
              <a:pPr>
                <a:lnSpc>
                  <a:spcPct val="150000"/>
                </a:lnSpc>
              </a:pPr>
              <a:r>
                <a:rPr lang="vi-VN" sz="2400" dirty="0">
                  <a:solidFill>
                    <a:srgbClr val="000000"/>
                  </a:solidFill>
                  <a:effectLst/>
                  <a:latin typeface="Times New Roman" panose="02020603050405020304" pitchFamily="18" charset="0"/>
                  <a:cs typeface="Times New Roman" panose="02020603050405020304" pitchFamily="18" charset="0"/>
                </a:rPr>
                <a:t>– Khi con trỏ chuột không còn chạm vào mèo, nhân vật trở về màu vàng </a:t>
              </a:r>
              <a:endParaRPr lang="vi-VN" sz="2400" dirty="0">
                <a:latin typeface="Times New Roman" panose="02020603050405020304" pitchFamily="18" charset="0"/>
                <a:cs typeface="Times New Roman" panose="02020603050405020304" pitchFamily="18" charset="0"/>
              </a:endParaRPr>
            </a:p>
            <a:p>
              <a:pPr>
                <a:lnSpc>
                  <a:spcPct val="150000"/>
                </a:lnSpc>
              </a:pPr>
              <a:r>
                <a:rPr lang="vi-VN" sz="2400" dirty="0">
                  <a:solidFill>
                    <a:srgbClr val="000000"/>
                  </a:solidFill>
                  <a:effectLst/>
                  <a:latin typeface="Times New Roman" panose="02020603050405020304" pitchFamily="18" charset="0"/>
                  <a:cs typeface="Times New Roman" panose="02020603050405020304" pitchFamily="18" charset="0"/>
                </a:rPr>
                <a:t>ban đầu. </a:t>
              </a:r>
              <a:endParaRPr lang="en-US" sz="2400" dirty="0">
                <a:solidFill>
                  <a:srgbClr val="000000"/>
                </a:solidFill>
                <a:effectLst/>
                <a:latin typeface="Times New Roman" panose="02020603050405020304" pitchFamily="18" charset="0"/>
                <a:cs typeface="Times New Roman" panose="02020603050405020304" pitchFamily="18" charset="0"/>
              </a:endParaRPr>
            </a:p>
            <a:p>
              <a:pPr>
                <a:lnSpc>
                  <a:spcPct val="150000"/>
                </a:lnSpc>
              </a:pPr>
              <a:r>
                <a:rPr lang="en-US" sz="2400" dirty="0" err="1">
                  <a:solidFill>
                    <a:srgbClr val="000000"/>
                  </a:solidFill>
                  <a:latin typeface="Times New Roman" panose="02020603050405020304" pitchFamily="18" charset="0"/>
                  <a:cs typeface="Times New Roman" panose="02020603050405020304" pitchFamily="18" charset="0"/>
                </a:rPr>
                <a:t>Thảo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luận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đôi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lời</a:t>
              </a:r>
              <a:r>
                <a:rPr lang="en-US" sz="2400" dirty="0">
                  <a:solidFill>
                    <a:srgbClr val="000000"/>
                  </a:solidFill>
                  <a:latin typeface="Times New Roman" panose="02020603050405020304" pitchFamily="18" charset="0"/>
                  <a:cs typeface="Times New Roman" panose="02020603050405020304" pitchFamily="18" charset="0"/>
                </a:rPr>
                <a:t> 2 </a:t>
              </a:r>
              <a:r>
                <a:rPr lang="en-US" sz="2400" dirty="0" err="1">
                  <a:solidFill>
                    <a:srgbClr val="000000"/>
                  </a:solidFill>
                  <a:latin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hỏi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sau</a:t>
              </a:r>
              <a:r>
                <a:rPr lang="en-US" sz="2400" dirty="0">
                  <a:solidFill>
                    <a:srgbClr val="000000"/>
                  </a:solidFill>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50000"/>
                </a:lnSpc>
              </a:pPr>
              <a:r>
                <a:rPr lang="vi-VN" sz="2400" b="1" dirty="0">
                  <a:solidFill>
                    <a:srgbClr val="000000"/>
                  </a:solidFill>
                  <a:effectLst/>
                  <a:latin typeface="Times New Roman" panose="02020603050405020304" pitchFamily="18" charset="0"/>
                  <a:cs typeface="Times New Roman" panose="02020603050405020304" pitchFamily="18" charset="0"/>
                </a:rPr>
                <a:t>1. </a:t>
              </a:r>
              <a:r>
                <a:rPr lang="vi-VN" sz="2400" dirty="0">
                  <a:solidFill>
                    <a:srgbClr val="000000"/>
                  </a:solidFill>
                  <a:effectLst/>
                  <a:latin typeface="Times New Roman" panose="02020603050405020304" pitchFamily="18" charset="0"/>
                  <a:cs typeface="Times New Roman" panose="02020603050405020304" pitchFamily="18" charset="0"/>
                </a:rPr>
                <a:t>Em hãy cho biết nhân vật thay đổi như thế nào khi con trỏ chuột không </a:t>
              </a:r>
              <a:endParaRPr lang="vi-VN" sz="2400" dirty="0">
                <a:latin typeface="Times New Roman" panose="02020603050405020304" pitchFamily="18" charset="0"/>
                <a:cs typeface="Times New Roman" panose="02020603050405020304" pitchFamily="18" charset="0"/>
              </a:endParaRPr>
            </a:p>
            <a:p>
              <a:pPr>
                <a:lnSpc>
                  <a:spcPct val="150000"/>
                </a:lnSpc>
              </a:pPr>
              <a:r>
                <a:rPr lang="vi-VN" sz="2400" dirty="0">
                  <a:solidFill>
                    <a:srgbClr val="000000"/>
                  </a:solidFill>
                  <a:effectLst/>
                  <a:latin typeface="Times New Roman" panose="02020603050405020304" pitchFamily="18" charset="0"/>
                  <a:cs typeface="Times New Roman" panose="02020603050405020304" pitchFamily="18" charset="0"/>
                </a:rPr>
                <a:t>còn chạm vào nó. </a:t>
              </a:r>
              <a:endParaRPr lang="vi-VN" sz="2400" dirty="0">
                <a:latin typeface="Times New Roman" panose="02020603050405020304" pitchFamily="18" charset="0"/>
                <a:cs typeface="Times New Roman" panose="02020603050405020304" pitchFamily="18" charset="0"/>
              </a:endParaRPr>
            </a:p>
            <a:p>
              <a:pPr>
                <a:lnSpc>
                  <a:spcPct val="150000"/>
                </a:lnSpc>
              </a:pPr>
              <a:r>
                <a:rPr lang="vi-VN" sz="2400" b="1" dirty="0">
                  <a:solidFill>
                    <a:srgbClr val="000000"/>
                  </a:solidFill>
                  <a:effectLst/>
                  <a:latin typeface="Times New Roman" panose="02020603050405020304" pitchFamily="18" charset="0"/>
                  <a:cs typeface="Times New Roman" panose="02020603050405020304" pitchFamily="18" charset="0"/>
                </a:rPr>
                <a:t>2. </a:t>
              </a:r>
              <a:r>
                <a:rPr lang="vi-VN" sz="2400" dirty="0">
                  <a:solidFill>
                    <a:srgbClr val="000000"/>
                  </a:solidFill>
                  <a:effectLst/>
                  <a:latin typeface="Times New Roman" panose="02020603050405020304" pitchFamily="18" charset="0"/>
                  <a:cs typeface="Times New Roman" panose="02020603050405020304" pitchFamily="18" charset="0"/>
                </a:rPr>
                <a:t>Hãy sử dụng cách nói </a:t>
              </a:r>
              <a:r>
                <a:rPr lang="vi-VN" sz="2400" dirty="0">
                  <a:solidFill>
                    <a:srgbClr val="F7941E"/>
                  </a:solidFill>
                  <a:effectLst/>
                  <a:latin typeface="Times New Roman" panose="02020603050405020304" pitchFamily="18" charset="0"/>
                  <a:cs typeface="Times New Roman" panose="02020603050405020304" pitchFamily="18" charset="0"/>
                </a:rPr>
                <a:t>nếu... thì... </a:t>
              </a:r>
              <a:r>
                <a:rPr lang="vi-VN" sz="2400" dirty="0">
                  <a:solidFill>
                    <a:srgbClr val="000000"/>
                  </a:solidFill>
                  <a:effectLst/>
                  <a:latin typeface="Times New Roman" panose="02020603050405020304" pitchFamily="18" charset="0"/>
                  <a:cs typeface="Times New Roman" panose="02020603050405020304" pitchFamily="18" charset="0"/>
                </a:rPr>
                <a:t>để mô tả hành động của nhân vật </a:t>
              </a:r>
              <a:endParaRPr lang="vi-VN" sz="2400" dirty="0">
                <a:latin typeface="Times New Roman" panose="02020603050405020304" pitchFamily="18" charset="0"/>
                <a:cs typeface="Times New Roman" panose="02020603050405020304" pitchFamily="18" charset="0"/>
              </a:endParaRPr>
            </a:p>
            <a:p>
              <a:pPr>
                <a:lnSpc>
                  <a:spcPct val="150000"/>
                </a:lnSpc>
              </a:pPr>
              <a:r>
                <a:rPr lang="vi-VN" sz="2400" dirty="0">
                  <a:solidFill>
                    <a:srgbClr val="000000"/>
                  </a:solidFill>
                  <a:effectLst/>
                  <a:latin typeface="Times New Roman" panose="02020603050405020304" pitchFamily="18" charset="0"/>
                  <a:cs typeface="Times New Roman" panose="02020603050405020304" pitchFamily="18" charset="0"/>
                </a:rPr>
                <a:t>trong trường hợp này.</a:t>
              </a:r>
              <a:endParaRPr lang="en-US" altLang="vi-VN" sz="2400" dirty="0">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E0C79394-D800-EB65-AE24-73FC45D40814}"/>
                </a:ext>
              </a:extLst>
            </p:cNvPr>
            <p:cNvGrpSpPr/>
            <p:nvPr/>
          </p:nvGrpSpPr>
          <p:grpSpPr>
            <a:xfrm>
              <a:off x="522612" y="813568"/>
              <a:ext cx="2898644" cy="967337"/>
              <a:chOff x="522612" y="813568"/>
              <a:chExt cx="2898644" cy="967337"/>
            </a:xfrm>
          </p:grpSpPr>
          <p:grpSp>
            <p:nvGrpSpPr>
              <p:cNvPr id="28" name="Group 27">
                <a:extLst>
                  <a:ext uri="{FF2B5EF4-FFF2-40B4-BE49-F238E27FC236}">
                    <a16:creationId xmlns:a16="http://schemas.microsoft.com/office/drawing/2014/main" id="{9AD2A52F-1AAB-5453-49D9-FC2E2766C9BF}"/>
                  </a:ext>
                </a:extLst>
              </p:cNvPr>
              <p:cNvGrpSpPr/>
              <p:nvPr/>
            </p:nvGrpSpPr>
            <p:grpSpPr>
              <a:xfrm>
                <a:off x="522612" y="969483"/>
                <a:ext cx="2372989" cy="787756"/>
                <a:chOff x="5906375" y="1278622"/>
                <a:chExt cx="2372989" cy="787756"/>
              </a:xfrm>
            </p:grpSpPr>
            <p:sp>
              <p:nvSpPr>
                <p:cNvPr id="33" name="Rectangle: Top Corners Rounded 32">
                  <a:extLst>
                    <a:ext uri="{FF2B5EF4-FFF2-40B4-BE49-F238E27FC236}">
                      <a16:creationId xmlns:a16="http://schemas.microsoft.com/office/drawing/2014/main" id="{023A5732-44A5-AF14-B90C-B1BB98F2F9BB}"/>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4" name="Rectangle 33">
                  <a:extLst>
                    <a:ext uri="{FF2B5EF4-FFF2-40B4-BE49-F238E27FC236}">
                      <a16:creationId xmlns:a16="http://schemas.microsoft.com/office/drawing/2014/main" id="{7DEBEAAB-FCD5-042D-3422-F0FF9742CACB}"/>
                    </a:ext>
                  </a:extLst>
                </p:cNvPr>
                <p:cNvSpPr/>
                <p:nvPr/>
              </p:nvSpPr>
              <p:spPr>
                <a:xfrm>
                  <a:off x="5906375" y="1278622"/>
                  <a:ext cx="2135017" cy="665745"/>
                </a:xfrm>
                <a:prstGeom prst="rect">
                  <a:avLst/>
                </a:prstGeom>
              </p:spPr>
              <p:txBody>
                <a:bodyPr wrap="square">
                  <a:spAutoFit/>
                </a:bodyPr>
                <a:lstStyle/>
                <a:p>
                  <a:pPr algn="ctr" defTabSz="342900">
                    <a:lnSpc>
                      <a:spcPct val="150000"/>
                    </a:lnSpc>
                  </a:pPr>
                  <a:r>
                    <a:rPr lang="vi-VN" sz="2200" b="1" dirty="0">
                      <a:solidFill>
                        <a:srgbClr val="FF0000"/>
                      </a:solidFill>
                      <a:latin typeface="UTM Bienvenue" panose="02040603050506020204" pitchFamily="18" charset="0"/>
                      <a:cs typeface="Times New Roman" panose="02020603050405020304" pitchFamily="18" charset="0"/>
                    </a:rPr>
                    <a:t>NHIỆM VỤ</a:t>
                  </a:r>
                  <a:r>
                    <a:rPr lang="en-US" sz="2200" b="1" dirty="0">
                      <a:solidFill>
                        <a:srgbClr val="FF0000"/>
                      </a:solidFill>
                      <a:latin typeface="UTM Bienvenue" panose="02040603050506020204" pitchFamily="18" charset="0"/>
                      <a:cs typeface="Times New Roman" panose="02020603050405020304" pitchFamily="18" charset="0"/>
                    </a:rPr>
                    <a:t> </a:t>
                  </a:r>
                  <a:endParaRPr lang="vi-VN" sz="2200" b="1" dirty="0">
                    <a:solidFill>
                      <a:srgbClr val="FF0000"/>
                    </a:solidFill>
                    <a:latin typeface="UTM 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5E26538B-CEDF-278D-DF73-91DA76226DCB}"/>
                  </a:ext>
                </a:extLst>
              </p:cNvPr>
              <p:cNvGrpSpPr/>
              <p:nvPr/>
            </p:nvGrpSpPr>
            <p:grpSpPr>
              <a:xfrm rot="20419193">
                <a:off x="2468303" y="900102"/>
                <a:ext cx="952953" cy="880803"/>
                <a:chOff x="8974078" y="279854"/>
                <a:chExt cx="3397172" cy="3224225"/>
              </a:xfrm>
            </p:grpSpPr>
            <p:pic>
              <p:nvPicPr>
                <p:cNvPr id="31" name="Picture 5">
                  <a:extLst>
                    <a:ext uri="{FF2B5EF4-FFF2-40B4-BE49-F238E27FC236}">
                      <a16:creationId xmlns:a16="http://schemas.microsoft.com/office/drawing/2014/main" id="{400C0548-B956-ECDB-A1C2-9DC9B617C3A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32" name="Picture 6">
                  <a:extLst>
                    <a:ext uri="{FF2B5EF4-FFF2-40B4-BE49-F238E27FC236}">
                      <a16:creationId xmlns:a16="http://schemas.microsoft.com/office/drawing/2014/main" id="{736B0218-1856-84DA-5FCE-2E2C54476F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30" name="Rectangle 29">
                <a:extLst>
                  <a:ext uri="{FF2B5EF4-FFF2-40B4-BE49-F238E27FC236}">
                    <a16:creationId xmlns:a16="http://schemas.microsoft.com/office/drawing/2014/main" id="{019BA084-CD1D-8E4D-7BEE-5DDE08140ABE}"/>
                  </a:ext>
                </a:extLst>
              </p:cNvPr>
              <p:cNvSpPr/>
              <p:nvPr/>
            </p:nvSpPr>
            <p:spPr>
              <a:xfrm>
                <a:off x="2583880" y="813568"/>
                <a:ext cx="721380" cy="832320"/>
              </a:xfrm>
              <a:prstGeom prst="rect">
                <a:avLst/>
              </a:prstGeom>
            </p:spPr>
            <p:txBody>
              <a:bodyPr wrap="square">
                <a:spAutoFit/>
              </a:bodyPr>
              <a:lstStyle/>
              <a:p>
                <a:pPr algn="ctr" defTabSz="342900">
                  <a:lnSpc>
                    <a:spcPct val="150000"/>
                  </a:lnSpc>
                </a:pPr>
                <a:r>
                  <a:rPr lang="vi-VN" sz="2800" b="1" dirty="0">
                    <a:solidFill>
                      <a:schemeClr val="bg1"/>
                    </a:solidFill>
                    <a:latin typeface="UTM Avo" panose="02040603050506020204" pitchFamily="18" charset="0"/>
                    <a:cs typeface="Times New Roman" panose="02020603050405020304" pitchFamily="18" charset="0"/>
                  </a:rPr>
                  <a:t>2</a:t>
                </a:r>
              </a:p>
            </p:txBody>
          </p:sp>
        </p:grpSp>
        <p:sp>
          <p:nvSpPr>
            <p:cNvPr id="27" name="Rectangle 26">
              <a:extLst>
                <a:ext uri="{FF2B5EF4-FFF2-40B4-BE49-F238E27FC236}">
                  <a16:creationId xmlns:a16="http://schemas.microsoft.com/office/drawing/2014/main" id="{B2DAAA73-E479-EE75-CB1D-856A62FFD76D}"/>
                </a:ext>
              </a:extLst>
            </p:cNvPr>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6304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6696" y="1032843"/>
            <a:ext cx="11547987" cy="5262979"/>
          </a:xfrm>
          <a:prstGeom prst="rect">
            <a:avLst/>
          </a:prstGeom>
        </p:spPr>
        <p:txBody>
          <a:bodyPr wrap="square">
            <a:spAutoFit/>
          </a:bodyPr>
          <a:lstStyle/>
          <a:p>
            <a:pPr algn="just" defTabSz="342900"/>
            <a:r>
              <a:rPr lang="vi-VN" altLang="vi-VN" sz="2800" dirty="0">
                <a:latin typeface="UTM Avo" panose="02040603050506020204" pitchFamily="18" charset="0"/>
                <a:cs typeface="Times New Roman" panose="02020603050405020304" pitchFamily="18" charset="0"/>
              </a:rPr>
              <a:t>	Hành động của nhân vật trong Hoạt động 2 có thể được mô tả theo </a:t>
            </a:r>
          </a:p>
          <a:p>
            <a:pPr algn="just" defTabSz="342900"/>
            <a:r>
              <a:rPr lang="vi-VN" altLang="vi-VN" sz="2800" dirty="0">
                <a:latin typeface="UTM Avo" panose="02040603050506020204" pitchFamily="18" charset="0"/>
                <a:cs typeface="Times New Roman" panose="02020603050405020304" pitchFamily="18" charset="0"/>
              </a:rPr>
              <a:t>cách nói </a:t>
            </a:r>
            <a:r>
              <a:rPr lang="vi-VN" altLang="vi-VN" sz="2800" dirty="0">
                <a:solidFill>
                  <a:schemeClr val="accent6"/>
                </a:solidFill>
                <a:latin typeface="UTM Avo" panose="02040603050506020204" pitchFamily="18" charset="0"/>
                <a:cs typeface="Times New Roman" panose="02020603050405020304" pitchFamily="18" charset="0"/>
              </a:rPr>
              <a:t>nếu... thì... </a:t>
            </a:r>
            <a:r>
              <a:rPr lang="vi-VN" altLang="vi-VN" sz="2800" dirty="0">
                <a:latin typeface="UTM Avo" panose="02040603050506020204" pitchFamily="18" charset="0"/>
                <a:cs typeface="Times New Roman" panose="02020603050405020304" pitchFamily="18" charset="0"/>
              </a:rPr>
              <a:t>bằng hai câu như sau:</a:t>
            </a:r>
          </a:p>
          <a:p>
            <a:pPr algn="just" defTabSz="342900">
              <a:lnSpc>
                <a:spcPct val="150000"/>
              </a:lnSpc>
            </a:pPr>
            <a:r>
              <a:rPr lang="vi-VN" altLang="vi-VN" sz="2800" dirty="0">
                <a:latin typeface="UTM Avo" panose="02040603050506020204" pitchFamily="18" charset="0"/>
                <a:cs typeface="Times New Roman" panose="02020603050405020304" pitchFamily="18" charset="0"/>
              </a:rPr>
              <a:t>				</a:t>
            </a:r>
            <a:r>
              <a:rPr lang="vi-VN" altLang="vi-VN" sz="2800" i="1" dirty="0">
                <a:solidFill>
                  <a:schemeClr val="accent6"/>
                </a:solidFill>
                <a:latin typeface="UTM Avo" panose="02040603050506020204" pitchFamily="18" charset="0"/>
                <a:cs typeface="Times New Roman" panose="02020603050405020304" pitchFamily="18" charset="0"/>
              </a:rPr>
              <a:t>Nếu</a:t>
            </a:r>
            <a:r>
              <a:rPr lang="vi-VN" altLang="vi-VN" sz="2800" i="1" dirty="0">
                <a:latin typeface="UTM Avo" panose="02040603050506020204" pitchFamily="18" charset="0"/>
                <a:cs typeface="Times New Roman" panose="02020603050405020304" pitchFamily="18" charset="0"/>
              </a:rPr>
              <a:t> chạm con trỏ chuột </a:t>
            </a:r>
            <a:r>
              <a:rPr lang="vi-VN" altLang="vi-VN" sz="2800" i="1" dirty="0">
                <a:solidFill>
                  <a:schemeClr val="accent6"/>
                </a:solidFill>
                <a:latin typeface="UTM Avo" panose="02040603050506020204" pitchFamily="18" charset="0"/>
                <a:cs typeface="Times New Roman" panose="02020603050405020304" pitchFamily="18" charset="0"/>
              </a:rPr>
              <a:t>thì</a:t>
            </a:r>
            <a:r>
              <a:rPr lang="vi-VN" altLang="vi-VN" sz="2800" i="1" dirty="0">
                <a:latin typeface="UTM Avo" panose="02040603050506020204" pitchFamily="18" charset="0"/>
                <a:cs typeface="Times New Roman" panose="02020603050405020304" pitchFamily="18" charset="0"/>
              </a:rPr>
              <a:t> mèo đổi màu.</a:t>
            </a:r>
          </a:p>
          <a:p>
            <a:pPr algn="just" defTabSz="342900">
              <a:lnSpc>
                <a:spcPct val="150000"/>
              </a:lnSpc>
            </a:pPr>
            <a:r>
              <a:rPr lang="vi-VN" altLang="vi-VN" sz="2800" i="1" dirty="0">
                <a:latin typeface="UTM Avo" panose="02040603050506020204" pitchFamily="18" charset="0"/>
                <a:cs typeface="Times New Roman" panose="02020603050405020304" pitchFamily="18" charset="0"/>
              </a:rPr>
              <a:t>				</a:t>
            </a:r>
            <a:r>
              <a:rPr lang="vi-VN" altLang="vi-VN" sz="2800" i="1" dirty="0">
                <a:solidFill>
                  <a:schemeClr val="accent6"/>
                </a:solidFill>
                <a:latin typeface="UTM Avo" panose="02040603050506020204" pitchFamily="18" charset="0"/>
                <a:cs typeface="Times New Roman" panose="02020603050405020304" pitchFamily="18" charset="0"/>
              </a:rPr>
              <a:t>Nếu</a:t>
            </a:r>
            <a:r>
              <a:rPr lang="vi-VN" altLang="vi-VN" sz="2800" i="1" dirty="0">
                <a:latin typeface="UTM Avo" panose="02040603050506020204" pitchFamily="18" charset="0"/>
                <a:cs typeface="Times New Roman" panose="02020603050405020304" pitchFamily="18" charset="0"/>
              </a:rPr>
              <a:t> không chạm con trỏ chuột </a:t>
            </a:r>
            <a:r>
              <a:rPr lang="vi-VN" altLang="vi-VN" sz="2800" i="1" dirty="0">
                <a:solidFill>
                  <a:schemeClr val="accent6"/>
                </a:solidFill>
                <a:latin typeface="UTM Avo" panose="02040603050506020204" pitchFamily="18" charset="0"/>
                <a:cs typeface="Times New Roman" panose="02020603050405020304" pitchFamily="18" charset="0"/>
              </a:rPr>
              <a:t>thì</a:t>
            </a:r>
            <a:r>
              <a:rPr lang="vi-VN" altLang="vi-VN" sz="2800" i="1" dirty="0">
                <a:latin typeface="UTM Avo" panose="02040603050506020204" pitchFamily="18" charset="0"/>
                <a:cs typeface="Times New Roman" panose="02020603050405020304" pitchFamily="18" charset="0"/>
              </a:rPr>
              <a:t> mèo trở về màu ban đầu.</a:t>
            </a:r>
          </a:p>
          <a:p>
            <a:pPr algn="just" defTabSz="342900"/>
            <a:r>
              <a:rPr lang="vi-VN" altLang="vi-VN" sz="2800" dirty="0">
                <a:latin typeface="UTM Avo" panose="02040603050506020204" pitchFamily="18" charset="0"/>
                <a:cs typeface="Times New Roman" panose="02020603050405020304" pitchFamily="18" charset="0"/>
              </a:rPr>
              <a:t>	Đây là cách mô tả công việc bằng cấu trúc rẽ nhánh dạng thiếu. </a:t>
            </a:r>
          </a:p>
          <a:p>
            <a:pPr algn="just" defTabSz="342900"/>
            <a:r>
              <a:rPr lang="vi-VN" altLang="vi-VN" sz="2800" dirty="0">
                <a:latin typeface="UTM Avo" panose="02040603050506020204" pitchFamily="18" charset="0"/>
                <a:cs typeface="Times New Roman" panose="02020603050405020304" pitchFamily="18" charset="0"/>
              </a:rPr>
              <a:t>Hành động của nhân vật trong Hoạt động 2 cũng có thể được mô tả gọn bằng </a:t>
            </a:r>
          </a:p>
          <a:p>
            <a:pPr algn="just" defTabSz="342900"/>
            <a:r>
              <a:rPr lang="vi-VN" altLang="vi-VN" sz="2800" dirty="0">
                <a:latin typeface="UTM Avo" panose="02040603050506020204" pitchFamily="18" charset="0"/>
                <a:cs typeface="Times New Roman" panose="02020603050405020304" pitchFamily="18" charset="0"/>
              </a:rPr>
              <a:t>một câu như sau:</a:t>
            </a:r>
          </a:p>
          <a:p>
            <a:pPr algn="just" defTabSz="342900">
              <a:lnSpc>
                <a:spcPct val="150000"/>
              </a:lnSpc>
            </a:pPr>
            <a:r>
              <a:rPr lang="vi-VN" altLang="vi-VN" sz="2800" dirty="0">
                <a:latin typeface="UTM Avo" panose="02040603050506020204" pitchFamily="18" charset="0"/>
                <a:cs typeface="Times New Roman" panose="02020603050405020304" pitchFamily="18" charset="0"/>
              </a:rPr>
              <a:t>				</a:t>
            </a:r>
            <a:r>
              <a:rPr lang="vi-VN" altLang="vi-VN" sz="2800" i="1" dirty="0">
                <a:solidFill>
                  <a:schemeClr val="accent6"/>
                </a:solidFill>
                <a:latin typeface="UTM Avo" panose="02040603050506020204" pitchFamily="18" charset="0"/>
                <a:cs typeface="Times New Roman" panose="02020603050405020304" pitchFamily="18" charset="0"/>
              </a:rPr>
              <a:t>Nếu</a:t>
            </a:r>
            <a:r>
              <a:rPr lang="vi-VN" altLang="vi-VN" sz="2800" i="1" dirty="0">
                <a:latin typeface="UTM Avo" panose="02040603050506020204" pitchFamily="18" charset="0"/>
                <a:cs typeface="Times New Roman" panose="02020603050405020304" pitchFamily="18" charset="0"/>
              </a:rPr>
              <a:t> chạm con trỏ chuột </a:t>
            </a:r>
            <a:r>
              <a:rPr lang="vi-VN" altLang="vi-VN" sz="2800" i="1" dirty="0">
                <a:solidFill>
                  <a:schemeClr val="accent6"/>
                </a:solidFill>
                <a:latin typeface="UTM Avo" panose="02040603050506020204" pitchFamily="18" charset="0"/>
                <a:cs typeface="Times New Roman" panose="02020603050405020304" pitchFamily="18" charset="0"/>
              </a:rPr>
              <a:t>thì</a:t>
            </a:r>
            <a:r>
              <a:rPr lang="vi-VN" altLang="vi-VN" sz="2800" i="1" dirty="0">
                <a:latin typeface="UTM Avo" panose="02040603050506020204" pitchFamily="18" charset="0"/>
                <a:cs typeface="Times New Roman" panose="02020603050405020304" pitchFamily="18" charset="0"/>
              </a:rPr>
              <a:t> mèo đổi màu</a:t>
            </a:r>
          </a:p>
          <a:p>
            <a:pPr algn="just" defTabSz="342900">
              <a:lnSpc>
                <a:spcPct val="150000"/>
              </a:lnSpc>
            </a:pPr>
            <a:r>
              <a:rPr lang="vi-VN" altLang="vi-VN" sz="2800" i="1" dirty="0">
                <a:latin typeface="UTM Avo" panose="02040603050506020204" pitchFamily="18" charset="0"/>
                <a:cs typeface="Times New Roman" panose="02020603050405020304" pitchFamily="18" charset="0"/>
              </a:rPr>
              <a:t>				</a:t>
            </a:r>
            <a:r>
              <a:rPr lang="vi-VN" altLang="vi-VN" sz="2800" i="1" dirty="0">
                <a:solidFill>
                  <a:schemeClr val="accent6"/>
                </a:solidFill>
                <a:latin typeface="UTM Avo" panose="02040603050506020204" pitchFamily="18" charset="0"/>
                <a:cs typeface="Times New Roman" panose="02020603050405020304" pitchFamily="18" charset="0"/>
              </a:rPr>
              <a:t>Nếu</a:t>
            </a:r>
            <a:r>
              <a:rPr lang="vi-VN" altLang="vi-VN" sz="2800" i="1" dirty="0">
                <a:latin typeface="UTM Avo" panose="02040603050506020204" pitchFamily="18" charset="0"/>
                <a:cs typeface="Times New Roman" panose="02020603050405020304" pitchFamily="18" charset="0"/>
              </a:rPr>
              <a:t> </a:t>
            </a:r>
            <a:r>
              <a:rPr lang="vi-VN" altLang="vi-VN" sz="2800" i="1" dirty="0">
                <a:solidFill>
                  <a:schemeClr val="accent6"/>
                </a:solidFill>
                <a:latin typeface="UTM Avo" panose="02040603050506020204" pitchFamily="18" charset="0"/>
                <a:cs typeface="Times New Roman" panose="02020603050405020304" pitchFamily="18" charset="0"/>
              </a:rPr>
              <a:t>không</a:t>
            </a:r>
            <a:r>
              <a:rPr lang="vi-VN" altLang="vi-VN" sz="2800" i="1" dirty="0">
                <a:latin typeface="UTM Avo" panose="02040603050506020204" pitchFamily="18" charset="0"/>
                <a:cs typeface="Times New Roman" panose="02020603050405020304" pitchFamily="18" charset="0"/>
              </a:rPr>
              <a:t> </a:t>
            </a:r>
            <a:r>
              <a:rPr lang="vi-VN" altLang="vi-VN" sz="2800" i="1" dirty="0">
                <a:solidFill>
                  <a:schemeClr val="accent6"/>
                </a:solidFill>
                <a:latin typeface="UTM Avo" panose="02040603050506020204" pitchFamily="18" charset="0"/>
                <a:cs typeface="Times New Roman" panose="02020603050405020304" pitchFamily="18" charset="0"/>
              </a:rPr>
              <a:t>thì</a:t>
            </a:r>
            <a:r>
              <a:rPr lang="vi-VN" altLang="vi-VN" sz="2800" i="1" dirty="0">
                <a:latin typeface="UTM Avo" panose="02040603050506020204" pitchFamily="18" charset="0"/>
                <a:cs typeface="Times New Roman" panose="02020603050405020304" pitchFamily="18" charset="0"/>
              </a:rPr>
              <a:t> mèo trở về màu ban đầu.</a:t>
            </a:r>
          </a:p>
          <a:p>
            <a:pPr algn="just" defTabSz="342900"/>
            <a:r>
              <a:rPr lang="vi-VN" altLang="vi-VN" sz="2800" dirty="0">
                <a:latin typeface="UTM Avo" panose="02040603050506020204" pitchFamily="18" charset="0"/>
                <a:cs typeface="Times New Roman" panose="02020603050405020304" pitchFamily="18" charset="0"/>
              </a:rPr>
              <a:t>	Đây là cách mô tả công việc bằng cấu trúc rẽ nhánh dạng đủ.</a:t>
            </a:r>
            <a:endParaRPr lang="vi-VN" sz="2800" dirty="0">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331916" y="0"/>
            <a:ext cx="1032510" cy="979805"/>
          </a:xfrm>
          <a:prstGeom prst="rect">
            <a:avLst/>
          </a:prstGeom>
        </p:spPr>
      </p:pic>
    </p:spTree>
    <p:custDataLst>
      <p:tags r:id="rId1"/>
    </p:custDataLst>
    <p:extLst>
      <p:ext uri="{BB962C8B-B14F-4D97-AF65-F5344CB8AC3E}">
        <p14:creationId xmlns:p14="http://schemas.microsoft.com/office/powerpoint/2010/main" val="1219471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51E3D3B-212F-AA69-6ECB-02113324D08C}"/>
              </a:ext>
            </a:extLst>
          </p:cNvPr>
          <p:cNvSpPr/>
          <p:nvPr/>
        </p:nvSpPr>
        <p:spPr>
          <a:xfrm>
            <a:off x="995082" y="663388"/>
            <a:ext cx="9897036" cy="5685161"/>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841852A-04B8-123A-B087-1EDF16DF8131}"/>
              </a:ext>
            </a:extLst>
          </p:cNvPr>
          <p:cNvSpPr txBox="1"/>
          <p:nvPr/>
        </p:nvSpPr>
        <p:spPr>
          <a:xfrm>
            <a:off x="1528353" y="1603728"/>
            <a:ext cx="9614263" cy="3046988"/>
          </a:xfrm>
          <a:prstGeom prst="rect">
            <a:avLst/>
          </a:prstGeom>
          <a:noFill/>
        </p:spPr>
        <p:txBody>
          <a:bodyPr wrap="square">
            <a:spAutoFit/>
          </a:bodyPr>
          <a:lstStyle/>
          <a:p>
            <a:r>
              <a:rPr lang="en-US" sz="3200" b="1" dirty="0" err="1">
                <a:solidFill>
                  <a:srgbClr val="007AC2"/>
                </a:solidFill>
                <a:effectLst/>
                <a:latin typeface="Times New Roman" panose="02020603050405020304" pitchFamily="18" charset="0"/>
                <a:cs typeface="Times New Roman" panose="02020603050405020304" pitchFamily="18" charset="0"/>
              </a:rPr>
              <a:t>Cấu</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trúc</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rẽ</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nhánh</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có</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hai</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dạng</a:t>
            </a:r>
            <a:r>
              <a:rPr lang="en-US" sz="3200" b="1" dirty="0">
                <a:solidFill>
                  <a:srgbClr val="007AC2"/>
                </a:solidFill>
                <a:effectLst/>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Cấu</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trúc</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rẽ</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nhánh</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dạng</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thiếu</a:t>
            </a:r>
            <a:r>
              <a:rPr lang="en-US" sz="3200" b="1" dirty="0">
                <a:solidFill>
                  <a:srgbClr val="007AC2"/>
                </a:solidFill>
                <a:effectLst/>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vi-VN" sz="3200" b="1" dirty="0">
                <a:solidFill>
                  <a:srgbClr val="F7941E"/>
                </a:solidFill>
                <a:effectLst/>
                <a:latin typeface="Times New Roman" panose="02020603050405020304" pitchFamily="18" charset="0"/>
                <a:cs typeface="Times New Roman" panose="02020603050405020304" pitchFamily="18" charset="0"/>
              </a:rPr>
              <a:t>		</a:t>
            </a:r>
            <a:r>
              <a:rPr lang="en-US" sz="3200" b="1" dirty="0" err="1">
                <a:solidFill>
                  <a:srgbClr val="F7941E"/>
                </a:solidFill>
                <a:effectLst/>
                <a:latin typeface="Times New Roman" panose="02020603050405020304" pitchFamily="18" charset="0"/>
                <a:cs typeface="Times New Roman" panose="02020603050405020304" pitchFamily="18" charset="0"/>
              </a:rPr>
              <a:t>nếu</a:t>
            </a:r>
            <a:r>
              <a:rPr lang="en-US" sz="3200" b="1" dirty="0">
                <a:solidFill>
                  <a:srgbClr val="007AC2"/>
                </a:solidFill>
                <a:effectLst/>
                <a:latin typeface="Times New Roman" panose="02020603050405020304" pitchFamily="18" charset="0"/>
                <a:cs typeface="Times New Roman" panose="02020603050405020304" pitchFamily="18" charset="0"/>
              </a:rPr>
              <a:t> &lt;</a:t>
            </a:r>
            <a:r>
              <a:rPr lang="en-US" sz="3200" b="1" dirty="0" err="1">
                <a:solidFill>
                  <a:srgbClr val="007AC2"/>
                </a:solidFill>
                <a:effectLst/>
                <a:latin typeface="Times New Roman" panose="02020603050405020304" pitchFamily="18" charset="0"/>
                <a:cs typeface="Times New Roman" panose="02020603050405020304" pitchFamily="18" charset="0"/>
              </a:rPr>
              <a:t>điều</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kiện</a:t>
            </a:r>
            <a:r>
              <a:rPr lang="en-US" sz="3200" b="1" dirty="0">
                <a:solidFill>
                  <a:srgbClr val="007AC2"/>
                </a:solidFill>
                <a:effectLst/>
                <a:latin typeface="Times New Roman" panose="02020603050405020304" pitchFamily="18" charset="0"/>
                <a:cs typeface="Times New Roman" panose="02020603050405020304" pitchFamily="18" charset="0"/>
              </a:rPr>
              <a:t>&gt; </a:t>
            </a:r>
            <a:r>
              <a:rPr lang="en-US" sz="3200" b="1" dirty="0" err="1">
                <a:solidFill>
                  <a:srgbClr val="F7941E"/>
                </a:solidFill>
                <a:effectLst/>
                <a:latin typeface="Times New Roman" panose="02020603050405020304" pitchFamily="18" charset="0"/>
                <a:cs typeface="Times New Roman" panose="02020603050405020304" pitchFamily="18" charset="0"/>
              </a:rPr>
              <a:t>thì</a:t>
            </a:r>
            <a:r>
              <a:rPr lang="en-US" sz="3200" b="1" dirty="0">
                <a:solidFill>
                  <a:srgbClr val="007AC2"/>
                </a:solidFill>
                <a:effectLst/>
                <a:latin typeface="Times New Roman" panose="02020603050405020304" pitchFamily="18" charset="0"/>
                <a:cs typeface="Times New Roman" panose="02020603050405020304" pitchFamily="18" charset="0"/>
              </a:rPr>
              <a:t> &lt;</a:t>
            </a:r>
            <a:r>
              <a:rPr lang="en-US" sz="3200" b="1" dirty="0" err="1">
                <a:solidFill>
                  <a:srgbClr val="007AC2"/>
                </a:solidFill>
                <a:effectLst/>
                <a:latin typeface="Times New Roman" panose="02020603050405020304" pitchFamily="18" charset="0"/>
                <a:cs typeface="Times New Roman" panose="02020603050405020304" pitchFamily="18" charset="0"/>
              </a:rPr>
              <a:t>công</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việc</a:t>
            </a:r>
            <a:r>
              <a:rPr lang="en-US" sz="3200" b="1" dirty="0">
                <a:solidFill>
                  <a:srgbClr val="007AC2"/>
                </a:solidFill>
                <a:effectLst/>
                <a:latin typeface="Times New Roman" panose="02020603050405020304" pitchFamily="18" charset="0"/>
                <a:cs typeface="Times New Roman" panose="02020603050405020304" pitchFamily="18" charset="0"/>
              </a:rPr>
              <a:t>&gt; </a:t>
            </a:r>
            <a:endParaRPr lang="en-US" sz="3200" dirty="0">
              <a:latin typeface="Times New Roman" panose="02020603050405020304" pitchFamily="18" charset="0"/>
              <a:cs typeface="Times New Roman" panose="02020603050405020304" pitchFamily="18" charset="0"/>
            </a:endParaRPr>
          </a:p>
          <a:p>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Cấu</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trúc</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rẽ</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nhánh</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dạng</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đủ</a:t>
            </a:r>
            <a:r>
              <a:rPr lang="en-US" sz="3200" b="1" dirty="0">
                <a:solidFill>
                  <a:srgbClr val="007AC2"/>
                </a:solidFill>
                <a:effectLst/>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vi-VN" sz="3200" b="1" dirty="0">
                <a:solidFill>
                  <a:srgbClr val="F7941E"/>
                </a:solidFill>
                <a:effectLst/>
                <a:latin typeface="Times New Roman" panose="02020603050405020304" pitchFamily="18" charset="0"/>
                <a:cs typeface="Times New Roman" panose="02020603050405020304" pitchFamily="18" charset="0"/>
              </a:rPr>
              <a:t>		</a:t>
            </a:r>
            <a:r>
              <a:rPr lang="en-US" sz="3200" b="1" dirty="0" err="1">
                <a:solidFill>
                  <a:srgbClr val="F7941E"/>
                </a:solidFill>
                <a:effectLst/>
                <a:latin typeface="Times New Roman" panose="02020603050405020304" pitchFamily="18" charset="0"/>
                <a:cs typeface="Times New Roman" panose="02020603050405020304" pitchFamily="18" charset="0"/>
              </a:rPr>
              <a:t>nếu</a:t>
            </a:r>
            <a:r>
              <a:rPr lang="en-US" sz="3200" b="1" dirty="0">
                <a:solidFill>
                  <a:srgbClr val="007AC2"/>
                </a:solidFill>
                <a:effectLst/>
                <a:latin typeface="Times New Roman" panose="02020603050405020304" pitchFamily="18" charset="0"/>
                <a:cs typeface="Times New Roman" panose="02020603050405020304" pitchFamily="18" charset="0"/>
              </a:rPr>
              <a:t> &lt;</a:t>
            </a:r>
            <a:r>
              <a:rPr lang="en-US" sz="3200" b="1" dirty="0" err="1">
                <a:solidFill>
                  <a:srgbClr val="007AC2"/>
                </a:solidFill>
                <a:effectLst/>
                <a:latin typeface="Times New Roman" panose="02020603050405020304" pitchFamily="18" charset="0"/>
                <a:cs typeface="Times New Roman" panose="02020603050405020304" pitchFamily="18" charset="0"/>
              </a:rPr>
              <a:t>điều</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kiện</a:t>
            </a:r>
            <a:r>
              <a:rPr lang="en-US" sz="3200" b="1" dirty="0">
                <a:solidFill>
                  <a:srgbClr val="007AC2"/>
                </a:solidFill>
                <a:effectLst/>
                <a:latin typeface="Times New Roman" panose="02020603050405020304" pitchFamily="18" charset="0"/>
                <a:cs typeface="Times New Roman" panose="02020603050405020304" pitchFamily="18" charset="0"/>
              </a:rPr>
              <a:t>&gt; </a:t>
            </a:r>
            <a:r>
              <a:rPr lang="en-US" sz="3200" b="1" dirty="0" err="1">
                <a:solidFill>
                  <a:srgbClr val="F7941E"/>
                </a:solidFill>
                <a:effectLst/>
                <a:latin typeface="Times New Roman" panose="02020603050405020304" pitchFamily="18" charset="0"/>
                <a:cs typeface="Times New Roman" panose="02020603050405020304" pitchFamily="18" charset="0"/>
              </a:rPr>
              <a:t>thì</a:t>
            </a:r>
            <a:r>
              <a:rPr lang="en-US" sz="3200" b="1" dirty="0">
                <a:solidFill>
                  <a:srgbClr val="007AC2"/>
                </a:solidFill>
                <a:effectLst/>
                <a:latin typeface="Times New Roman" panose="02020603050405020304" pitchFamily="18" charset="0"/>
                <a:cs typeface="Times New Roman" panose="02020603050405020304" pitchFamily="18" charset="0"/>
              </a:rPr>
              <a:t> &lt;</a:t>
            </a:r>
            <a:r>
              <a:rPr lang="en-US" sz="3200" b="1" dirty="0" err="1">
                <a:solidFill>
                  <a:srgbClr val="007AC2"/>
                </a:solidFill>
                <a:effectLst/>
                <a:latin typeface="Times New Roman" panose="02020603050405020304" pitchFamily="18" charset="0"/>
                <a:cs typeface="Times New Roman" panose="02020603050405020304" pitchFamily="18" charset="0"/>
              </a:rPr>
              <a:t>công</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việc</a:t>
            </a:r>
            <a:r>
              <a:rPr lang="en-US" sz="3200" b="1" dirty="0">
                <a:solidFill>
                  <a:srgbClr val="007AC2"/>
                </a:solidFill>
                <a:effectLst/>
                <a:latin typeface="Times New Roman" panose="02020603050405020304" pitchFamily="18" charset="0"/>
                <a:cs typeface="Times New Roman" panose="02020603050405020304" pitchFamily="18" charset="0"/>
              </a:rPr>
              <a:t> 1&gt; </a:t>
            </a:r>
            <a:endParaRPr lang="en-US" sz="3200" dirty="0">
              <a:latin typeface="Times New Roman" panose="02020603050405020304" pitchFamily="18" charset="0"/>
              <a:cs typeface="Times New Roman" panose="02020603050405020304" pitchFamily="18" charset="0"/>
            </a:endParaRPr>
          </a:p>
          <a:p>
            <a:r>
              <a:rPr lang="vi-VN" sz="3200" b="1" dirty="0">
                <a:solidFill>
                  <a:srgbClr val="F7941E"/>
                </a:solidFill>
                <a:effectLst/>
                <a:latin typeface="Times New Roman" panose="02020603050405020304" pitchFamily="18" charset="0"/>
                <a:cs typeface="Times New Roman" panose="02020603050405020304" pitchFamily="18" charset="0"/>
              </a:rPr>
              <a:t>		</a:t>
            </a:r>
            <a:r>
              <a:rPr lang="en-US" sz="3200" b="1" dirty="0" err="1">
                <a:solidFill>
                  <a:srgbClr val="F7941E"/>
                </a:solidFill>
                <a:effectLst/>
                <a:latin typeface="Times New Roman" panose="02020603050405020304" pitchFamily="18" charset="0"/>
                <a:cs typeface="Times New Roman" panose="02020603050405020304" pitchFamily="18" charset="0"/>
              </a:rPr>
              <a:t>nếu</a:t>
            </a:r>
            <a:r>
              <a:rPr lang="en-US" sz="3200" b="1" dirty="0">
                <a:solidFill>
                  <a:srgbClr val="F7941E"/>
                </a:solidFill>
                <a:effectLst/>
                <a:latin typeface="Times New Roman" panose="02020603050405020304" pitchFamily="18" charset="0"/>
                <a:cs typeface="Times New Roman" panose="02020603050405020304" pitchFamily="18" charset="0"/>
              </a:rPr>
              <a:t> </a:t>
            </a:r>
            <a:r>
              <a:rPr lang="en-US" sz="3200" b="1" dirty="0" err="1">
                <a:solidFill>
                  <a:srgbClr val="F7941E"/>
                </a:solidFill>
                <a:effectLst/>
                <a:latin typeface="Times New Roman" panose="02020603050405020304" pitchFamily="18" charset="0"/>
                <a:cs typeface="Times New Roman" panose="02020603050405020304" pitchFamily="18" charset="0"/>
              </a:rPr>
              <a:t>không</a:t>
            </a:r>
            <a:r>
              <a:rPr lang="en-US" sz="3200" b="1" dirty="0">
                <a:solidFill>
                  <a:srgbClr val="F7941E"/>
                </a:solidFill>
                <a:effectLst/>
                <a:latin typeface="Times New Roman" panose="02020603050405020304" pitchFamily="18" charset="0"/>
                <a:cs typeface="Times New Roman" panose="02020603050405020304" pitchFamily="18" charset="0"/>
              </a:rPr>
              <a:t> </a:t>
            </a:r>
            <a:r>
              <a:rPr lang="en-US" sz="3200" b="1" dirty="0" err="1">
                <a:solidFill>
                  <a:srgbClr val="F7941E"/>
                </a:solidFill>
                <a:effectLst/>
                <a:latin typeface="Times New Roman" panose="02020603050405020304" pitchFamily="18" charset="0"/>
                <a:cs typeface="Times New Roman" panose="02020603050405020304" pitchFamily="18" charset="0"/>
              </a:rPr>
              <a:t>thì</a:t>
            </a:r>
            <a:r>
              <a:rPr lang="en-US" sz="3200" b="1" dirty="0">
                <a:solidFill>
                  <a:srgbClr val="F7941E"/>
                </a:solidFill>
                <a:effectLst/>
                <a:latin typeface="Times New Roman" panose="02020603050405020304" pitchFamily="18" charset="0"/>
                <a:cs typeface="Times New Roman" panose="02020603050405020304" pitchFamily="18" charset="0"/>
              </a:rPr>
              <a:t> </a:t>
            </a:r>
            <a:r>
              <a:rPr lang="en-US" sz="3200" b="1" dirty="0">
                <a:solidFill>
                  <a:srgbClr val="007AC2"/>
                </a:solidFill>
                <a:effectLst/>
                <a:latin typeface="Times New Roman" panose="02020603050405020304" pitchFamily="18" charset="0"/>
                <a:cs typeface="Times New Roman" panose="02020603050405020304" pitchFamily="18" charset="0"/>
              </a:rPr>
              <a:t>&lt;</a:t>
            </a:r>
            <a:r>
              <a:rPr lang="en-US" sz="3200" b="1" dirty="0" err="1">
                <a:solidFill>
                  <a:srgbClr val="007AC2"/>
                </a:solidFill>
                <a:effectLst/>
                <a:latin typeface="Times New Roman" panose="02020603050405020304" pitchFamily="18" charset="0"/>
                <a:cs typeface="Times New Roman" panose="02020603050405020304" pitchFamily="18" charset="0"/>
              </a:rPr>
              <a:t>công</a:t>
            </a:r>
            <a:r>
              <a:rPr lang="en-US" sz="3200" b="1" dirty="0">
                <a:solidFill>
                  <a:srgbClr val="007AC2"/>
                </a:solidFill>
                <a:effectLst/>
                <a:latin typeface="Times New Roman" panose="02020603050405020304" pitchFamily="18" charset="0"/>
                <a:cs typeface="Times New Roman" panose="02020603050405020304" pitchFamily="18" charset="0"/>
              </a:rPr>
              <a:t> </a:t>
            </a:r>
            <a:r>
              <a:rPr lang="en-US" sz="3200" b="1" dirty="0" err="1">
                <a:solidFill>
                  <a:srgbClr val="007AC2"/>
                </a:solidFill>
                <a:effectLst/>
                <a:latin typeface="Times New Roman" panose="02020603050405020304" pitchFamily="18" charset="0"/>
                <a:cs typeface="Times New Roman" panose="02020603050405020304" pitchFamily="18" charset="0"/>
              </a:rPr>
              <a:t>việc</a:t>
            </a:r>
            <a:r>
              <a:rPr lang="en-US" sz="3200" b="1" dirty="0">
                <a:solidFill>
                  <a:srgbClr val="007AC2"/>
                </a:solidFill>
                <a:effectLst/>
                <a:latin typeface="Times New Roman" panose="02020603050405020304" pitchFamily="18" charset="0"/>
                <a:cs typeface="Times New Roman" panose="02020603050405020304" pitchFamily="18" charset="0"/>
              </a:rPr>
              <a:t> 2&gt;</a:t>
            </a:r>
            <a:endParaRPr lang="en-US" sz="3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F571E7C-8DCF-E948-4482-CD6F8201BF10}"/>
              </a:ext>
            </a:extLst>
          </p:cNvPr>
          <p:cNvPicPr>
            <a:picLocks noChangeAspect="1"/>
          </p:cNvPicPr>
          <p:nvPr/>
        </p:nvPicPr>
        <p:blipFill>
          <a:blip r:embed="rId4"/>
          <a:stretch>
            <a:fillRect/>
          </a:stretch>
        </p:blipFill>
        <p:spPr>
          <a:xfrm>
            <a:off x="880067" y="4166804"/>
            <a:ext cx="983065" cy="967824"/>
          </a:xfrm>
          <a:prstGeom prst="rect">
            <a:avLst/>
          </a:prstGeom>
        </p:spPr>
      </p:pic>
    </p:spTree>
    <p:custDataLst>
      <p:tags r:id="rId1"/>
    </p:custDataLst>
    <p:extLst>
      <p:ext uri="{BB962C8B-B14F-4D97-AF65-F5344CB8AC3E}">
        <p14:creationId xmlns:p14="http://schemas.microsoft.com/office/powerpoint/2010/main" val="2685953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0DB6FFF-2A44-49FB-A05A-DDE7DCB59F6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0\uFFFD\uFFFD\uFFFD{54735F48-DA73-43AC-B551-0D1176C9FBD4}&quot;,&quot;C:\\Users\\Admin\\Documents\\LỚP 5\\GIÁO ÁN ĐIỆN TỬ VÀ KHBD TIN 5 KNTT sách mới\\GIÁO ÁN VÀ KHBD TIN 5 KNTT\\GIÁO ÁN  TIN KET NOI 5&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13 TIET 1"/>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337FA3FA-8C7B-42AF-ACAE-E5403AAA29F6}:3009"/>
</p:tagLst>
</file>

<file path=ppt/tags/tag3.xml><?xml version="1.0" encoding="utf-8"?>
<p:tagLst xmlns:a="http://schemas.openxmlformats.org/drawingml/2006/main" xmlns:r="http://schemas.openxmlformats.org/officeDocument/2006/relationships" xmlns:p="http://schemas.openxmlformats.org/presentationml/2006/main">
  <p:tag name="GENSWF_SLIDE_UID" val="{72C8B880-D75F-422A-8D4C-07CCA6C0841E}:3006"/>
</p:tagLst>
</file>

<file path=ppt/tags/tag4.xml><?xml version="1.0" encoding="utf-8"?>
<p:tagLst xmlns:a="http://schemas.openxmlformats.org/drawingml/2006/main" xmlns:r="http://schemas.openxmlformats.org/officeDocument/2006/relationships" xmlns:p="http://schemas.openxmlformats.org/presentationml/2006/main">
  <p:tag name="GENSWF_SLIDE_UID" val="{646D0258-7066-4ED5-BE2C-6C47F77637A5}:3012"/>
</p:tagLst>
</file>

<file path=ppt/tags/tag5.xml><?xml version="1.0" encoding="utf-8"?>
<p:tagLst xmlns:a="http://schemas.openxmlformats.org/drawingml/2006/main" xmlns:r="http://schemas.openxmlformats.org/officeDocument/2006/relationships" xmlns:p="http://schemas.openxmlformats.org/presentationml/2006/main">
  <p:tag name="GENSWF_SLIDE_UID" val="{16D894B1-8CFE-4D8F-A963-8369CDD1A2E7}:2987"/>
</p:tagLst>
</file>

<file path=ppt/tags/tag6.xml><?xml version="1.0" encoding="utf-8"?>
<p:tagLst xmlns:a="http://schemas.openxmlformats.org/drawingml/2006/main" xmlns:r="http://schemas.openxmlformats.org/officeDocument/2006/relationships" xmlns:p="http://schemas.openxmlformats.org/presentationml/2006/main">
  <p:tag name="GENSWF_SLIDE_UID" val="{3D7FC849-E0EB-45DC-8FAC-791C8D4B19F8}:2995"/>
</p:tagLst>
</file>

<file path=ppt/tags/tag7.xml><?xml version="1.0" encoding="utf-8"?>
<p:tagLst xmlns:a="http://schemas.openxmlformats.org/drawingml/2006/main" xmlns:r="http://schemas.openxmlformats.org/officeDocument/2006/relationships" xmlns:p="http://schemas.openxmlformats.org/presentationml/2006/main">
  <p:tag name="GENSWF_SLIDE_UID" val="{1C8653A4-217F-4BD8-9C1A-C0282CDE4719}:3000"/>
</p:tagLst>
</file>

<file path=ppt/tags/tag8.xml><?xml version="1.0" encoding="utf-8"?>
<p:tagLst xmlns:a="http://schemas.openxmlformats.org/drawingml/2006/main" xmlns:r="http://schemas.openxmlformats.org/officeDocument/2006/relationships" xmlns:p="http://schemas.openxmlformats.org/presentationml/2006/main">
  <p:tag name="GENSWF_SLIDE_UID" val="{424B1D9E-C60D-4772-B17C-FFC46CF48676}:300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596</Words>
  <Application>Microsoft Office PowerPoint</Application>
  <PresentationFormat>Widescreen</PresentationFormat>
  <Paragraphs>51</Paragraphs>
  <Slides>7</Slides>
  <Notes>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SVN-Androgyne</vt:lpstr>
      <vt:lpstr>SVN-SAF</vt:lpstr>
      <vt:lpstr>Times New Roman</vt:lpstr>
      <vt:lpstr>UTM Avo</vt:lpstr>
      <vt:lpstr>UTM Bienvenue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13 TIET 1</dc:title>
  <dc:creator>Uyen Uyen</dc:creator>
  <cp:lastModifiedBy>Administrator</cp:lastModifiedBy>
  <cp:revision>207</cp:revision>
  <dcterms:created xsi:type="dcterms:W3CDTF">2021-11-14T08:33:00Z</dcterms:created>
  <dcterms:modified xsi:type="dcterms:W3CDTF">2026-03-02T02:29:22Z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A3CF7C266B86485A86C45F67E6CC5091_13</vt:lpwstr>
  </property>
  <property fmtid="{D5CDD505-2E9C-101B-9397-08002B2CF9AE}" pid="3" name="KSOProductBuildVer">
    <vt:lpwstr>1033-12.2.0.13359</vt:lpwstr>
  </property>
</Properties>
</file>