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69" r:id="rId2"/>
    <p:sldId id="267" r:id="rId3"/>
    <p:sldId id="268" r:id="rId4"/>
    <p:sldId id="272" r:id="rId5"/>
    <p:sldId id="274" r:id="rId6"/>
    <p:sldId id="273" r:id="rId7"/>
    <p:sldId id="276" r:id="rId8"/>
    <p:sldId id="277" r:id="rId9"/>
    <p:sldId id="278" r:id="rId10"/>
  </p:sldIdLst>
  <p:sldSz cx="18288000" cy="10287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880E43-0341-4B7F-8ABB-7A349555C78D}">
          <p14:sldIdLst>
            <p14:sldId id="269"/>
            <p14:sldId id="267"/>
            <p14:sldId id="268"/>
            <p14:sldId id="272"/>
            <p14:sldId id="274"/>
            <p14:sldId id="273"/>
            <p14:sldId id="276"/>
            <p14:sldId id="277"/>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19E"/>
    <a:srgbClr val="FCA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F9B15-8B5C-4F88-A9C3-2BE3E738538D}" type="datetimeFigureOut">
              <a:rPr lang="en-US" smtClean="0"/>
              <a:t>26/04/2026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1EF75-A479-4139-9153-AC66325E7533}" type="slidenum">
              <a:rPr lang="en-US" smtClean="0"/>
              <a:t>‹#›</a:t>
            </a:fld>
            <a:endParaRPr lang="en-US"/>
          </a:p>
        </p:txBody>
      </p:sp>
    </p:spTree>
    <p:extLst>
      <p:ext uri="{BB962C8B-B14F-4D97-AF65-F5344CB8AC3E}">
        <p14:creationId xmlns:p14="http://schemas.microsoft.com/office/powerpoint/2010/main" val="108525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26/04/2026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sv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4.svg"/><Relationship Id="rId4" Type="http://schemas.openxmlformats.org/officeDocument/2006/relationships/image" Target="../media/image7.svg"/><Relationship Id="rId9" Type="http://schemas.openxmlformats.org/officeDocument/2006/relationships/image" Target="../media/image3.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9.svg"/><Relationship Id="rId4" Type="http://schemas.openxmlformats.org/officeDocument/2006/relationships/image" Target="../media/image2.sv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svg"/><Relationship Id="rId11" Type="http://schemas.openxmlformats.org/officeDocument/2006/relationships/image" Target="../media/image34.jpg"/><Relationship Id="rId5" Type="http://schemas.openxmlformats.org/officeDocument/2006/relationships/image" Target="../media/image3.png"/><Relationship Id="rId10" Type="http://schemas.openxmlformats.org/officeDocument/2006/relationships/image" Target="../media/image33.svg"/><Relationship Id="rId4" Type="http://schemas.openxmlformats.org/officeDocument/2006/relationships/image" Target="../media/image2.sv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sv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47750">
            <a:off x="16534342" y="8193030"/>
            <a:ext cx="1847707" cy="2630188"/>
          </a:xfrm>
          <a:prstGeom prst="rect">
            <a:avLst/>
          </a:prstGeom>
        </p:spPr>
      </p:pic>
      <p:sp>
        <p:nvSpPr>
          <p:cNvPr id="9" name="TextBox 8">
            <a:extLst>
              <a:ext uri="{FF2B5EF4-FFF2-40B4-BE49-F238E27FC236}">
                <a16:creationId xmlns:a16="http://schemas.microsoft.com/office/drawing/2014/main" id="{90EF5A8B-3A63-DCB0-9BDF-5E11B2CB4AC1}"/>
              </a:ext>
            </a:extLst>
          </p:cNvPr>
          <p:cNvSpPr txBox="1"/>
          <p:nvPr/>
        </p:nvSpPr>
        <p:spPr>
          <a:xfrm>
            <a:off x="4991100" y="342900"/>
            <a:ext cx="8305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KHỞI ĐỘNG </a:t>
            </a:r>
          </a:p>
        </p:txBody>
      </p:sp>
      <p:sp>
        <p:nvSpPr>
          <p:cNvPr id="11" name="TextBox 10">
            <a:extLst>
              <a:ext uri="{FF2B5EF4-FFF2-40B4-BE49-F238E27FC236}">
                <a16:creationId xmlns:a16="http://schemas.microsoft.com/office/drawing/2014/main" id="{4AB914AF-26FC-F635-3D26-2F72DF018B81}"/>
              </a:ext>
            </a:extLst>
          </p:cNvPr>
          <p:cNvSpPr txBox="1"/>
          <p:nvPr/>
        </p:nvSpPr>
        <p:spPr>
          <a:xfrm>
            <a:off x="4394579" y="1562100"/>
            <a:ext cx="9498842" cy="707886"/>
          </a:xfrm>
          <a:prstGeom prst="rect">
            <a:avLst/>
          </a:prstGeom>
          <a:noFill/>
        </p:spPr>
        <p:txBody>
          <a:bodyPr wrap="square">
            <a:spAutoFit/>
          </a:bodyPr>
          <a:lstStyle/>
          <a:p>
            <a:pPr algn="ctr"/>
            <a:r>
              <a:rPr lang="vi-VN" sz="4000" b="1"/>
              <a:t>Trò chơi "Điều khiển rô-bốt"</a:t>
            </a:r>
            <a:endParaRPr lang="en-US" sz="4000" b="1"/>
          </a:p>
        </p:txBody>
      </p:sp>
      <p:sp>
        <p:nvSpPr>
          <p:cNvPr id="2" name="TextBox 1">
            <a:extLst>
              <a:ext uri="{FF2B5EF4-FFF2-40B4-BE49-F238E27FC236}">
                <a16:creationId xmlns:a16="http://schemas.microsoft.com/office/drawing/2014/main" id="{B667FCD3-9E5B-C9E7-A9D9-B20A27CDE706}"/>
              </a:ext>
            </a:extLst>
          </p:cNvPr>
          <p:cNvSpPr txBox="1"/>
          <p:nvPr/>
        </p:nvSpPr>
        <p:spPr>
          <a:xfrm>
            <a:off x="1219200" y="2473523"/>
            <a:ext cx="8686800" cy="7001276"/>
          </a:xfrm>
          <a:prstGeom prst="rect">
            <a:avLst/>
          </a:prstGeom>
          <a:noFill/>
        </p:spPr>
        <p:txBody>
          <a:bodyPr wrap="square" rtlCol="0">
            <a:spAutoFit/>
          </a:bodyPr>
          <a:lstStyle/>
          <a:p>
            <a:pPr>
              <a:lnSpc>
                <a:spcPct val="150000"/>
              </a:lnSpc>
            </a:pPr>
            <a:r>
              <a:rPr lang="en-US" sz="3800" b="1">
                <a:latin typeface="Arial" panose="020B0604020202020204" pitchFamily="34" charset="0"/>
                <a:cs typeface="Arial" panose="020B0604020202020204" pitchFamily="34" charset="0"/>
              </a:rPr>
              <a:t>Chuẩn bị: </a:t>
            </a: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Trò chơi tiến hành theo cặp. </a:t>
            </a:r>
            <a:endParaRPr lang="en-US" sz="380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Với mỗi cặp, một bạn đóng vai rô-bốt, một bạn đưa ra chỉ dẫn để rô-bốt thực hiện. </a:t>
            </a:r>
            <a:endParaRPr lang="en-US" sz="380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Biết rằng rô-bốt có khả năng: đi về phía trước từng bước, quay trái hoặc quay phải một góc 90 độ.</a:t>
            </a:r>
            <a:endParaRPr lang="en-US" sz="380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837C52E5-7478-3398-1820-5F4DD70B98DE}"/>
              </a:ext>
            </a:extLst>
          </p:cNvPr>
          <p:cNvGrpSpPr/>
          <p:nvPr/>
        </p:nvGrpSpPr>
        <p:grpSpPr>
          <a:xfrm>
            <a:off x="10468688" y="3619500"/>
            <a:ext cx="6989507" cy="5473987"/>
            <a:chOff x="10468688" y="3543300"/>
            <a:chExt cx="6989507" cy="5473987"/>
          </a:xfrm>
        </p:grpSpPr>
        <p:pic>
          <p:nvPicPr>
            <p:cNvPr id="13" name="Picture 12">
              <a:extLst>
                <a:ext uri="{FF2B5EF4-FFF2-40B4-BE49-F238E27FC236}">
                  <a16:creationId xmlns:a16="http://schemas.microsoft.com/office/drawing/2014/main" id="{3C848DD9-B1C7-1B42-90DA-31670F4DB0B7}"/>
                </a:ext>
              </a:extLst>
            </p:cNvPr>
            <p:cNvPicPr>
              <a:picLocks noChangeAspect="1"/>
            </p:cNvPicPr>
            <p:nvPr/>
          </p:nvPicPr>
          <p:blipFill rotWithShape="1">
            <a:blip r:embed="rId7">
              <a:extLst>
                <a:ext uri="{28A0092B-C50C-407E-A947-70E740481C1C}">
                  <a14:useLocalDpi xmlns:a14="http://schemas.microsoft.com/office/drawing/2010/main" val="0"/>
                </a:ext>
              </a:extLst>
            </a:blip>
            <a:srcRect r="53051" b="9999"/>
            <a:stretch/>
          </p:blipFill>
          <p:spPr>
            <a:xfrm>
              <a:off x="10468688" y="3543300"/>
              <a:ext cx="6989507" cy="4710320"/>
            </a:xfrm>
            <a:prstGeom prst="roundRect">
              <a:avLst/>
            </a:prstGeom>
            <a:ln w="38100">
              <a:solidFill>
                <a:schemeClr val="accent5">
                  <a:lumMod val="60000"/>
                  <a:lumOff val="40000"/>
                </a:schemeClr>
              </a:solidFill>
            </a:ln>
          </p:spPr>
        </p:pic>
        <p:sp>
          <p:nvSpPr>
            <p:cNvPr id="4" name="TextBox 3">
              <a:extLst>
                <a:ext uri="{FF2B5EF4-FFF2-40B4-BE49-F238E27FC236}">
                  <a16:creationId xmlns:a16="http://schemas.microsoft.com/office/drawing/2014/main" id="{18E48EC3-3993-1043-7D41-2730AE561B07}"/>
                </a:ext>
              </a:extLst>
            </p:cNvPr>
            <p:cNvSpPr txBox="1"/>
            <p:nvPr/>
          </p:nvSpPr>
          <p:spPr>
            <a:xfrm>
              <a:off x="11887200" y="8432512"/>
              <a:ext cx="4572000" cy="584775"/>
            </a:xfrm>
            <a:prstGeom prst="rect">
              <a:avLst/>
            </a:prstGeom>
            <a:noFill/>
          </p:spPr>
          <p:txBody>
            <a:bodyPr wrap="square" rtlCol="0">
              <a:spAutoFit/>
            </a:bodyPr>
            <a:lstStyle/>
            <a:p>
              <a:pPr algn="ctr"/>
              <a:r>
                <a:rPr lang="en-US" sz="3200" b="1" i="1">
                  <a:solidFill>
                    <a:schemeClr val="accent5">
                      <a:lumMod val="75000"/>
                    </a:schemeClr>
                  </a:solidFill>
                  <a:latin typeface="Arial" panose="020B0604020202020204" pitchFamily="34" charset="0"/>
                  <a:cs typeface="Arial" panose="020B0604020202020204" pitchFamily="34" charset="0"/>
                </a:rPr>
                <a:t>Minh họa trò chơi </a:t>
              </a:r>
            </a:p>
          </p:txBody>
        </p:sp>
      </p:grpSp>
    </p:spTree>
    <p:custDataLst>
      <p:tags r:id="rId1"/>
    </p:custDataLst>
    <p:extLst>
      <p:ext uri="{BB962C8B-B14F-4D97-AF65-F5344CB8AC3E}">
        <p14:creationId xmlns:p14="http://schemas.microsoft.com/office/powerpoint/2010/main" val="75563821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07169" y="-509849"/>
            <a:ext cx="3104261" cy="307709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68127">
            <a:off x="-416188" y="6601800"/>
            <a:ext cx="2391354" cy="4723663"/>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753335">
            <a:off x="-142203" y="-829929"/>
            <a:ext cx="2080986" cy="3880626"/>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47750">
            <a:off x="15963855" y="7021601"/>
            <a:ext cx="3211501" cy="4571532"/>
          </a:xfrm>
          <a:prstGeom prst="rect">
            <a:avLst/>
          </a:prstGeom>
        </p:spPr>
      </p:pic>
      <p:sp>
        <p:nvSpPr>
          <p:cNvPr id="7" name="TextBox 7"/>
          <p:cNvSpPr txBox="1"/>
          <p:nvPr/>
        </p:nvSpPr>
        <p:spPr>
          <a:xfrm>
            <a:off x="2408794" y="1202014"/>
            <a:ext cx="13476016" cy="2165721"/>
          </a:xfrm>
          <a:prstGeom prst="rect">
            <a:avLst/>
          </a:prstGeom>
        </p:spPr>
        <p:txBody>
          <a:bodyPr wrap="square" lIns="0" tIns="0" rIns="0" bIns="0" rtlCol="0" anchor="t">
            <a:spAutoFit/>
          </a:bodyPr>
          <a:lstStyle/>
          <a:p>
            <a:pPr algn="ctr">
              <a:lnSpc>
                <a:spcPct val="150000"/>
              </a:lnSpc>
            </a:pPr>
            <a:r>
              <a:rPr lang="en-US" sz="5000" b="1">
                <a:solidFill>
                  <a:srgbClr val="DF5745"/>
                </a:solidFill>
                <a:latin typeface="Arial" panose="020B0604020202020204" pitchFamily="34" charset="0"/>
                <a:cs typeface="Arial" panose="020B0604020202020204" pitchFamily="34" charset="0"/>
              </a:rPr>
              <a:t>CHỦ ĐỀ 6: GIẢI QUYẾT VẤN ĐỀ VỚI SỰ TRỢ GIÚP CỦA MÁY TÍNH</a:t>
            </a:r>
          </a:p>
        </p:txBody>
      </p:sp>
      <p:sp>
        <p:nvSpPr>
          <p:cNvPr id="10" name="TextBox 9">
            <a:extLst>
              <a:ext uri="{FF2B5EF4-FFF2-40B4-BE49-F238E27FC236}">
                <a16:creationId xmlns:a16="http://schemas.microsoft.com/office/drawing/2014/main" id="{FB22414C-9DE7-050B-DD2D-5A81A4994E89}"/>
              </a:ext>
            </a:extLst>
          </p:cNvPr>
          <p:cNvSpPr txBox="1"/>
          <p:nvPr/>
        </p:nvSpPr>
        <p:spPr>
          <a:xfrm>
            <a:off x="2614115" y="3681905"/>
            <a:ext cx="13059770" cy="3237361"/>
          </a:xfrm>
          <a:prstGeom prst="rect">
            <a:avLst/>
          </a:prstGeom>
          <a:noFill/>
        </p:spPr>
        <p:txBody>
          <a:bodyPr wrap="square">
            <a:spAutoFit/>
          </a:bodyPr>
          <a:lstStyle/>
          <a:p>
            <a:pPr algn="ctr">
              <a:lnSpc>
                <a:spcPct val="150000"/>
              </a:lnSpc>
            </a:pPr>
            <a:r>
              <a:rPr lang="vi-VN" sz="7200" b="1"/>
              <a:t>BÀI 13. </a:t>
            </a:r>
            <a:endParaRPr lang="en-US" sz="7200" b="1"/>
          </a:p>
          <a:p>
            <a:pPr algn="ctr">
              <a:lnSpc>
                <a:spcPct val="150000"/>
              </a:lnSpc>
            </a:pPr>
            <a:r>
              <a:rPr lang="vi-VN" sz="7200" b="1"/>
              <a:t>CHƠI VỚI MÁY TÍNH</a:t>
            </a:r>
            <a:endParaRPr lang="en-US" sz="7200" b="1"/>
          </a:p>
        </p:txBody>
      </p:sp>
      <p:pic>
        <p:nvPicPr>
          <p:cNvPr id="11" name="Picture 3">
            <a:extLst>
              <a:ext uri="{FF2B5EF4-FFF2-40B4-BE49-F238E27FC236}">
                <a16:creationId xmlns:a16="http://schemas.microsoft.com/office/drawing/2014/main" id="{2670A848-AD8C-5DF8-5249-B6AFCA5BAE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66061" y="7429500"/>
            <a:ext cx="2955877" cy="2634425"/>
          </a:xfrm>
          <a:prstGeom prst="rect">
            <a:avLst/>
          </a:prstGeom>
        </p:spPr>
      </p:pic>
      <p:pic>
        <p:nvPicPr>
          <p:cNvPr id="12" name="Picture 2">
            <a:extLst>
              <a:ext uri="{FF2B5EF4-FFF2-40B4-BE49-F238E27FC236}">
                <a16:creationId xmlns:a16="http://schemas.microsoft.com/office/drawing/2014/main" id="{5B872987-E28C-773E-A688-BE907518C8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201400" y="8801100"/>
            <a:ext cx="2057400" cy="1108424"/>
          </a:xfrm>
          <a:prstGeom prst="rect">
            <a:avLst/>
          </a:prstGeom>
        </p:spPr>
      </p:pic>
    </p:spTree>
    <p:custDataLst>
      <p:tags r:id="rId1"/>
    </p:custDataLst>
    <p:extLst>
      <p:ext uri="{BB962C8B-B14F-4D97-AF65-F5344CB8AC3E}">
        <p14:creationId xmlns:p14="http://schemas.microsoft.com/office/powerpoint/2010/main" val="3951789094"/>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863680" y="-517358"/>
            <a:ext cx="3014898" cy="2952088"/>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351199">
            <a:off x="-633937" y="-1058648"/>
            <a:ext cx="3050975" cy="3389972"/>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863680" y="7427979"/>
            <a:ext cx="3041186" cy="3988440"/>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750481">
            <a:off x="-829611" y="7817490"/>
            <a:ext cx="3310804" cy="2932812"/>
          </a:xfrm>
          <a:prstGeom prst="rect">
            <a:avLst/>
          </a:prstGeom>
        </p:spPr>
      </p:pic>
      <p:sp>
        <p:nvSpPr>
          <p:cNvPr id="6" name="TextBox 6"/>
          <p:cNvSpPr txBox="1"/>
          <p:nvPr/>
        </p:nvSpPr>
        <p:spPr>
          <a:xfrm>
            <a:off x="2695888" y="3267027"/>
            <a:ext cx="12896224" cy="3118674"/>
          </a:xfrm>
          <a:prstGeom prst="rect">
            <a:avLst/>
          </a:prstGeom>
        </p:spPr>
        <p:txBody>
          <a:bodyPr lIns="0" tIns="0" rIns="0" bIns="0" rtlCol="0" anchor="t">
            <a:spAutoFit/>
          </a:bodyPr>
          <a:lstStyle/>
          <a:p>
            <a:pPr algn="ctr">
              <a:lnSpc>
                <a:spcPct val="150000"/>
              </a:lnSpc>
            </a:pPr>
            <a:r>
              <a:rPr lang="en-US" sz="7200" b="1">
                <a:solidFill>
                  <a:srgbClr val="DF5745"/>
                </a:solidFill>
                <a:latin typeface="Arial" panose="020B0604020202020204" pitchFamily="34" charset="0"/>
                <a:cs typeface="Arial" panose="020B0604020202020204" pitchFamily="34" charset="0"/>
              </a:rPr>
              <a:t>PHẦN 1.</a:t>
            </a:r>
          </a:p>
          <a:p>
            <a:pPr algn="ctr">
              <a:lnSpc>
                <a:spcPct val="150000"/>
              </a:lnSpc>
            </a:pPr>
            <a:r>
              <a:rPr lang="en-US" sz="7200" b="1">
                <a:solidFill>
                  <a:srgbClr val="DF5745"/>
                </a:solidFill>
                <a:latin typeface="Arial" panose="020B0604020202020204" pitchFamily="34" charset="0"/>
                <a:cs typeface="Arial" panose="020B0604020202020204" pitchFamily="34" charset="0"/>
              </a:rPr>
              <a:t>CHƯƠNG TRÌNH MÁY TÍNH </a:t>
            </a:r>
          </a:p>
        </p:txBody>
      </p:sp>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71600" y="3924300"/>
            <a:ext cx="1242900" cy="1650545"/>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863680" y="3711333"/>
            <a:ext cx="1242900" cy="165054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001000" y="674067"/>
            <a:ext cx="2791173" cy="2239917"/>
          </a:xfrm>
          <a:prstGeom prst="rect">
            <a:avLst/>
          </a:prstGeom>
        </p:spPr>
      </p:pic>
    </p:spTree>
    <p:custDataLst>
      <p:tags r:id="rId1"/>
    </p:custDataLst>
    <p:extLst>
      <p:ext uri="{BB962C8B-B14F-4D97-AF65-F5344CB8AC3E}">
        <p14:creationId xmlns:p14="http://schemas.microsoft.com/office/powerpoint/2010/main" val="3853941085"/>
      </p:ext>
    </p:extLst>
  </p:cSld>
  <p:clrMapOvr>
    <a:masterClrMapping/>
  </p:clrMapOvr>
  <p:transition spd="med">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47750">
            <a:off x="16686741" y="8304289"/>
            <a:ext cx="1847707" cy="2630188"/>
          </a:xfrm>
          <a:prstGeom prst="rect">
            <a:avLst/>
          </a:prstGeom>
        </p:spPr>
      </p:pic>
      <p:grpSp>
        <p:nvGrpSpPr>
          <p:cNvPr id="13" name="Group 12">
            <a:extLst>
              <a:ext uri="{FF2B5EF4-FFF2-40B4-BE49-F238E27FC236}">
                <a16:creationId xmlns:a16="http://schemas.microsoft.com/office/drawing/2014/main" id="{ADC49FD0-08E4-D4A2-1D5E-1833827D4F8F}"/>
              </a:ext>
            </a:extLst>
          </p:cNvPr>
          <p:cNvGrpSpPr/>
          <p:nvPr/>
        </p:nvGrpSpPr>
        <p:grpSpPr>
          <a:xfrm>
            <a:off x="-152400" y="342900"/>
            <a:ext cx="15377614" cy="1374094"/>
            <a:chOff x="-152400" y="342900"/>
            <a:chExt cx="15377614" cy="1374094"/>
          </a:xfrm>
        </p:grpSpPr>
        <p:grpSp>
          <p:nvGrpSpPr>
            <p:cNvPr id="8" name="Group 7">
              <a:extLst>
                <a:ext uri="{FF2B5EF4-FFF2-40B4-BE49-F238E27FC236}">
                  <a16:creationId xmlns:a16="http://schemas.microsoft.com/office/drawing/2014/main" id="{68BE1ED8-2981-01A7-B039-D4F35F872DC0}"/>
                </a:ext>
              </a:extLst>
            </p:cNvPr>
            <p:cNvGrpSpPr/>
            <p:nvPr/>
          </p:nvGrpSpPr>
          <p:grpSpPr>
            <a:xfrm>
              <a:off x="-152400" y="342900"/>
              <a:ext cx="5486400" cy="1374094"/>
              <a:chOff x="-228600" y="342900"/>
              <a:chExt cx="5486400" cy="1374094"/>
            </a:xfrm>
          </p:grpSpPr>
          <p:sp>
            <p:nvSpPr>
              <p:cNvPr id="4" name="Rectangle 3">
                <a:extLst>
                  <a:ext uri="{FF2B5EF4-FFF2-40B4-BE49-F238E27FC236}">
                    <a16:creationId xmlns:a16="http://schemas.microsoft.com/office/drawing/2014/main" id="{61F02121-8E7B-C74C-697C-8ABD33CFB772}"/>
                  </a:ext>
                </a:extLst>
              </p:cNvPr>
              <p:cNvSpPr/>
              <p:nvPr/>
            </p:nvSpPr>
            <p:spPr>
              <a:xfrm>
                <a:off x="-228600" y="571500"/>
                <a:ext cx="4800600" cy="9906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D3837D06-39F7-36C8-085C-8462B120E2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10000" y="342900"/>
                <a:ext cx="1447800" cy="1374094"/>
              </a:xfrm>
              <a:prstGeom prst="rect">
                <a:avLst/>
              </a:prstGeom>
            </p:spPr>
          </p:pic>
          <p:sp>
            <p:nvSpPr>
              <p:cNvPr id="7" name="TextBox 6">
                <a:extLst>
                  <a:ext uri="{FF2B5EF4-FFF2-40B4-BE49-F238E27FC236}">
                    <a16:creationId xmlns:a16="http://schemas.microsoft.com/office/drawing/2014/main" id="{A4B1F9AC-CB11-C7E3-585B-3B0588DCE589}"/>
                  </a:ext>
                </a:extLst>
              </p:cNvPr>
              <p:cNvSpPr txBox="1"/>
              <p:nvPr/>
            </p:nvSpPr>
            <p:spPr>
              <a:xfrm>
                <a:off x="457200" y="712857"/>
                <a:ext cx="33528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a:t>
                </a:r>
              </a:p>
            </p:txBody>
          </p:sp>
        </p:grpSp>
        <p:sp>
          <p:nvSpPr>
            <p:cNvPr id="11" name="TextBox 10">
              <a:extLst>
                <a:ext uri="{FF2B5EF4-FFF2-40B4-BE49-F238E27FC236}">
                  <a16:creationId xmlns:a16="http://schemas.microsoft.com/office/drawing/2014/main" id="{76B57E0A-DC71-7732-7139-C2A96F12E5E2}"/>
                </a:ext>
              </a:extLst>
            </p:cNvPr>
            <p:cNvSpPr txBox="1"/>
            <p:nvPr/>
          </p:nvSpPr>
          <p:spPr>
            <a:xfrm>
              <a:off x="5562600" y="674385"/>
              <a:ext cx="9662614" cy="784830"/>
            </a:xfrm>
            <a:prstGeom prst="rect">
              <a:avLst/>
            </a:prstGeom>
            <a:noFill/>
          </p:spPr>
          <p:txBody>
            <a:bodyPr wrap="square">
              <a:spAutoFit/>
            </a:bodyPr>
            <a:lstStyle/>
            <a:p>
              <a:r>
                <a:rPr lang="en-US" sz="4500">
                  <a:solidFill>
                    <a:srgbClr val="FF0000"/>
                  </a:solidFill>
                  <a:latin typeface="Arial" panose="020B0604020202020204" pitchFamily="34" charset="0"/>
                  <a:cs typeface="Arial" panose="020B0604020202020204" pitchFamily="34" charset="0"/>
                </a:rPr>
                <a:t>Điều khiển nhân vật trong máy tính</a:t>
              </a:r>
            </a:p>
          </p:txBody>
        </p:sp>
      </p:grpSp>
      <p:sp>
        <p:nvSpPr>
          <p:cNvPr id="14" name="TextBox 13">
            <a:extLst>
              <a:ext uri="{FF2B5EF4-FFF2-40B4-BE49-F238E27FC236}">
                <a16:creationId xmlns:a16="http://schemas.microsoft.com/office/drawing/2014/main" id="{B95EB595-BBC1-C532-08A6-D7CCF0494461}"/>
              </a:ext>
            </a:extLst>
          </p:cNvPr>
          <p:cNvSpPr txBox="1"/>
          <p:nvPr/>
        </p:nvSpPr>
        <p:spPr>
          <a:xfrm>
            <a:off x="3680346" y="1863727"/>
            <a:ext cx="10927307" cy="646331"/>
          </a:xfrm>
          <a:prstGeom prst="rect">
            <a:avLst/>
          </a:prstGeom>
          <a:noFill/>
        </p:spPr>
        <p:txBody>
          <a:bodyPr wrap="square" rtlCol="0">
            <a:spAutoFit/>
          </a:bodyPr>
          <a:lstStyle/>
          <a:p>
            <a:pPr algn="ctr"/>
            <a:r>
              <a:rPr lang="en-US" sz="36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5" name="Rectangle: Rounded Corners 14">
            <a:extLst>
              <a:ext uri="{FF2B5EF4-FFF2-40B4-BE49-F238E27FC236}">
                <a16:creationId xmlns:a16="http://schemas.microsoft.com/office/drawing/2014/main" id="{05830745-DD41-41FB-A625-1A9B1C10003D}"/>
              </a:ext>
            </a:extLst>
          </p:cNvPr>
          <p:cNvSpPr/>
          <p:nvPr/>
        </p:nvSpPr>
        <p:spPr>
          <a:xfrm>
            <a:off x="1181099" y="2806309"/>
            <a:ext cx="15925800" cy="1905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Nếu rô-bốt là một nhân vật trong máy tính thì em điều khiển nhân vật này bằng cách nào?</a:t>
            </a:r>
          </a:p>
        </p:txBody>
      </p:sp>
      <p:pic>
        <p:nvPicPr>
          <p:cNvPr id="17" name="Picture 2">
            <a:extLst>
              <a:ext uri="{FF2B5EF4-FFF2-40B4-BE49-F238E27FC236}">
                <a16:creationId xmlns:a16="http://schemas.microsoft.com/office/drawing/2014/main" id="{8E466481-E039-29C1-72F7-6550668726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99296" y="4975337"/>
            <a:ext cx="4686301" cy="5235210"/>
          </a:xfrm>
          <a:prstGeom prst="rect">
            <a:avLst/>
          </a:prstGeom>
        </p:spPr>
      </p:pic>
      <p:sp>
        <p:nvSpPr>
          <p:cNvPr id="18" name="Rectangle: Rounded Corners 17">
            <a:extLst>
              <a:ext uri="{FF2B5EF4-FFF2-40B4-BE49-F238E27FC236}">
                <a16:creationId xmlns:a16="http://schemas.microsoft.com/office/drawing/2014/main" id="{D3555669-FD56-9DD6-6272-D6E1AEB4F95F}"/>
              </a:ext>
            </a:extLst>
          </p:cNvPr>
          <p:cNvSpPr/>
          <p:nvPr/>
        </p:nvSpPr>
        <p:spPr>
          <a:xfrm>
            <a:off x="6121189" y="6283964"/>
            <a:ext cx="5053084" cy="1790197"/>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Rô – bốt là nhân vật trong máy tính  </a:t>
            </a:r>
          </a:p>
        </p:txBody>
      </p:sp>
      <p:sp>
        <p:nvSpPr>
          <p:cNvPr id="19" name="Freeform: Shape 18">
            <a:extLst>
              <a:ext uri="{FF2B5EF4-FFF2-40B4-BE49-F238E27FC236}">
                <a16:creationId xmlns:a16="http://schemas.microsoft.com/office/drawing/2014/main" id="{8BADD822-0B38-DCED-410A-3B95C21E8FE2}"/>
              </a:ext>
            </a:extLst>
          </p:cNvPr>
          <p:cNvSpPr/>
          <p:nvPr/>
        </p:nvSpPr>
        <p:spPr>
          <a:xfrm>
            <a:off x="6106404" y="4975337"/>
            <a:ext cx="1037230" cy="900752"/>
          </a:xfrm>
          <a:custGeom>
            <a:avLst/>
            <a:gdLst>
              <a:gd name="connsiteX0" fmla="*/ 0 w 1037230"/>
              <a:gd name="connsiteY0" fmla="*/ 0 h 900752"/>
              <a:gd name="connsiteX1" fmla="*/ 750627 w 1037230"/>
              <a:gd name="connsiteY1" fmla="*/ 450376 h 900752"/>
              <a:gd name="connsiteX2" fmla="*/ 1037230 w 1037230"/>
              <a:gd name="connsiteY2" fmla="*/ 900752 h 900752"/>
            </a:gdLst>
            <a:ahLst/>
            <a:cxnLst>
              <a:cxn ang="0">
                <a:pos x="connsiteX0" y="connsiteY0"/>
              </a:cxn>
              <a:cxn ang="0">
                <a:pos x="connsiteX1" y="connsiteY1"/>
              </a:cxn>
              <a:cxn ang="0">
                <a:pos x="connsiteX2" y="connsiteY2"/>
              </a:cxn>
            </a:cxnLst>
            <a:rect l="l" t="t" r="r" b="b"/>
            <a:pathLst>
              <a:path w="1037230" h="900752">
                <a:moveTo>
                  <a:pt x="0" y="0"/>
                </a:moveTo>
                <a:cubicBezTo>
                  <a:pt x="288877" y="150125"/>
                  <a:pt x="577755" y="300251"/>
                  <a:pt x="750627" y="450376"/>
                </a:cubicBezTo>
                <a:cubicBezTo>
                  <a:pt x="923499" y="600501"/>
                  <a:pt x="980364" y="750626"/>
                  <a:pt x="1037230" y="900752"/>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9F6E2D-4564-91CD-EFE8-89384DCCA7A7}"/>
              </a:ext>
            </a:extLst>
          </p:cNvPr>
          <p:cNvSpPr/>
          <p:nvPr/>
        </p:nvSpPr>
        <p:spPr>
          <a:xfrm>
            <a:off x="11357054" y="6874262"/>
            <a:ext cx="609600" cy="6095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4A61DB7-5EE5-CDA8-9C56-615D2B2766E3}"/>
              </a:ext>
            </a:extLst>
          </p:cNvPr>
          <p:cNvSpPr/>
          <p:nvPr/>
        </p:nvSpPr>
        <p:spPr>
          <a:xfrm>
            <a:off x="12149435" y="6283963"/>
            <a:ext cx="5634734" cy="1790197"/>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phải sử dụng một ngôn ngữ riêng để chỉ dẫn </a:t>
            </a:r>
          </a:p>
        </p:txBody>
      </p:sp>
    </p:spTree>
    <p:custDataLst>
      <p:tags r:id="rId1"/>
    </p:custDataLst>
    <p:extLst>
      <p:ext uri="{BB962C8B-B14F-4D97-AF65-F5344CB8AC3E}">
        <p14:creationId xmlns:p14="http://schemas.microsoft.com/office/powerpoint/2010/main" val="17382283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47750">
            <a:off x="16686741" y="8304289"/>
            <a:ext cx="1847707" cy="2630188"/>
          </a:xfrm>
          <a:prstGeom prst="rect">
            <a:avLst/>
          </a:prstGeom>
        </p:spPr>
      </p:pic>
      <p:sp>
        <p:nvSpPr>
          <p:cNvPr id="10" name="Rectangle: Rounded Corners 9">
            <a:extLst>
              <a:ext uri="{FF2B5EF4-FFF2-40B4-BE49-F238E27FC236}">
                <a16:creationId xmlns:a16="http://schemas.microsoft.com/office/drawing/2014/main" id="{E8EABB76-2F58-E273-A403-A19F4B59F5DC}"/>
              </a:ext>
            </a:extLst>
          </p:cNvPr>
          <p:cNvSpPr/>
          <p:nvPr/>
        </p:nvSpPr>
        <p:spPr>
          <a:xfrm>
            <a:off x="1196181" y="1746102"/>
            <a:ext cx="15895635" cy="11430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Em có biết ngôn ngữ nào để điều khiển nhân vật trong máy tính không?</a:t>
            </a:r>
          </a:p>
        </p:txBody>
      </p:sp>
      <p:pic>
        <p:nvPicPr>
          <p:cNvPr id="12" name="Picture 6">
            <a:extLst>
              <a:ext uri="{FF2B5EF4-FFF2-40B4-BE49-F238E27FC236}">
                <a16:creationId xmlns:a16="http://schemas.microsoft.com/office/drawing/2014/main" id="{0FC12FD2-0F29-5F22-2047-CC09816E2D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72800" y="4911393"/>
            <a:ext cx="5152095" cy="4475883"/>
          </a:xfrm>
          <a:prstGeom prst="rect">
            <a:avLst/>
          </a:prstGeom>
        </p:spPr>
      </p:pic>
      <p:sp>
        <p:nvSpPr>
          <p:cNvPr id="16" name="TextBox 15">
            <a:extLst>
              <a:ext uri="{FF2B5EF4-FFF2-40B4-BE49-F238E27FC236}">
                <a16:creationId xmlns:a16="http://schemas.microsoft.com/office/drawing/2014/main" id="{C117A5E4-3157-7ECF-B7AD-9803ADB352CB}"/>
              </a:ext>
            </a:extLst>
          </p:cNvPr>
          <p:cNvSpPr txBox="1"/>
          <p:nvPr/>
        </p:nvSpPr>
        <p:spPr>
          <a:xfrm>
            <a:off x="3313507" y="667617"/>
            <a:ext cx="11660984"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TRẢ LỜI CÂU HỎI SAU</a:t>
            </a:r>
          </a:p>
        </p:txBody>
      </p:sp>
      <p:pic>
        <p:nvPicPr>
          <p:cNvPr id="23" name="Graphic 22" descr="Back with solid fill">
            <a:extLst>
              <a:ext uri="{FF2B5EF4-FFF2-40B4-BE49-F238E27FC236}">
                <a16:creationId xmlns:a16="http://schemas.microsoft.com/office/drawing/2014/main" id="{21E58D58-CFA3-9274-5861-BCE08CA776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11928" y="4911393"/>
            <a:ext cx="1540688" cy="1540688"/>
          </a:xfrm>
          <a:prstGeom prst="rect">
            <a:avLst/>
          </a:prstGeom>
        </p:spPr>
      </p:pic>
      <p:grpSp>
        <p:nvGrpSpPr>
          <p:cNvPr id="4" name="Group 3">
            <a:extLst>
              <a:ext uri="{FF2B5EF4-FFF2-40B4-BE49-F238E27FC236}">
                <a16:creationId xmlns:a16="http://schemas.microsoft.com/office/drawing/2014/main" id="{D06434A2-DF16-555A-0190-E2B9B9B0F38F}"/>
              </a:ext>
            </a:extLst>
          </p:cNvPr>
          <p:cNvGrpSpPr/>
          <p:nvPr/>
        </p:nvGrpSpPr>
        <p:grpSpPr>
          <a:xfrm>
            <a:off x="1249633" y="3680975"/>
            <a:ext cx="7158033" cy="6018589"/>
            <a:chOff x="1233712" y="3922685"/>
            <a:chExt cx="7158033" cy="6018589"/>
          </a:xfrm>
        </p:grpSpPr>
        <p:pic>
          <p:nvPicPr>
            <p:cNvPr id="9" name="Picture 8">
              <a:extLst>
                <a:ext uri="{FF2B5EF4-FFF2-40B4-BE49-F238E27FC236}">
                  <a16:creationId xmlns:a16="http://schemas.microsoft.com/office/drawing/2014/main" id="{C53B7385-2E40-689A-3308-7DD2BCCBA155}"/>
                </a:ext>
              </a:extLst>
            </p:cNvPr>
            <p:cNvPicPr>
              <a:picLocks noChangeAspect="1"/>
            </p:cNvPicPr>
            <p:nvPr/>
          </p:nvPicPr>
          <p:blipFill rotWithShape="1">
            <a:blip r:embed="rId11">
              <a:extLst>
                <a:ext uri="{28A0092B-C50C-407E-A947-70E740481C1C}">
                  <a14:useLocalDpi xmlns:a14="http://schemas.microsoft.com/office/drawing/2010/main" val="0"/>
                </a:ext>
              </a:extLst>
            </a:blip>
            <a:srcRect l="2933" r="5374"/>
            <a:stretch/>
          </p:blipFill>
          <p:spPr>
            <a:xfrm>
              <a:off x="1233712" y="3922685"/>
              <a:ext cx="7158033" cy="5464591"/>
            </a:xfrm>
            <a:prstGeom prst="rect">
              <a:avLst/>
            </a:prstGeom>
          </p:spPr>
        </p:pic>
        <p:sp>
          <p:nvSpPr>
            <p:cNvPr id="2" name="TextBox 1">
              <a:extLst>
                <a:ext uri="{FF2B5EF4-FFF2-40B4-BE49-F238E27FC236}">
                  <a16:creationId xmlns:a16="http://schemas.microsoft.com/office/drawing/2014/main" id="{80B417B3-A482-ECDE-2EA1-7249B9CC1C31}"/>
                </a:ext>
              </a:extLst>
            </p:cNvPr>
            <p:cNvSpPr txBox="1"/>
            <p:nvPr/>
          </p:nvSpPr>
          <p:spPr>
            <a:xfrm>
              <a:off x="1852148" y="9387276"/>
              <a:ext cx="6019800" cy="553998"/>
            </a:xfrm>
            <a:prstGeom prst="rect">
              <a:avLst/>
            </a:prstGeom>
            <a:noFill/>
          </p:spPr>
          <p:txBody>
            <a:bodyPr wrap="square" rtlCol="0">
              <a:spAutoFit/>
            </a:bodyPr>
            <a:lstStyle/>
            <a:p>
              <a:pPr algn="ctr"/>
              <a:r>
                <a:rPr lang="en-US" sz="3000" b="1" i="1">
                  <a:latin typeface="Arial" panose="020B0604020202020204" pitchFamily="34" charset="0"/>
                  <a:cs typeface="Arial" panose="020B0604020202020204" pitchFamily="34" charset="0"/>
                </a:rPr>
                <a:t>Ngôn ngữ lập trình Scratch </a:t>
              </a:r>
            </a:p>
          </p:txBody>
        </p:sp>
      </p:grpSp>
    </p:spTree>
    <p:custDataLst>
      <p:tags r:id="rId1"/>
    </p:custDataLst>
    <p:extLst>
      <p:ext uri="{BB962C8B-B14F-4D97-AF65-F5344CB8AC3E}">
        <p14:creationId xmlns:p14="http://schemas.microsoft.com/office/powerpoint/2010/main" val="41587809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079D5791-F88C-97EE-5220-27888BE528C3}"/>
              </a:ext>
            </a:extLst>
          </p:cNvPr>
          <p:cNvGrpSpPr/>
          <p:nvPr/>
        </p:nvGrpSpPr>
        <p:grpSpPr>
          <a:xfrm>
            <a:off x="1919468" y="571500"/>
            <a:ext cx="14449063" cy="9221521"/>
            <a:chOff x="1919468" y="571500"/>
            <a:chExt cx="14449063" cy="9221521"/>
          </a:xfrm>
        </p:grpSpPr>
        <p:pic>
          <p:nvPicPr>
            <p:cNvPr id="2051" name="Picture 2050">
              <a:extLst>
                <a:ext uri="{FF2B5EF4-FFF2-40B4-BE49-F238E27FC236}">
                  <a16:creationId xmlns:a16="http://schemas.microsoft.com/office/drawing/2014/main" id="{D148157D-65E7-5A8D-46D6-F2B1751E9DE4}"/>
                </a:ext>
              </a:extLst>
            </p:cNvPr>
            <p:cNvPicPr>
              <a:picLocks noChangeAspect="1"/>
            </p:cNvPicPr>
            <p:nvPr/>
          </p:nvPicPr>
          <p:blipFill>
            <a:blip r:embed="rId3"/>
            <a:stretch>
              <a:fillRect/>
            </a:stretch>
          </p:blipFill>
          <p:spPr>
            <a:xfrm>
              <a:off x="1919468" y="571500"/>
              <a:ext cx="14449063" cy="8400088"/>
            </a:xfrm>
            <a:prstGeom prst="rect">
              <a:avLst/>
            </a:prstGeom>
          </p:spPr>
        </p:pic>
        <p:sp>
          <p:nvSpPr>
            <p:cNvPr id="2052" name="TextBox 2051">
              <a:extLst>
                <a:ext uri="{FF2B5EF4-FFF2-40B4-BE49-F238E27FC236}">
                  <a16:creationId xmlns:a16="http://schemas.microsoft.com/office/drawing/2014/main" id="{EBAF0B3A-BD97-5163-8FF1-B901D0851723}"/>
                </a:ext>
              </a:extLst>
            </p:cNvPr>
            <p:cNvSpPr txBox="1"/>
            <p:nvPr/>
          </p:nvSpPr>
          <p:spPr>
            <a:xfrm>
              <a:off x="4991099" y="9162079"/>
              <a:ext cx="8305800" cy="630942"/>
            </a:xfrm>
            <a:prstGeom prst="rect">
              <a:avLst/>
            </a:prstGeom>
            <a:noFill/>
          </p:spPr>
          <p:txBody>
            <a:bodyPr wrap="square" rtlCol="0">
              <a:spAutoFit/>
            </a:bodyPr>
            <a:lstStyle/>
            <a:p>
              <a:pPr algn="ctr"/>
              <a:r>
                <a:rPr lang="en-US" sz="3500" b="1" i="1">
                  <a:solidFill>
                    <a:schemeClr val="accent5">
                      <a:lumMod val="75000"/>
                    </a:schemeClr>
                  </a:solidFill>
                  <a:latin typeface="Arial" panose="020B0604020202020204" pitchFamily="34" charset="0"/>
                  <a:cs typeface="Arial" panose="020B0604020202020204" pitchFamily="34" charset="0"/>
                </a:rPr>
                <a:t>Minh họa một chương trình máy tính </a:t>
              </a:r>
            </a:p>
          </p:txBody>
        </p:sp>
      </p:grpSp>
      <p:pic>
        <p:nvPicPr>
          <p:cNvPr id="2053" name="Picture 3">
            <a:extLst>
              <a:ext uri="{FF2B5EF4-FFF2-40B4-BE49-F238E27FC236}">
                <a16:creationId xmlns:a16="http://schemas.microsoft.com/office/drawing/2014/main" id="{1F2D9BF0-5814-70B9-D537-7FFEDF934A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68127">
            <a:off x="23308" y="7842617"/>
            <a:ext cx="1389211" cy="2744122"/>
          </a:xfrm>
          <a:prstGeom prst="rect">
            <a:avLst/>
          </a:prstGeom>
        </p:spPr>
      </p:pic>
      <p:pic>
        <p:nvPicPr>
          <p:cNvPr id="2054" name="Picture 5">
            <a:extLst>
              <a:ext uri="{FF2B5EF4-FFF2-40B4-BE49-F238E27FC236}">
                <a16:creationId xmlns:a16="http://schemas.microsoft.com/office/drawing/2014/main" id="{6A9F78B1-40C3-6AF3-5E8B-99389F48E61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47750">
            <a:off x="16534342" y="8193030"/>
            <a:ext cx="1847707" cy="2630188"/>
          </a:xfrm>
          <a:prstGeom prst="rect">
            <a:avLst/>
          </a:prstGeom>
        </p:spPr>
      </p:pic>
    </p:spTree>
    <p:custDataLst>
      <p:tags r:id="rId1"/>
    </p:custDataLst>
    <p:extLst>
      <p:ext uri="{BB962C8B-B14F-4D97-AF65-F5344CB8AC3E}">
        <p14:creationId xmlns:p14="http://schemas.microsoft.com/office/powerpoint/2010/main" val="25488120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A9D5D8-623D-2FA2-2C43-BA5D7CCDA747}"/>
              </a:ext>
            </a:extLst>
          </p:cNvPr>
          <p:cNvSpPr txBox="1"/>
          <p:nvPr/>
        </p:nvSpPr>
        <p:spPr>
          <a:xfrm>
            <a:off x="2201705" y="647700"/>
            <a:ext cx="14543396" cy="646331"/>
          </a:xfrm>
          <a:prstGeom prst="rect">
            <a:avLst/>
          </a:prstGeom>
          <a:noFill/>
        </p:spPr>
        <p:txBody>
          <a:bodyPr wrap="square">
            <a:spAutoFit/>
          </a:bodyPr>
          <a:lstStyle/>
          <a:p>
            <a:pPr marL="571500" indent="-571500" algn="ctr">
              <a:buFont typeface="Wingdings" panose="05000000000000000000" pitchFamily="2" charset="2"/>
              <a:buChar char="Ø"/>
            </a:pPr>
            <a:r>
              <a:rPr lang="vi-VN" sz="3600" b="1" i="1">
                <a:solidFill>
                  <a:schemeClr val="accent6">
                    <a:lumMod val="75000"/>
                  </a:schemeClr>
                </a:solidFill>
              </a:rPr>
              <a:t>Mỗi chỉ dẫn trong ngôn ngữ lập trình được gọi là một câu lệnh</a:t>
            </a:r>
            <a:endParaRPr lang="en-US" sz="3600" b="1" i="1">
              <a:solidFill>
                <a:schemeClr val="accent6">
                  <a:lumMod val="75000"/>
                </a:schemeClr>
              </a:solidFill>
            </a:endParaRPr>
          </a:p>
        </p:txBody>
      </p:sp>
      <p:grpSp>
        <p:nvGrpSpPr>
          <p:cNvPr id="27" name="Group 26">
            <a:extLst>
              <a:ext uri="{FF2B5EF4-FFF2-40B4-BE49-F238E27FC236}">
                <a16:creationId xmlns:a16="http://schemas.microsoft.com/office/drawing/2014/main" id="{5B8651F4-CB29-1E46-7B2B-32FAB3B8151A}"/>
              </a:ext>
            </a:extLst>
          </p:cNvPr>
          <p:cNvGrpSpPr/>
          <p:nvPr/>
        </p:nvGrpSpPr>
        <p:grpSpPr>
          <a:xfrm>
            <a:off x="747992" y="1995403"/>
            <a:ext cx="16792013" cy="7643897"/>
            <a:chOff x="505387" y="2193020"/>
            <a:chExt cx="16792013" cy="7643897"/>
          </a:xfrm>
        </p:grpSpPr>
        <p:pic>
          <p:nvPicPr>
            <p:cNvPr id="10" name="Picture 9">
              <a:extLst>
                <a:ext uri="{FF2B5EF4-FFF2-40B4-BE49-F238E27FC236}">
                  <a16:creationId xmlns:a16="http://schemas.microsoft.com/office/drawing/2014/main" id="{EC29F8B0-2E75-AC80-95E7-5B805137D368}"/>
                </a:ext>
              </a:extLst>
            </p:cNvPr>
            <p:cNvPicPr>
              <a:picLocks noChangeAspect="1"/>
            </p:cNvPicPr>
            <p:nvPr/>
          </p:nvPicPr>
          <p:blipFill>
            <a:blip r:embed="rId3"/>
            <a:stretch>
              <a:fillRect/>
            </a:stretch>
          </p:blipFill>
          <p:spPr>
            <a:xfrm>
              <a:off x="2895071" y="2280134"/>
              <a:ext cx="3651894" cy="6245721"/>
            </a:xfrm>
            <a:prstGeom prst="rect">
              <a:avLst/>
            </a:prstGeom>
          </p:spPr>
        </p:pic>
        <p:pic>
          <p:nvPicPr>
            <p:cNvPr id="15" name="Picture 14">
              <a:extLst>
                <a:ext uri="{FF2B5EF4-FFF2-40B4-BE49-F238E27FC236}">
                  <a16:creationId xmlns:a16="http://schemas.microsoft.com/office/drawing/2014/main" id="{F2EDB98E-5F85-3093-9951-F87EDB10A841}"/>
                </a:ext>
              </a:extLst>
            </p:cNvPr>
            <p:cNvPicPr>
              <a:picLocks noChangeAspect="1"/>
            </p:cNvPicPr>
            <p:nvPr/>
          </p:nvPicPr>
          <p:blipFill rotWithShape="1">
            <a:blip r:embed="rId4"/>
            <a:srcRect r="70338" b="29331"/>
            <a:stretch/>
          </p:blipFill>
          <p:spPr>
            <a:xfrm>
              <a:off x="7391400" y="2193020"/>
              <a:ext cx="2895600" cy="5900957"/>
            </a:xfrm>
            <a:prstGeom prst="rect">
              <a:avLst/>
            </a:prstGeom>
          </p:spPr>
        </p:pic>
        <p:sp>
          <p:nvSpPr>
            <p:cNvPr id="19" name="Rectangle: Rounded Corners 18">
              <a:extLst>
                <a:ext uri="{FF2B5EF4-FFF2-40B4-BE49-F238E27FC236}">
                  <a16:creationId xmlns:a16="http://schemas.microsoft.com/office/drawing/2014/main" id="{20E94855-1900-64CF-0800-7EACAE3A60D7}"/>
                </a:ext>
              </a:extLst>
            </p:cNvPr>
            <p:cNvSpPr/>
            <p:nvPr/>
          </p:nvSpPr>
          <p:spPr>
            <a:xfrm>
              <a:off x="11658600" y="2573849"/>
              <a:ext cx="5638800" cy="10668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solidFill>
                    <a:schemeClr val="tx1"/>
                  </a:solidFill>
                  <a:latin typeface="Arial" panose="020B0604020202020204" pitchFamily="34" charset="0"/>
                  <a:cs typeface="Arial" panose="020B0604020202020204" pitchFamily="34" charset="0"/>
                </a:rPr>
                <a:t>Thứ tự thực hiện </a:t>
              </a:r>
            </a:p>
          </p:txBody>
        </p:sp>
        <p:sp>
          <p:nvSpPr>
            <p:cNvPr id="20" name="Freeform: Shape 19">
              <a:extLst>
                <a:ext uri="{FF2B5EF4-FFF2-40B4-BE49-F238E27FC236}">
                  <a16:creationId xmlns:a16="http://schemas.microsoft.com/office/drawing/2014/main" id="{130DED43-4C13-B9CC-193B-B10E1C4EECFE}"/>
                </a:ext>
              </a:extLst>
            </p:cNvPr>
            <p:cNvSpPr/>
            <p:nvPr/>
          </p:nvSpPr>
          <p:spPr>
            <a:xfrm>
              <a:off x="9880979" y="2297762"/>
              <a:ext cx="3138985" cy="704745"/>
            </a:xfrm>
            <a:custGeom>
              <a:avLst/>
              <a:gdLst>
                <a:gd name="connsiteX0" fmla="*/ 0 w 3138985"/>
                <a:gd name="connsiteY0" fmla="*/ 704745 h 704745"/>
                <a:gd name="connsiteX1" fmla="*/ 1269242 w 3138985"/>
                <a:gd name="connsiteY1" fmla="*/ 8710 h 704745"/>
                <a:gd name="connsiteX2" fmla="*/ 3138985 w 3138985"/>
                <a:gd name="connsiteY2" fmla="*/ 377199 h 704745"/>
              </a:gdLst>
              <a:ahLst/>
              <a:cxnLst>
                <a:cxn ang="0">
                  <a:pos x="connsiteX0" y="connsiteY0"/>
                </a:cxn>
                <a:cxn ang="0">
                  <a:pos x="connsiteX1" y="connsiteY1"/>
                </a:cxn>
                <a:cxn ang="0">
                  <a:pos x="connsiteX2" y="connsiteY2"/>
                </a:cxn>
              </a:cxnLst>
              <a:rect l="l" t="t" r="r" b="b"/>
              <a:pathLst>
                <a:path w="3138985" h="704745">
                  <a:moveTo>
                    <a:pt x="0" y="704745"/>
                  </a:moveTo>
                  <a:cubicBezTo>
                    <a:pt x="373039" y="384023"/>
                    <a:pt x="746078" y="63301"/>
                    <a:pt x="1269242" y="8710"/>
                  </a:cubicBezTo>
                  <a:cubicBezTo>
                    <a:pt x="1792406" y="-45881"/>
                    <a:pt x="2465695" y="165659"/>
                    <a:pt x="3138985" y="377199"/>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C820D276-4FA1-7F0F-469B-A33BCED7F12B}"/>
                </a:ext>
              </a:extLst>
            </p:cNvPr>
            <p:cNvSpPr/>
            <p:nvPr/>
          </p:nvSpPr>
          <p:spPr>
            <a:xfrm>
              <a:off x="14173200" y="4000500"/>
              <a:ext cx="609600" cy="60960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65CCB40-31D3-01D1-D55E-F2F592B28E5E}"/>
                </a:ext>
              </a:extLst>
            </p:cNvPr>
            <p:cNvSpPr/>
            <p:nvPr/>
          </p:nvSpPr>
          <p:spPr>
            <a:xfrm>
              <a:off x="13019964" y="4907388"/>
              <a:ext cx="2971800" cy="274927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Từ trên xuống dưới</a:t>
              </a:r>
            </a:p>
          </p:txBody>
        </p:sp>
        <p:sp>
          <p:nvSpPr>
            <p:cNvPr id="23" name="Freeform: Shape 22">
              <a:extLst>
                <a:ext uri="{FF2B5EF4-FFF2-40B4-BE49-F238E27FC236}">
                  <a16:creationId xmlns:a16="http://schemas.microsoft.com/office/drawing/2014/main" id="{CF3CFA49-F120-4AE3-9947-5E9DACDD74BF}"/>
                </a:ext>
              </a:extLst>
            </p:cNvPr>
            <p:cNvSpPr/>
            <p:nvPr/>
          </p:nvSpPr>
          <p:spPr>
            <a:xfrm rot="2556683">
              <a:off x="2651627" y="8207292"/>
              <a:ext cx="1259568" cy="931878"/>
            </a:xfrm>
            <a:custGeom>
              <a:avLst/>
              <a:gdLst>
                <a:gd name="connsiteX0" fmla="*/ 1078173 w 1161335"/>
                <a:gd name="connsiteY0" fmla="*/ 0 h 764876"/>
                <a:gd name="connsiteX1" fmla="*/ 1050877 w 1161335"/>
                <a:gd name="connsiteY1" fmla="*/ 641444 h 764876"/>
                <a:gd name="connsiteX2" fmla="*/ 0 w 1161335"/>
                <a:gd name="connsiteY2" fmla="*/ 764274 h 764876"/>
              </a:gdLst>
              <a:ahLst/>
              <a:cxnLst>
                <a:cxn ang="0">
                  <a:pos x="connsiteX0" y="connsiteY0"/>
                </a:cxn>
                <a:cxn ang="0">
                  <a:pos x="connsiteX1" y="connsiteY1"/>
                </a:cxn>
                <a:cxn ang="0">
                  <a:pos x="connsiteX2" y="connsiteY2"/>
                </a:cxn>
              </a:cxnLst>
              <a:rect l="l" t="t" r="r" b="b"/>
              <a:pathLst>
                <a:path w="1161335" h="764876">
                  <a:moveTo>
                    <a:pt x="1078173" y="0"/>
                  </a:moveTo>
                  <a:cubicBezTo>
                    <a:pt x="1154372" y="257032"/>
                    <a:pt x="1230572" y="514065"/>
                    <a:pt x="1050877" y="641444"/>
                  </a:cubicBezTo>
                  <a:cubicBezTo>
                    <a:pt x="871182" y="768823"/>
                    <a:pt x="435591" y="766548"/>
                    <a:pt x="0" y="764274"/>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CFDB10B-B6B7-0229-3C75-7C07659094B7}"/>
                </a:ext>
              </a:extLst>
            </p:cNvPr>
            <p:cNvSpPr txBox="1"/>
            <p:nvPr/>
          </p:nvSpPr>
          <p:spPr>
            <a:xfrm>
              <a:off x="505387" y="6466953"/>
              <a:ext cx="2145431" cy="2217082"/>
            </a:xfrm>
            <a:prstGeom prst="rect">
              <a:avLst/>
            </a:prstGeom>
            <a:noFill/>
          </p:spPr>
          <p:txBody>
            <a:bodyPr wrap="square" rtlCol="0">
              <a:spAutoFit/>
            </a:bodyPr>
            <a:lstStyle/>
            <a:p>
              <a:pPr algn="just">
                <a:lnSpc>
                  <a:spcPct val="150000"/>
                </a:lnSpc>
              </a:pPr>
              <a:r>
                <a:rPr lang="en-US" sz="3200">
                  <a:latin typeface="Arial" panose="020B0604020202020204" pitchFamily="34" charset="0"/>
                  <a:cs typeface="Arial" panose="020B0604020202020204" pitchFamily="34" charset="0"/>
                </a:rPr>
                <a:t>Chỉ dẫn do con người thực hiện </a:t>
              </a:r>
            </a:p>
          </p:txBody>
        </p:sp>
        <p:sp>
          <p:nvSpPr>
            <p:cNvPr id="25" name="Freeform: Shape 24">
              <a:extLst>
                <a:ext uri="{FF2B5EF4-FFF2-40B4-BE49-F238E27FC236}">
                  <a16:creationId xmlns:a16="http://schemas.microsoft.com/office/drawing/2014/main" id="{BD5F2756-2DDE-7183-4B5D-FF53535820D6}"/>
                </a:ext>
              </a:extLst>
            </p:cNvPr>
            <p:cNvSpPr/>
            <p:nvPr/>
          </p:nvSpPr>
          <p:spPr>
            <a:xfrm>
              <a:off x="8639576" y="8181912"/>
              <a:ext cx="1182444" cy="982638"/>
            </a:xfrm>
            <a:custGeom>
              <a:avLst/>
              <a:gdLst>
                <a:gd name="connsiteX0" fmla="*/ 8736 w 1182444"/>
                <a:gd name="connsiteY0" fmla="*/ 0 h 982638"/>
                <a:gd name="connsiteX1" fmla="*/ 172509 w 1182444"/>
                <a:gd name="connsiteY1" fmla="*/ 545910 h 982638"/>
                <a:gd name="connsiteX2" fmla="*/ 1182444 w 1182444"/>
                <a:gd name="connsiteY2" fmla="*/ 982638 h 982638"/>
              </a:gdLst>
              <a:ahLst/>
              <a:cxnLst>
                <a:cxn ang="0">
                  <a:pos x="connsiteX0" y="connsiteY0"/>
                </a:cxn>
                <a:cxn ang="0">
                  <a:pos x="connsiteX1" y="connsiteY1"/>
                </a:cxn>
                <a:cxn ang="0">
                  <a:pos x="connsiteX2" y="connsiteY2"/>
                </a:cxn>
              </a:cxnLst>
              <a:rect l="l" t="t" r="r" b="b"/>
              <a:pathLst>
                <a:path w="1182444" h="982638">
                  <a:moveTo>
                    <a:pt x="8736" y="0"/>
                  </a:moveTo>
                  <a:cubicBezTo>
                    <a:pt x="-7187" y="191068"/>
                    <a:pt x="-23109" y="382137"/>
                    <a:pt x="172509" y="545910"/>
                  </a:cubicBezTo>
                  <a:cubicBezTo>
                    <a:pt x="368127" y="709683"/>
                    <a:pt x="775285" y="846160"/>
                    <a:pt x="1182444" y="982638"/>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D6E896-433D-E71D-6CEC-9E522C6F4B73}"/>
                </a:ext>
              </a:extLst>
            </p:cNvPr>
            <p:cNvSpPr txBox="1"/>
            <p:nvPr/>
          </p:nvSpPr>
          <p:spPr>
            <a:xfrm>
              <a:off x="9915090" y="8358499"/>
              <a:ext cx="3651894" cy="1478418"/>
            </a:xfrm>
            <a:prstGeom prst="rect">
              <a:avLst/>
            </a:prstGeom>
            <a:noFill/>
          </p:spPr>
          <p:txBody>
            <a:bodyPr wrap="square" rtlCol="0">
              <a:spAutoFit/>
            </a:bodyPr>
            <a:lstStyle/>
            <a:p>
              <a:pPr algn="just">
                <a:lnSpc>
                  <a:spcPct val="150000"/>
                </a:lnSpc>
              </a:pPr>
              <a:r>
                <a:rPr lang="en-US" sz="3200">
                  <a:latin typeface="Arial" panose="020B0604020202020204" pitchFamily="34" charset="0"/>
                  <a:cs typeface="Arial" panose="020B0604020202020204" pitchFamily="34" charset="0"/>
                </a:rPr>
                <a:t>Câu lệnh bằng ngôn ngữ lập trình </a:t>
              </a:r>
            </a:p>
          </p:txBody>
        </p:sp>
      </p:grpSp>
    </p:spTree>
    <p:custDataLst>
      <p:tags r:id="rId1"/>
    </p:custDataLst>
    <p:extLst>
      <p:ext uri="{BB962C8B-B14F-4D97-AF65-F5344CB8AC3E}">
        <p14:creationId xmlns:p14="http://schemas.microsoft.com/office/powerpoint/2010/main" val="13641846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9005F83-9E1D-E370-8E4E-F97B4FD978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51149" y="7534623"/>
            <a:ext cx="2093226" cy="2329041"/>
          </a:xfrm>
          <a:prstGeom prst="rect">
            <a:avLst/>
          </a:prstGeom>
        </p:spPr>
      </p:pic>
      <p:pic>
        <p:nvPicPr>
          <p:cNvPr id="6" name="Picture 3">
            <a:extLst>
              <a:ext uri="{FF2B5EF4-FFF2-40B4-BE49-F238E27FC236}">
                <a16:creationId xmlns:a16="http://schemas.microsoft.com/office/drawing/2014/main" id="{2FB538B7-09FD-30FE-1242-AEB307046E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159499" y="9258300"/>
            <a:ext cx="6457213" cy="1210727"/>
          </a:xfrm>
          <a:prstGeom prst="rect">
            <a:avLst/>
          </a:prstGeom>
        </p:spPr>
      </p:pic>
      <p:pic>
        <p:nvPicPr>
          <p:cNvPr id="7" name="Picture 8">
            <a:extLst>
              <a:ext uri="{FF2B5EF4-FFF2-40B4-BE49-F238E27FC236}">
                <a16:creationId xmlns:a16="http://schemas.microsoft.com/office/drawing/2014/main" id="{E4330039-A6AB-6ACE-5F99-FB87B1FBE3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0685" y="7042833"/>
            <a:ext cx="1916089" cy="4330144"/>
          </a:xfrm>
          <a:prstGeom prst="rect">
            <a:avLst/>
          </a:prstGeom>
        </p:spPr>
      </p:pic>
      <p:pic>
        <p:nvPicPr>
          <p:cNvPr id="3" name="Picture 2">
            <a:extLst>
              <a:ext uri="{FF2B5EF4-FFF2-40B4-BE49-F238E27FC236}">
                <a16:creationId xmlns:a16="http://schemas.microsoft.com/office/drawing/2014/main" id="{D55A98B1-D68F-711E-1E18-B1A4E70908B2}"/>
              </a:ext>
            </a:extLst>
          </p:cNvPr>
          <p:cNvPicPr>
            <a:picLocks noChangeAspect="1"/>
          </p:cNvPicPr>
          <p:nvPr/>
        </p:nvPicPr>
        <p:blipFill>
          <a:blip r:embed="rId9"/>
          <a:stretch>
            <a:fillRect/>
          </a:stretch>
        </p:blipFill>
        <p:spPr>
          <a:xfrm rot="986360">
            <a:off x="645717" y="4662531"/>
            <a:ext cx="7622291" cy="4306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C35AED37-9049-4557-BE8E-5512A20EBF9A}"/>
              </a:ext>
            </a:extLst>
          </p:cNvPr>
          <p:cNvPicPr>
            <a:picLocks noChangeAspect="1"/>
          </p:cNvPicPr>
          <p:nvPr/>
        </p:nvPicPr>
        <p:blipFill>
          <a:blip r:embed="rId10"/>
          <a:stretch>
            <a:fillRect/>
          </a:stretch>
        </p:blipFill>
        <p:spPr>
          <a:xfrm rot="21042643">
            <a:off x="9788327" y="4490975"/>
            <a:ext cx="7757547" cy="4363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roup 8">
            <a:extLst>
              <a:ext uri="{FF2B5EF4-FFF2-40B4-BE49-F238E27FC236}">
                <a16:creationId xmlns:a16="http://schemas.microsoft.com/office/drawing/2014/main" id="{EEB26C9A-8672-5341-0CA1-34CEFCA52199}"/>
              </a:ext>
            </a:extLst>
          </p:cNvPr>
          <p:cNvGrpSpPr/>
          <p:nvPr/>
        </p:nvGrpSpPr>
        <p:grpSpPr>
          <a:xfrm>
            <a:off x="1491302" y="676479"/>
            <a:ext cx="15305396" cy="3456021"/>
            <a:chOff x="1491302" y="676479"/>
            <a:chExt cx="15305396" cy="3456021"/>
          </a:xfrm>
        </p:grpSpPr>
        <p:sp>
          <p:nvSpPr>
            <p:cNvPr id="12" name="TextBox 11">
              <a:extLst>
                <a:ext uri="{FF2B5EF4-FFF2-40B4-BE49-F238E27FC236}">
                  <a16:creationId xmlns:a16="http://schemas.microsoft.com/office/drawing/2014/main" id="{9EA9D5D8-623D-2FA2-2C43-BA5D7CCDA747}"/>
                </a:ext>
              </a:extLst>
            </p:cNvPr>
            <p:cNvSpPr txBox="1"/>
            <p:nvPr/>
          </p:nvSpPr>
          <p:spPr>
            <a:xfrm>
              <a:off x="1491302" y="676479"/>
              <a:ext cx="15305396" cy="2761395"/>
            </a:xfrm>
            <a:prstGeom prst="roundRect">
              <a:avLst/>
            </a:prstGeom>
            <a:solidFill>
              <a:schemeClr val="accent5">
                <a:lumMod val="20000"/>
                <a:lumOff val="80000"/>
              </a:schemeClr>
            </a:solidFill>
          </p:spPr>
          <p:txBody>
            <a:bodyPr wrap="square">
              <a:spAutoFit/>
            </a:bodyPr>
            <a:lstStyle/>
            <a:p>
              <a:pPr algn="just">
                <a:lnSpc>
                  <a:spcPct val="150000"/>
                </a:lnSpc>
              </a:pPr>
              <a:r>
                <a:rPr lang="vi-VN" sz="3600"/>
                <a:t>Các trò chơi trên máy tính được tạo ra bằng cách viết chương trình trong một ngôn ngữ lập trình. Chương trình gồm các câu lệnh được sắp xếp theo thứ tự xác định.</a:t>
              </a:r>
              <a:endParaRPr lang="en-US" sz="3600"/>
            </a:p>
          </p:txBody>
        </p:sp>
        <p:pic>
          <p:nvPicPr>
            <p:cNvPr id="8" name="Picture 11">
              <a:extLst>
                <a:ext uri="{FF2B5EF4-FFF2-40B4-BE49-F238E27FC236}">
                  <a16:creationId xmlns:a16="http://schemas.microsoft.com/office/drawing/2014/main" id="{8AFA093F-54AE-6B1C-BFB5-3335566447F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83737" y="2743247"/>
              <a:ext cx="1592267" cy="1389253"/>
            </a:xfrm>
            <a:prstGeom prst="rect">
              <a:avLst/>
            </a:prstGeom>
          </p:spPr>
        </p:pic>
      </p:grpSp>
    </p:spTree>
    <p:custDataLst>
      <p:tags r:id="rId1"/>
    </p:custDataLst>
    <p:extLst>
      <p:ext uri="{BB962C8B-B14F-4D97-AF65-F5344CB8AC3E}">
        <p14:creationId xmlns:p14="http://schemas.microsoft.com/office/powerpoint/2010/main" val="5555820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C45B2B-A146-3209-62E5-E897EC436833}"/>
              </a:ext>
            </a:extLst>
          </p:cNvPr>
          <p:cNvSpPr txBox="1"/>
          <p:nvPr/>
        </p:nvSpPr>
        <p:spPr>
          <a:xfrm>
            <a:off x="5257800" y="566424"/>
            <a:ext cx="70104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11" name="TextBox 10">
            <a:extLst>
              <a:ext uri="{FF2B5EF4-FFF2-40B4-BE49-F238E27FC236}">
                <a16:creationId xmlns:a16="http://schemas.microsoft.com/office/drawing/2014/main" id="{CD193C53-D513-5041-B8DB-5B969452B546}"/>
              </a:ext>
            </a:extLst>
          </p:cNvPr>
          <p:cNvSpPr txBox="1"/>
          <p:nvPr/>
        </p:nvSpPr>
        <p:spPr>
          <a:xfrm>
            <a:off x="76200" y="1714500"/>
            <a:ext cx="18135600" cy="646331"/>
          </a:xfrm>
          <a:prstGeom prst="rect">
            <a:avLst/>
          </a:prstGeom>
          <a:noFill/>
        </p:spPr>
        <p:txBody>
          <a:bodyPr wrap="square">
            <a:spAutoFit/>
          </a:bodyPr>
          <a:lstStyle/>
          <a:p>
            <a:pPr algn="ctr"/>
            <a:r>
              <a:rPr lang="vi-VN" sz="3600" b="1" i="1"/>
              <a:t>Nếu thực hiện theo các chỉ dẫn ở Hình 62a, bạn học sinh sẽ đi như thế nào?</a:t>
            </a:r>
            <a:endParaRPr lang="en-US" sz="3600" b="1" i="1"/>
          </a:p>
        </p:txBody>
      </p:sp>
      <p:pic>
        <p:nvPicPr>
          <p:cNvPr id="13" name="Picture 7">
            <a:extLst>
              <a:ext uri="{FF2B5EF4-FFF2-40B4-BE49-F238E27FC236}">
                <a16:creationId xmlns:a16="http://schemas.microsoft.com/office/drawing/2014/main" id="{18B7C93D-C5B5-CEB1-F0B7-11476CBC36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353800" y="3314700"/>
            <a:ext cx="6200687" cy="5867400"/>
          </a:xfrm>
          <a:prstGeom prst="rect">
            <a:avLst/>
          </a:prstGeom>
        </p:spPr>
      </p:pic>
      <p:sp>
        <p:nvSpPr>
          <p:cNvPr id="14" name="Rectangle: Rounded Corners 13">
            <a:extLst>
              <a:ext uri="{FF2B5EF4-FFF2-40B4-BE49-F238E27FC236}">
                <a16:creationId xmlns:a16="http://schemas.microsoft.com/office/drawing/2014/main" id="{07F0934C-D5BB-EA52-3D59-DF9E0305D68A}"/>
              </a:ext>
            </a:extLst>
          </p:cNvPr>
          <p:cNvSpPr/>
          <p:nvPr/>
        </p:nvSpPr>
        <p:spPr>
          <a:xfrm>
            <a:off x="1905000" y="3162300"/>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 Đi thẳng </a:t>
            </a:r>
          </a:p>
        </p:txBody>
      </p:sp>
      <p:sp>
        <p:nvSpPr>
          <p:cNvPr id="15" name="Rectangle: Rounded Corners 14">
            <a:extLst>
              <a:ext uri="{FF2B5EF4-FFF2-40B4-BE49-F238E27FC236}">
                <a16:creationId xmlns:a16="http://schemas.microsoft.com/office/drawing/2014/main" id="{35FEE198-FD82-30DC-ADE0-2CCECAC45FE9}"/>
              </a:ext>
            </a:extLst>
          </p:cNvPr>
          <p:cNvSpPr/>
          <p:nvPr/>
        </p:nvSpPr>
        <p:spPr>
          <a:xfrm>
            <a:off x="1899313" y="4838701"/>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B. Đi theo một hình tam giác</a:t>
            </a:r>
          </a:p>
        </p:txBody>
      </p:sp>
      <p:sp>
        <p:nvSpPr>
          <p:cNvPr id="16" name="Rectangle: Rounded Corners 15">
            <a:extLst>
              <a:ext uri="{FF2B5EF4-FFF2-40B4-BE49-F238E27FC236}">
                <a16:creationId xmlns:a16="http://schemas.microsoft.com/office/drawing/2014/main" id="{3DD18733-5CC2-F5FF-C702-835CFEAD25E2}"/>
              </a:ext>
            </a:extLst>
          </p:cNvPr>
          <p:cNvSpPr/>
          <p:nvPr/>
        </p:nvSpPr>
        <p:spPr>
          <a:xfrm>
            <a:off x="1905000" y="6423549"/>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 Đi theo một hình vuông</a:t>
            </a:r>
          </a:p>
        </p:txBody>
      </p:sp>
      <p:sp>
        <p:nvSpPr>
          <p:cNvPr id="17" name="Rectangle: Rounded Corners 16">
            <a:extLst>
              <a:ext uri="{FF2B5EF4-FFF2-40B4-BE49-F238E27FC236}">
                <a16:creationId xmlns:a16="http://schemas.microsoft.com/office/drawing/2014/main" id="{8CC4C7E7-38A9-83EC-1DEE-33C0E1DFE760}"/>
              </a:ext>
            </a:extLst>
          </p:cNvPr>
          <p:cNvSpPr/>
          <p:nvPr/>
        </p:nvSpPr>
        <p:spPr>
          <a:xfrm>
            <a:off x="1899313" y="8099950"/>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D. Đi theo một hình tròn</a:t>
            </a:r>
          </a:p>
        </p:txBody>
      </p:sp>
    </p:spTree>
    <p:custDataLst>
      <p:tags r:id="rId1"/>
    </p:custDataLst>
    <p:extLst>
      <p:ext uri="{BB962C8B-B14F-4D97-AF65-F5344CB8AC3E}">
        <p14:creationId xmlns:p14="http://schemas.microsoft.com/office/powerpoint/2010/main" val="24639198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par>
                                <p:cTn id="33" presetID="1" presetClass="emph" presetSubtype="2" fill="hold" nodeType="withEffect">
                                  <p:stCondLst>
                                    <p:cond delay="0"/>
                                  </p:stCondLst>
                                  <p:childTnLst>
                                    <p:animClr clrSpc="rgb" dir="cw">
                                      <p:cBhvr>
                                        <p:cTn id="34" dur="2000" fill="hold"/>
                                        <p:tgtEl>
                                          <p:spTgt spid="16"/>
                                        </p:tgtEl>
                                        <p:attrNameLst>
                                          <p:attrName>fillcolor</p:attrName>
                                        </p:attrNameLst>
                                      </p:cBhvr>
                                      <p:to>
                                        <a:srgbClr val="00B050"/>
                                      </p:to>
                                    </p:animClr>
                                    <p:set>
                                      <p:cBhvr>
                                        <p:cTn id="35" dur="2000" fill="hold"/>
                                        <p:tgtEl>
                                          <p:spTgt spid="16"/>
                                        </p:tgtEl>
                                        <p:attrNameLst>
                                          <p:attrName>fill.type</p:attrName>
                                        </p:attrNameLst>
                                      </p:cBhvr>
                                      <p:to>
                                        <p:strVal val="solid"/>
                                      </p:to>
                                    </p:set>
                                    <p:set>
                                      <p:cBhvr>
                                        <p:cTn id="3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animBg="1"/>
      <p:bldP spid="15" grpId="0" animBg="1"/>
      <p:bldP spid="16" grpId="0" animBg="1"/>
      <p:bldP spid="16" grpId="1"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9D49D05-D96C-4345-9D69-E1998D43294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0\uFFFD\uFFFD\uFFFD{54735F48-DA73-43AC-B551-0D1176C9FBD4}&quot;,&quot;C:\\Users\\Admin\\Documents\\LỚP 4\\GA ĐIỆN TỬ\\TIN 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n học Bài 13 Chơi với máy tính (Tiết 1)"/>
</p:tagLst>
</file>

<file path=ppt/tags/tag10.xml><?xml version="1.0" encoding="utf-8"?>
<p:tagLst xmlns:a="http://schemas.openxmlformats.org/drawingml/2006/main" xmlns:r="http://schemas.openxmlformats.org/officeDocument/2006/relationships" xmlns:p="http://schemas.openxmlformats.org/presentationml/2006/main">
  <p:tag name="GENSWF_SLIDE_UID" val="{89FD3AEE-EBB4-4B35-A1BE-C5E130F275AD}:278"/>
</p:tagLst>
</file>

<file path=ppt/tags/tag2.xml><?xml version="1.0" encoding="utf-8"?>
<p:tagLst xmlns:a="http://schemas.openxmlformats.org/drawingml/2006/main" xmlns:r="http://schemas.openxmlformats.org/officeDocument/2006/relationships" xmlns:p="http://schemas.openxmlformats.org/presentationml/2006/main">
  <p:tag name="GENSWF_SLIDE_UID" val="{8C50C3B1-23F3-45D7-B69F-D66630CB456B}:269"/>
</p:tagLst>
</file>

<file path=ppt/tags/tag3.xml><?xml version="1.0" encoding="utf-8"?>
<p:tagLst xmlns:a="http://schemas.openxmlformats.org/drawingml/2006/main" xmlns:r="http://schemas.openxmlformats.org/officeDocument/2006/relationships" xmlns:p="http://schemas.openxmlformats.org/presentationml/2006/main">
  <p:tag name="GENSWF_SLIDE_UID" val="{56A38CFC-A78A-465B-B137-6B681D7C78EA}:267"/>
</p:tagLst>
</file>

<file path=ppt/tags/tag4.xml><?xml version="1.0" encoding="utf-8"?>
<p:tagLst xmlns:a="http://schemas.openxmlformats.org/drawingml/2006/main" xmlns:r="http://schemas.openxmlformats.org/officeDocument/2006/relationships" xmlns:p="http://schemas.openxmlformats.org/presentationml/2006/main">
  <p:tag name="GENSWF_SLIDE_UID" val="{03577ACC-620D-4790-A449-3B9B6CED5919}:268"/>
</p:tagLst>
</file>

<file path=ppt/tags/tag5.xml><?xml version="1.0" encoding="utf-8"?>
<p:tagLst xmlns:a="http://schemas.openxmlformats.org/drawingml/2006/main" xmlns:r="http://schemas.openxmlformats.org/officeDocument/2006/relationships" xmlns:p="http://schemas.openxmlformats.org/presentationml/2006/main">
  <p:tag name="GENSWF_SLIDE_UID" val="{D931AA24-4414-4217-AB27-176572E68B3D}:272"/>
</p:tagLst>
</file>

<file path=ppt/tags/tag6.xml><?xml version="1.0" encoding="utf-8"?>
<p:tagLst xmlns:a="http://schemas.openxmlformats.org/drawingml/2006/main" xmlns:r="http://schemas.openxmlformats.org/officeDocument/2006/relationships" xmlns:p="http://schemas.openxmlformats.org/presentationml/2006/main">
  <p:tag name="GENSWF_SLIDE_UID" val="{FA312809-9A4B-435B-AB13-CDF2C75BC87F}:274"/>
</p:tagLst>
</file>

<file path=ppt/tags/tag7.xml><?xml version="1.0" encoding="utf-8"?>
<p:tagLst xmlns:a="http://schemas.openxmlformats.org/drawingml/2006/main" xmlns:r="http://schemas.openxmlformats.org/officeDocument/2006/relationships" xmlns:p="http://schemas.openxmlformats.org/presentationml/2006/main">
  <p:tag name="GENSWF_SLIDE_UID" val="{8B86C8DC-CDC5-4C1C-9EAD-9FD1D769E362}:273"/>
</p:tagLst>
</file>

<file path=ppt/tags/tag8.xml><?xml version="1.0" encoding="utf-8"?>
<p:tagLst xmlns:a="http://schemas.openxmlformats.org/drawingml/2006/main" xmlns:r="http://schemas.openxmlformats.org/officeDocument/2006/relationships" xmlns:p="http://schemas.openxmlformats.org/presentationml/2006/main">
  <p:tag name="GENSWF_SLIDE_UID" val="{4BAC9353-CBF6-45AC-AE1B-C2C18CEDC407}:276"/>
</p:tagLst>
</file>

<file path=ppt/tags/tag9.xml><?xml version="1.0" encoding="utf-8"?>
<p:tagLst xmlns:a="http://schemas.openxmlformats.org/drawingml/2006/main" xmlns:r="http://schemas.openxmlformats.org/officeDocument/2006/relationships" xmlns:p="http://schemas.openxmlformats.org/presentationml/2006/main">
  <p:tag name="GENSWF_SLIDE_UID" val="{AFC82D65-C290-4B43-A757-685182D8BA5D}:2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303</Words>
  <Application>Microsoft Office PowerPoint</Application>
  <PresentationFormat>Custom</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Bài 13 Chơi với máy tính (Tiết 1)</dc:title>
  <cp:lastModifiedBy>Administrator</cp:lastModifiedBy>
  <cp:revision>15</cp:revision>
  <dcterms:created xsi:type="dcterms:W3CDTF">2006-08-16T00:00:00Z</dcterms:created>
  <dcterms:modified xsi:type="dcterms:W3CDTF">2026-04-26T04:36:50Z</dcterms:modified>
  <dc:identifier>DAFepwPNRC0</dc:identifier>
</cp:coreProperties>
</file>