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718" r:id="rId3"/>
  </p:sldMasterIdLst>
  <p:notesMasterIdLst>
    <p:notesMasterId r:id="rId15"/>
  </p:notesMasterIdLst>
  <p:sldIdLst>
    <p:sldId id="265" r:id="rId4"/>
    <p:sldId id="257" r:id="rId5"/>
    <p:sldId id="11088609" r:id="rId6"/>
    <p:sldId id="262" r:id="rId7"/>
    <p:sldId id="260" r:id="rId8"/>
    <p:sldId id="310" r:id="rId9"/>
    <p:sldId id="11088610" r:id="rId10"/>
    <p:sldId id="314" r:id="rId11"/>
    <p:sldId id="11088611" r:id="rId12"/>
    <p:sldId id="11088612" r:id="rId13"/>
    <p:sldId id="263" r:id="rId14"/>
  </p:sldIdLst>
  <p:sldSz cx="9144000" cy="5143500" type="screen16x9"/>
  <p:notesSz cx="6858000" cy="9144000"/>
  <p:custDataLst>
    <p:tags r:id="rId1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112" d="100"/>
          <a:sy n="112" d="100"/>
        </p:scale>
        <p:origin x="63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0318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7208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070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25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676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602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034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3380-FDCB-416B-9099-95F8BC50E743}"/>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4C0069F-99BC-40B9-B8AB-A0B5ACE145D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A5EE47-64F8-4AA3-8962-28C4DBFC786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42DE5-5B43-40E9-BB83-704DC02EA8A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AED480-693A-4F2A-8070-5F53AF29951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3B5E36-9884-4040-A35F-62B24193E75B}"/>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8" name="Footer Placeholder 7">
            <a:extLst>
              <a:ext uri="{FF2B5EF4-FFF2-40B4-BE49-F238E27FC236}">
                <a16:creationId xmlns:a16="http://schemas.microsoft.com/office/drawing/2014/main" id="{61A266FC-5A7E-43C1-9DEF-BA00CEB2A6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58B1399-FEFE-4F00-8A91-0B6A520BCBE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16601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79C3-416C-4742-867E-CF01BA87BB3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E7EE28-3ECE-40C5-B4EF-020DD9DCEE32}"/>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4" name="Footer Placeholder 3">
            <a:extLst>
              <a:ext uri="{FF2B5EF4-FFF2-40B4-BE49-F238E27FC236}">
                <a16:creationId xmlns:a16="http://schemas.microsoft.com/office/drawing/2014/main" id="{F1588727-9539-4FCC-ACC9-AEB61F21560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AFDC86E-715C-44DE-B1F9-CD5D0753094D}"/>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418312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5F98A-F5FB-47D7-8E4D-082DFB6D6DC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3" name="Footer Placeholder 2">
            <a:extLst>
              <a:ext uri="{FF2B5EF4-FFF2-40B4-BE49-F238E27FC236}">
                <a16:creationId xmlns:a16="http://schemas.microsoft.com/office/drawing/2014/main" id="{43E96950-46FD-48F6-8E68-A6A4EF5E3B6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DF6F874-62DD-484A-B98D-276F564221A6}"/>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72529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4EAA-7B7D-4FB5-A893-FC62FE900A2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402AA1-8D46-4766-980A-87A41DF68DBB}"/>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E098E-2CCE-4868-A81D-306C2B64958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2BF755-4636-447E-97D6-AC72A41DBF8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6" name="Footer Placeholder 5">
            <a:extLst>
              <a:ext uri="{FF2B5EF4-FFF2-40B4-BE49-F238E27FC236}">
                <a16:creationId xmlns:a16="http://schemas.microsoft.com/office/drawing/2014/main" id="{8444B144-9D10-49C5-AB15-BD550579109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9AF685-215A-46D6-8684-550F8553039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130597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6AD9-151E-4264-AEB9-B72C7B51804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E8B95A-CA47-45BD-A22C-931FC12A5A75}"/>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C170DA-D354-42A9-B619-226AEC3D867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C93EB6-1420-48F6-AC49-AC0525D85330}"/>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6" name="Footer Placeholder 5">
            <a:extLst>
              <a:ext uri="{FF2B5EF4-FFF2-40B4-BE49-F238E27FC236}">
                <a16:creationId xmlns:a16="http://schemas.microsoft.com/office/drawing/2014/main" id="{CEAAB14E-5626-48E7-9C6B-2C803F99ADC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340AF3-BAA8-4744-9A86-5AC232F4A8C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053918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6FE8-4F19-4FA0-89D0-00117660227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899606-96F3-461F-AD65-5C0DDF64D92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5581E-B68F-4E27-9F58-642071C8D30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5" name="Footer Placeholder 4">
            <a:extLst>
              <a:ext uri="{FF2B5EF4-FFF2-40B4-BE49-F238E27FC236}">
                <a16:creationId xmlns:a16="http://schemas.microsoft.com/office/drawing/2014/main" id="{03E01490-7975-44D1-A724-7B9C96B77A7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BF4F96-4BF4-499A-AB10-F02C3E94330C}"/>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227430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32B3A-3F9F-4BF9-9355-08A252AD90F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F1D4FF-EAAD-41DE-8121-4F4C85A279B0}"/>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F3D45-193E-4CC0-9DBE-29E0F56079EA}"/>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5" name="Footer Placeholder 4">
            <a:extLst>
              <a:ext uri="{FF2B5EF4-FFF2-40B4-BE49-F238E27FC236}">
                <a16:creationId xmlns:a16="http://schemas.microsoft.com/office/drawing/2014/main" id="{5BF67F6E-94CD-4758-8048-D3621EFD375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826A60-3AAF-4C20-9080-C9CFA13BE1AE}"/>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675149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25/01/2026</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49160784"/>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25/01/2026</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05638889"/>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25/01/2026</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2275758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CUSTOM_5">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25/01/2026</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6246368"/>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25/01/2026</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592484549"/>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25/01/2026</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14704581"/>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25/01/2026</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411917"/>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25/01/2026</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39243711"/>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25/01/2026</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2041102"/>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25/01/2026</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9395117"/>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25/01/2026</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37293070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8F4A-FF7D-4987-85C7-C86190008090}"/>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0C3736-B8E0-435B-A089-EA66301110E2}"/>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D1E5F3-D27F-47D6-B703-C2EB5763088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5" name="Footer Placeholder 4">
            <a:extLst>
              <a:ext uri="{FF2B5EF4-FFF2-40B4-BE49-F238E27FC236}">
                <a16:creationId xmlns:a16="http://schemas.microsoft.com/office/drawing/2014/main" id="{E26FBA16-80C1-414A-B34B-C717A8BD9C1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14FBA7-CD58-4305-8259-38FA21254F3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15829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CD10-9923-4042-A6D5-DD0F8D022FA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5FDD71-3832-426D-96E9-BFFDE1C41BB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8D7EC-C071-42D3-97E8-2AD493D1AF44}"/>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5" name="Footer Placeholder 4">
            <a:extLst>
              <a:ext uri="{FF2B5EF4-FFF2-40B4-BE49-F238E27FC236}">
                <a16:creationId xmlns:a16="http://schemas.microsoft.com/office/drawing/2014/main" id="{F7926214-0267-4FAB-AEB7-3E6EAA51B0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CA992B-EC0B-44E2-8DD2-DFCBAC26D4D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64140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BFD5-63D2-4E20-9277-DE2CFE3868A9}"/>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E1254DD-3730-430A-8EAC-B2BFDC4F43DD}"/>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42AC4-2261-4BAC-B685-1E0F8C95667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5" name="Footer Placeholder 4">
            <a:extLst>
              <a:ext uri="{FF2B5EF4-FFF2-40B4-BE49-F238E27FC236}">
                <a16:creationId xmlns:a16="http://schemas.microsoft.com/office/drawing/2014/main" id="{134FE0C0-8BCE-4CF6-8125-1CDAC02A57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4138E8-D778-4D6B-AC11-641EEB2BC1C8}"/>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70362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3A82-3210-4F0E-8AC6-A9F2A508831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3534F3-E735-472A-971E-CD4AF4B4A18C}"/>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4655F2-FDD1-4866-8E4E-1DEA77D87A0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5A6707-F490-49E2-87DB-317187A30459}"/>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6" name="Footer Placeholder 5">
            <a:extLst>
              <a:ext uri="{FF2B5EF4-FFF2-40B4-BE49-F238E27FC236}">
                <a16:creationId xmlns:a16="http://schemas.microsoft.com/office/drawing/2014/main" id="{DD3D3FC2-9F45-446E-B37D-6681A3FE9F0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AA797D-1534-469E-9D3D-DF3A69A4D71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54280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27E5A3A6-7F6D-9693-11CB-0977A23A2133}"/>
              </a:ext>
            </a:extLst>
          </p:cNvPr>
          <p:cNvPicPr>
            <a:picLocks noChangeAspect="1"/>
          </p:cNvPicPr>
          <p:nvPr userDrawn="1"/>
        </p:nvPicPr>
        <p:blipFill>
          <a:blip r:embed="rId7"/>
          <a:stretch>
            <a:fillRect/>
          </a:stretch>
        </p:blipFill>
        <p:spPr>
          <a:xfrm>
            <a:off x="-1508760" y="0"/>
            <a:ext cx="1245572" cy="1245572"/>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E6DB6A56-F19F-30A2-AAE9-4E21A90E1F67}"/>
              </a:ext>
            </a:extLst>
          </p:cNvPr>
          <p:cNvPicPr>
            <a:picLocks noChangeAspect="1"/>
          </p:cNvPicPr>
          <p:nvPr userDrawn="1"/>
        </p:nvPicPr>
        <p:blipFill>
          <a:blip r:embed="rId13"/>
          <a:stretch>
            <a:fillRect/>
          </a:stretch>
        </p:blipFill>
        <p:spPr>
          <a:xfrm>
            <a:off x="-1508760" y="0"/>
            <a:ext cx="1245572" cy="1245572"/>
          </a:xfrm>
          <a:prstGeom prst="rect">
            <a:avLst/>
          </a:prstGeom>
        </p:spPr>
      </p:pic>
    </p:spTree>
    <p:extLst>
      <p:ext uri="{BB962C8B-B14F-4D97-AF65-F5344CB8AC3E}">
        <p14:creationId xmlns:p14="http://schemas.microsoft.com/office/powerpoint/2010/main" val="36886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1F062F8B-C29A-4F4A-A8DB-6E1C63C8248D}" type="datetimeFigureOut">
              <a:rPr lang="vi-VN" smtClean="0"/>
              <a:t>25/01/2026</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97356897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png"/><Relationship Id="rId2" Type="http://schemas.openxmlformats.org/officeDocument/2006/relationships/slideLayout" Target="../slideLayouts/slideLayout12.xml"/><Relationship Id="rId16" Type="http://schemas.openxmlformats.org/officeDocument/2006/relationships/image" Target="../media/image14.png"/><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2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1.png"/><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game with a nuclear explosion&#10;&#10;Description automatically generated">
            <a:extLst>
              <a:ext uri="{FF2B5EF4-FFF2-40B4-BE49-F238E27FC236}">
                <a16:creationId xmlns:a16="http://schemas.microsoft.com/office/drawing/2014/main" id="{60BDC63F-6041-A4DD-606E-4677E2140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20" descr="Tải mẫu bộ đội vector, file AI, EPS, PNG, SVG, PSD, JPG/JPEG miễn phí">
            <a:extLst>
              <a:ext uri="{FF2B5EF4-FFF2-40B4-BE49-F238E27FC236}">
                <a16:creationId xmlns:a16="http://schemas.microsoft.com/office/drawing/2014/main" id="{4FBB5488-4297-AD3F-CDF7-F755538C4DC3}"/>
              </a:ext>
            </a:extLst>
          </p:cNvPr>
          <p:cNvPicPr>
            <a:picLocks noChangeAspect="1" noChangeArrowheads="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r="34283"/>
          <a:stretch/>
        </p:blipFill>
        <p:spPr bwMode="auto">
          <a:xfrm>
            <a:off x="2008629" y="2757488"/>
            <a:ext cx="2202148" cy="25132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EAD4DB5-40BE-FA5F-77EC-429E7825F3C4}"/>
              </a:ext>
            </a:extLst>
          </p:cNvPr>
          <p:cNvGrpSpPr/>
          <p:nvPr/>
        </p:nvGrpSpPr>
        <p:grpSpPr>
          <a:xfrm>
            <a:off x="4608871" y="2042652"/>
            <a:ext cx="4830099" cy="2995775"/>
            <a:chOff x="6194322" y="2625212"/>
            <a:chExt cx="6440132" cy="3994367"/>
          </a:xfrm>
        </p:grpSpPr>
        <p:sp>
          <p:nvSpPr>
            <p:cNvPr id="9" name="Freeform 3">
              <a:extLst>
                <a:ext uri="{FF2B5EF4-FFF2-40B4-BE49-F238E27FC236}">
                  <a16:creationId xmlns:a16="http://schemas.microsoft.com/office/drawing/2014/main" id="{1C43E1AE-313C-9EDF-B140-CB1D1D21DFB6}"/>
                </a:ext>
              </a:extLst>
            </p:cNvPr>
            <p:cNvSpPr/>
            <p:nvPr/>
          </p:nvSpPr>
          <p:spPr>
            <a:xfrm flipH="1">
              <a:off x="6194322" y="2625212"/>
              <a:ext cx="6119645" cy="3994367"/>
            </a:xfrm>
            <a:custGeom>
              <a:avLst/>
              <a:gdLst/>
              <a:ahLst/>
              <a:cxnLst/>
              <a:rect l="l" t="t" r="r" b="b"/>
              <a:pathLst>
                <a:path w="7065413" h="4114800">
                  <a:moveTo>
                    <a:pt x="0" y="0"/>
                  </a:moveTo>
                  <a:lnTo>
                    <a:pt x="7065413" y="0"/>
                  </a:lnTo>
                  <a:lnTo>
                    <a:pt x="706541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sp>
          <p:nvSpPr>
            <p:cNvPr id="10" name="Freeform 2">
              <a:extLst>
                <a:ext uri="{FF2B5EF4-FFF2-40B4-BE49-F238E27FC236}">
                  <a16:creationId xmlns:a16="http://schemas.microsoft.com/office/drawing/2014/main" id="{693CF38B-1D4A-BB02-7DFA-2E89F16EB797}"/>
                </a:ext>
              </a:extLst>
            </p:cNvPr>
            <p:cNvSpPr/>
            <p:nvPr/>
          </p:nvSpPr>
          <p:spPr>
            <a:xfrm>
              <a:off x="10259412" y="2625212"/>
              <a:ext cx="2375042" cy="2491228"/>
            </a:xfrm>
            <a:custGeom>
              <a:avLst/>
              <a:gdLst/>
              <a:ahLst/>
              <a:cxnLst/>
              <a:rect l="l" t="t" r="r" b="b"/>
              <a:pathLst>
                <a:path w="4695311" h="4114800">
                  <a:moveTo>
                    <a:pt x="0" y="0"/>
                  </a:moveTo>
                  <a:lnTo>
                    <a:pt x="4695311" y="0"/>
                  </a:lnTo>
                  <a:lnTo>
                    <a:pt x="4695311"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grpSp>
      <p:sp>
        <p:nvSpPr>
          <p:cNvPr id="15" name="Freeform 3">
            <a:extLst>
              <a:ext uri="{FF2B5EF4-FFF2-40B4-BE49-F238E27FC236}">
                <a16:creationId xmlns:a16="http://schemas.microsoft.com/office/drawing/2014/main" id="{D90F7EC7-F492-DB5E-33AD-F409C4D94CAC}"/>
              </a:ext>
            </a:extLst>
          </p:cNvPr>
          <p:cNvSpPr/>
          <p:nvPr/>
        </p:nvSpPr>
        <p:spPr>
          <a:xfrm>
            <a:off x="-71437" y="1243012"/>
            <a:ext cx="1815869" cy="2100263"/>
          </a:xfrm>
          <a:custGeom>
            <a:avLst/>
            <a:gdLst/>
            <a:ahLst/>
            <a:cxnLst/>
            <a:rect l="l" t="t" r="r" b="b"/>
            <a:pathLst>
              <a:path w="3585019" h="4114800">
                <a:moveTo>
                  <a:pt x="0" y="0"/>
                </a:moveTo>
                <a:lnTo>
                  <a:pt x="3585020" y="0"/>
                </a:lnTo>
                <a:lnTo>
                  <a:pt x="358502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pic>
        <p:nvPicPr>
          <p:cNvPr id="16" name="Picture 15" descr="A cartoon of a person in a uniform holding an object&#10;&#10;Description automatically generated">
            <a:extLst>
              <a:ext uri="{FF2B5EF4-FFF2-40B4-BE49-F238E27FC236}">
                <a16:creationId xmlns:a16="http://schemas.microsoft.com/office/drawing/2014/main" id="{1025269E-4F67-1F8B-2F6D-16C1FD1732A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2881" y="2081893"/>
            <a:ext cx="2893219" cy="3168764"/>
          </a:xfrm>
          <a:prstGeom prst="rect">
            <a:avLst/>
          </a:prstGeom>
        </p:spPr>
      </p:pic>
      <p:pic>
        <p:nvPicPr>
          <p:cNvPr id="17" name="Picture 16" descr="A cartoon of a person in a uniform holding an object&#10;&#10;Description automatically generated">
            <a:extLst>
              <a:ext uri="{FF2B5EF4-FFF2-40B4-BE49-F238E27FC236}">
                <a16:creationId xmlns:a16="http://schemas.microsoft.com/office/drawing/2014/main" id="{CEAF37DD-26E3-7399-0312-3298038F6E8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2969" y="2578893"/>
            <a:ext cx="2721769" cy="2721769"/>
          </a:xfrm>
          <a:prstGeom prst="rect">
            <a:avLst/>
          </a:prstGeom>
        </p:spPr>
      </p:pic>
      <p:pic>
        <p:nvPicPr>
          <p:cNvPr id="2" name="Picture 1">
            <a:extLst>
              <a:ext uri="{FF2B5EF4-FFF2-40B4-BE49-F238E27FC236}">
                <a16:creationId xmlns:a16="http://schemas.microsoft.com/office/drawing/2014/main" id="{C5E0EB7F-5BD2-D7C0-A3BA-62D2444B19E5}"/>
              </a:ext>
            </a:extLst>
          </p:cNvPr>
          <p:cNvPicPr>
            <a:picLocks noChangeAspect="1"/>
          </p:cNvPicPr>
          <p:nvPr/>
        </p:nvPicPr>
        <p:blipFill>
          <a:blip r:embed="rId13"/>
          <a:stretch>
            <a:fillRect/>
          </a:stretch>
        </p:blipFill>
        <p:spPr>
          <a:xfrm>
            <a:off x="1292083" y="72349"/>
            <a:ext cx="6194073" cy="944962"/>
          </a:xfrm>
          <a:prstGeom prst="rect">
            <a:avLst/>
          </a:prstGeom>
        </p:spPr>
      </p:pic>
      <p:sp>
        <p:nvSpPr>
          <p:cNvPr id="4" name="Rounded Rectangle 5">
            <a:extLst>
              <a:ext uri="{FF2B5EF4-FFF2-40B4-BE49-F238E27FC236}">
                <a16:creationId xmlns:a16="http://schemas.microsoft.com/office/drawing/2014/main" id="{5F19222F-4088-DEF6-BD47-AF3FB38AE873}"/>
              </a:ext>
            </a:extLst>
          </p:cNvPr>
          <p:cNvSpPr/>
          <p:nvPr/>
        </p:nvSpPr>
        <p:spPr>
          <a:xfrm>
            <a:off x="1132071" y="1426853"/>
            <a:ext cx="7362261" cy="1855189"/>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E9AC38-6453-15FC-86BD-5C58481BC58E}"/>
              </a:ext>
            </a:extLst>
          </p:cNvPr>
          <p:cNvPicPr>
            <a:picLocks noChangeAspect="1"/>
          </p:cNvPicPr>
          <p:nvPr/>
        </p:nvPicPr>
        <p:blipFill>
          <a:blip r:embed="rId14"/>
          <a:stretch>
            <a:fillRect/>
          </a:stretch>
        </p:blipFill>
        <p:spPr>
          <a:xfrm>
            <a:off x="1272540" y="1470366"/>
            <a:ext cx="7121984" cy="1595234"/>
          </a:xfrm>
          <a:prstGeom prst="rect">
            <a:avLst/>
          </a:prstGeom>
        </p:spPr>
      </p:pic>
      <p:pic>
        <p:nvPicPr>
          <p:cNvPr id="20" name="Picture 19">
            <a:extLst>
              <a:ext uri="{FF2B5EF4-FFF2-40B4-BE49-F238E27FC236}">
                <a16:creationId xmlns:a16="http://schemas.microsoft.com/office/drawing/2014/main" id="{DEF2E9D0-572B-B51E-1A92-A83E267C9BF9}"/>
              </a:ext>
            </a:extLst>
          </p:cNvPr>
          <p:cNvPicPr>
            <a:picLocks noChangeAspect="1"/>
          </p:cNvPicPr>
          <p:nvPr/>
        </p:nvPicPr>
        <p:blipFill>
          <a:blip r:embed="rId15"/>
          <a:stretch>
            <a:fillRect/>
          </a:stretch>
        </p:blipFill>
        <p:spPr>
          <a:xfrm>
            <a:off x="100488" y="177504"/>
            <a:ext cx="2206943" cy="963251"/>
          </a:xfrm>
          <a:prstGeom prst="rect">
            <a:avLst/>
          </a:prstGeom>
        </p:spPr>
      </p:pic>
      <p:pic>
        <p:nvPicPr>
          <p:cNvPr id="7" name="Picture 6">
            <a:extLst>
              <a:ext uri="{FF2B5EF4-FFF2-40B4-BE49-F238E27FC236}">
                <a16:creationId xmlns:a16="http://schemas.microsoft.com/office/drawing/2014/main" id="{5209969C-8961-9982-B940-FB2C616714F6}"/>
              </a:ext>
            </a:extLst>
          </p:cNvPr>
          <p:cNvPicPr>
            <a:picLocks noChangeAspect="1"/>
          </p:cNvPicPr>
          <p:nvPr/>
        </p:nvPicPr>
        <p:blipFill>
          <a:blip r:embed="rId16"/>
          <a:stretch>
            <a:fillRect/>
          </a:stretch>
        </p:blipFill>
        <p:spPr>
          <a:xfrm>
            <a:off x="3833979" y="2724444"/>
            <a:ext cx="1786283" cy="755970"/>
          </a:xfrm>
          <a:prstGeom prst="rect">
            <a:avLst/>
          </a:prstGeom>
        </p:spPr>
      </p:pic>
      <p:pic>
        <p:nvPicPr>
          <p:cNvPr id="11" name="Picture 10" descr="A round pink label with white text and a black background&#10;&#10;Description automatically generated">
            <a:extLst>
              <a:ext uri="{FF2B5EF4-FFF2-40B4-BE49-F238E27FC236}">
                <a16:creationId xmlns:a16="http://schemas.microsoft.com/office/drawing/2014/main" id="{704EACCB-7C85-6A46-49EA-CAB1A892E0D9}"/>
              </a:ext>
            </a:extLst>
          </p:cNvPr>
          <p:cNvPicPr>
            <a:picLocks noChangeAspect="1"/>
          </p:cNvPicPr>
          <p:nvPr/>
        </p:nvPicPr>
        <p:blipFill>
          <a:blip r:embed="rId17"/>
          <a:stretch>
            <a:fillRect/>
          </a:stretch>
        </p:blipFill>
        <p:spPr>
          <a:xfrm>
            <a:off x="-1508760" y="0"/>
            <a:ext cx="1245572" cy="1245572"/>
          </a:xfrm>
          <a:prstGeom prst="rect">
            <a:avLst/>
          </a:prstGeom>
        </p:spPr>
      </p:pic>
    </p:spTree>
    <p:custDataLst>
      <p:tags r:id="rId1"/>
    </p:custDataLst>
    <p:extLst>
      <p:ext uri="{BB962C8B-B14F-4D97-AF65-F5344CB8AC3E}">
        <p14:creationId xmlns:p14="http://schemas.microsoft.com/office/powerpoint/2010/main" val="5608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97649" y="121919"/>
            <a:ext cx="6547675" cy="4181337"/>
          </a:xfrm>
          <a:prstGeom prst="rect">
            <a:avLst/>
          </a:prstGeom>
          <a:noFill/>
        </p:spPr>
        <p:txBody>
          <a:bodyPr wrap="square" rtlCol="0">
            <a:spAutoFit/>
          </a:bodyPr>
          <a:lstStyle/>
          <a:p>
            <a:pPr lvl="0" algn="just">
              <a:lnSpc>
                <a:spcPct val="120000"/>
              </a:lnSpc>
            </a:pPr>
            <a:r>
              <a:rPr lang="en-US" sz="2800" dirty="0">
                <a:latin typeface="Arial (Body)"/>
              </a:rPr>
              <a:t>   </a:t>
            </a:r>
            <a:r>
              <a:rPr lang="vi-VN" sz="2800" dirty="0">
                <a:latin typeface="Arial (Body)"/>
              </a:rPr>
              <a:t>Câu chuyện kể về anh Bế Văn Đàn là người dân tộc Tày dũng cảm lấy thân làm giá súng tạo điều kiện cho đồng đội tiêu diệt địch. Em học được tinh thần dũng cảm hy sinh của anh, biết ơn anh quyết tâm học tập hơn nữa để góp phần gìn giữ xây dụng đất nước xứng với sự hy sinh của các anh.</a:t>
            </a:r>
            <a:endParaRPr kumimoji="0" lang="vi-VN" sz="28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ustDataLst>
      <p:tags r:id="rId1"/>
    </p:custDataLst>
    <p:extLst>
      <p:ext uri="{BB962C8B-B14F-4D97-AF65-F5344CB8AC3E}">
        <p14:creationId xmlns:p14="http://schemas.microsoft.com/office/powerpoint/2010/main" val="1206450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5"/>
          <a:stretch>
            <a:fillRect/>
          </a:stretch>
        </p:blipFill>
        <p:spPr>
          <a:xfrm>
            <a:off x="1045031" y="917436"/>
            <a:ext cx="7462151" cy="278611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085272" y="127809"/>
            <a:ext cx="6698092" cy="1302068"/>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8">
              <a:extLst>
                <a:ext uri="{FF2B5EF4-FFF2-40B4-BE49-F238E27FC236}">
                  <a16:creationId xmlns:a16="http://schemas.microsoft.com/office/drawing/2014/main" id="{E10EAB21-B08C-40A9-E26B-ED024E24A0A4}"/>
                </a:ext>
              </a:extLst>
            </p:cNvPr>
            <p:cNvSpPr txBox="1"/>
            <p:nvPr/>
          </p:nvSpPr>
          <p:spPr>
            <a:xfrm>
              <a:off x="5645779" y="2154312"/>
              <a:ext cx="5875661" cy="2925179"/>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Nêu một số tên các anh hùng tiêu biểu trong chiến dịch Điện Biên Phủ</a:t>
              </a:r>
              <a:endParaRPr lang="en-US" sz="2800" dirty="0">
                <a:effectLst/>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BAE74DA4-F5AB-A8E5-99A9-81F2AB657F20}"/>
              </a:ext>
            </a:extLst>
          </p:cNvPr>
          <p:cNvGrpSpPr/>
          <p:nvPr/>
        </p:nvGrpSpPr>
        <p:grpSpPr>
          <a:xfrm>
            <a:off x="2219279" y="1728007"/>
            <a:ext cx="6532554" cy="1676499"/>
            <a:chOff x="5094515" y="1694137"/>
            <a:chExt cx="6844936" cy="4438501"/>
          </a:xfrm>
        </p:grpSpPr>
        <p:sp>
          <p:nvSpPr>
            <p:cNvPr id="9" name="Freeform 2">
              <a:extLst>
                <a:ext uri="{FF2B5EF4-FFF2-40B4-BE49-F238E27FC236}">
                  <a16:creationId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8">
              <a:extLst>
                <a:ext uri="{FF2B5EF4-FFF2-40B4-BE49-F238E27FC236}">
                  <a16:creationId xmlns:a16="http://schemas.microsoft.com/office/drawing/2014/main" id="{5BDB4746-1BBB-848B-3322-12FA5747BA8E}"/>
                </a:ext>
              </a:extLst>
            </p:cNvPr>
            <p:cNvSpPr txBox="1"/>
            <p:nvPr/>
          </p:nvSpPr>
          <p:spPr>
            <a:xfrm>
              <a:off x="5645779" y="2154310"/>
              <a:ext cx="5875661" cy="3978328"/>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Giới thiệu câu chuyện về 1 trong các anh hùng Điện Biên Phủ mà em biết và đã tìm hiểu.</a:t>
              </a:r>
              <a:endParaRPr lang="en-US" sz="2800" dirty="0">
                <a:effectLst/>
                <a:latin typeface="Cambria" panose="02040503050406030204" pitchFamily="18" charset="0"/>
                <a:ea typeface="Cambria" panose="02040503050406030204" pitchFamily="18"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Aptos" panose="02110004020202020204"/>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655909" y="150557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5"/>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3008419" y="1"/>
            <a:ext cx="4672541" cy="349154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6"/>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B9B9F80B-660B-B63D-B0E0-CD2CE0025CC9}"/>
              </a:ext>
            </a:extLst>
          </p:cNvPr>
          <p:cNvPicPr>
            <a:picLocks noChangeAspect="1"/>
          </p:cNvPicPr>
          <p:nvPr/>
        </p:nvPicPr>
        <p:blipFill>
          <a:blip r:embed="rId7"/>
          <a:stretch>
            <a:fillRect/>
          </a:stretch>
        </p:blipFill>
        <p:spPr>
          <a:xfrm>
            <a:off x="3395417" y="778556"/>
            <a:ext cx="3773751" cy="2280102"/>
          </a:xfrm>
          <a:prstGeom prst="rect">
            <a:avLst/>
          </a:prstGeom>
        </p:spPr>
      </p:pic>
    </p:spTree>
    <p:custDataLst>
      <p:tags r:id="rId1"/>
    </p:custDataLst>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97649" y="220570"/>
            <a:ext cx="6547675" cy="4035272"/>
          </a:xfrm>
          <a:prstGeom prst="rect">
            <a:avLst/>
          </a:prstGeom>
          <a:noFill/>
        </p:spPr>
        <p:txBody>
          <a:bodyPr wrap="square" rtlCol="0">
            <a:spAutoFit/>
          </a:bodyPr>
          <a:lstStyle/>
          <a:p>
            <a:pPr algn="just">
              <a:lnSpc>
                <a:spcPct val="120000"/>
              </a:lnSpc>
            </a:pPr>
            <a:r>
              <a:rPr lang="en-US" sz="2700" dirty="0">
                <a:latin typeface="Arial (Body)"/>
              </a:rPr>
              <a:t>   </a:t>
            </a:r>
            <a:r>
              <a:rPr lang="vi-VN" sz="2700" dirty="0">
                <a:latin typeface="Arial (Body)"/>
              </a:rPr>
              <a:t>Để giành được chiến thắng Điện Biên Phủ năm 1954 cả dân tộc đã phải hy sinh, mất mát rất to lớn. Những câu chuyện trong bài học mới chỉ giới thiệu một số tấm gương tiêu biểu. Ngoài ra, còn rất nhiều câu chuyện tấm gương anh hùng khác góp phần làm nên chiến thắng các em có thể về nhà tìm hiểu thêm.</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999949" y="138375"/>
            <a:ext cx="6952065" cy="78418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defRPr/>
            </a:pPr>
            <a:r>
              <a:rPr lang="en-US"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t>
            </a:r>
            <a:r>
              <a:rPr lang="vi-VN"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 kể chuyện: “Theo dòng Lịch sử”</a:t>
            </a:r>
            <a:endParaRPr lang="en-US" sz="2800"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B5F9D336-6998-05B9-0D2F-B27F3754C439}"/>
              </a:ext>
            </a:extLst>
          </p:cNvPr>
          <p:cNvGrpSpPr/>
          <p:nvPr/>
        </p:nvGrpSpPr>
        <p:grpSpPr>
          <a:xfrm>
            <a:off x="1698171" y="1045029"/>
            <a:ext cx="5576207" cy="3910692"/>
            <a:chOff x="2073729" y="1553333"/>
            <a:chExt cx="5502728" cy="3790871"/>
          </a:xfrm>
        </p:grpSpPr>
        <p:pic>
          <p:nvPicPr>
            <p:cNvPr id="4" name="Picture 3">
              <a:extLst>
                <a:ext uri="{FF2B5EF4-FFF2-40B4-BE49-F238E27FC236}">
                  <a16:creationId xmlns:a16="http://schemas.microsoft.com/office/drawing/2014/main" id="{E4A1E986-8987-0D42-FFCB-A845EDB3BEF9}"/>
                </a:ext>
              </a:extLst>
            </p:cNvPr>
            <p:cNvPicPr>
              <a:picLocks noChangeAspect="1"/>
            </p:cNvPicPr>
            <p:nvPr/>
          </p:nvPicPr>
          <p:blipFill>
            <a:blip r:embed="rId4"/>
            <a:stretch>
              <a:fillRect/>
            </a:stretch>
          </p:blipFill>
          <p:spPr>
            <a:xfrm>
              <a:off x="2073729" y="1553333"/>
              <a:ext cx="5453743" cy="2088300"/>
            </a:xfrm>
            <a:prstGeom prst="rect">
              <a:avLst/>
            </a:prstGeom>
          </p:spPr>
        </p:pic>
        <p:pic>
          <p:nvPicPr>
            <p:cNvPr id="7" name="Picture 6">
              <a:extLst>
                <a:ext uri="{FF2B5EF4-FFF2-40B4-BE49-F238E27FC236}">
                  <a16:creationId xmlns:a16="http://schemas.microsoft.com/office/drawing/2014/main" id="{24F50A73-E61B-7EB9-5051-F1234D3A0284}"/>
                </a:ext>
              </a:extLst>
            </p:cNvPr>
            <p:cNvPicPr>
              <a:picLocks noChangeAspect="1"/>
            </p:cNvPicPr>
            <p:nvPr/>
          </p:nvPicPr>
          <p:blipFill>
            <a:blip r:embed="rId5"/>
            <a:stretch>
              <a:fillRect/>
            </a:stretch>
          </p:blipFill>
          <p:spPr>
            <a:xfrm>
              <a:off x="2098220" y="3648144"/>
              <a:ext cx="5478237" cy="1696060"/>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 name="Picture 2">
            <a:extLst>
              <a:ext uri="{FF2B5EF4-FFF2-40B4-BE49-F238E27FC236}">
                <a16:creationId xmlns:a16="http://schemas.microsoft.com/office/drawing/2014/main" id="{90E1C9EA-21AA-F297-D73A-60242071DE81}"/>
              </a:ext>
            </a:extLst>
          </p:cNvPr>
          <p:cNvPicPr>
            <a:picLocks noChangeAspect="1"/>
          </p:cNvPicPr>
          <p:nvPr/>
        </p:nvPicPr>
        <p:blipFill>
          <a:blip r:embed="rId4"/>
          <a:stretch>
            <a:fillRect/>
          </a:stretch>
        </p:blipFill>
        <p:spPr>
          <a:xfrm>
            <a:off x="775607" y="88904"/>
            <a:ext cx="6841672" cy="4885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427419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543598"/>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820058" y="527859"/>
            <a:ext cx="6511720" cy="1302068"/>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nói về nhân vật lịch sử nào?</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8" name="Group 7">
            <a:extLst>
              <a:ext uri="{FF2B5EF4-FFF2-40B4-BE49-F238E27FC236}">
                <a16:creationId xmlns:a16="http://schemas.microsoft.com/office/drawing/2014/main" id="{BAE74DA4-F5AB-A8E5-99A9-81F2AB657F20}"/>
              </a:ext>
            </a:extLst>
          </p:cNvPr>
          <p:cNvGrpSpPr/>
          <p:nvPr/>
        </p:nvGrpSpPr>
        <p:grpSpPr>
          <a:xfrm>
            <a:off x="2954065" y="2128057"/>
            <a:ext cx="5279551" cy="745771"/>
            <a:chOff x="5094515" y="1694137"/>
            <a:chExt cx="6844936" cy="4419699"/>
          </a:xfrm>
        </p:grpSpPr>
        <p:sp>
          <p:nvSpPr>
            <p:cNvPr id="9" name="Freeform 2">
              <a:extLst>
                <a:ext uri="{FF2B5EF4-FFF2-40B4-BE49-F238E27FC236}">
                  <a16:creationId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8">
              <a:extLst>
                <a:ext uri="{FF2B5EF4-FFF2-40B4-BE49-F238E27FC236}">
                  <a16:creationId xmlns:a16="http://schemas.microsoft.com/office/drawing/2014/main" id="{5BDB4746-1BBB-848B-3322-12FA5747BA8E}"/>
                </a:ext>
              </a:extLst>
            </p:cNvPr>
            <p:cNvSpPr txBox="1"/>
            <p:nvPr/>
          </p:nvSpPr>
          <p:spPr>
            <a:xfrm>
              <a:off x="5645779" y="2154309"/>
              <a:ext cx="5875661" cy="114076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 name="Group 1">
            <a:extLst>
              <a:ext uri="{FF2B5EF4-FFF2-40B4-BE49-F238E27FC236}">
                <a16:creationId xmlns:a16="http://schemas.microsoft.com/office/drawing/2014/main" id="{5F1A7B08-8EF4-D553-9732-342FCDAC4AB6}"/>
              </a:ext>
            </a:extLst>
          </p:cNvPr>
          <p:cNvGrpSpPr/>
          <p:nvPr/>
        </p:nvGrpSpPr>
        <p:grpSpPr>
          <a:xfrm>
            <a:off x="2958851" y="3034295"/>
            <a:ext cx="6511720" cy="1302068"/>
            <a:chOff x="5094515" y="1694137"/>
            <a:chExt cx="6844936" cy="4419699"/>
          </a:xfrm>
        </p:grpSpPr>
        <p:sp>
          <p:nvSpPr>
            <p:cNvPr id="3" name="Freeform 2">
              <a:extLst>
                <a:ext uri="{FF2B5EF4-FFF2-40B4-BE49-F238E27FC236}">
                  <a16:creationId xmlns:a16="http://schemas.microsoft.com/office/drawing/2014/main" id="{9A69DFC2-698B-7DCB-7D5E-31C73DBFD70D}"/>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8">
              <a:extLst>
                <a:ext uri="{FF2B5EF4-FFF2-40B4-BE49-F238E27FC236}">
                  <a16:creationId xmlns:a16="http://schemas.microsoft.com/office/drawing/2014/main" id="{C97CCA52-C46A-9BC5-6E1D-6CD4EDF52007}"/>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học được điều gì từ các nhân vật lịch sử ấy?</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custDataLst>
      <p:tags r:id="rId1"/>
    </p:custDataLst>
    <p:extLst>
      <p:ext uri="{BB962C8B-B14F-4D97-AF65-F5344CB8AC3E}">
        <p14:creationId xmlns:p14="http://schemas.microsoft.com/office/powerpoint/2010/main" val="370315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F47DCAD-47FB-9868-72FD-7B990180CCF5}"/>
              </a:ext>
            </a:extLst>
          </p:cNvPr>
          <p:cNvSpPr/>
          <p:nvPr/>
        </p:nvSpPr>
        <p:spPr>
          <a:xfrm>
            <a:off x="2228850" y="101293"/>
            <a:ext cx="4988378" cy="69880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libri" panose="020F0502020204030204" pitchFamily="34" charset="0"/>
                <a:cs typeface="Calibri" panose="020F0502020204030204" pitchFamily="34" charset="0"/>
              </a:rPr>
              <a:t>Tiêu</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chí</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đánh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giá</a:t>
            </a:r>
            <a:endParaRPr lang="en-US" sz="3600" b="1" dirty="0">
              <a:solidFill>
                <a:schemeClr val="tx1"/>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EE498ACD-B635-69FB-25D3-4CE81FBE238F}"/>
              </a:ext>
            </a:extLst>
          </p:cNvPr>
          <p:cNvGraphicFramePr>
            <a:graphicFrameLocks noGrp="1"/>
          </p:cNvGraphicFramePr>
          <p:nvPr>
            <p:extLst>
              <p:ext uri="{D42A27DB-BD31-4B8C-83A1-F6EECF244321}">
                <p14:modId xmlns:p14="http://schemas.microsoft.com/office/powerpoint/2010/main" val="3534272185"/>
              </p:ext>
            </p:extLst>
          </p:nvPr>
        </p:nvGraphicFramePr>
        <p:xfrm>
          <a:off x="212271" y="1018096"/>
          <a:ext cx="8670472" cy="3706074"/>
        </p:xfrm>
        <a:graphic>
          <a:graphicData uri="http://schemas.openxmlformats.org/drawingml/2006/table">
            <a:tbl>
              <a:tblPr firstRow="1" firstCol="1" bandRow="1">
                <a:tableStyleId>{3C8B946D-89CA-4C85-9ED6-813A86BD0FB8}</a:tableStyleId>
              </a:tblPr>
              <a:tblGrid>
                <a:gridCol w="1576450">
                  <a:extLst>
                    <a:ext uri="{9D8B030D-6E8A-4147-A177-3AD203B41FA5}">
                      <a16:colId xmlns:a16="http://schemas.microsoft.com/office/drawing/2014/main" val="2858173643"/>
                    </a:ext>
                  </a:extLst>
                </a:gridCol>
                <a:gridCol w="2758786">
                  <a:extLst>
                    <a:ext uri="{9D8B030D-6E8A-4147-A177-3AD203B41FA5}">
                      <a16:colId xmlns:a16="http://schemas.microsoft.com/office/drawing/2014/main" val="797668347"/>
                    </a:ext>
                  </a:extLst>
                </a:gridCol>
                <a:gridCol w="2167618">
                  <a:extLst>
                    <a:ext uri="{9D8B030D-6E8A-4147-A177-3AD203B41FA5}">
                      <a16:colId xmlns:a16="http://schemas.microsoft.com/office/drawing/2014/main" val="521576154"/>
                    </a:ext>
                  </a:extLst>
                </a:gridCol>
                <a:gridCol w="2167618">
                  <a:extLst>
                    <a:ext uri="{9D8B030D-6E8A-4147-A177-3AD203B41FA5}">
                      <a16:colId xmlns:a16="http://schemas.microsoft.com/office/drawing/2014/main" val="264457929"/>
                    </a:ext>
                  </a:extLst>
                </a:gridCol>
              </a:tblGrid>
              <a:tr h="305517">
                <a:tc>
                  <a:txBody>
                    <a:bodyPr/>
                    <a:lstStyle/>
                    <a:p>
                      <a:pPr marL="0" marR="0" algn="ctr">
                        <a:lnSpc>
                          <a:spcPct val="120000"/>
                        </a:lnSpc>
                        <a:spcBef>
                          <a:spcPts val="0"/>
                        </a:spcBef>
                        <a:spcAft>
                          <a:spcPts val="0"/>
                        </a:spcAft>
                      </a:pPr>
                      <a:r>
                        <a:rPr lang="en-US" sz="1800" b="1" dirty="0" err="1">
                          <a:effectLst/>
                        </a:rPr>
                        <a:t>Tiêu</a:t>
                      </a:r>
                      <a:r>
                        <a:rPr lang="en-US" sz="1800" b="1" dirty="0">
                          <a:effectLst/>
                        </a:rPr>
                        <a:t> </a:t>
                      </a:r>
                      <a:r>
                        <a:rPr lang="en-US" sz="1800" b="1" dirty="0" err="1">
                          <a:effectLst/>
                        </a:rPr>
                        <a:t>đề</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1</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86429094"/>
                  </a:ext>
                </a:extLst>
              </a:tr>
              <a:tr h="624937">
                <a:tc rowSpan="2">
                  <a:txBody>
                    <a:bodyPr/>
                    <a:lstStyle/>
                    <a:p>
                      <a:pPr marL="0" marR="0" algn="ctr">
                        <a:lnSpc>
                          <a:spcPct val="120000"/>
                        </a:lnSpc>
                        <a:spcBef>
                          <a:spcPts val="0"/>
                        </a:spcBef>
                        <a:spcAft>
                          <a:spcPts val="0"/>
                        </a:spcAft>
                      </a:pP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1800" dirty="0" err="1">
                          <a:solidFill>
                            <a:srgbClr val="002060"/>
                          </a:solidFill>
                          <a:effectLst/>
                        </a:rPr>
                        <a:t>Trình</a:t>
                      </a:r>
                      <a:r>
                        <a:rPr lang="en-US" sz="1800" dirty="0">
                          <a:solidFill>
                            <a:srgbClr val="002060"/>
                          </a:solidFill>
                          <a:effectLst/>
                        </a:rPr>
                        <a:t> </a:t>
                      </a:r>
                      <a:r>
                        <a:rPr lang="en-US" sz="1800" dirty="0" err="1">
                          <a:solidFill>
                            <a:srgbClr val="002060"/>
                          </a:solidFill>
                          <a:effectLst/>
                        </a:rPr>
                        <a:t>bày</a:t>
                      </a:r>
                      <a:r>
                        <a:rPr lang="en-US" sz="1800" dirty="0">
                          <a:solidFill>
                            <a:srgbClr val="002060"/>
                          </a:solidFill>
                          <a:effectLst/>
                        </a:rPr>
                        <a:t> </a:t>
                      </a:r>
                      <a:r>
                        <a:rPr lang="en-US" sz="1800" dirty="0" err="1">
                          <a:solidFill>
                            <a:srgbClr val="002060"/>
                          </a:solidFill>
                          <a:effectLst/>
                        </a:rPr>
                        <a:t>mạch</a:t>
                      </a:r>
                      <a:r>
                        <a:rPr lang="en-US" sz="1800" dirty="0">
                          <a:solidFill>
                            <a:srgbClr val="002060"/>
                          </a:solidFill>
                          <a:effectLst/>
                        </a:rPr>
                        <a:t> </a:t>
                      </a:r>
                      <a:r>
                        <a:rPr lang="en-US" sz="1800" dirty="0" err="1">
                          <a:solidFill>
                            <a:srgbClr val="002060"/>
                          </a:solidFill>
                          <a:effectLst/>
                        </a:rPr>
                        <a:t>lạc</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Còn nhầm lẫn 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r>
                        <a:rPr lang="en-US" sz="1800" dirty="0">
                          <a:solidFill>
                            <a:srgbClr val="002060"/>
                          </a:solidFill>
                          <a:effectLst/>
                        </a:rPr>
                        <a:t> .</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9223070"/>
                  </a:ext>
                </a:extLst>
              </a:tr>
              <a:tr h="145807">
                <a:tc vMerge="1">
                  <a:txBody>
                    <a:bodyPr/>
                    <a:lstStyle/>
                    <a:p>
                      <a:endParaRPr lang="en-US"/>
                    </a:p>
                  </a:txBody>
                  <a:tcPr/>
                </a:tc>
                <a:tc>
                  <a:txBody>
                    <a:bodyPr/>
                    <a:lstStyle/>
                    <a:p>
                      <a:pPr marL="0" marR="0" algn="ctr">
                        <a:lnSpc>
                          <a:spcPct val="120000"/>
                        </a:lnSpc>
                        <a:spcBef>
                          <a:spcPts val="0"/>
                        </a:spcBef>
                        <a:spcAft>
                          <a:spcPts val="0"/>
                        </a:spcAft>
                      </a:pPr>
                      <a:r>
                        <a:rPr lang="en-US" sz="1800" dirty="0">
                          <a:solidFill>
                            <a:srgbClr val="002060"/>
                          </a:solidFill>
                          <a:effectLst/>
                        </a:rPr>
                        <a:t>2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1800" dirty="0">
                          <a:solidFill>
                            <a:srgbClr val="002060"/>
                          </a:solidFill>
                          <a:effectLst/>
                        </a:rPr>
                        <a:t>1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1800" dirty="0">
                          <a:solidFill>
                            <a:srgbClr val="002060"/>
                          </a:solidFill>
                          <a:effectLst/>
                        </a:rPr>
                        <a:t>0,5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636217"/>
                  </a:ext>
                </a:extLst>
              </a:tr>
              <a:tr h="1086066">
                <a:tc rowSpan="2">
                  <a:txBody>
                    <a:bodyPr/>
                    <a:lstStyle/>
                    <a:p>
                      <a:pPr marL="0" marR="0" algn="ctr">
                        <a:lnSpc>
                          <a:spcPct val="120000"/>
                        </a:lnSpc>
                        <a:spcBef>
                          <a:spcPts val="0"/>
                        </a:spcBef>
                        <a:spcAft>
                          <a:spcPts val="0"/>
                        </a:spcAft>
                      </a:pP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nói</a:t>
                      </a:r>
                      <a:r>
                        <a:rPr lang="en-US" sz="1800" dirty="0">
                          <a:solidFill>
                            <a:srgbClr val="002060"/>
                          </a:solidFill>
                          <a:effectLst/>
                        </a:rPr>
                        <a:t>, </a:t>
                      </a:r>
                      <a:r>
                        <a:rPr lang="en-US" sz="1800" dirty="0" err="1">
                          <a:solidFill>
                            <a:srgbClr val="002060"/>
                          </a:solidFill>
                          <a:effectLst/>
                        </a:rPr>
                        <a:t>biểu</a:t>
                      </a:r>
                      <a:r>
                        <a:rPr lang="en-US" sz="1800" dirty="0">
                          <a:solidFill>
                            <a:srgbClr val="002060"/>
                          </a:solidFill>
                          <a:effectLst/>
                        </a:rPr>
                        <a:t> </a:t>
                      </a:r>
                      <a:r>
                        <a:rPr lang="en-US" sz="1800" dirty="0" err="1">
                          <a:solidFill>
                            <a:srgbClr val="002060"/>
                          </a:solidFill>
                          <a:effectLst/>
                        </a:rPr>
                        <a:t>cảm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To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nhấn</a:t>
                      </a:r>
                      <a:r>
                        <a:rPr lang="en-US" sz="1800" dirty="0">
                          <a:solidFill>
                            <a:srgbClr val="002060"/>
                          </a:solidFill>
                          <a:effectLst/>
                        </a:rPr>
                        <a:t> </a:t>
                      </a: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đúng</a:t>
                      </a:r>
                      <a:r>
                        <a:rPr lang="en-US" sz="1800" dirty="0">
                          <a:solidFill>
                            <a:srgbClr val="002060"/>
                          </a:solidFill>
                          <a:effectLst/>
                        </a:rPr>
                        <a:t>, </a:t>
                      </a:r>
                      <a:r>
                        <a:rPr lang="en-US" sz="1800" dirty="0" err="1">
                          <a:solidFill>
                            <a:srgbClr val="002060"/>
                          </a:solidFill>
                          <a:effectLst/>
                        </a:rPr>
                        <a:t>thể</a:t>
                      </a:r>
                      <a:r>
                        <a:rPr lang="en-US" sz="1800" dirty="0">
                          <a:solidFill>
                            <a:srgbClr val="002060"/>
                          </a:solidFill>
                          <a:effectLst/>
                        </a:rPr>
                        <a:t> </a:t>
                      </a:r>
                      <a:r>
                        <a:rPr lang="en-US" sz="1800" dirty="0" err="1">
                          <a:solidFill>
                            <a:srgbClr val="002060"/>
                          </a:solidFill>
                          <a:effectLst/>
                        </a:rPr>
                        <a:t>hiện</a:t>
                      </a:r>
                      <a:r>
                        <a:rPr lang="en-US" sz="1800" dirty="0">
                          <a:solidFill>
                            <a:srgbClr val="002060"/>
                          </a:solidFill>
                          <a:effectLst/>
                        </a:rPr>
                        <a:t> </a:t>
                      </a:r>
                      <a:r>
                        <a:rPr lang="en-US" sz="1800" dirty="0" err="1">
                          <a:solidFill>
                            <a:srgbClr val="002060"/>
                          </a:solidFill>
                          <a:effectLst/>
                        </a:rPr>
                        <a:t>cảm</a:t>
                      </a:r>
                      <a:r>
                        <a:rPr lang="en-US" sz="1800" dirty="0">
                          <a:solidFill>
                            <a:srgbClr val="002060"/>
                          </a:solidFill>
                          <a:effectLst/>
                        </a:rPr>
                        <a:t> </a:t>
                      </a:r>
                      <a:r>
                        <a:rPr lang="en-US" sz="1800" dirty="0" err="1">
                          <a:solidFill>
                            <a:srgbClr val="002060"/>
                          </a:solidFill>
                          <a:effectLst/>
                        </a:rPr>
                        <a:t>xúc</a:t>
                      </a:r>
                      <a:r>
                        <a:rPr lang="en-US" sz="1800" dirty="0">
                          <a:solidFill>
                            <a:srgbClr val="002060"/>
                          </a:solidFill>
                          <a:effectLst/>
                        </a:rPr>
                        <a:t> qua </a:t>
                      </a:r>
                      <a:r>
                        <a:rPr lang="en-US" sz="1800" dirty="0" err="1">
                          <a:solidFill>
                            <a:srgbClr val="002060"/>
                          </a:solidFill>
                          <a:effectLst/>
                        </a:rPr>
                        <a:t>cử</a:t>
                      </a:r>
                      <a:r>
                        <a:rPr lang="en-US" sz="1800" dirty="0">
                          <a:solidFill>
                            <a:srgbClr val="002060"/>
                          </a:solidFill>
                          <a:effectLst/>
                        </a:rPr>
                        <a:t> </a:t>
                      </a:r>
                      <a:r>
                        <a:rPr lang="en-US" sz="1800" dirty="0" err="1">
                          <a:solidFill>
                            <a:srgbClr val="002060"/>
                          </a:solidFill>
                          <a:effectLst/>
                        </a:rPr>
                        <a:t>chỉ</a:t>
                      </a:r>
                      <a:r>
                        <a:rPr lang="en-US" sz="1800" dirty="0">
                          <a:solidFill>
                            <a:srgbClr val="002060"/>
                          </a:solidFill>
                          <a:effectLst/>
                        </a:rPr>
                        <a:t> </a:t>
                      </a:r>
                      <a:r>
                        <a:rPr lang="en-US" sz="1800" dirty="0" err="1">
                          <a:solidFill>
                            <a:srgbClr val="002060"/>
                          </a:solidFill>
                          <a:effectLst/>
                        </a:rPr>
                        <a:t>nét</a:t>
                      </a:r>
                      <a:r>
                        <a:rPr lang="en-US" sz="1800" dirty="0">
                          <a:solidFill>
                            <a:srgbClr val="002060"/>
                          </a:solidFill>
                          <a:effectLst/>
                        </a:rPr>
                        <a:t> </a:t>
                      </a:r>
                      <a:r>
                        <a:rPr lang="en-US" sz="1800" dirty="0" err="1">
                          <a:solidFill>
                            <a:srgbClr val="002060"/>
                          </a:solidFill>
                          <a:effectLst/>
                        </a:rPr>
                        <a:t>mặt</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các</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1.</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a:t>
                      </a:r>
                      <a:r>
                        <a:rPr lang="en-US" sz="1800" dirty="0" err="1">
                          <a:solidFill>
                            <a:srgbClr val="002060"/>
                          </a:solidFill>
                          <a:effectLst/>
                        </a:rPr>
                        <a:t>nào</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263312"/>
                  </a:ext>
                </a:extLst>
              </a:tr>
              <a:tr h="145807">
                <a:tc vMerge="1">
                  <a:txBody>
                    <a:bodyPr/>
                    <a:lstStyle/>
                    <a:p>
                      <a:endParaRPr lang="en-US"/>
                    </a:p>
                  </a:txBody>
                  <a:tcPr/>
                </a:tc>
                <a:tc>
                  <a:txBody>
                    <a:bodyPr/>
                    <a:lstStyle/>
                    <a:p>
                      <a:pPr marL="0" marR="0" algn="ctr">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0551777"/>
                  </a:ext>
                </a:extLst>
              </a:tr>
              <a:tr h="784647">
                <a:tc rowSpan="2">
                  <a:txBody>
                    <a:bodyPr/>
                    <a:lstStyle/>
                    <a:p>
                      <a:pPr marL="0" marR="0" algn="ctr">
                        <a:lnSpc>
                          <a:spcPct val="120000"/>
                        </a:lnSpc>
                        <a:spcBef>
                          <a:spcPts val="0"/>
                        </a:spcBef>
                        <a:spcAft>
                          <a:spcPts val="0"/>
                        </a:spcAft>
                      </a:pPr>
                      <a:r>
                        <a:rPr lang="en-US" sz="1800" dirty="0" err="1">
                          <a:solidFill>
                            <a:srgbClr val="002060"/>
                          </a:solidFill>
                          <a:effectLst/>
                        </a:rPr>
                        <a:t>Nội</a:t>
                      </a:r>
                      <a:r>
                        <a:rPr lang="en-US" sz="1800" dirty="0">
                          <a:solidFill>
                            <a:srgbClr val="002060"/>
                          </a:solidFill>
                          <a:effectLst/>
                        </a:rPr>
                        <a:t> dung</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Đầy</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theo</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Còn</a:t>
                      </a:r>
                      <a:r>
                        <a:rPr lang="en-US" sz="1800" dirty="0">
                          <a:solidFill>
                            <a:srgbClr val="002060"/>
                          </a:solidFill>
                          <a:effectLst/>
                        </a:rPr>
                        <a:t> </a:t>
                      </a:r>
                      <a:r>
                        <a:rPr lang="en-US" sz="1800" dirty="0" err="1">
                          <a:solidFill>
                            <a:srgbClr val="002060"/>
                          </a:solidFill>
                          <a:effectLst/>
                        </a:rPr>
                        <a:t>thiếu</a:t>
                      </a:r>
                      <a:r>
                        <a:rPr lang="en-US" sz="1800" dirty="0">
                          <a:solidFill>
                            <a:srgbClr val="002060"/>
                          </a:solidFill>
                          <a:effectLst/>
                        </a:rPr>
                        <a:t> 1 </a:t>
                      </a:r>
                      <a:r>
                        <a:rPr lang="en-US" sz="1800" dirty="0" err="1">
                          <a:solidFill>
                            <a:srgbClr val="002060"/>
                          </a:solidFill>
                          <a:effectLst/>
                        </a:rPr>
                        <a:t>số</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Thiếu</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lộn</a:t>
                      </a:r>
                      <a:r>
                        <a:rPr lang="en-US" sz="1800" dirty="0">
                          <a:solidFill>
                            <a:srgbClr val="002060"/>
                          </a:solidFill>
                          <a:effectLst/>
                        </a:rPr>
                        <a:t> </a:t>
                      </a:r>
                      <a:r>
                        <a:rPr lang="en-US" sz="1800" dirty="0" err="1">
                          <a:solidFill>
                            <a:srgbClr val="002060"/>
                          </a:solidFill>
                          <a:effectLst/>
                        </a:rPr>
                        <a:t>xộn</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624624"/>
                  </a:ext>
                </a:extLst>
              </a:tr>
              <a:tr h="145807">
                <a:tc vMerge="1">
                  <a:txBody>
                    <a:bodyPr/>
                    <a:lstStyle/>
                    <a:p>
                      <a:endParaRPr lang="en-US"/>
                    </a:p>
                  </a:txBody>
                  <a:tcPr/>
                </a:tc>
                <a:tc>
                  <a:txBody>
                    <a:bodyPr/>
                    <a:lstStyle/>
                    <a:p>
                      <a:pPr marL="0" marR="0" algn="ctr">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394484"/>
                  </a:ext>
                </a:extLst>
              </a:tr>
            </a:tbl>
          </a:graphicData>
        </a:graphic>
      </p:graphicFrame>
    </p:spTree>
    <p:custDataLst>
      <p:tags r:id="rId1"/>
    </p:custDataLst>
    <p:extLst>
      <p:ext uri="{BB962C8B-B14F-4D97-AF65-F5344CB8AC3E}">
        <p14:creationId xmlns:p14="http://schemas.microsoft.com/office/powerpoint/2010/main" val="21588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97649" y="192952"/>
            <a:ext cx="6547675" cy="4117602"/>
          </a:xfrm>
          <a:prstGeom prst="rect">
            <a:avLst/>
          </a:prstGeom>
          <a:noFill/>
        </p:spPr>
        <p:txBody>
          <a:bodyPr wrap="square" rtlCol="0">
            <a:spAutoFit/>
          </a:bodyPr>
          <a:lstStyle/>
          <a:p>
            <a:pPr lvl="0" algn="just">
              <a:lnSpc>
                <a:spcPct val="120000"/>
              </a:lnSpc>
            </a:pPr>
            <a:r>
              <a:rPr lang="en-US" sz="2200" dirty="0">
                <a:latin typeface="Arial (Body)"/>
              </a:rPr>
              <a:t>   </a:t>
            </a:r>
            <a:r>
              <a:rPr lang="vi-VN" sz="2200" dirty="0">
                <a:latin typeface="Arial (Body)"/>
              </a:rPr>
              <a:t>Câu chuyện kể về Phan Đình Giót: Nói về sự hy sinh của Phan Đình Giót. Ờ Him Lam trong chiến dịch Điện Biên Phủ. Tấm gương anh hùng Phan Đình Giót đã nêu cao tinh thần quyết thắng cho các chiến sĩ trên toàn mặt trận quyết tâm tiêu diệt địch tại Điện Biên Phủ. Câu chuyện của anh khiến em học được lòng quyết tâm vượt khó kiên cường, sáng tạo trong các hoạt động, em biết ơn các anh hùng dân tộc, em cố gắng học tập để noi gương các anh gìn giữ và xây dựng đất nước.</a:t>
            </a:r>
            <a:endParaRPr kumimoji="0" lang="vi-VN" sz="22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ustDataLst>
      <p:tags r:id="rId1"/>
    </p:custDataLst>
    <p:extLst>
      <p:ext uri="{BB962C8B-B14F-4D97-AF65-F5344CB8AC3E}">
        <p14:creationId xmlns:p14="http://schemas.microsoft.com/office/powerpoint/2010/main" val="228034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E009206-2173-4982-A867-20D95D57350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m\uFFFDN\uFFFD{19812E9B-0A56-4FB8-971E-C90E5B8AEAE0}&quot;,&quot;C:\\Users\\PC\\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KNTT  Bai 15 Chien dich Dien Bien Phu nam 1954"/>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528522FF-656B-4F2F-9E1A-1B658E03D026}:11088611"/>
</p:tagLst>
</file>

<file path=ppt/tags/tag11.xml><?xml version="1.0" encoding="utf-8"?>
<p:tagLst xmlns:a="http://schemas.openxmlformats.org/drawingml/2006/main" xmlns:r="http://schemas.openxmlformats.org/officeDocument/2006/relationships" xmlns:p="http://schemas.openxmlformats.org/presentationml/2006/main">
  <p:tag name="GENSWF_SLIDE_UID" val="{732CE845-AB74-4250-8FD4-61E98DE770B8}:11088612"/>
</p:tagLst>
</file>

<file path=ppt/tags/tag12.xml><?xml version="1.0" encoding="utf-8"?>
<p:tagLst xmlns:a="http://schemas.openxmlformats.org/drawingml/2006/main" xmlns:r="http://schemas.openxmlformats.org/officeDocument/2006/relationships" xmlns:p="http://schemas.openxmlformats.org/presentationml/2006/main">
  <p:tag name="GENSWF_SLIDE_UID" val="{39920F4E-4675-47CC-984C-D6BB95F757E7}:263"/>
</p:tagLst>
</file>

<file path=ppt/tags/tag2.xml><?xml version="1.0" encoding="utf-8"?>
<p:tagLst xmlns:a="http://schemas.openxmlformats.org/drawingml/2006/main" xmlns:r="http://schemas.openxmlformats.org/officeDocument/2006/relationships" xmlns:p="http://schemas.openxmlformats.org/presentationml/2006/main">
  <p:tag name="GENSWF_SLIDE_UID" val="{A36A7684-9EAC-4BF1-BFDD-A2C59243F0D4}:265"/>
</p:tagLst>
</file>

<file path=ppt/tags/tag3.xml><?xml version="1.0" encoding="utf-8"?>
<p:tagLst xmlns:a="http://schemas.openxmlformats.org/drawingml/2006/main" xmlns:r="http://schemas.openxmlformats.org/officeDocument/2006/relationships" xmlns:p="http://schemas.openxmlformats.org/presentationml/2006/main">
  <p:tag name="GENSWF_SLIDE_UID" val="{B062767C-A3C1-4E98-8959-07B9AA416026}:257"/>
</p:tagLst>
</file>

<file path=ppt/tags/tag4.xml><?xml version="1.0" encoding="utf-8"?>
<p:tagLst xmlns:a="http://schemas.openxmlformats.org/drawingml/2006/main" xmlns:r="http://schemas.openxmlformats.org/officeDocument/2006/relationships" xmlns:p="http://schemas.openxmlformats.org/presentationml/2006/main">
  <p:tag name="GENSWF_SLIDE_UID" val="{80C37ADB-7BF2-42AB-8DBF-8B5699CD51A3}:11088609"/>
</p:tagLst>
</file>

<file path=ppt/tags/tag5.xml><?xml version="1.0" encoding="utf-8"?>
<p:tagLst xmlns:a="http://schemas.openxmlformats.org/drawingml/2006/main" xmlns:r="http://schemas.openxmlformats.org/officeDocument/2006/relationships" xmlns:p="http://schemas.openxmlformats.org/presentationml/2006/main">
  <p:tag name="GENSWF_SLIDE_UID" val="{99E6FD37-2169-4D47-9C0D-76F90E998165}:262"/>
</p:tagLst>
</file>

<file path=ppt/tags/tag6.xml><?xml version="1.0" encoding="utf-8"?>
<p:tagLst xmlns:a="http://schemas.openxmlformats.org/drawingml/2006/main" xmlns:r="http://schemas.openxmlformats.org/officeDocument/2006/relationships" xmlns:p="http://schemas.openxmlformats.org/presentationml/2006/main">
  <p:tag name="GENSWF_SLIDE_UID" val="{2324DE4F-892D-4C23-A2B1-7029908876C1}:260"/>
</p:tagLst>
</file>

<file path=ppt/tags/tag7.xml><?xml version="1.0" encoding="utf-8"?>
<p:tagLst xmlns:a="http://schemas.openxmlformats.org/drawingml/2006/main" xmlns:r="http://schemas.openxmlformats.org/officeDocument/2006/relationships" xmlns:p="http://schemas.openxmlformats.org/presentationml/2006/main">
  <p:tag name="GENSWF_SLIDE_UID" val="{55725BF0-A324-4C25-8B7D-B55953791D41}:310"/>
</p:tagLst>
</file>

<file path=ppt/tags/tag8.xml><?xml version="1.0" encoding="utf-8"?>
<p:tagLst xmlns:a="http://schemas.openxmlformats.org/drawingml/2006/main" xmlns:r="http://schemas.openxmlformats.org/officeDocument/2006/relationships" xmlns:p="http://schemas.openxmlformats.org/presentationml/2006/main">
  <p:tag name="GENSWF_SLIDE_UID" val="{D531D983-3781-4E22-8D90-8F03D7808AC2}:11088610"/>
</p:tagLst>
</file>

<file path=ppt/tags/tag9.xml><?xml version="1.0" encoding="utf-8"?>
<p:tagLst xmlns:a="http://schemas.openxmlformats.org/drawingml/2006/main" xmlns:r="http://schemas.openxmlformats.org/officeDocument/2006/relationships" xmlns:p="http://schemas.openxmlformats.org/presentationml/2006/main">
  <p:tag name="GENSWF_SLIDE_UID" val="{039D3426-2CB2-441D-88E3-38800C89364B}:314"/>
</p:tagLst>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446</Words>
  <Application>Microsoft Office PowerPoint</Application>
  <PresentationFormat>On-screen Show (16:9)</PresentationFormat>
  <Paragraphs>35</Paragraphs>
  <Slides>11</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11</vt:i4>
      </vt:variant>
    </vt:vector>
  </HeadingPairs>
  <TitlesOfParts>
    <vt:vector size="24" baseType="lpstr">
      <vt:lpstr>Advent Pro</vt:lpstr>
      <vt:lpstr>Aptos</vt:lpstr>
      <vt:lpstr>Aptos Display</vt:lpstr>
      <vt:lpstr>Arial</vt:lpstr>
      <vt:lpstr>Arial (Body)</vt:lpstr>
      <vt:lpstr>Calibri</vt:lpstr>
      <vt:lpstr>Cambria</vt:lpstr>
      <vt:lpstr>Livvic</vt:lpstr>
      <vt:lpstr>Roboto Condensed Light</vt:lpstr>
      <vt:lpstr>Times New Roman</vt:lpstr>
      <vt:lpstr>War Background by Slidesgo</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KNTT  Bai 15 Chien dich Dien Bien Phu nam 1954</dc:title>
  <dc:creator>Kim Nhỏ</dc:creator>
  <cp:lastModifiedBy>PC</cp:lastModifiedBy>
  <cp:revision>79</cp:revision>
  <dcterms:modified xsi:type="dcterms:W3CDTF">2026-01-25T03:57:51Z</dcterms:modified>
</cp:coreProperties>
</file>