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707" r:id="rId3"/>
  </p:sldMasterIdLst>
  <p:notesMasterIdLst>
    <p:notesMasterId r:id="rId29"/>
  </p:notesMasterIdLst>
  <p:sldIdLst>
    <p:sldId id="283" r:id="rId4"/>
    <p:sldId id="284" r:id="rId5"/>
    <p:sldId id="307" r:id="rId6"/>
    <p:sldId id="257" r:id="rId7"/>
    <p:sldId id="267" r:id="rId8"/>
    <p:sldId id="268" r:id="rId9"/>
    <p:sldId id="269" r:id="rId10"/>
    <p:sldId id="273" r:id="rId11"/>
    <p:sldId id="308" r:id="rId12"/>
    <p:sldId id="309" r:id="rId13"/>
    <p:sldId id="310" r:id="rId14"/>
    <p:sldId id="312" r:id="rId15"/>
    <p:sldId id="313" r:id="rId16"/>
    <p:sldId id="314" r:id="rId17"/>
    <p:sldId id="315" r:id="rId18"/>
    <p:sldId id="316" r:id="rId19"/>
    <p:sldId id="317" r:id="rId20"/>
    <p:sldId id="318" r:id="rId21"/>
    <p:sldId id="319" r:id="rId22"/>
    <p:sldId id="320" r:id="rId23"/>
    <p:sldId id="321" r:id="rId24"/>
    <p:sldId id="303" r:id="rId25"/>
    <p:sldId id="323" r:id="rId26"/>
    <p:sldId id="509" r:id="rId27"/>
    <p:sldId id="280" r:id="rId28"/>
  </p:sldIdLst>
  <p:sldSz cx="12192000" cy="6858000"/>
  <p:notesSz cx="6858000" cy="9144000"/>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182"/>
    <a:srgbClr val="FFD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4" autoAdjust="0"/>
    <p:restoredTop sz="94698"/>
  </p:normalViewPr>
  <p:slideViewPr>
    <p:cSldViewPr snapToGrid="0">
      <p:cViewPr varScale="1">
        <p:scale>
          <a:sx n="87" d="100"/>
          <a:sy n="87" d="100"/>
        </p:scale>
        <p:origin x="93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tags" Target="tags/tag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B688F7-5648-4E22-B1B4-2906A952DE49}" type="datetimeFigureOut">
              <a:rPr lang="en-US" smtClean="0"/>
              <a:t>1/28/2026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FB4EA9-C9E4-4037-9437-695027E9C891}" type="slidenum">
              <a:rPr lang="en-US" smtClean="0"/>
              <a:t>‹#›</a:t>
            </a:fld>
            <a:endParaRPr lang="en-US"/>
          </a:p>
        </p:txBody>
      </p:sp>
    </p:spTree>
    <p:extLst>
      <p:ext uri="{BB962C8B-B14F-4D97-AF65-F5344CB8AC3E}">
        <p14:creationId xmlns:p14="http://schemas.microsoft.com/office/powerpoint/2010/main" val="2872242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FB4EA9-C9E4-4037-9437-695027E9C891}" type="slidenum">
              <a:rPr lang="en-US" smtClean="0"/>
              <a:t>1</a:t>
            </a:fld>
            <a:endParaRPr lang="en-US"/>
          </a:p>
        </p:txBody>
      </p:sp>
    </p:spTree>
    <p:extLst>
      <p:ext uri="{BB962C8B-B14F-4D97-AF65-F5344CB8AC3E}">
        <p14:creationId xmlns:p14="http://schemas.microsoft.com/office/powerpoint/2010/main" val="895832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FB4EA9-C9E4-4037-9437-695027E9C891}" type="slidenum">
              <a:rPr lang="en-US" smtClean="0"/>
              <a:t>10</a:t>
            </a:fld>
            <a:endParaRPr lang="en-US"/>
          </a:p>
        </p:txBody>
      </p:sp>
    </p:spTree>
    <p:extLst>
      <p:ext uri="{BB962C8B-B14F-4D97-AF65-F5344CB8AC3E}">
        <p14:creationId xmlns:p14="http://schemas.microsoft.com/office/powerpoint/2010/main" val="25903822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FB4EA9-C9E4-4037-9437-695027E9C891}" type="slidenum">
              <a:rPr lang="en-US" smtClean="0"/>
              <a:t>11</a:t>
            </a:fld>
            <a:endParaRPr lang="en-US"/>
          </a:p>
        </p:txBody>
      </p:sp>
    </p:spTree>
    <p:extLst>
      <p:ext uri="{BB962C8B-B14F-4D97-AF65-F5344CB8AC3E}">
        <p14:creationId xmlns:p14="http://schemas.microsoft.com/office/powerpoint/2010/main" val="3036658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5898886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FB4EA9-C9E4-4037-9437-695027E9C891}" type="slidenum">
              <a:rPr lang="en-US" smtClean="0"/>
              <a:t>13</a:t>
            </a:fld>
            <a:endParaRPr lang="en-US"/>
          </a:p>
        </p:txBody>
      </p:sp>
    </p:spTree>
    <p:extLst>
      <p:ext uri="{BB962C8B-B14F-4D97-AF65-F5344CB8AC3E}">
        <p14:creationId xmlns:p14="http://schemas.microsoft.com/office/powerpoint/2010/main" val="2206352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FB4EA9-C9E4-4037-9437-695027E9C891}" type="slidenum">
              <a:rPr lang="en-US" smtClean="0"/>
              <a:t>14</a:t>
            </a:fld>
            <a:endParaRPr lang="en-US"/>
          </a:p>
        </p:txBody>
      </p:sp>
    </p:spTree>
    <p:extLst>
      <p:ext uri="{BB962C8B-B14F-4D97-AF65-F5344CB8AC3E}">
        <p14:creationId xmlns:p14="http://schemas.microsoft.com/office/powerpoint/2010/main" val="35851456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FB4EA9-C9E4-4037-9437-695027E9C891}" type="slidenum">
              <a:rPr lang="en-US" smtClean="0"/>
              <a:t>15</a:t>
            </a:fld>
            <a:endParaRPr lang="en-US"/>
          </a:p>
        </p:txBody>
      </p:sp>
    </p:spTree>
    <p:extLst>
      <p:ext uri="{BB962C8B-B14F-4D97-AF65-F5344CB8AC3E}">
        <p14:creationId xmlns:p14="http://schemas.microsoft.com/office/powerpoint/2010/main" val="25359269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FB4EA9-C9E4-4037-9437-695027E9C891}" type="slidenum">
              <a:rPr lang="en-US" smtClean="0"/>
              <a:t>16</a:t>
            </a:fld>
            <a:endParaRPr lang="en-US"/>
          </a:p>
        </p:txBody>
      </p:sp>
    </p:spTree>
    <p:extLst>
      <p:ext uri="{BB962C8B-B14F-4D97-AF65-F5344CB8AC3E}">
        <p14:creationId xmlns:p14="http://schemas.microsoft.com/office/powerpoint/2010/main" val="1396701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9762784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FB4EA9-C9E4-4037-9437-695027E9C891}" type="slidenum">
              <a:rPr lang="en-US" smtClean="0"/>
              <a:t>18</a:t>
            </a:fld>
            <a:endParaRPr lang="en-US"/>
          </a:p>
        </p:txBody>
      </p:sp>
    </p:spTree>
    <p:extLst>
      <p:ext uri="{BB962C8B-B14F-4D97-AF65-F5344CB8AC3E}">
        <p14:creationId xmlns:p14="http://schemas.microsoft.com/office/powerpoint/2010/main" val="27252062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FB4EA9-C9E4-4037-9437-695027E9C891}" type="slidenum">
              <a:rPr lang="en-US" smtClean="0"/>
              <a:t>19</a:t>
            </a:fld>
            <a:endParaRPr lang="en-US"/>
          </a:p>
        </p:txBody>
      </p:sp>
    </p:spTree>
    <p:extLst>
      <p:ext uri="{BB962C8B-B14F-4D97-AF65-F5344CB8AC3E}">
        <p14:creationId xmlns:p14="http://schemas.microsoft.com/office/powerpoint/2010/main" val="174031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FB4EA9-C9E4-4037-9437-695027E9C891}" type="slidenum">
              <a:rPr lang="en-US" smtClean="0"/>
              <a:t>2</a:t>
            </a:fld>
            <a:endParaRPr lang="en-US"/>
          </a:p>
        </p:txBody>
      </p:sp>
    </p:spTree>
    <p:extLst>
      <p:ext uri="{BB962C8B-B14F-4D97-AF65-F5344CB8AC3E}">
        <p14:creationId xmlns:p14="http://schemas.microsoft.com/office/powerpoint/2010/main" val="18334943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FB4EA9-C9E4-4037-9437-695027E9C891}" type="slidenum">
              <a:rPr lang="en-US" smtClean="0"/>
              <a:t>20</a:t>
            </a:fld>
            <a:endParaRPr lang="en-US"/>
          </a:p>
        </p:txBody>
      </p:sp>
    </p:spTree>
    <p:extLst>
      <p:ext uri="{BB962C8B-B14F-4D97-AF65-F5344CB8AC3E}">
        <p14:creationId xmlns:p14="http://schemas.microsoft.com/office/powerpoint/2010/main" val="24326041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FB4EA9-C9E4-4037-9437-695027E9C891}" type="slidenum">
              <a:rPr lang="en-US" smtClean="0"/>
              <a:t>21</a:t>
            </a:fld>
            <a:endParaRPr lang="en-US"/>
          </a:p>
        </p:txBody>
      </p:sp>
    </p:spTree>
    <p:extLst>
      <p:ext uri="{BB962C8B-B14F-4D97-AF65-F5344CB8AC3E}">
        <p14:creationId xmlns:p14="http://schemas.microsoft.com/office/powerpoint/2010/main" val="24105976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FB4EA9-C9E4-4037-9437-695027E9C891}" type="slidenum">
              <a:rPr lang="en-US" smtClean="0"/>
              <a:t>22</a:t>
            </a:fld>
            <a:endParaRPr lang="en-US"/>
          </a:p>
        </p:txBody>
      </p:sp>
    </p:spTree>
    <p:extLst>
      <p:ext uri="{BB962C8B-B14F-4D97-AF65-F5344CB8AC3E}">
        <p14:creationId xmlns:p14="http://schemas.microsoft.com/office/powerpoint/2010/main" val="39155121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FB4EA9-C9E4-4037-9437-695027E9C891}" type="slidenum">
              <a:rPr lang="en-US" smtClean="0"/>
              <a:t>23</a:t>
            </a:fld>
            <a:endParaRPr lang="en-US"/>
          </a:p>
        </p:txBody>
      </p:sp>
    </p:spTree>
    <p:extLst>
      <p:ext uri="{BB962C8B-B14F-4D97-AF65-F5344CB8AC3E}">
        <p14:creationId xmlns:p14="http://schemas.microsoft.com/office/powerpoint/2010/main" val="37204072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FB4EA9-C9E4-4037-9437-695027E9C891}" type="slidenum">
              <a:rPr lang="en-US" smtClean="0"/>
              <a:t>24</a:t>
            </a:fld>
            <a:endParaRPr lang="en-US"/>
          </a:p>
        </p:txBody>
      </p:sp>
    </p:spTree>
    <p:extLst>
      <p:ext uri="{BB962C8B-B14F-4D97-AF65-F5344CB8AC3E}">
        <p14:creationId xmlns:p14="http://schemas.microsoft.com/office/powerpoint/2010/main" val="23897205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FB4EA9-C9E4-4037-9437-695027E9C891}" type="slidenum">
              <a:rPr lang="en-US" smtClean="0"/>
              <a:t>25</a:t>
            </a:fld>
            <a:endParaRPr lang="en-US"/>
          </a:p>
        </p:txBody>
      </p:sp>
    </p:spTree>
    <p:extLst>
      <p:ext uri="{BB962C8B-B14F-4D97-AF65-F5344CB8AC3E}">
        <p14:creationId xmlns:p14="http://schemas.microsoft.com/office/powerpoint/2010/main" val="1915854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FB4EA9-C9E4-4037-9437-695027E9C891}" type="slidenum">
              <a:rPr lang="en-US" smtClean="0"/>
              <a:t>3</a:t>
            </a:fld>
            <a:endParaRPr lang="en-US"/>
          </a:p>
        </p:txBody>
      </p:sp>
    </p:spTree>
    <p:extLst>
      <p:ext uri="{BB962C8B-B14F-4D97-AF65-F5344CB8AC3E}">
        <p14:creationId xmlns:p14="http://schemas.microsoft.com/office/powerpoint/2010/main" val="1243823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dirty="0">
                <a:effectLst/>
                <a:latin typeface="Times New Roman" panose="02020603050405020304" pitchFamily="18" charset="0"/>
                <a:ea typeface="Times New Roman" panose="02020603050405020304" pitchFamily="18" charset="0"/>
              </a:rPr>
              <a:t>Trong cuộc sống hay trong học tập của mỗi con người, ai cũng có những dự định, ước mơ, đó là mục tiêu để chúng ta có thêm động lực cố gắng và phấn đấu. Để đạt được những mục tiêu ấy chúng ta cần phải đặt ra các công việc mà bản thân phải tiến hành và các mốc thời gian để thực hiện các công việc đó. Đó chính là quá trình lập kế hoạch cá nhân. Vậy có những loại kế hoạch cá nhân nào? Ý nghĩa của việc lập kế hoạch cá nhân là gì? Chúng ta sẽ cùng tìm hiểu qua bài học ngày hôm nay.</a:t>
            </a:r>
            <a:endParaRPr lang="en-US" dirty="0"/>
          </a:p>
        </p:txBody>
      </p:sp>
      <p:sp>
        <p:nvSpPr>
          <p:cNvPr id="4" name="Slide Number Placeholder 3"/>
          <p:cNvSpPr>
            <a:spLocks noGrp="1"/>
          </p:cNvSpPr>
          <p:nvPr>
            <p:ph type="sldNum" sz="quarter" idx="5"/>
          </p:nvPr>
        </p:nvSpPr>
        <p:spPr/>
        <p:txBody>
          <a:bodyPr/>
          <a:lstStyle/>
          <a:p>
            <a:fld id="{13FB4EA9-C9E4-4037-9437-695027E9C891}" type="slidenum">
              <a:rPr lang="en-US" smtClean="0"/>
              <a:t>4</a:t>
            </a:fld>
            <a:endParaRPr lang="en-US"/>
          </a:p>
        </p:txBody>
      </p:sp>
    </p:spTree>
    <p:extLst>
      <p:ext uri="{BB962C8B-B14F-4D97-AF65-F5344CB8AC3E}">
        <p14:creationId xmlns:p14="http://schemas.microsoft.com/office/powerpoint/2010/main" val="1765621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877725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352662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993618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577181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FB4EA9-C9E4-4037-9437-695027E9C891}" type="slidenum">
              <a:rPr lang="en-US" smtClean="0"/>
              <a:t>9</a:t>
            </a:fld>
            <a:endParaRPr lang="en-US"/>
          </a:p>
        </p:txBody>
      </p:sp>
    </p:spTree>
    <p:extLst>
      <p:ext uri="{BB962C8B-B14F-4D97-AF65-F5344CB8AC3E}">
        <p14:creationId xmlns:p14="http://schemas.microsoft.com/office/powerpoint/2010/main" val="1818925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3836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9869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7578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78794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1244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10695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54828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5108012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4587003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8200814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620332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8876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1661923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8680815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8588738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1088370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5011657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993846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BCA792-6CEE-EDDF-C107-A30BDCF3146A}"/>
              </a:ext>
            </a:extLst>
          </p:cNvPr>
          <p:cNvPicPr>
            <a:picLocks noChangeAspect="1"/>
          </p:cNvPicPr>
          <p:nvPr userDrawn="1"/>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1688557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007684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37525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121431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63950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2026/1/28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795989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2026/1/28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66229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2026/1/28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381033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184835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69261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307590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487587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1339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4784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5723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8532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6224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2001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jp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2.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8507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组合 7"/>
          <p:cNvGrpSpPr/>
          <p:nvPr userDrawn="1"/>
        </p:nvGrpSpPr>
        <p:grpSpPr>
          <a:xfrm>
            <a:off x="326600" y="459350"/>
            <a:ext cx="11459000" cy="5955964"/>
            <a:chOff x="885536" y="1424739"/>
            <a:chExt cx="10624293" cy="4978857"/>
          </a:xfrm>
        </p:grpSpPr>
        <p:sp>
          <p:nvSpPr>
            <p:cNvPr id="9" name="圆角矩形 8"/>
            <p:cNvSpPr/>
            <p:nvPr/>
          </p:nvSpPr>
          <p:spPr>
            <a:xfrm>
              <a:off x="885536" y="1424739"/>
              <a:ext cx="10624293" cy="4978857"/>
            </a:xfrm>
            <a:prstGeom prst="roundRect">
              <a:avLst>
                <a:gd name="adj" fmla="val 128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Light"/>
                <a:cs typeface="+mn-cs"/>
              </a:endParaRPr>
            </a:p>
          </p:txBody>
        </p:sp>
        <p:sp>
          <p:nvSpPr>
            <p:cNvPr id="10" name="圆角矩形 9"/>
            <p:cNvSpPr/>
            <p:nvPr/>
          </p:nvSpPr>
          <p:spPr>
            <a:xfrm>
              <a:off x="1011953" y="1569882"/>
              <a:ext cx="10352733" cy="4700289"/>
            </a:xfrm>
            <a:prstGeom prst="roundRect">
              <a:avLst>
                <a:gd name="adj" fmla="val 12877"/>
              </a:avLst>
            </a:prstGeom>
            <a:solidFill>
              <a:schemeClr val="bg1"/>
            </a:solidFill>
            <a:ln w="28575">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Light"/>
                <a:cs typeface="+mn-cs"/>
              </a:endParaRPr>
            </a:p>
          </p:txBody>
        </p:sp>
      </p:grpSp>
      <p:pic>
        <p:nvPicPr>
          <p:cNvPr id="5" name="Picture 4">
            <a:extLst>
              <a:ext uri="{FF2B5EF4-FFF2-40B4-BE49-F238E27FC236}">
                <a16:creationId xmlns:a16="http://schemas.microsoft.com/office/drawing/2014/main" id="{AE2253CF-47AD-0E08-FF27-15732DC176C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26705" y="0"/>
            <a:ext cx="1496370" cy="1496370"/>
          </a:xfrm>
          <a:prstGeom prst="rect">
            <a:avLst/>
          </a:prstGeom>
        </p:spPr>
      </p:pic>
    </p:spTree>
    <p:extLst>
      <p:ext uri="{BB962C8B-B14F-4D97-AF65-F5344CB8AC3E}">
        <p14:creationId xmlns:p14="http://schemas.microsoft.com/office/powerpoint/2010/main" val="360401720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思源黑体 CN Light" panose="020B0300000000000000" pitchFamily="34" charset="-122"/>
          <a:ea typeface="思源黑体 CN Light" panose="020B03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Light" panose="020B0300000000000000" pitchFamily="34" charset="-122"/>
          <a:ea typeface="思源黑体 CN Light" panose="020B03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Light" panose="020B0300000000000000" pitchFamily="34" charset="-122"/>
          <a:ea typeface="思源黑体 CN Light" panose="020B03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Light" panose="020B0300000000000000" pitchFamily="34" charset="-122"/>
          <a:ea typeface="思源黑体 CN Light" panose="020B03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2026/1/28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7" name="Picture 6">
            <a:extLst>
              <a:ext uri="{FF2B5EF4-FFF2-40B4-BE49-F238E27FC236}">
                <a16:creationId xmlns:a16="http://schemas.microsoft.com/office/drawing/2014/main" id="{E3B567A8-4B11-AF6F-8E0D-20195743920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26705" y="0"/>
            <a:ext cx="1496370" cy="1496370"/>
          </a:xfrm>
          <a:prstGeom prst="rect">
            <a:avLst/>
          </a:prstGeom>
        </p:spPr>
      </p:pic>
    </p:spTree>
    <p:extLst>
      <p:ext uri="{BB962C8B-B14F-4D97-AF65-F5344CB8AC3E}">
        <p14:creationId xmlns:p14="http://schemas.microsoft.com/office/powerpoint/2010/main" val="212238927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21.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jp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1.xml"/><Relationship Id="rId1" Type="http://schemas.openxmlformats.org/officeDocument/2006/relationships/tags" Target="../tags/tag11.xml"/><Relationship Id="rId5" Type="http://schemas.microsoft.com/office/2007/relationships/hdphoto" Target="../media/hdphoto2.wdp"/><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1.xml"/><Relationship Id="rId1" Type="http://schemas.openxmlformats.org/officeDocument/2006/relationships/tags" Target="../tags/tag1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1.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1.xml"/><Relationship Id="rId1" Type="http://schemas.openxmlformats.org/officeDocument/2006/relationships/tags" Target="../tags/tag14.xml"/><Relationship Id="rId5" Type="http://schemas.microsoft.com/office/2007/relationships/hdphoto" Target="../media/hdphoto2.wdp"/><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1.xml"/><Relationship Id="rId1" Type="http://schemas.openxmlformats.org/officeDocument/2006/relationships/tags" Target="../tags/tag15.xml"/><Relationship Id="rId5" Type="http://schemas.microsoft.com/office/2007/relationships/hdphoto" Target="../media/hdphoto2.wdp"/><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1.xml"/><Relationship Id="rId1" Type="http://schemas.openxmlformats.org/officeDocument/2006/relationships/tags" Target="../tags/tag16.xml"/><Relationship Id="rId5" Type="http://schemas.microsoft.com/office/2007/relationships/hdphoto" Target="../media/hdphoto2.wdp"/><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1.xml"/><Relationship Id="rId1" Type="http://schemas.openxmlformats.org/officeDocument/2006/relationships/tags" Target="../tags/tag17.xml"/><Relationship Id="rId5" Type="http://schemas.microsoft.com/office/2007/relationships/hdphoto" Target="../media/hdphoto2.wdp"/><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1.xml"/><Relationship Id="rId1" Type="http://schemas.openxmlformats.org/officeDocument/2006/relationships/tags" Target="../tags/tag18.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1.xml"/><Relationship Id="rId1" Type="http://schemas.openxmlformats.org/officeDocument/2006/relationships/tags" Target="../tags/tag19.xml"/><Relationship Id="rId5" Type="http://schemas.microsoft.com/office/2007/relationships/hdphoto" Target="../media/hdphoto2.wdp"/><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1.xml"/><Relationship Id="rId1" Type="http://schemas.openxmlformats.org/officeDocument/2006/relationships/tags" Target="../tags/tag20.xml"/><Relationship Id="rId5" Type="http://schemas.microsoft.com/office/2007/relationships/hdphoto" Target="../media/hdphoto2.wdp"/><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3.xml"/><Relationship Id="rId6" Type="http://schemas.openxmlformats.org/officeDocument/2006/relationships/image" Target="../media/image9.png"/><Relationship Id="rId5" Type="http://schemas.openxmlformats.org/officeDocument/2006/relationships/notesSlide" Target="../notesSlides/notesSlide2.xml"/><Relationship Id="rId4"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1.xml"/><Relationship Id="rId1" Type="http://schemas.openxmlformats.org/officeDocument/2006/relationships/tags" Target="../tags/tag21.xml"/><Relationship Id="rId5" Type="http://schemas.microsoft.com/office/2007/relationships/hdphoto" Target="../media/hdphoto2.wdp"/><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25.png"/><Relationship Id="rId2" Type="http://schemas.openxmlformats.org/officeDocument/2006/relationships/slideLayout" Target="../slideLayouts/slideLayout21.xml"/><Relationship Id="rId1" Type="http://schemas.openxmlformats.org/officeDocument/2006/relationships/tags" Target="../tags/tag2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29.png"/><Relationship Id="rId2" Type="http://schemas.openxmlformats.org/officeDocument/2006/relationships/slideLayout" Target="../slideLayouts/slideLayout26.xml"/><Relationship Id="rId1" Type="http://schemas.openxmlformats.org/officeDocument/2006/relationships/tags" Target="../tags/tag2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1.xml"/><Relationship Id="rId1" Type="http://schemas.openxmlformats.org/officeDocument/2006/relationships/tags" Target="../tags/tag24.xml"/><Relationship Id="rId5" Type="http://schemas.microsoft.com/office/2007/relationships/hdphoto" Target="../media/hdphoto2.wdp"/><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25.xml"/><Relationship Id="rId6" Type="http://schemas.openxmlformats.org/officeDocument/2006/relationships/image" Target="../media/image30.png"/><Relationship Id="rId5" Type="http://schemas.openxmlformats.org/officeDocument/2006/relationships/notesSlide" Target="../notesSlides/notesSlide24.xml"/><Relationship Id="rId4"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25.xml"/><Relationship Id="rId7" Type="http://schemas.openxmlformats.org/officeDocument/2006/relationships/image" Target="../media/image31.png"/><Relationship Id="rId12" Type="http://schemas.openxmlformats.org/officeDocument/2006/relationships/image" Target="../media/image34.png"/><Relationship Id="rId2" Type="http://schemas.openxmlformats.org/officeDocument/2006/relationships/slideLayout" Target="../slideLayouts/slideLayout21.xml"/><Relationship Id="rId1" Type="http://schemas.openxmlformats.org/officeDocument/2006/relationships/tags" Target="../tags/tag26.xml"/><Relationship Id="rId6" Type="http://schemas.openxmlformats.org/officeDocument/2006/relationships/image" Target="../media/image12.png"/><Relationship Id="rId11" Type="http://schemas.openxmlformats.org/officeDocument/2006/relationships/image" Target="../media/image5.png"/><Relationship Id="rId5" Type="http://schemas.openxmlformats.org/officeDocument/2006/relationships/image" Target="../media/image11.png"/><Relationship Id="rId10" Type="http://schemas.openxmlformats.org/officeDocument/2006/relationships/image" Target="../media/image4.png"/><Relationship Id="rId4" Type="http://schemas.openxmlformats.org/officeDocument/2006/relationships/image" Target="../media/image1.jpg"/><Relationship Id="rId9"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1.xml"/><Relationship Id="rId1" Type="http://schemas.openxmlformats.org/officeDocument/2006/relationships/tags" Target="../tags/tag4.xml"/><Relationship Id="rId5" Type="http://schemas.microsoft.com/office/2007/relationships/hdphoto" Target="../media/hdphoto1.wdp"/><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4.xml"/><Relationship Id="rId7" Type="http://schemas.openxmlformats.org/officeDocument/2006/relationships/image" Target="../media/image4.png"/><Relationship Id="rId12"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2.png"/><Relationship Id="rId11" Type="http://schemas.openxmlformats.org/officeDocument/2006/relationships/image" Target="../media/image15.png"/><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jp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1.xml"/><Relationship Id="rId1" Type="http://schemas.openxmlformats.org/officeDocument/2006/relationships/tags" Target="../tags/tag6.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1.xml"/><Relationship Id="rId1" Type="http://schemas.openxmlformats.org/officeDocument/2006/relationships/tags" Target="../tags/tag7.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1.xml"/><Relationship Id="rId1" Type="http://schemas.openxmlformats.org/officeDocument/2006/relationships/tags" Target="../tags/tag8.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1.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1.xml"/><Relationship Id="rId1" Type="http://schemas.openxmlformats.org/officeDocument/2006/relationships/tags" Target="../tags/tag10.xml"/><Relationship Id="rId5" Type="http://schemas.microsoft.com/office/2007/relationships/hdphoto" Target="../media/hdphoto2.wdp"/><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8" y="0"/>
            <a:ext cx="12192000" cy="6858000"/>
          </a:xfrm>
          <a:prstGeom prst="rect">
            <a:avLst/>
          </a:prstGeom>
        </p:spPr>
      </p:pic>
      <p:grpSp>
        <p:nvGrpSpPr>
          <p:cNvPr id="16" name="组合 15">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id="{6EAB8C36-A14A-4663-95AC-A167EFE0B5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id="{65AEEFE8-22C2-4D70-99AA-9210B5A6C3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7274858" y="3255961"/>
            <a:ext cx="4828067" cy="3478667"/>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5" name="Picture 4">
            <a:extLst>
              <a:ext uri="{FF2B5EF4-FFF2-40B4-BE49-F238E27FC236}">
                <a16:creationId xmlns:a16="http://schemas.microsoft.com/office/drawing/2014/main" id="{52F56668-ACDA-D424-BFA3-D490C150CD73}"/>
              </a:ext>
            </a:extLst>
          </p:cNvPr>
          <p:cNvPicPr>
            <a:picLocks noChangeAspect="1"/>
          </p:cNvPicPr>
          <p:nvPr/>
        </p:nvPicPr>
        <p:blipFill>
          <a:blip r:embed="rId9"/>
          <a:stretch>
            <a:fillRect/>
          </a:stretch>
        </p:blipFill>
        <p:spPr>
          <a:xfrm>
            <a:off x="-286894" y="123373"/>
            <a:ext cx="9712811" cy="6691260"/>
          </a:xfrm>
          <a:prstGeom prst="rect">
            <a:avLst/>
          </a:prstGeom>
        </p:spPr>
      </p:pic>
    </p:spTree>
    <p:custDataLst>
      <p:tags r:id="rId1"/>
    </p:custDataLst>
    <p:extLst>
      <p:ext uri="{BB962C8B-B14F-4D97-AF65-F5344CB8AC3E}">
        <p14:creationId xmlns:p14="http://schemas.microsoft.com/office/powerpoint/2010/main" val="75670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349641"/>
            <a:ext cx="7876952" cy="2066987"/>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4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Hãy kể thêm các loại kế hoạch cá nhân khác mà em biết</a:t>
            </a:r>
            <a:endParaRPr kumimoji="0" lang="en-US" sz="44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Google Shape;276;p7">
            <a:extLst>
              <a:ext uri="{FF2B5EF4-FFF2-40B4-BE49-F238E27FC236}">
                <a16:creationId xmlns:a16="http://schemas.microsoft.com/office/drawing/2014/main" id="{1CDE4217-E169-15D5-A15E-AE74D00930E8}"/>
              </a:ext>
            </a:extLst>
          </p:cNvPr>
          <p:cNvSpPr/>
          <p:nvPr/>
        </p:nvSpPr>
        <p:spPr>
          <a:xfrm>
            <a:off x="3365077" y="3121410"/>
            <a:ext cx="8282637" cy="2920161"/>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Kế</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hoạch</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học</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tập</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kế</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hoạch</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tiết</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kiệm</a:t>
            </a:r>
            <a:r>
              <a:rPr lang="en-US" sz="4400" dirty="0">
                <a:solidFill>
                  <a:prstClr val="white"/>
                </a:solidFill>
                <a:latin typeface="Cambria" panose="02040503050406030204" pitchFamily="18" charset="0"/>
                <a:ea typeface="Cambria" panose="02040503050406030204" pitchFamily="18" charset="0"/>
              </a:rPr>
              <a:t>…</a:t>
            </a:r>
            <a:endParaRPr kumimoji="0"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15928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9352A4-F300-9AB7-9E61-D09F99C55F17}"/>
              </a:ext>
            </a:extLst>
          </p:cNvPr>
          <p:cNvPicPr>
            <a:picLocks noChangeAspect="1"/>
          </p:cNvPicPr>
          <p:nvPr/>
        </p:nvPicPr>
        <p:blipFill>
          <a:blip r:embed="rId4"/>
          <a:stretch>
            <a:fillRect/>
          </a:stretch>
        </p:blipFill>
        <p:spPr>
          <a:xfrm>
            <a:off x="508000" y="1828799"/>
            <a:ext cx="2692400" cy="4436233"/>
          </a:xfrm>
          <a:prstGeom prst="rect">
            <a:avLst/>
          </a:prstGeom>
        </p:spPr>
      </p:pic>
      <p:grpSp>
        <p:nvGrpSpPr>
          <p:cNvPr id="4" name="Group 3">
            <a:extLst>
              <a:ext uri="{FF2B5EF4-FFF2-40B4-BE49-F238E27FC236}">
                <a16:creationId xmlns:a16="http://schemas.microsoft.com/office/drawing/2014/main" id="{3C41B2E2-4203-674E-BE01-02E6444205BE}"/>
              </a:ext>
            </a:extLst>
          </p:cNvPr>
          <p:cNvGrpSpPr/>
          <p:nvPr/>
        </p:nvGrpSpPr>
        <p:grpSpPr>
          <a:xfrm>
            <a:off x="3606799" y="816429"/>
            <a:ext cx="7406642" cy="4463142"/>
            <a:chOff x="2178197" y="524848"/>
            <a:chExt cx="6917443" cy="2308324"/>
          </a:xfrm>
        </p:grpSpPr>
        <p:sp>
          <p:nvSpPr>
            <p:cNvPr id="5" name="Rectangle: Rounded Corners 4">
              <a:extLst>
                <a:ext uri="{FF2B5EF4-FFF2-40B4-BE49-F238E27FC236}">
                  <a16:creationId xmlns:a16="http://schemas.microsoft.com/office/drawing/2014/main" id="{98543B52-1789-F3A9-768A-A32AFB5BBB71}"/>
                </a:ext>
              </a:extLst>
            </p:cNvPr>
            <p:cNvSpPr/>
            <p:nvPr/>
          </p:nvSpPr>
          <p:spPr>
            <a:xfrm>
              <a:off x="2178197" y="524848"/>
              <a:ext cx="6917443" cy="2308324"/>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a:extLst>
                <a:ext uri="{FF2B5EF4-FFF2-40B4-BE49-F238E27FC236}">
                  <a16:creationId xmlns:a16="http://schemas.microsoft.com/office/drawing/2014/main" id="{A6746878-D194-88AE-8E65-DE699EAA51F6}"/>
                </a:ext>
              </a:extLst>
            </p:cNvPr>
            <p:cNvSpPr txBox="1"/>
            <p:nvPr/>
          </p:nvSpPr>
          <p:spPr>
            <a:xfrm>
              <a:off x="2484871" y="609299"/>
              <a:ext cx="6420311" cy="2159027"/>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thực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hiện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trong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ngày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ngày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hoặc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tuần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gọi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ngắn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hạn</a:t>
              </a:r>
              <a:r>
                <a:rPr lang="en-US" sz="3200" dirty="0">
                  <a:effectLst/>
                  <a:latin typeface="Cambria" panose="02040503050406030204" pitchFamily="18" charset="0"/>
                  <a:ea typeface="Cambria" panose="02040503050406030204" pitchFamily="18" charset="0"/>
                </a:rPr>
                <a:t>.</a:t>
              </a:r>
            </a:p>
            <a:p>
              <a:pPr marL="457200" marR="0" indent="-457200" algn="just">
                <a:lnSpc>
                  <a:spcPct val="120000"/>
                </a:lnSpc>
                <a:spcBef>
                  <a:spcPts val="0"/>
                </a:spcBef>
                <a:spcAft>
                  <a:spcPts val="0"/>
                </a:spcAft>
                <a:buFont typeface="Arial" panose="020B0604020202020204" pitchFamily="34" charset="0"/>
                <a:buChar char="•"/>
              </a:pP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thực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hiện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hoặc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tháng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gọi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trung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hạn</a:t>
              </a:r>
              <a:r>
                <a:rPr lang="en-US" sz="3200" dirty="0">
                  <a:effectLst/>
                  <a:latin typeface="Cambria" panose="02040503050406030204" pitchFamily="18" charset="0"/>
                  <a:ea typeface="Cambria" panose="02040503050406030204" pitchFamily="18" charset="0"/>
                </a:rPr>
                <a:t>.</a:t>
              </a:r>
            </a:p>
            <a:p>
              <a:pPr marL="457200" marR="0" indent="-457200" algn="just">
                <a:lnSpc>
                  <a:spcPct val="120000"/>
                </a:lnSpc>
                <a:spcBef>
                  <a:spcPts val="0"/>
                </a:spcBef>
                <a:spcAft>
                  <a:spcPts val="0"/>
                </a:spcAft>
                <a:buFont typeface="Arial" panose="020B0604020202020204" pitchFamily="34" charset="0"/>
                <a:buChar char="•"/>
              </a:pP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thực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hiện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trong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hoặc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năm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gọi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hạn</a:t>
              </a:r>
              <a:r>
                <a:rPr lang="en-US" sz="3200" dirty="0">
                  <a:effectLst/>
                  <a:latin typeface="Cambria" panose="02040503050406030204" pitchFamily="18" charset="0"/>
                  <a:ea typeface="Cambria" panose="02040503050406030204" pitchFamily="18" charset="0"/>
                </a:rPr>
                <a:t>.</a:t>
              </a:r>
            </a:p>
          </p:txBody>
        </p:sp>
      </p:grpSp>
    </p:spTree>
    <p:custDataLst>
      <p:tags r:id="rId1"/>
    </p:custDataLst>
    <p:extLst>
      <p:ext uri="{BB962C8B-B14F-4D97-AF65-F5344CB8AC3E}">
        <p14:creationId xmlns:p14="http://schemas.microsoft.com/office/powerpoint/2010/main" val="2218272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D1E8EA2-5531-4F29-BE64-529067DDD55C}"/>
              </a:ext>
            </a:extLst>
          </p:cNvPr>
          <p:cNvSpPr/>
          <p:nvPr/>
        </p:nvSpPr>
        <p:spPr>
          <a:xfrm>
            <a:off x="2481587" y="718481"/>
            <a:ext cx="6909648" cy="584775"/>
          </a:xfrm>
          <a:prstGeom prst="rect">
            <a:avLst/>
          </a:prstGeom>
          <a:noFill/>
        </p:spPr>
        <p:txBody>
          <a:bodyPr wrap="none" lIns="91440" tIns="45720" rIns="91440" bIns="45720">
            <a:spAutoFit/>
          </a:bodyPr>
          <a:lstStyle/>
          <a:p>
            <a:pPr lvl="0" algn="ctr">
              <a:defRPr/>
            </a:pPr>
            <a:r>
              <a:rPr lang="en-US" sz="3200" b="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 Đọc câu chuyện và trả lời câu hỏi:</a:t>
            </a:r>
            <a:endParaRPr kumimoji="0" lang="en-US" sz="32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ADAC9D7-07D7-C3B5-4CD8-7AA619BE7CD4}"/>
              </a:ext>
            </a:extLst>
          </p:cNvPr>
          <p:cNvSpPr txBox="1"/>
          <p:nvPr/>
        </p:nvSpPr>
        <p:spPr>
          <a:xfrm>
            <a:off x="947058" y="1349829"/>
            <a:ext cx="10352314" cy="4770537"/>
          </a:xfrm>
          <a:prstGeom prst="rect">
            <a:avLst/>
          </a:prstGeom>
          <a:noFill/>
        </p:spPr>
        <p:txBody>
          <a:bodyPr wrap="square" rtlCol="0">
            <a:spAutoFit/>
          </a:bodyPr>
          <a:lstStyle/>
          <a:p>
            <a:pPr algn="ctr"/>
            <a:r>
              <a:rPr lang="vi-VN" sz="2800" b="1" dirty="0">
                <a:latin typeface="Cambria" panose="02040503050406030204" pitchFamily="18" charset="0"/>
                <a:ea typeface="Cambria" panose="02040503050406030204" pitchFamily="18" charset="0"/>
              </a:rPr>
              <a:t>Một ngày làm việc của Bác</a:t>
            </a:r>
          </a:p>
          <a:p>
            <a:r>
              <a:rPr lang="vi-VN" sz="2800" dirty="0">
                <a:latin typeface="Cambria" panose="02040503050406030204" pitchFamily="18" charset="0"/>
                <a:ea typeface="Cambria" panose="02040503050406030204" pitchFamily="18" charset="0"/>
              </a:rPr>
              <a:t>Là người bảo vệ Bác, tôi thấy Bác có thói quen làm việc có kế hoạch và rất đúng giờ. Bác chủ động đặt ra thời gian làm việc và thực hành nghiêm túc không thay đổi giờ giấc sinh hoạt, kể cả mùa đông. Hằng ngày, Bác dậy từ 5 giờ, 5 giờ 15 tập thể dục, 6 giờ ăn sáng, sau đó Bác bắt đầu làm việc. Vì vậy, người phục vụ Bác cũng rất dễ dàng. [...]</a:t>
            </a:r>
          </a:p>
          <a:p>
            <a:r>
              <a:rPr lang="vi-VN" sz="2800" dirty="0">
                <a:latin typeface="Cambria" panose="02040503050406030204" pitchFamily="18" charset="0"/>
                <a:ea typeface="Cambria" panose="02040503050406030204" pitchFamily="18" charset="0"/>
              </a:rPr>
              <a:t>Bác làm việc suốt ngày, ngày thường cũng như Chủ nhật. Sau mỗi bữa ăn, Người nghỉ một lát rồi làm việc ngay. Những việc mà Bác đã định trong kế hoạch đều giải quyết hết</a:t>
            </a:r>
          </a:p>
          <a:p>
            <a:pPr algn="r"/>
            <a:r>
              <a:rPr lang="vi-VN" sz="2400" dirty="0">
                <a:latin typeface="Cambria" panose="02040503050406030204" pitchFamily="18" charset="0"/>
                <a:ea typeface="Cambria" panose="02040503050406030204" pitchFamily="18" charset="0"/>
              </a:rPr>
              <a:t>(Theo Chuyện kể của những người giúp việc Bác Hồ,</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NXB Thông tấn, Hà Nội)</a:t>
            </a:r>
            <a:endParaRPr lang="en-US" sz="24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55864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Qua câu chuyện, em thấy Bác Hồ có thói quen làm việc như thế nào? </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299762" y="3385458"/>
            <a:ext cx="8075809" cy="2188028"/>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en-US" sz="4400" dirty="0" err="1">
                <a:solidFill>
                  <a:prstClr val="white"/>
                </a:solidFill>
                <a:latin typeface="Cambria" panose="02040503050406030204" pitchFamily="18" charset="0"/>
                <a:ea typeface="Cambria" panose="02040503050406030204" pitchFamily="18" charset="0"/>
              </a:rPr>
              <a:t>Bác</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có</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thói</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quen</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làm</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việc</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có</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kế</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hoạch</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và</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rất</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đúng</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giờ</a:t>
            </a:r>
            <a:r>
              <a:rPr lang="en-US" sz="4400" dirty="0">
                <a:solidFill>
                  <a:prstClr val="white"/>
                </a:solidFill>
                <a:latin typeface="Cambria" panose="02040503050406030204" pitchFamily="18" charset="0"/>
                <a:ea typeface="Cambria" panose="02040503050406030204" pitchFamily="18" charset="0"/>
              </a:rPr>
              <a:t>.</a:t>
            </a:r>
            <a:endParaRPr kumimoji="0"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70008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Thói</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quen</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đó</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t</a:t>
            </a: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hể hiện qua câu văn nào trong câu chuyện?</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299762" y="3385458"/>
            <a:ext cx="8075809" cy="2547256"/>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en-US" sz="3200">
                <a:solidFill>
                  <a:prstClr val="white"/>
                </a:solidFill>
                <a:latin typeface="Cambria" panose="02040503050406030204" pitchFamily="18" charset="0"/>
                <a:ea typeface="Cambria" panose="02040503050406030204" pitchFamily="18" charset="0"/>
              </a:rPr>
              <a:t>Hằng ngày, Bác dậy từ 5 giờ. 5 giờ 15 tập thể dục, 6 giờ ăn sáng, sau đó Bác bắt đầu làm việc. Bác thực hành nghiêm túc, không thay đổi giờ giấc kể cả mùa đông.</a:t>
            </a:r>
            <a:endParaRPr kumimoji="0"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custDataLst>
      <p:tags r:id="rId1"/>
    </p:custDataLst>
    <p:extLst>
      <p:ext uri="{BB962C8B-B14F-4D97-AF65-F5344CB8AC3E}">
        <p14:creationId xmlns:p14="http://schemas.microsoft.com/office/powerpoint/2010/main" val="111078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Khi Bác thực hiện công việc theo kế hoạch thì kết quả như thế nào?</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288877" y="3396343"/>
            <a:ext cx="8260867" cy="1926772"/>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4000">
                <a:solidFill>
                  <a:prstClr val="white"/>
                </a:solidFill>
                <a:latin typeface="Cambria" panose="02040503050406030204" pitchFamily="18" charset="0"/>
                <a:ea typeface="Cambria" panose="02040503050406030204" pitchFamily="18" charset="0"/>
              </a:rPr>
              <a:t>Những việc mà Bác đề ra trong kế hoạch đều được giải quyết hết.</a:t>
            </a:r>
            <a:endParaRPr kumimoji="0"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70129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E</a:t>
            </a: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m học tập được điều gì từ Bác? </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299762" y="3167743"/>
            <a:ext cx="8075809" cy="2743199"/>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a:solidFill>
                  <a:prstClr val="white"/>
                </a:solidFill>
                <a:latin typeface="Cambria" panose="02040503050406030204" pitchFamily="18" charset="0"/>
                <a:ea typeface="Cambria" panose="02040503050406030204" pitchFamily="18" charset="0"/>
              </a:rPr>
              <a:t>+ Học từ Bác thói quen biết lập kế hoạch cá nhân.</a:t>
            </a:r>
          </a:p>
          <a:p>
            <a:pPr lvl="0" algn="just">
              <a:defRPr/>
            </a:pPr>
            <a:r>
              <a:rPr lang="vi-VN" sz="3600">
                <a:solidFill>
                  <a:prstClr val="white"/>
                </a:solidFill>
                <a:latin typeface="Cambria" panose="02040503050406030204" pitchFamily="18" charset="0"/>
                <a:ea typeface="Cambria" panose="02040503050406030204" pitchFamily="18" charset="0"/>
              </a:rPr>
              <a:t>+ Học được cách kiên trì thực hiện những việc đã đề ra.</a:t>
            </a:r>
            <a:endParaRPr lang="vi-VN" sz="3600" dirty="0" err="1">
              <a:solidFill>
                <a:prstClr val="white"/>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19701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D1E8EA2-5531-4F29-BE64-529067DDD55C}"/>
              </a:ext>
            </a:extLst>
          </p:cNvPr>
          <p:cNvSpPr/>
          <p:nvPr/>
        </p:nvSpPr>
        <p:spPr>
          <a:xfrm>
            <a:off x="1510295" y="718481"/>
            <a:ext cx="8852232" cy="584775"/>
          </a:xfrm>
          <a:prstGeom prst="rect">
            <a:avLst/>
          </a:prstGeom>
          <a:noFill/>
        </p:spPr>
        <p:txBody>
          <a:bodyPr wrap="none" lIns="91440" tIns="45720" rIns="91440" bIns="45720">
            <a:spAutoFit/>
          </a:bodyPr>
          <a:lstStyle/>
          <a:p>
            <a:pPr lvl="0" algn="ctr">
              <a:defRPr/>
            </a:pPr>
            <a:r>
              <a:rPr lang="vi-VN"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 Đọc trường hợp dưới đây và trả lời câu hỏi:</a:t>
            </a:r>
            <a:endParaRPr kumimoji="0" lang="en-US" sz="32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ADAC9D7-07D7-C3B5-4CD8-7AA619BE7CD4}"/>
              </a:ext>
            </a:extLst>
          </p:cNvPr>
          <p:cNvSpPr txBox="1"/>
          <p:nvPr/>
        </p:nvSpPr>
        <p:spPr>
          <a:xfrm>
            <a:off x="762001" y="1349829"/>
            <a:ext cx="6640285" cy="4832092"/>
          </a:xfrm>
          <a:prstGeom prst="rect">
            <a:avLst/>
          </a:prstGeom>
          <a:noFill/>
        </p:spPr>
        <p:txBody>
          <a:bodyPr wrap="square" rtlCol="0">
            <a:spAutoFit/>
          </a:bodyPr>
          <a:lstStyle/>
          <a:p>
            <a:pPr lvl="0" algn="just"/>
            <a:r>
              <a:rPr lang="en-US" sz="2800" dirty="0">
                <a:solidFill>
                  <a:prstClr val="black"/>
                </a:solidFill>
                <a:latin typeface="Cambria" panose="02040503050406030204" pitchFamily="18" charset="0"/>
                <a:ea typeface="Cambria" panose="02040503050406030204" pitchFamily="18" charset="0"/>
              </a:rPr>
              <a:t>   </a:t>
            </a:r>
            <a:r>
              <a:rPr lang="vi-VN" sz="2800" dirty="0">
                <a:solidFill>
                  <a:prstClr val="black"/>
                </a:solidFill>
                <a:latin typeface="Cambria" panose="02040503050406030204" pitchFamily="18" charset="0"/>
                <a:ea typeface="Cambria" panose="02040503050406030204" pitchFamily="18" charset="0"/>
              </a:rPr>
              <a:t>Trong học tập và sinh hoạt hằng ngày. Hiên thường không làm việc theo kế hoạch định trước mà để mọi việc đến đâu thì giải quyết đến đó. Hiên cảm thấy khá tự do và thoải mái khi làm theo cách này. Tuy nhiên, vào những lúc có nhiều việc ở lớp và ở nhà, Hiên hay bỏ quên, bỏ sót công việc hoặc không đủ thời gian để hoàn thành những việc cần làm. Vấn đề này cứ lặp đi lặp lại khiến bạn không ít lần gặp rắc rối và bị bố mẹ, thầy cô chê trách.</a:t>
            </a:r>
            <a:endParaRPr kumimoji="0" lang="en-US"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8380B441-AAB3-3EDB-2B31-68C858E2B210}"/>
              </a:ext>
            </a:extLst>
          </p:cNvPr>
          <p:cNvPicPr>
            <a:picLocks noChangeAspect="1"/>
          </p:cNvPicPr>
          <p:nvPr/>
        </p:nvPicPr>
        <p:blipFill>
          <a:blip r:embed="rId4"/>
          <a:stretch>
            <a:fillRect/>
          </a:stretch>
        </p:blipFill>
        <p:spPr>
          <a:xfrm>
            <a:off x="7471682" y="1869622"/>
            <a:ext cx="4171950" cy="3619500"/>
          </a:xfrm>
          <a:prstGeom prst="rect">
            <a:avLst/>
          </a:prstGeom>
        </p:spPr>
      </p:pic>
    </p:spTree>
    <p:custDataLst>
      <p:tags r:id="rId1"/>
    </p:custDataLst>
    <p:extLst>
      <p:ext uri="{BB962C8B-B14F-4D97-AF65-F5344CB8AC3E}">
        <p14:creationId xmlns:p14="http://schemas.microsoft.com/office/powerpoint/2010/main" val="2358574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Bạn Hiên có thói quen làm việc như thế nào?</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461657" y="3385458"/>
            <a:ext cx="7913914" cy="2547256"/>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a:solidFill>
                  <a:prstClr val="white"/>
                </a:solidFill>
                <a:latin typeface="Cambria" panose="02040503050406030204" pitchFamily="18" charset="0"/>
                <a:ea typeface="Cambria" panose="02040503050406030204" pitchFamily="18" charset="0"/>
              </a:rPr>
              <a:t>Hiên có thói quen làm việc không theo kế hoạch định trước mà để mọi việc đến đâu thì giải quyết đến đó.</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3795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Thói quen đó đã khiến Hiên gặp phải vấn đề gì?</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461657" y="3385458"/>
            <a:ext cx="7913914" cy="2547256"/>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dirty="0">
                <a:solidFill>
                  <a:prstClr val="white"/>
                </a:solidFill>
                <a:latin typeface="Cambria" panose="02040503050406030204" pitchFamily="18" charset="0"/>
                <a:ea typeface="Cambria" panose="02040503050406030204" pitchFamily="18" charset="0"/>
              </a:rPr>
              <a:t>Lúc có nhiều việc ở lớp hay ở nhà, Hiên hay bỏ quên, bỏ sót công việc, không đủ thời gian để hoàn thành các việc cần làm.</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custDataLst>
      <p:tags r:id="rId1"/>
    </p:custDataLst>
    <p:extLst>
      <p:ext uri="{BB962C8B-B14F-4D97-AF65-F5344CB8AC3E}">
        <p14:creationId xmlns:p14="http://schemas.microsoft.com/office/powerpoint/2010/main" val="413884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t1s.com - EM MUỐN LÀM CẢNH SÁT  MINH VY  Nhạc Thiếu Nhi Vui Nhộn Cho Bé St Nguyễn Văn Chung MV 4K">
            <a:hlinkClick r:id="" action="ppaction://media"/>
            <a:extLst>
              <a:ext uri="{FF2B5EF4-FFF2-40B4-BE49-F238E27FC236}">
                <a16:creationId xmlns:a16="http://schemas.microsoft.com/office/drawing/2014/main" id="{2B4B34B0-4015-7F1D-F919-EA79691D9EA0}"/>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61539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7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Vậy vì sao chúng ta phải lập kế hoạch cá nhân?</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156857" y="3015343"/>
            <a:ext cx="8447314" cy="2917371"/>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200" b="1" dirty="0">
                <a:solidFill>
                  <a:prstClr val="white"/>
                </a:solidFill>
                <a:latin typeface="Cambria" panose="02040503050406030204" pitchFamily="18" charset="0"/>
                <a:ea typeface="Cambria" panose="02040503050406030204" pitchFamily="18" charset="0"/>
              </a:rPr>
              <a:t>Phải lập kế hoạch cá nhân vì: </a:t>
            </a:r>
            <a:r>
              <a:rPr lang="vi-VN" sz="3200" dirty="0">
                <a:solidFill>
                  <a:prstClr val="white"/>
                </a:solidFill>
                <a:latin typeface="Cambria" panose="02040503050406030204" pitchFamily="18" charset="0"/>
                <a:ea typeface="Cambria" panose="02040503050406030204" pitchFamily="18" charset="0"/>
              </a:rPr>
              <a:t>giúp chúng ta chủ động khi thực hiện công việc;  mang lại kết quả cao trong công việc; rèn luyện được đức tính chăm chỉ, kiên trì, có trách nhiệm vớ công việc của mình.</a:t>
            </a:r>
            <a:endParaRPr kumimoji="0"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custDataLst>
      <p:tags r:id="rId1"/>
    </p:custDataLst>
    <p:extLst>
      <p:ext uri="{BB962C8B-B14F-4D97-AF65-F5344CB8AC3E}">
        <p14:creationId xmlns:p14="http://schemas.microsoft.com/office/powerpoint/2010/main" val="74243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2" descr="15">
            <a:extLst>
              <a:ext uri="{FF2B5EF4-FFF2-40B4-BE49-F238E27FC236}">
                <a16:creationId xmlns:a16="http://schemas.microsoft.com/office/drawing/2014/main" id="{C294EF54-6912-18B8-977F-62BE5A2DB227}"/>
              </a:ext>
            </a:extLst>
          </p:cNvPr>
          <p:cNvPicPr>
            <a:picLocks noChangeAspect="1"/>
          </p:cNvPicPr>
          <p:nvPr/>
        </p:nvPicPr>
        <p:blipFill>
          <a:blip r:embed="rId4"/>
          <a:stretch>
            <a:fillRect/>
          </a:stretch>
        </p:blipFill>
        <p:spPr>
          <a:xfrm>
            <a:off x="-635" y="-635"/>
            <a:ext cx="12192635" cy="6858635"/>
          </a:xfrm>
          <a:prstGeom prst="rect">
            <a:avLst/>
          </a:prstGeom>
        </p:spPr>
      </p:pic>
      <p:pic>
        <p:nvPicPr>
          <p:cNvPr id="7" name="图片 5" descr="16">
            <a:extLst>
              <a:ext uri="{FF2B5EF4-FFF2-40B4-BE49-F238E27FC236}">
                <a16:creationId xmlns:a16="http://schemas.microsoft.com/office/drawing/2014/main" id="{852E891E-2A07-5FAF-0049-4250DB8CB572}"/>
              </a:ext>
            </a:extLst>
          </p:cNvPr>
          <p:cNvPicPr>
            <a:picLocks noChangeAspect="1"/>
          </p:cNvPicPr>
          <p:nvPr/>
        </p:nvPicPr>
        <p:blipFill>
          <a:blip r:embed="rId5"/>
          <a:srcRect l="16118" r="3626"/>
          <a:stretch>
            <a:fillRect/>
          </a:stretch>
        </p:blipFill>
        <p:spPr>
          <a:xfrm>
            <a:off x="7118" y="-304640"/>
            <a:ext cx="9713972" cy="6290310"/>
          </a:xfrm>
          <a:prstGeom prst="rect">
            <a:avLst/>
          </a:prstGeom>
        </p:spPr>
      </p:pic>
      <p:pic>
        <p:nvPicPr>
          <p:cNvPr id="8" name="图片 7" descr="22">
            <a:extLst>
              <a:ext uri="{FF2B5EF4-FFF2-40B4-BE49-F238E27FC236}">
                <a16:creationId xmlns:a16="http://schemas.microsoft.com/office/drawing/2014/main" id="{36EDB185-9AA2-DDA9-42F7-4FE8EE69F53D}"/>
              </a:ext>
            </a:extLst>
          </p:cNvPr>
          <p:cNvPicPr>
            <a:picLocks noChangeAspect="1"/>
          </p:cNvPicPr>
          <p:nvPr/>
        </p:nvPicPr>
        <p:blipFill>
          <a:blip r:embed="rId6"/>
          <a:srcRect l="8550" r="42036"/>
          <a:stretch>
            <a:fillRect/>
          </a:stretch>
        </p:blipFill>
        <p:spPr>
          <a:xfrm flipH="1">
            <a:off x="6361961" y="1750869"/>
            <a:ext cx="6147937" cy="5832390"/>
          </a:xfrm>
          <a:prstGeom prst="rect">
            <a:avLst/>
          </a:prstGeom>
        </p:spPr>
      </p:pic>
      <p:pic>
        <p:nvPicPr>
          <p:cNvPr id="13" name="Picture 12">
            <a:extLst>
              <a:ext uri="{FF2B5EF4-FFF2-40B4-BE49-F238E27FC236}">
                <a16:creationId xmlns:a16="http://schemas.microsoft.com/office/drawing/2014/main" id="{C4CB2EBA-22A2-CB1D-E2D2-BA3258BF071F}"/>
              </a:ext>
            </a:extLst>
          </p:cNvPr>
          <p:cNvPicPr>
            <a:picLocks noChangeAspect="1"/>
          </p:cNvPicPr>
          <p:nvPr/>
        </p:nvPicPr>
        <p:blipFill>
          <a:blip r:embed="rId7"/>
          <a:stretch>
            <a:fillRect/>
          </a:stretch>
        </p:blipFill>
        <p:spPr>
          <a:xfrm rot="21187786">
            <a:off x="1769751" y="1600501"/>
            <a:ext cx="6127011" cy="3090940"/>
          </a:xfrm>
          <a:prstGeom prst="rect">
            <a:avLst/>
          </a:prstGeom>
        </p:spPr>
      </p:pic>
    </p:spTree>
    <p:custDataLst>
      <p:tags r:id="rId1"/>
    </p:custDataLst>
    <p:extLst>
      <p:ext uri="{BB962C8B-B14F-4D97-AF65-F5344CB8AC3E}">
        <p14:creationId xmlns:p14="http://schemas.microsoft.com/office/powerpoint/2010/main" val="229431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FFA9B06-4446-403F-7047-AE1818D0503E}"/>
              </a:ext>
            </a:extLst>
          </p:cNvPr>
          <p:cNvGrpSpPr/>
          <p:nvPr/>
        </p:nvGrpSpPr>
        <p:grpSpPr>
          <a:xfrm>
            <a:off x="326571" y="816429"/>
            <a:ext cx="11412275" cy="1752600"/>
            <a:chOff x="304800" y="152400"/>
            <a:chExt cx="11412275" cy="1752600"/>
          </a:xfrm>
        </p:grpSpPr>
        <p:pic>
          <p:nvPicPr>
            <p:cNvPr id="19" name="Picture 18">
              <a:extLst>
                <a:ext uri="{FF2B5EF4-FFF2-40B4-BE49-F238E27FC236}">
                  <a16:creationId xmlns:a16="http://schemas.microsoft.com/office/drawing/2014/main" id="{0D16EA65-0FFB-8D36-33DF-8840BACCBD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20" name="Picture 19">
              <a:hlinkClick r:id="" action="ppaction://hlinkshowjump?jump=nextslide"/>
              <a:extLst>
                <a:ext uri="{FF2B5EF4-FFF2-40B4-BE49-F238E27FC236}">
                  <a16:creationId xmlns:a16="http://schemas.microsoft.com/office/drawing/2014/main" id="{FB727358-BFD5-787D-1A78-9D3B1801F3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21" name="TextBox 20">
              <a:extLst>
                <a:ext uri="{FF2B5EF4-FFF2-40B4-BE49-F238E27FC236}">
                  <a16:creationId xmlns:a16="http://schemas.microsoft.com/office/drawing/2014/main" id="{6E980BFD-40B0-F9CE-E991-7AB5856DD0A6}"/>
                </a:ext>
              </a:extLst>
            </p:cNvPr>
            <p:cNvSpPr txBox="1"/>
            <p:nvPr/>
          </p:nvSpPr>
          <p:spPr>
            <a:xfrm>
              <a:off x="1492481" y="317459"/>
              <a:ext cx="9001347" cy="677108"/>
            </a:xfrm>
            <a:prstGeom prst="rect">
              <a:avLst/>
            </a:prstGeom>
            <a:noFill/>
          </p:spPr>
          <p:txBody>
            <a:bodyPr wrap="square" lIns="0" tIns="0" rIns="0" bIns="0" rtlCol="0">
              <a:spAutoFit/>
            </a:bodyPr>
            <a:lstStyle/>
            <a:p>
              <a:pPr algn="ctr"/>
              <a:r>
                <a:rPr lang="vi-VN" sz="4400" b="1" dirty="0">
                  <a:solidFill>
                    <a:srgbClr val="A80E0E"/>
                  </a:solidFill>
                  <a:latin typeface="Cambria" panose="02040503050406030204" pitchFamily="18" charset="0"/>
                  <a:ea typeface="Cambria" panose="02040503050406030204" pitchFamily="18" charset="0"/>
                  <a:cs typeface="#9Slide07 Itim" panose="00000500000000000000" pitchFamily="2" charset="-34"/>
                </a:rPr>
                <a:t>Kế hoạch cá nhân là gì? </a:t>
              </a:r>
              <a:endParaRPr lang="en-US" sz="4400" b="1" dirty="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grpSp>
      <p:grpSp>
        <p:nvGrpSpPr>
          <p:cNvPr id="30" name="1">
            <a:extLst>
              <a:ext uri="{FF2B5EF4-FFF2-40B4-BE49-F238E27FC236}">
                <a16:creationId xmlns:a16="http://schemas.microsoft.com/office/drawing/2014/main" id="{925C8157-E4FA-D952-EB2E-8BF9AED8F7BA}"/>
              </a:ext>
            </a:extLst>
          </p:cNvPr>
          <p:cNvGrpSpPr/>
          <p:nvPr/>
        </p:nvGrpSpPr>
        <p:grpSpPr>
          <a:xfrm>
            <a:off x="634187" y="3055075"/>
            <a:ext cx="5298527" cy="1226839"/>
            <a:chOff x="492673" y="2097132"/>
            <a:chExt cx="5298527" cy="1226839"/>
          </a:xfrm>
        </p:grpSpPr>
        <p:pic>
          <p:nvPicPr>
            <p:cNvPr id="31" name="Picture 30">
              <a:extLst>
                <a:ext uri="{FF2B5EF4-FFF2-40B4-BE49-F238E27FC236}">
                  <a16:creationId xmlns:a16="http://schemas.microsoft.com/office/drawing/2014/main" id="{B9F671E5-FBC7-F20E-AF91-A8ACA8D8D6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2" name="TextBox 31">
              <a:extLst>
                <a:ext uri="{FF2B5EF4-FFF2-40B4-BE49-F238E27FC236}">
                  <a16:creationId xmlns:a16="http://schemas.microsoft.com/office/drawing/2014/main" id="{E9EB5069-E3F4-3AEB-DF5F-C725BAE07A02}"/>
                </a:ext>
              </a:extLst>
            </p:cNvPr>
            <p:cNvSpPr txBox="1"/>
            <p:nvPr/>
          </p:nvSpPr>
          <p:spPr>
            <a:xfrm>
              <a:off x="1470709" y="2210331"/>
              <a:ext cx="4320491" cy="738664"/>
            </a:xfrm>
            <a:prstGeom prst="rect">
              <a:avLst/>
            </a:prstGeom>
            <a:noFill/>
          </p:spPr>
          <p:txBody>
            <a:bodyPr wrap="square" lIns="0" tIns="0" rIns="0" bIns="0" rtlCol="0">
              <a:spAutoFit/>
            </a:bodyPr>
            <a:lstStyle/>
            <a:p>
              <a:pPr algn="l"/>
              <a:r>
                <a:rPr lang="en-US" sz="2400" b="0" i="0" dirty="0" err="1">
                  <a:solidFill>
                    <a:srgbClr val="000000"/>
                  </a:solidFill>
                  <a:effectLst/>
                  <a:latin typeface="Cambria" panose="02040503050406030204" pitchFamily="18" charset="0"/>
                  <a:ea typeface="Cambria" panose="02040503050406030204" pitchFamily="18" charset="0"/>
                </a:rPr>
                <a:t>Dự</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kiến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nội</a:t>
              </a:r>
              <a:r>
                <a:rPr lang="en-US" sz="2400" b="0" i="0" dirty="0">
                  <a:solidFill>
                    <a:srgbClr val="000000"/>
                  </a:solidFill>
                  <a:effectLst/>
                  <a:latin typeface="Cambria" panose="02040503050406030204" pitchFamily="18" charset="0"/>
                  <a:ea typeface="Cambria" panose="02040503050406030204" pitchFamily="18" charset="0"/>
                </a:rPr>
                <a:t> dung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hoàn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việc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nhất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định</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solidFill>
                  <a:srgbClr val="793307"/>
                </a:solidFill>
                <a:latin typeface="Cambria" panose="02040503050406030204" pitchFamily="18" charset="0"/>
                <a:ea typeface="Cambria" panose="02040503050406030204" pitchFamily="18" charset="0"/>
                <a:cs typeface="Mali" panose="00000500000000000000" pitchFamily="2" charset="-34"/>
              </a:endParaRPr>
            </a:p>
          </p:txBody>
        </p:sp>
      </p:grpSp>
      <p:grpSp>
        <p:nvGrpSpPr>
          <p:cNvPr id="33" name="2">
            <a:extLst>
              <a:ext uri="{FF2B5EF4-FFF2-40B4-BE49-F238E27FC236}">
                <a16:creationId xmlns:a16="http://schemas.microsoft.com/office/drawing/2014/main" id="{1EF59273-5EBC-0D71-8890-BDA30F5418CB}"/>
              </a:ext>
            </a:extLst>
          </p:cNvPr>
          <p:cNvGrpSpPr/>
          <p:nvPr/>
        </p:nvGrpSpPr>
        <p:grpSpPr>
          <a:xfrm>
            <a:off x="634187" y="4439658"/>
            <a:ext cx="5257800" cy="1226839"/>
            <a:chOff x="492673" y="3481715"/>
            <a:chExt cx="5257800" cy="1226839"/>
          </a:xfrm>
        </p:grpSpPr>
        <p:pic>
          <p:nvPicPr>
            <p:cNvPr id="34" name="Picture 33">
              <a:extLst>
                <a:ext uri="{FF2B5EF4-FFF2-40B4-BE49-F238E27FC236}">
                  <a16:creationId xmlns:a16="http://schemas.microsoft.com/office/drawing/2014/main" id="{C22277A7-2FDA-98E6-92D8-CAFDEF0C30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35" name="TextBox 34">
              <a:extLst>
                <a:ext uri="{FF2B5EF4-FFF2-40B4-BE49-F238E27FC236}">
                  <a16:creationId xmlns:a16="http://schemas.microsoft.com/office/drawing/2014/main" id="{E39DB8D8-0CB8-E13B-7046-8FB94377C703}"/>
                </a:ext>
              </a:extLst>
            </p:cNvPr>
            <p:cNvSpPr txBox="1"/>
            <p:nvPr/>
          </p:nvSpPr>
          <p:spPr>
            <a:xfrm>
              <a:off x="1538864" y="3486798"/>
              <a:ext cx="4143478" cy="1107996"/>
            </a:xfrm>
            <a:prstGeom prst="rect">
              <a:avLst/>
            </a:prstGeom>
            <a:noFill/>
          </p:spPr>
          <p:txBody>
            <a:bodyPr wrap="square" lIns="0" tIns="0" rIns="0" bIns="0" rtlCol="0">
              <a:spAutoFit/>
            </a:bodyPr>
            <a:lstStyle/>
            <a:p>
              <a:pPr algn="l"/>
              <a:r>
                <a:rPr lang="en-US" sz="2400" b="0" i="0" dirty="0" err="1">
                  <a:solidFill>
                    <a:srgbClr val="000000"/>
                  </a:solidFill>
                  <a:effectLst/>
                  <a:latin typeface="Cambria" panose="02040503050406030204" pitchFamily="18" charset="0"/>
                  <a:ea typeface="Cambria" panose="02040503050406030204" pitchFamily="18" charset="0"/>
                </a:rPr>
                <a:t>Dự</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kiến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cách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thức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động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hoàn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việc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nhất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định</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solidFill>
                  <a:srgbClr val="793307"/>
                </a:solidFill>
                <a:latin typeface="Cambria" panose="02040503050406030204" pitchFamily="18" charset="0"/>
                <a:ea typeface="Cambria" panose="02040503050406030204" pitchFamily="18" charset="0"/>
                <a:cs typeface="Mali" panose="00000500000000000000" pitchFamily="2" charset="-34"/>
              </a:endParaRPr>
            </a:p>
          </p:txBody>
        </p:sp>
      </p:grpSp>
      <p:grpSp>
        <p:nvGrpSpPr>
          <p:cNvPr id="36" name="3">
            <a:extLst>
              <a:ext uri="{FF2B5EF4-FFF2-40B4-BE49-F238E27FC236}">
                <a16:creationId xmlns:a16="http://schemas.microsoft.com/office/drawing/2014/main" id="{633E298E-550F-E469-69F7-110FB432DB1F}"/>
              </a:ext>
            </a:extLst>
          </p:cNvPr>
          <p:cNvGrpSpPr/>
          <p:nvPr/>
        </p:nvGrpSpPr>
        <p:grpSpPr>
          <a:xfrm>
            <a:off x="6412916" y="3083325"/>
            <a:ext cx="5257800" cy="1226839"/>
            <a:chOff x="6271402" y="2125382"/>
            <a:chExt cx="5257800" cy="1226839"/>
          </a:xfrm>
        </p:grpSpPr>
        <p:pic>
          <p:nvPicPr>
            <p:cNvPr id="37" name="Picture 36">
              <a:extLst>
                <a:ext uri="{FF2B5EF4-FFF2-40B4-BE49-F238E27FC236}">
                  <a16:creationId xmlns:a16="http://schemas.microsoft.com/office/drawing/2014/main" id="{286CEBFB-8AF4-7AA1-72E4-E7AE9C33E7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38" name="TextBox 37">
              <a:extLst>
                <a:ext uri="{FF2B5EF4-FFF2-40B4-BE49-F238E27FC236}">
                  <a16:creationId xmlns:a16="http://schemas.microsoft.com/office/drawing/2014/main" id="{57CC5B15-7D05-552F-3DE9-D18252A8CD6E}"/>
                </a:ext>
              </a:extLst>
            </p:cNvPr>
            <p:cNvSpPr txBox="1"/>
            <p:nvPr/>
          </p:nvSpPr>
          <p:spPr>
            <a:xfrm>
              <a:off x="7417004" y="2358311"/>
              <a:ext cx="4067426" cy="738664"/>
            </a:xfrm>
            <a:prstGeom prst="rect">
              <a:avLst/>
            </a:prstGeom>
            <a:noFill/>
          </p:spPr>
          <p:txBody>
            <a:bodyPr wrap="square" lIns="0" tIns="0" rIns="0" bIns="0" rtlCol="0">
              <a:spAutoFit/>
            </a:bodyPr>
            <a:lstStyle/>
            <a:p>
              <a:pPr algn="l"/>
              <a:r>
                <a:rPr lang="en-US" sz="2400" b="0" i="0" dirty="0" err="1">
                  <a:solidFill>
                    <a:srgbClr val="000000"/>
                  </a:solidFill>
                  <a:effectLst/>
                  <a:latin typeface="Cambria" panose="02040503050406030204" pitchFamily="18" charset="0"/>
                  <a:ea typeface="Cambria" panose="02040503050406030204" pitchFamily="18" charset="0"/>
                </a:rPr>
                <a:t>Phân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bổ</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thời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gian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hoàn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việc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nhất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định</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solidFill>
                  <a:srgbClr val="793307"/>
                </a:solidFill>
                <a:latin typeface="Cambria" panose="02040503050406030204" pitchFamily="18" charset="0"/>
                <a:ea typeface="Cambria" panose="02040503050406030204" pitchFamily="18" charset="0"/>
                <a:cs typeface="Mali" panose="00000500000000000000" pitchFamily="2" charset="-34"/>
              </a:endParaRPr>
            </a:p>
          </p:txBody>
        </p:sp>
      </p:grpSp>
      <p:grpSp>
        <p:nvGrpSpPr>
          <p:cNvPr id="39" name="4">
            <a:extLst>
              <a:ext uri="{FF2B5EF4-FFF2-40B4-BE49-F238E27FC236}">
                <a16:creationId xmlns:a16="http://schemas.microsoft.com/office/drawing/2014/main" id="{AC919123-BA8B-7B57-9D11-9093CCDC4F5B}"/>
              </a:ext>
            </a:extLst>
          </p:cNvPr>
          <p:cNvGrpSpPr/>
          <p:nvPr/>
        </p:nvGrpSpPr>
        <p:grpSpPr>
          <a:xfrm>
            <a:off x="6412916" y="4467908"/>
            <a:ext cx="5257800" cy="1226839"/>
            <a:chOff x="6271402" y="3509965"/>
            <a:chExt cx="5257800" cy="1226839"/>
          </a:xfrm>
        </p:grpSpPr>
        <p:pic>
          <p:nvPicPr>
            <p:cNvPr id="40" name="Picture 39">
              <a:extLst>
                <a:ext uri="{FF2B5EF4-FFF2-40B4-BE49-F238E27FC236}">
                  <a16:creationId xmlns:a16="http://schemas.microsoft.com/office/drawing/2014/main" id="{DB9D04DC-3767-B733-E702-BE1A628EFB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1" name="TextBox 40">
              <a:extLst>
                <a:ext uri="{FF2B5EF4-FFF2-40B4-BE49-F238E27FC236}">
                  <a16:creationId xmlns:a16="http://schemas.microsoft.com/office/drawing/2014/main" id="{0800187D-9313-56F4-F3C6-15DF92A34930}"/>
                </a:ext>
              </a:extLst>
            </p:cNvPr>
            <p:cNvSpPr txBox="1"/>
            <p:nvPr/>
          </p:nvSpPr>
          <p:spPr>
            <a:xfrm>
              <a:off x="7386064" y="3812496"/>
              <a:ext cx="2836097" cy="492443"/>
            </a:xfrm>
            <a:prstGeom prst="rect">
              <a:avLst/>
            </a:prstGeom>
            <a:noFill/>
          </p:spPr>
          <p:txBody>
            <a:bodyPr wrap="none" lIns="0" tIns="0" rIns="0" bIns="0" rtlCol="0">
              <a:spAutoFit/>
            </a:bodyPr>
            <a:lstStyle/>
            <a:p>
              <a:pPr algn="l"/>
              <a:r>
                <a:rPr lang="en-US" sz="3200" dirty="0" err="1">
                  <a:latin typeface="Cambria" panose="02040503050406030204" pitchFamily="18" charset="0"/>
                  <a:ea typeface="Cambria" panose="02040503050406030204" pitchFamily="18" charset="0"/>
                  <a:cs typeface="Mali" panose="00000500000000000000" pitchFamily="2" charset="-34"/>
                </a:rPr>
                <a:t>Cả</a:t>
              </a:r>
              <a:r>
                <a:rPr lang="en-US" sz="3200" dirty="0">
                  <a:latin typeface="Cambria" panose="02040503050406030204" pitchFamily="18" charset="0"/>
                  <a:ea typeface="Cambria" panose="02040503050406030204" pitchFamily="18" charset="0"/>
                  <a:cs typeface="Mali" panose="00000500000000000000" pitchFamily="2" charset="-34"/>
                </a:rPr>
                <a:t> 3 </a:t>
              </a:r>
              <a:r>
                <a:rPr lang="en-US" sz="3200" dirty="0" err="1">
                  <a:latin typeface="Cambria" panose="02040503050406030204" pitchFamily="18" charset="0"/>
                  <a:ea typeface="Cambria" panose="02040503050406030204" pitchFamily="18" charset="0"/>
                  <a:cs typeface="Mali" panose="00000500000000000000" pitchFamily="2" charset="-34"/>
                </a:rPr>
                <a:t>đáp</a:t>
              </a:r>
              <a:r>
                <a:rPr lang="en-US" sz="3200" dirty="0">
                  <a:latin typeface="Cambria" panose="02040503050406030204" pitchFamily="18" charset="0"/>
                  <a:ea typeface="Cambria" panose="02040503050406030204" pitchFamily="18" charset="0"/>
                  <a:cs typeface="Mali" panose="00000500000000000000" pitchFamily="2" charset="-34"/>
                </a:rPr>
                <a:t> </a:t>
              </a:r>
              <a:r>
                <a:rPr lang="en-US" sz="3200" dirty="0" err="1">
                  <a:latin typeface="Cambria" panose="02040503050406030204" pitchFamily="18" charset="0"/>
                  <a:ea typeface="Cambria" panose="02040503050406030204" pitchFamily="18" charset="0"/>
                  <a:cs typeface="Mali" panose="00000500000000000000" pitchFamily="2" charset="-34"/>
                </a:rPr>
                <a:t>án</a:t>
              </a:r>
              <a:r>
                <a:rPr lang="en-US" sz="3200" dirty="0">
                  <a:latin typeface="Cambria" panose="02040503050406030204" pitchFamily="18" charset="0"/>
                  <a:ea typeface="Cambria" panose="02040503050406030204" pitchFamily="18" charset="0"/>
                  <a:cs typeface="Mali" panose="00000500000000000000" pitchFamily="2" charset="-34"/>
                </a:rPr>
                <a:t> </a:t>
              </a:r>
              <a:r>
                <a:rPr lang="en-US" sz="3200" dirty="0" err="1">
                  <a:latin typeface="Cambria" panose="02040503050406030204" pitchFamily="18" charset="0"/>
                  <a:ea typeface="Cambria" panose="02040503050406030204" pitchFamily="18" charset="0"/>
                  <a:cs typeface="Mali" panose="00000500000000000000" pitchFamily="2" charset="-34"/>
                </a:rPr>
                <a:t>trên</a:t>
              </a:r>
              <a:endParaRPr lang="en-US" sz="3200" dirty="0">
                <a:latin typeface="Cambria" panose="02040503050406030204" pitchFamily="18" charset="0"/>
                <a:ea typeface="Cambria" panose="02040503050406030204" pitchFamily="18" charset="0"/>
                <a:cs typeface="Mali" panose="00000500000000000000" pitchFamily="2" charset="-34"/>
              </a:endParaRPr>
            </a:p>
          </p:txBody>
        </p:sp>
      </p:grpSp>
      <p:sp>
        <p:nvSpPr>
          <p:cNvPr id="42" name="TextBox 41">
            <a:extLst>
              <a:ext uri="{FF2B5EF4-FFF2-40B4-BE49-F238E27FC236}">
                <a16:creationId xmlns:a16="http://schemas.microsoft.com/office/drawing/2014/main" id="{E274DD07-B678-5DC9-4D18-01F1827FCD35}"/>
              </a:ext>
            </a:extLst>
          </p:cNvPr>
          <p:cNvSpPr txBox="1"/>
          <p:nvPr/>
        </p:nvSpPr>
        <p:spPr>
          <a:xfrm>
            <a:off x="825352" y="3114291"/>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A</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sp>
        <p:nvSpPr>
          <p:cNvPr id="43" name="TextBox 42">
            <a:extLst>
              <a:ext uri="{FF2B5EF4-FFF2-40B4-BE49-F238E27FC236}">
                <a16:creationId xmlns:a16="http://schemas.microsoft.com/office/drawing/2014/main" id="{1CB9E1CA-CAAC-5BC8-5594-46271015925C}"/>
              </a:ext>
            </a:extLst>
          </p:cNvPr>
          <p:cNvSpPr txBox="1"/>
          <p:nvPr/>
        </p:nvSpPr>
        <p:spPr>
          <a:xfrm>
            <a:off x="825352" y="4526361"/>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B</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sp>
        <p:nvSpPr>
          <p:cNvPr id="44" name="TextBox 43">
            <a:extLst>
              <a:ext uri="{FF2B5EF4-FFF2-40B4-BE49-F238E27FC236}">
                <a16:creationId xmlns:a16="http://schemas.microsoft.com/office/drawing/2014/main" id="{B5E3BD21-060F-590D-C81D-FE9BED3D7A4E}"/>
              </a:ext>
            </a:extLst>
          </p:cNvPr>
          <p:cNvSpPr txBox="1"/>
          <p:nvPr/>
        </p:nvSpPr>
        <p:spPr>
          <a:xfrm>
            <a:off x="6770914" y="3166042"/>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C</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sp>
        <p:nvSpPr>
          <p:cNvPr id="45" name="TextBox 44">
            <a:extLst>
              <a:ext uri="{FF2B5EF4-FFF2-40B4-BE49-F238E27FC236}">
                <a16:creationId xmlns:a16="http://schemas.microsoft.com/office/drawing/2014/main" id="{195ED51C-3D46-FE44-925D-3DEDAAEE70A3}"/>
              </a:ext>
            </a:extLst>
          </p:cNvPr>
          <p:cNvSpPr txBox="1"/>
          <p:nvPr/>
        </p:nvSpPr>
        <p:spPr>
          <a:xfrm>
            <a:off x="6762893" y="4562253"/>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D</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pic>
        <p:nvPicPr>
          <p:cNvPr id="46" name="Picture 45">
            <a:extLst>
              <a:ext uri="{FF2B5EF4-FFF2-40B4-BE49-F238E27FC236}">
                <a16:creationId xmlns:a16="http://schemas.microsoft.com/office/drawing/2014/main" id="{3F351D44-1414-A81E-ABF1-D153869A5D85}"/>
              </a:ext>
            </a:extLst>
          </p:cNvPr>
          <p:cNvPicPr>
            <a:picLocks noChangeAspect="1"/>
          </p:cNvPicPr>
          <p:nvPr/>
        </p:nvPicPr>
        <p:blipFill rotWithShape="1">
          <a:blip r:embed="rId7">
            <a:extLst>
              <a:ext uri="{28A0092B-C50C-407E-A947-70E740481C1C}">
                <a14:useLocalDpi xmlns:a14="http://schemas.microsoft.com/office/drawing/2010/main" val="0"/>
              </a:ext>
            </a:extLst>
          </a:blip>
          <a:srcRect l="27931" t="76348" r="51789" b="-242"/>
          <a:stretch/>
        </p:blipFill>
        <p:spPr>
          <a:xfrm>
            <a:off x="6451002" y="3113360"/>
            <a:ext cx="953444" cy="930037"/>
          </a:xfrm>
          <a:prstGeom prst="rect">
            <a:avLst/>
          </a:prstGeom>
        </p:spPr>
      </p:pic>
      <p:pic>
        <p:nvPicPr>
          <p:cNvPr id="47" name="Picture 46">
            <a:extLst>
              <a:ext uri="{FF2B5EF4-FFF2-40B4-BE49-F238E27FC236}">
                <a16:creationId xmlns:a16="http://schemas.microsoft.com/office/drawing/2014/main" id="{D824113C-7A8B-8CA8-FACC-37DCC1D33D0C}"/>
              </a:ext>
            </a:extLst>
          </p:cNvPr>
          <p:cNvPicPr>
            <a:picLocks noChangeAspect="1"/>
          </p:cNvPicPr>
          <p:nvPr/>
        </p:nvPicPr>
        <p:blipFill rotWithShape="1">
          <a:blip r:embed="rId7">
            <a:extLst>
              <a:ext uri="{28A0092B-C50C-407E-A947-70E740481C1C}">
                <a14:useLocalDpi xmlns:a14="http://schemas.microsoft.com/office/drawing/2010/main" val="0"/>
              </a:ext>
            </a:extLst>
          </a:blip>
          <a:srcRect l="27931" t="76348" r="51789" b="-242"/>
          <a:stretch/>
        </p:blipFill>
        <p:spPr>
          <a:xfrm>
            <a:off x="622555" y="3092729"/>
            <a:ext cx="953444" cy="930037"/>
          </a:xfrm>
          <a:prstGeom prst="rect">
            <a:avLst/>
          </a:prstGeom>
        </p:spPr>
      </p:pic>
      <p:pic>
        <p:nvPicPr>
          <p:cNvPr id="48" name="Picture 47">
            <a:extLst>
              <a:ext uri="{FF2B5EF4-FFF2-40B4-BE49-F238E27FC236}">
                <a16:creationId xmlns:a16="http://schemas.microsoft.com/office/drawing/2014/main" id="{3629C087-46E9-C5D4-CC3D-EC76497E7479}"/>
              </a:ext>
            </a:extLst>
          </p:cNvPr>
          <p:cNvPicPr>
            <a:picLocks noChangeAspect="1"/>
          </p:cNvPicPr>
          <p:nvPr/>
        </p:nvPicPr>
        <p:blipFill rotWithShape="1">
          <a:blip r:embed="rId7">
            <a:extLst>
              <a:ext uri="{28A0092B-C50C-407E-A947-70E740481C1C}">
                <a14:useLocalDpi xmlns:a14="http://schemas.microsoft.com/office/drawing/2010/main" val="0"/>
              </a:ext>
            </a:extLst>
          </a:blip>
          <a:srcRect l="27931" t="76348" r="51789" b="-242"/>
          <a:stretch/>
        </p:blipFill>
        <p:spPr>
          <a:xfrm>
            <a:off x="606423" y="4467908"/>
            <a:ext cx="953444" cy="930037"/>
          </a:xfrm>
          <a:prstGeom prst="rect">
            <a:avLst/>
          </a:prstGeom>
        </p:spPr>
      </p:pic>
      <p:pic>
        <p:nvPicPr>
          <p:cNvPr id="49" name="Picture 48">
            <a:extLst>
              <a:ext uri="{FF2B5EF4-FFF2-40B4-BE49-F238E27FC236}">
                <a16:creationId xmlns:a16="http://schemas.microsoft.com/office/drawing/2014/main" id="{F8717C7E-4984-773A-4993-5BAA7DE62210}"/>
              </a:ext>
            </a:extLst>
          </p:cNvPr>
          <p:cNvPicPr>
            <a:picLocks noChangeAspect="1"/>
          </p:cNvPicPr>
          <p:nvPr/>
        </p:nvPicPr>
        <p:blipFill rotWithShape="1">
          <a:blip r:embed="rId7">
            <a:extLst>
              <a:ext uri="{28A0092B-C50C-407E-A947-70E740481C1C}">
                <a14:useLocalDpi xmlns:a14="http://schemas.microsoft.com/office/drawing/2010/main" val="0"/>
              </a:ext>
            </a:extLst>
          </a:blip>
          <a:srcRect t="76106" r="79720"/>
          <a:stretch/>
        </p:blipFill>
        <p:spPr>
          <a:xfrm>
            <a:off x="6526632" y="4482810"/>
            <a:ext cx="953444" cy="930037"/>
          </a:xfrm>
          <a:prstGeom prst="rect">
            <a:avLst/>
          </a:prstGeom>
        </p:spPr>
      </p:pic>
    </p:spTree>
    <p:custDataLst>
      <p:tags r:id="rId1"/>
    </p:custDataLst>
    <p:extLst>
      <p:ext uri="{BB962C8B-B14F-4D97-AF65-F5344CB8AC3E}">
        <p14:creationId xmlns:p14="http://schemas.microsoft.com/office/powerpoint/2010/main" val="16551614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400"/>
                                        <p:tgtEl>
                                          <p:spTgt spid="33"/>
                                        </p:tgtEl>
                                      </p:cBhvr>
                                    </p:animEffect>
                                  </p:childTnLst>
                                </p:cTn>
                              </p:par>
                              <p:par>
                                <p:cTn id="14" presetID="10" presetClass="entr" presetSubtype="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400"/>
                                        <p:tgtEl>
                                          <p:spTgt spid="3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400"/>
                                        <p:tgtEl>
                                          <p:spTgt spid="4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400"/>
                                        <p:tgtEl>
                                          <p:spTgt spid="4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400"/>
                                        <p:tgtEl>
                                          <p:spTgt spid="4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400"/>
                                        <p:tgtEl>
                                          <p:spTgt spid="45"/>
                                        </p:tgtEl>
                                      </p:cBhvr>
                                    </p:animEffect>
                                  </p:childTnLst>
                                </p:cTn>
                              </p:par>
                              <p:par>
                                <p:cTn id="29" presetID="10"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400"/>
                                        <p:tgtEl>
                                          <p:spTgt spid="36"/>
                                        </p:tgtEl>
                                      </p:cBhvr>
                                    </p:animEffect>
                                  </p:childTnLst>
                                </p:cTn>
                              </p:par>
                              <p:par>
                                <p:cTn id="32" presetID="10" presetClass="entr" presetSubtype="0" fill="hold"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4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9"/>
                    </p:tgtEl>
                  </p:cond>
                </p:stCondLst>
                <p:endSync evt="end" delay="0">
                  <p:rtn val="all"/>
                </p:endSync>
                <p:childTnLst>
                  <p:par>
                    <p:cTn id="36" fill="hold">
                      <p:stCondLst>
                        <p:cond delay="0"/>
                      </p:stCondLst>
                      <p:childTnLst>
                        <p:par>
                          <p:cTn id="37" fill="hold">
                            <p:stCondLst>
                              <p:cond delay="0"/>
                            </p:stCondLst>
                            <p:childTnLst>
                              <p:par>
                                <p:cTn id="38" presetID="23" presetClass="entr" presetSubtype="16" fill="hold" nodeType="clickEffect">
                                  <p:stCondLst>
                                    <p:cond delay="0"/>
                                  </p:stCondLst>
                                  <p:childTnLst>
                                    <p:set>
                                      <p:cBhvr>
                                        <p:cTn id="39" dur="1" fill="hold">
                                          <p:stCondLst>
                                            <p:cond delay="0"/>
                                          </p:stCondLst>
                                        </p:cTn>
                                        <p:tgtEl>
                                          <p:spTgt spid="49"/>
                                        </p:tgtEl>
                                        <p:attrNameLst>
                                          <p:attrName>style.visibility</p:attrName>
                                        </p:attrNameLst>
                                      </p:cBhvr>
                                      <p:to>
                                        <p:strVal val="visible"/>
                                      </p:to>
                                    </p:set>
                                    <p:anim calcmode="lin" valueType="num">
                                      <p:cBhvr>
                                        <p:cTn id="40" dur="250" fill="hold"/>
                                        <p:tgtEl>
                                          <p:spTgt spid="49"/>
                                        </p:tgtEl>
                                        <p:attrNameLst>
                                          <p:attrName>ppt_w</p:attrName>
                                        </p:attrNameLst>
                                      </p:cBhvr>
                                      <p:tavLst>
                                        <p:tav tm="0">
                                          <p:val>
                                            <p:fltVal val="0"/>
                                          </p:val>
                                        </p:tav>
                                        <p:tav tm="100000">
                                          <p:val>
                                            <p:strVal val="#ppt_w"/>
                                          </p:val>
                                        </p:tav>
                                      </p:tavLst>
                                    </p:anim>
                                    <p:anim calcmode="lin" valueType="num">
                                      <p:cBhvr>
                                        <p:cTn id="41" dur="250" fill="hold"/>
                                        <p:tgtEl>
                                          <p:spTgt spid="49"/>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9"/>
                  </p:tgtEl>
                </p:cond>
              </p:nextCondLst>
            </p:seq>
            <p:seq concurrent="1" nextAc="seek">
              <p:cTn id="42" restart="whenNotActive" fill="hold" evtFilter="cancelBubble" nodeType="interactiveSeq">
                <p:stCondLst>
                  <p:cond evt="onClick" delay="0">
                    <p:tgtEl>
                      <p:spTgt spid="30"/>
                    </p:tgtEl>
                  </p:cond>
                </p:stCondLst>
                <p:endSync evt="end" delay="0">
                  <p:rtn val="all"/>
                </p:endSync>
                <p:childTnLst>
                  <p:par>
                    <p:cTn id="43" fill="hold">
                      <p:stCondLst>
                        <p:cond delay="0"/>
                      </p:stCondLst>
                      <p:childTnLst>
                        <p:par>
                          <p:cTn id="44" fill="hold">
                            <p:stCondLst>
                              <p:cond delay="0"/>
                            </p:stCondLst>
                            <p:childTnLst>
                              <p:par>
                                <p:cTn id="45" presetID="23" presetClass="entr" presetSubtype="16" fill="hold" nodeType="clickEffect">
                                  <p:stCondLst>
                                    <p:cond delay="0"/>
                                  </p:stCondLst>
                                  <p:childTnLst>
                                    <p:set>
                                      <p:cBhvr>
                                        <p:cTn id="46" dur="1" fill="hold">
                                          <p:stCondLst>
                                            <p:cond delay="0"/>
                                          </p:stCondLst>
                                        </p:cTn>
                                        <p:tgtEl>
                                          <p:spTgt spid="47"/>
                                        </p:tgtEl>
                                        <p:attrNameLst>
                                          <p:attrName>style.visibility</p:attrName>
                                        </p:attrNameLst>
                                      </p:cBhvr>
                                      <p:to>
                                        <p:strVal val="visible"/>
                                      </p:to>
                                    </p:set>
                                    <p:anim calcmode="lin" valueType="num">
                                      <p:cBhvr>
                                        <p:cTn id="47" dur="250" fill="hold"/>
                                        <p:tgtEl>
                                          <p:spTgt spid="47"/>
                                        </p:tgtEl>
                                        <p:attrNameLst>
                                          <p:attrName>ppt_w</p:attrName>
                                        </p:attrNameLst>
                                      </p:cBhvr>
                                      <p:tavLst>
                                        <p:tav tm="0">
                                          <p:val>
                                            <p:fltVal val="0"/>
                                          </p:val>
                                        </p:tav>
                                        <p:tav tm="100000">
                                          <p:val>
                                            <p:strVal val="#ppt_w"/>
                                          </p:val>
                                        </p:tav>
                                      </p:tavLst>
                                    </p:anim>
                                    <p:anim calcmode="lin" valueType="num">
                                      <p:cBhvr>
                                        <p:cTn id="48" dur="250" fill="hold"/>
                                        <p:tgtEl>
                                          <p:spTgt spid="47"/>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0"/>
                  </p:tgtEl>
                </p:cond>
              </p:nextCondLst>
            </p:seq>
            <p:seq concurrent="1" nextAc="seek">
              <p:cTn id="49" restart="whenNotActive" fill="hold" evtFilter="cancelBubble" nodeType="interactiveSeq">
                <p:stCondLst>
                  <p:cond evt="onClick" delay="0">
                    <p:tgtEl>
                      <p:spTgt spid="36"/>
                    </p:tgtEl>
                  </p:cond>
                </p:stCondLst>
                <p:endSync evt="end" delay="0">
                  <p:rtn val="all"/>
                </p:endSync>
                <p:childTnLst>
                  <p:par>
                    <p:cTn id="50" fill="hold">
                      <p:stCondLst>
                        <p:cond delay="0"/>
                      </p:stCondLst>
                      <p:childTnLst>
                        <p:par>
                          <p:cTn id="51" fill="hold">
                            <p:stCondLst>
                              <p:cond delay="0"/>
                            </p:stCondLst>
                            <p:childTnLst>
                              <p:par>
                                <p:cTn id="52" presetID="23" presetClass="entr" presetSubtype="16" fill="hold" nodeType="clickEffect">
                                  <p:stCondLst>
                                    <p:cond delay="0"/>
                                  </p:stCondLst>
                                  <p:childTnLst>
                                    <p:set>
                                      <p:cBhvr>
                                        <p:cTn id="53" dur="1" fill="hold">
                                          <p:stCondLst>
                                            <p:cond delay="0"/>
                                          </p:stCondLst>
                                        </p:cTn>
                                        <p:tgtEl>
                                          <p:spTgt spid="46"/>
                                        </p:tgtEl>
                                        <p:attrNameLst>
                                          <p:attrName>style.visibility</p:attrName>
                                        </p:attrNameLst>
                                      </p:cBhvr>
                                      <p:to>
                                        <p:strVal val="visible"/>
                                      </p:to>
                                    </p:set>
                                    <p:anim calcmode="lin" valueType="num">
                                      <p:cBhvr>
                                        <p:cTn id="54" dur="250" fill="hold"/>
                                        <p:tgtEl>
                                          <p:spTgt spid="46"/>
                                        </p:tgtEl>
                                        <p:attrNameLst>
                                          <p:attrName>ppt_w</p:attrName>
                                        </p:attrNameLst>
                                      </p:cBhvr>
                                      <p:tavLst>
                                        <p:tav tm="0">
                                          <p:val>
                                            <p:fltVal val="0"/>
                                          </p:val>
                                        </p:tav>
                                        <p:tav tm="100000">
                                          <p:val>
                                            <p:strVal val="#ppt_w"/>
                                          </p:val>
                                        </p:tav>
                                      </p:tavLst>
                                    </p:anim>
                                    <p:anim calcmode="lin" valueType="num">
                                      <p:cBhvr>
                                        <p:cTn id="55" dur="250" fill="hold"/>
                                        <p:tgtEl>
                                          <p:spTgt spid="46"/>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6"/>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3" presetClass="entr" presetSubtype="16" fill="hold" nodeType="clickEffect">
                                  <p:stCondLst>
                                    <p:cond delay="0"/>
                                  </p:stCondLst>
                                  <p:childTnLst>
                                    <p:set>
                                      <p:cBhvr>
                                        <p:cTn id="60" dur="1" fill="hold">
                                          <p:stCondLst>
                                            <p:cond delay="0"/>
                                          </p:stCondLst>
                                        </p:cTn>
                                        <p:tgtEl>
                                          <p:spTgt spid="48"/>
                                        </p:tgtEl>
                                        <p:attrNameLst>
                                          <p:attrName>style.visibility</p:attrName>
                                        </p:attrNameLst>
                                      </p:cBhvr>
                                      <p:to>
                                        <p:strVal val="visible"/>
                                      </p:to>
                                    </p:set>
                                    <p:anim calcmode="lin" valueType="num">
                                      <p:cBhvr>
                                        <p:cTn id="61" dur="250" fill="hold"/>
                                        <p:tgtEl>
                                          <p:spTgt spid="48"/>
                                        </p:tgtEl>
                                        <p:attrNameLst>
                                          <p:attrName>ppt_w</p:attrName>
                                        </p:attrNameLst>
                                      </p:cBhvr>
                                      <p:tavLst>
                                        <p:tav tm="0">
                                          <p:val>
                                            <p:fltVal val="0"/>
                                          </p:val>
                                        </p:tav>
                                        <p:tav tm="100000">
                                          <p:val>
                                            <p:strVal val="#ppt_w"/>
                                          </p:val>
                                        </p:tav>
                                      </p:tavLst>
                                    </p:anim>
                                    <p:anim calcmode="lin" valueType="num">
                                      <p:cBhvr>
                                        <p:cTn id="62" dur="250" fill="hold"/>
                                        <p:tgtEl>
                                          <p:spTgt spid="48"/>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3"/>
                  </p:tgtEl>
                </p:cond>
              </p:nextCondLst>
            </p:seq>
          </p:childTnLst>
        </p:cTn>
      </p:par>
    </p:tnLst>
    <p:bldLst>
      <p:bldP spid="42" grpId="0"/>
      <p:bldP spid="43" grpId="0"/>
      <p:bldP spid="44" grpId="0"/>
      <p:bldP spid="4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Dựa</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vào</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thời</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gian</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thực</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hiện</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có</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các</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loại</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kế</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hoạch</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cá</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nhân</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nào</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299762" y="3167743"/>
            <a:ext cx="8075809" cy="2743199"/>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dirty="0">
                <a:solidFill>
                  <a:prstClr val="white"/>
                </a:solidFill>
                <a:latin typeface="Cambria" panose="02040503050406030204" pitchFamily="18" charset="0"/>
                <a:ea typeface="Cambria" panose="02040503050406030204" pitchFamily="18" charset="0"/>
              </a:rPr>
              <a:t>Kế hoạch cá nhân làm trong ngày; kế hoạch làm trong 1 tháng; kế hoạch làm trong nhiều năm.</a:t>
            </a:r>
          </a:p>
        </p:txBody>
      </p:sp>
    </p:spTree>
    <p:custDataLst>
      <p:tags r:id="rId1"/>
    </p:custDataLst>
    <p:extLst>
      <p:ext uri="{BB962C8B-B14F-4D97-AF65-F5344CB8AC3E}">
        <p14:creationId xmlns:p14="http://schemas.microsoft.com/office/powerpoint/2010/main" val="85892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ết thúc tiết học bằng AI #giaovientieuhoc #xuhuong #hocAI -2104.MP4">
            <a:hlinkClick r:id="" action="ppaction://media"/>
            <a:extLst>
              <a:ext uri="{FF2B5EF4-FFF2-40B4-BE49-F238E27FC236}">
                <a16:creationId xmlns:a16="http://schemas.microsoft.com/office/drawing/2014/main" id="{000B38A6-7277-EF89-F2AB-6E6D5D717C5D}"/>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393656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1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5400000">
            <a:off x="3191368" y="-1358862"/>
            <a:ext cx="5513763" cy="9570672"/>
          </a:xfrm>
          <a:prstGeom prst="rect">
            <a:avLst/>
          </a:prstGeom>
        </p:spPr>
      </p:pic>
      <p:pic>
        <p:nvPicPr>
          <p:cNvPr id="20" name="图片 19"/>
          <p:cNvPicPr>
            <a:picLocks noChangeAspect="1"/>
          </p:cNvPicPr>
          <p:nvPr/>
        </p:nvPicPr>
        <p:blipFill rotWithShape="1">
          <a:blip r:embed="rId6"/>
          <a:srcRect r="37374"/>
          <a:stretch/>
        </p:blipFill>
        <p:spPr>
          <a:xfrm>
            <a:off x="277762" y="2362773"/>
            <a:ext cx="2931919" cy="4681627"/>
          </a:xfrm>
          <a:prstGeom prst="rect">
            <a:avLst/>
          </a:prstGeom>
        </p:spPr>
      </p:pic>
      <p:pic>
        <p:nvPicPr>
          <p:cNvPr id="3" name="图片 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3067952" y="5245977"/>
            <a:ext cx="1533078" cy="1625591"/>
          </a:xfrm>
          <a:prstGeom prst="rect">
            <a:avLst/>
          </a:prstGeom>
        </p:spPr>
      </p:pic>
      <p:pic>
        <p:nvPicPr>
          <p:cNvPr id="12" name="图片 11"/>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flipH="1">
            <a:off x="9182991" y="535404"/>
            <a:ext cx="1805207" cy="1785257"/>
          </a:xfrm>
          <a:prstGeom prst="rect">
            <a:avLst/>
          </a:prstGeom>
        </p:spPr>
      </p:pic>
      <p:pic>
        <p:nvPicPr>
          <p:cNvPr id="15" name="图片 14"/>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7338976" y="4764110"/>
            <a:ext cx="1325941" cy="1902876"/>
          </a:xfrm>
          <a:prstGeom prst="rect">
            <a:avLst/>
          </a:prstGeom>
        </p:spPr>
      </p:pic>
      <p:grpSp>
        <p:nvGrpSpPr>
          <p:cNvPr id="18" name="组合 17">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21" name="图片 20">
              <a:extLst>
                <a:ext uri="{FF2B5EF4-FFF2-40B4-BE49-F238E27FC236}">
                  <a16:creationId xmlns:a16="http://schemas.microsoft.com/office/drawing/2014/main" id="{6EAB8C36-A14A-4663-95AC-A167EFE0B57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24" name="图片 23">
              <a:extLst>
                <a:ext uri="{FF2B5EF4-FFF2-40B4-BE49-F238E27FC236}">
                  <a16:creationId xmlns:a16="http://schemas.microsoft.com/office/drawing/2014/main" id="{65AEEFE8-22C2-4D70-99AA-9210B5A6C3E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4" name="Picture 3">
            <a:extLst>
              <a:ext uri="{FF2B5EF4-FFF2-40B4-BE49-F238E27FC236}">
                <a16:creationId xmlns:a16="http://schemas.microsoft.com/office/drawing/2014/main" id="{76914B29-0D10-1F10-7AAF-AD33C4D31FDE}"/>
              </a:ext>
            </a:extLst>
          </p:cNvPr>
          <p:cNvPicPr>
            <a:picLocks noChangeAspect="1"/>
          </p:cNvPicPr>
          <p:nvPr/>
        </p:nvPicPr>
        <p:blipFill>
          <a:blip r:embed="rId12"/>
          <a:stretch>
            <a:fillRect/>
          </a:stretch>
        </p:blipFill>
        <p:spPr>
          <a:xfrm>
            <a:off x="2749063" y="1551481"/>
            <a:ext cx="7078069" cy="3694496"/>
          </a:xfrm>
          <a:prstGeom prst="rect">
            <a:avLst/>
          </a:prstGeom>
        </p:spPr>
      </p:pic>
    </p:spTree>
    <p:custDataLst>
      <p:tags r:id="rId1"/>
    </p:custDataLst>
    <p:extLst>
      <p:ext uri="{BB962C8B-B14F-4D97-AF65-F5344CB8AC3E}">
        <p14:creationId xmlns:p14="http://schemas.microsoft.com/office/powerpoint/2010/main" val="356166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0DC65D-DB25-C091-15D9-90B5FC788B3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 name="Speech Bubble: Rectangle with Corners Rounded 5">
            <a:extLst>
              <a:ext uri="{FF2B5EF4-FFF2-40B4-BE49-F238E27FC236}">
                <a16:creationId xmlns:a16="http://schemas.microsoft.com/office/drawing/2014/main" id="{2965C60C-1B4A-490A-614C-77E3A2B4AF6D}"/>
              </a:ext>
            </a:extLst>
          </p:cNvPr>
          <p:cNvSpPr/>
          <p:nvPr/>
        </p:nvSpPr>
        <p:spPr>
          <a:xfrm>
            <a:off x="3716334" y="1329356"/>
            <a:ext cx="6957548" cy="2715528"/>
          </a:xfrm>
          <a:prstGeom prst="wedgeRoundRectCallout">
            <a:avLst>
              <a:gd name="adj1" fmla="val -61712"/>
              <a:gd name="adj2" fmla="val 35406"/>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5400">
                <a:solidFill>
                  <a:srgbClr val="F7A9BD">
                    <a:lumMod val="10000"/>
                  </a:srgbClr>
                </a:solidFill>
                <a:latin typeface="Calibri" panose="020F0502020204030204" pitchFamily="34" charset="0"/>
                <a:cs typeface="Calibri" panose="020F0502020204030204" pitchFamily="34" charset="0"/>
              </a:rPr>
              <a:t>Các bạn nhỏ trong bài hát ước muốn được làm những gì?</a:t>
            </a:r>
            <a:endPar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62791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1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5400000">
            <a:off x="3187202" y="-2821439"/>
            <a:ext cx="6183357" cy="11826242"/>
          </a:xfrm>
          <a:prstGeom prst="rect">
            <a:avLst/>
          </a:prstGeom>
        </p:spPr>
      </p:pic>
      <p:pic>
        <p:nvPicPr>
          <p:cNvPr id="20" name="图片 19"/>
          <p:cNvPicPr>
            <a:picLocks noChangeAspect="1"/>
          </p:cNvPicPr>
          <p:nvPr/>
        </p:nvPicPr>
        <p:blipFill rotWithShape="1">
          <a:blip r:embed="rId6"/>
          <a:srcRect r="37374"/>
          <a:stretch/>
        </p:blipFill>
        <p:spPr>
          <a:xfrm>
            <a:off x="-302118" y="2508462"/>
            <a:ext cx="2931919" cy="4681627"/>
          </a:xfrm>
          <a:prstGeom prst="rect">
            <a:avLst/>
          </a:prstGeom>
        </p:spPr>
      </p:pic>
      <p:grpSp>
        <p:nvGrpSpPr>
          <p:cNvPr id="18" name="组合 17">
            <a:extLst>
              <a:ext uri="{FF2B5EF4-FFF2-40B4-BE49-F238E27FC236}">
                <a16:creationId xmlns:a16="http://schemas.microsoft.com/office/drawing/2014/main" id="{5BF58E39-2B03-4CAA-92E9-641CA2D2180D}"/>
              </a:ext>
            </a:extLst>
          </p:cNvPr>
          <p:cNvGrpSpPr/>
          <p:nvPr/>
        </p:nvGrpSpPr>
        <p:grpSpPr>
          <a:xfrm>
            <a:off x="0" y="-19878"/>
            <a:ext cx="12192000" cy="3276138"/>
            <a:chOff x="0" y="0"/>
            <a:chExt cx="9347284" cy="3276138"/>
          </a:xfrm>
        </p:grpSpPr>
        <p:pic>
          <p:nvPicPr>
            <p:cNvPr id="21" name="图片 20">
              <a:extLst>
                <a:ext uri="{FF2B5EF4-FFF2-40B4-BE49-F238E27FC236}">
                  <a16:creationId xmlns:a16="http://schemas.microsoft.com/office/drawing/2014/main" id="{6EAB8C36-A14A-4663-95AC-A167EFE0B5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337403" y="20176"/>
              <a:ext cx="5009881" cy="3255962"/>
            </a:xfrm>
            <a:prstGeom prst="rect">
              <a:avLst/>
            </a:prstGeom>
          </p:spPr>
        </p:pic>
        <p:pic>
          <p:nvPicPr>
            <p:cNvPr id="24" name="图片 23">
              <a:extLst>
                <a:ext uri="{FF2B5EF4-FFF2-40B4-BE49-F238E27FC236}">
                  <a16:creationId xmlns:a16="http://schemas.microsoft.com/office/drawing/2014/main" id="{65AEEFE8-22C2-4D70-99AA-9210B5A6C3E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grpSp>
        <p:nvGrpSpPr>
          <p:cNvPr id="3" name="Group 2">
            <a:extLst>
              <a:ext uri="{FF2B5EF4-FFF2-40B4-BE49-F238E27FC236}">
                <a16:creationId xmlns:a16="http://schemas.microsoft.com/office/drawing/2014/main" id="{AB90CF59-2CB5-845E-EE1E-51B9FD5673B2}"/>
              </a:ext>
            </a:extLst>
          </p:cNvPr>
          <p:cNvGrpSpPr/>
          <p:nvPr/>
        </p:nvGrpSpPr>
        <p:grpSpPr>
          <a:xfrm>
            <a:off x="8798560" y="4348479"/>
            <a:ext cx="3304366" cy="2386149"/>
            <a:chOff x="6618152" y="2685143"/>
            <a:chExt cx="5484774" cy="4049486"/>
          </a:xfrm>
        </p:grpSpPr>
        <p:pic>
          <p:nvPicPr>
            <p:cNvPr id="4" name="图片 3">
              <a:extLst>
                <a:ext uri="{FF2B5EF4-FFF2-40B4-BE49-F238E27FC236}">
                  <a16:creationId xmlns:a16="http://schemas.microsoft.com/office/drawing/2014/main" id="{1C2DB18F-A1CE-6C51-959C-A7A385CBEB4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8" name="Rectangle 7">
              <a:extLst>
                <a:ext uri="{FF2B5EF4-FFF2-40B4-BE49-F238E27FC236}">
                  <a16:creationId xmlns:a16="http://schemas.microsoft.com/office/drawing/2014/main" id="{D3905C4D-FECC-F000-693A-CD4F1A325F36}"/>
                </a:ext>
              </a:extLst>
            </p:cNvPr>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10" name="Picture 9">
            <a:extLst>
              <a:ext uri="{FF2B5EF4-FFF2-40B4-BE49-F238E27FC236}">
                <a16:creationId xmlns:a16="http://schemas.microsoft.com/office/drawing/2014/main" id="{AB18F686-1173-8A32-7921-B678040619F0}"/>
              </a:ext>
            </a:extLst>
          </p:cNvPr>
          <p:cNvPicPr>
            <a:picLocks noChangeAspect="1"/>
          </p:cNvPicPr>
          <p:nvPr/>
        </p:nvPicPr>
        <p:blipFill>
          <a:blip r:embed="rId10"/>
          <a:stretch>
            <a:fillRect/>
          </a:stretch>
        </p:blipFill>
        <p:spPr>
          <a:xfrm>
            <a:off x="2380295" y="230509"/>
            <a:ext cx="4444369" cy="2840982"/>
          </a:xfrm>
          <a:prstGeom prst="rect">
            <a:avLst/>
          </a:prstGeom>
        </p:spPr>
      </p:pic>
      <p:pic>
        <p:nvPicPr>
          <p:cNvPr id="23" name="Picture 22">
            <a:extLst>
              <a:ext uri="{FF2B5EF4-FFF2-40B4-BE49-F238E27FC236}">
                <a16:creationId xmlns:a16="http://schemas.microsoft.com/office/drawing/2014/main" id="{3D6F34E3-3994-8371-F0F7-0E0D9EB3A182}"/>
              </a:ext>
            </a:extLst>
          </p:cNvPr>
          <p:cNvPicPr>
            <a:picLocks noChangeAspect="1"/>
          </p:cNvPicPr>
          <p:nvPr/>
        </p:nvPicPr>
        <p:blipFill>
          <a:blip r:embed="rId11"/>
          <a:stretch>
            <a:fillRect/>
          </a:stretch>
        </p:blipFill>
        <p:spPr>
          <a:xfrm>
            <a:off x="3368752" y="2433198"/>
            <a:ext cx="6998815" cy="2804403"/>
          </a:xfrm>
          <a:prstGeom prst="rect">
            <a:avLst/>
          </a:prstGeom>
        </p:spPr>
      </p:pic>
      <p:pic>
        <p:nvPicPr>
          <p:cNvPr id="26" name="Picture 25">
            <a:extLst>
              <a:ext uri="{FF2B5EF4-FFF2-40B4-BE49-F238E27FC236}">
                <a16:creationId xmlns:a16="http://schemas.microsoft.com/office/drawing/2014/main" id="{DD33DA48-7B0B-8F66-0E5C-72C79AA7CFA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26705" y="0"/>
            <a:ext cx="1496370" cy="1496370"/>
          </a:xfrm>
          <a:prstGeom prst="rect">
            <a:avLst/>
          </a:prstGeom>
        </p:spPr>
      </p:pic>
    </p:spTree>
    <p:custDataLst>
      <p:tags r:id="rId1"/>
    </p:custDataLst>
    <p:extLst>
      <p:ext uri="{BB962C8B-B14F-4D97-AF65-F5344CB8AC3E}">
        <p14:creationId xmlns:p14="http://schemas.microsoft.com/office/powerpoint/2010/main" val="85747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D1E8EA2-5531-4F29-BE64-529067DDD55C}"/>
              </a:ext>
            </a:extLst>
          </p:cNvPr>
          <p:cNvSpPr/>
          <p:nvPr/>
        </p:nvSpPr>
        <p:spPr>
          <a:xfrm>
            <a:off x="1935380" y="718481"/>
            <a:ext cx="8002063"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Đọc</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các</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trường</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hợp</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sau</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và</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trả</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lời</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câu</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hỏi</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CF5AC464-CE9D-7D91-BCF6-22F971F360CA}"/>
              </a:ext>
            </a:extLst>
          </p:cNvPr>
          <p:cNvPicPr>
            <a:picLocks noChangeAspect="1"/>
          </p:cNvPicPr>
          <p:nvPr/>
        </p:nvPicPr>
        <p:blipFill>
          <a:blip r:embed="rId4"/>
          <a:stretch>
            <a:fillRect/>
          </a:stretch>
        </p:blipFill>
        <p:spPr>
          <a:xfrm>
            <a:off x="1299552" y="1530123"/>
            <a:ext cx="9342594" cy="4228420"/>
          </a:xfrm>
          <a:prstGeom prst="rect">
            <a:avLst/>
          </a:prstGeom>
        </p:spPr>
      </p:pic>
    </p:spTree>
    <p:custDataLst>
      <p:tags r:id="rId1"/>
    </p:custDataLst>
    <p:extLst>
      <p:ext uri="{BB962C8B-B14F-4D97-AF65-F5344CB8AC3E}">
        <p14:creationId xmlns:p14="http://schemas.microsoft.com/office/powerpoint/2010/main" val="254614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0F03F2-7853-FFF9-F0B3-496932D4F08C}"/>
              </a:ext>
            </a:extLst>
          </p:cNvPr>
          <p:cNvPicPr>
            <a:picLocks noChangeAspect="1"/>
          </p:cNvPicPr>
          <p:nvPr/>
        </p:nvPicPr>
        <p:blipFill>
          <a:blip r:embed="rId4"/>
          <a:stretch>
            <a:fillRect/>
          </a:stretch>
        </p:blipFill>
        <p:spPr>
          <a:xfrm>
            <a:off x="1687286" y="699415"/>
            <a:ext cx="8925605" cy="5471423"/>
          </a:xfrm>
          <a:prstGeom prst="rect">
            <a:avLst/>
          </a:prstGeom>
        </p:spPr>
      </p:pic>
    </p:spTree>
    <p:custDataLst>
      <p:tags r:id="rId1"/>
    </p:custDataLst>
    <p:extLst>
      <p:ext uri="{BB962C8B-B14F-4D97-AF65-F5344CB8AC3E}">
        <p14:creationId xmlns:p14="http://schemas.microsoft.com/office/powerpoint/2010/main" val="2978520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1E8EA2-5531-4F29-BE64-529067DDD55C}"/>
              </a:ext>
            </a:extLst>
          </p:cNvPr>
          <p:cNvSpPr/>
          <p:nvPr/>
        </p:nvSpPr>
        <p:spPr>
          <a:xfrm>
            <a:off x="723915" y="762025"/>
            <a:ext cx="10617166" cy="954107"/>
          </a:xfrm>
          <a:prstGeom prst="rect">
            <a:avLst/>
          </a:prstGeom>
          <a:noFill/>
        </p:spPr>
        <p:txBody>
          <a:bodyPr wrap="square" lIns="91440" tIns="45720" rIns="91440" bIns="45720">
            <a:spAutoFit/>
          </a:bodyPr>
          <a:lstStyle/>
          <a:p>
            <a:pPr lvl="0" algn="just">
              <a:defRPr/>
            </a:pPr>
            <a:r>
              <a:rPr lang="vi-VN" sz="28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Em hãy mô tả kế hoạch cá nhân của các bạn trong các trường hợp trên bằng cách hoàn thiện bảng theo gợi ý dưới đây:</a:t>
            </a:r>
            <a:endParaRPr kumimoji="0" lang="vi-VN" sz="28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319C7E66-7593-6211-B5F7-1DABD3CC6C59}"/>
              </a:ext>
            </a:extLst>
          </p:cNvPr>
          <p:cNvPicPr>
            <a:picLocks noChangeAspect="1"/>
          </p:cNvPicPr>
          <p:nvPr/>
        </p:nvPicPr>
        <p:blipFill>
          <a:blip r:embed="rId4"/>
          <a:stretch>
            <a:fillRect/>
          </a:stretch>
        </p:blipFill>
        <p:spPr>
          <a:xfrm>
            <a:off x="718457" y="2165153"/>
            <a:ext cx="10727871" cy="3078359"/>
          </a:xfrm>
          <a:prstGeom prst="rect">
            <a:avLst/>
          </a:prstGeom>
        </p:spPr>
      </p:pic>
    </p:spTree>
    <p:custDataLst>
      <p:tags r:id="rId1"/>
    </p:custDataLst>
    <p:extLst>
      <p:ext uri="{BB962C8B-B14F-4D97-AF65-F5344CB8AC3E}">
        <p14:creationId xmlns:p14="http://schemas.microsoft.com/office/powerpoint/2010/main" val="180448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1F26BEA-B7DC-C168-B3BA-9E68AC84BF0F}"/>
              </a:ext>
            </a:extLst>
          </p:cNvPr>
          <p:cNvGraphicFramePr>
            <a:graphicFrameLocks noGrp="1"/>
          </p:cNvGraphicFramePr>
          <p:nvPr>
            <p:extLst>
              <p:ext uri="{D42A27DB-BD31-4B8C-83A1-F6EECF244321}">
                <p14:modId xmlns:p14="http://schemas.microsoft.com/office/powerpoint/2010/main" val="1998891655"/>
              </p:ext>
            </p:extLst>
          </p:nvPr>
        </p:nvGraphicFramePr>
        <p:xfrm>
          <a:off x="718458" y="683328"/>
          <a:ext cx="10515600" cy="5481391"/>
        </p:xfrm>
        <a:graphic>
          <a:graphicData uri="http://schemas.openxmlformats.org/drawingml/2006/table">
            <a:tbl>
              <a:tblPr/>
              <a:tblGrid>
                <a:gridCol w="1959427">
                  <a:extLst>
                    <a:ext uri="{9D8B030D-6E8A-4147-A177-3AD203B41FA5}">
                      <a16:colId xmlns:a16="http://schemas.microsoft.com/office/drawing/2014/main" val="3549327109"/>
                    </a:ext>
                  </a:extLst>
                </a:gridCol>
                <a:gridCol w="2460172">
                  <a:extLst>
                    <a:ext uri="{9D8B030D-6E8A-4147-A177-3AD203B41FA5}">
                      <a16:colId xmlns:a16="http://schemas.microsoft.com/office/drawing/2014/main" val="1028288597"/>
                    </a:ext>
                  </a:extLst>
                </a:gridCol>
                <a:gridCol w="1752600">
                  <a:extLst>
                    <a:ext uri="{9D8B030D-6E8A-4147-A177-3AD203B41FA5}">
                      <a16:colId xmlns:a16="http://schemas.microsoft.com/office/drawing/2014/main" val="2793680496"/>
                    </a:ext>
                  </a:extLst>
                </a:gridCol>
                <a:gridCol w="4343401">
                  <a:extLst>
                    <a:ext uri="{9D8B030D-6E8A-4147-A177-3AD203B41FA5}">
                      <a16:colId xmlns:a16="http://schemas.microsoft.com/office/drawing/2014/main" val="362979613"/>
                    </a:ext>
                  </a:extLst>
                </a:gridCol>
              </a:tblGrid>
              <a:tr h="364925">
                <a:tc>
                  <a:txBody>
                    <a:bodyPr/>
                    <a:lstStyle/>
                    <a:p>
                      <a:pPr algn="ctr"/>
                      <a:r>
                        <a:rPr lang="vi-VN" sz="2400" b="1" dirty="0">
                          <a:solidFill>
                            <a:srgbClr val="000000"/>
                          </a:solidFill>
                          <a:effectLst/>
                          <a:latin typeface="Cambria" panose="02040503050406030204" pitchFamily="18" charset="0"/>
                          <a:ea typeface="Cambria" panose="02040503050406030204" pitchFamily="18" charset="0"/>
                        </a:rPr>
                        <a:t>Trường hợp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182"/>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Mục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tiêu</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182"/>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Thời</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gian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thực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hiện</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182"/>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Cách</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thức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thực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hiện</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182"/>
                    </a:solidFill>
                  </a:tcPr>
                </a:tc>
                <a:extLst>
                  <a:ext uri="{0D108BD9-81ED-4DB2-BD59-A6C34878D82A}">
                    <a16:rowId xmlns:a16="http://schemas.microsoft.com/office/drawing/2014/main" val="2548010635"/>
                  </a:ext>
                </a:extLst>
              </a:tr>
              <a:tr h="1094775">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1 (</a:t>
                      </a:r>
                      <a:r>
                        <a:rPr lang="en-US" sz="2400" dirty="0" err="1">
                          <a:solidFill>
                            <a:srgbClr val="000000"/>
                          </a:solidFill>
                          <a:effectLst/>
                          <a:latin typeface="Cambria" panose="02040503050406030204" pitchFamily="18" charset="0"/>
                          <a:ea typeface="Cambria" panose="02040503050406030204" pitchFamily="18" charset="0"/>
                        </a:rPr>
                        <a:t>Bạn</a:t>
                      </a:r>
                      <a:r>
                        <a:rPr lang="en-US" sz="2400" dirty="0">
                          <a:solidFill>
                            <a:srgbClr val="000000"/>
                          </a:solidFill>
                          <a:effectLst/>
                          <a:latin typeface="Cambria" panose="02040503050406030204" pitchFamily="18" charset="0"/>
                          <a:ea typeface="Cambria" panose="02040503050406030204" pitchFamily="18" charset="0"/>
                        </a:rPr>
                        <a:t> Nam)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Hoàn </a:t>
                      </a:r>
                      <a:r>
                        <a:rPr lang="en-US" sz="2400" dirty="0" err="1">
                          <a:solidFill>
                            <a:srgbClr val="000000"/>
                          </a:solidFill>
                          <a:effectLst/>
                          <a:latin typeface="Cambria" panose="02040503050406030204" pitchFamily="18" charset="0"/>
                          <a:ea typeface="Cambria" panose="02040503050406030204" pitchFamily="18" charset="0"/>
                        </a:rPr>
                        <a:t>thành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việc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ôn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bài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để</a:t>
                      </a:r>
                      <a:r>
                        <a:rPr lang="en-US" sz="2400" dirty="0">
                          <a:solidFill>
                            <a:srgbClr val="000000"/>
                          </a:solidFill>
                          <a:effectLst/>
                          <a:latin typeface="Cambria" panose="02040503050406030204" pitchFamily="18" charset="0"/>
                          <a:ea typeface="Cambria" panose="02040503050406030204" pitchFamily="18" charset="0"/>
                        </a:rPr>
                        <a:t> sang </a:t>
                      </a:r>
                      <a:r>
                        <a:rPr lang="en-US" sz="2400" dirty="0" err="1">
                          <a:solidFill>
                            <a:srgbClr val="000000"/>
                          </a:solidFill>
                          <a:effectLst/>
                          <a:latin typeface="Cambria" panose="02040503050406030204" pitchFamily="18" charset="0"/>
                          <a:ea typeface="Cambria" panose="02040503050406030204" pitchFamily="18" charset="0"/>
                        </a:rPr>
                        <a:t>nhà</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Tuấn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xem</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bóng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đá</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Trong ngày</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Ôn bài ngay sau khi tan học</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4927896"/>
                  </a:ext>
                </a:extLst>
              </a:tr>
              <a:tr h="2189551">
                <a:tc>
                  <a:txBody>
                    <a:bodyPr/>
                    <a:lstStyle/>
                    <a:p>
                      <a:pPr algn="ctr"/>
                      <a:r>
                        <a:rPr lang="en-US" sz="2400">
                          <a:solidFill>
                            <a:srgbClr val="000000"/>
                          </a:solidFill>
                          <a:effectLst/>
                          <a:latin typeface="Cambria" panose="02040503050406030204" pitchFamily="18" charset="0"/>
                          <a:ea typeface="Cambria" panose="02040503050406030204" pitchFamily="18" charset="0"/>
                        </a:rPr>
                        <a:t>2 (Bạn Quang)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400" dirty="0">
                          <a:solidFill>
                            <a:srgbClr val="000000"/>
                          </a:solidFill>
                          <a:effectLst/>
                          <a:latin typeface="Cambria" panose="02040503050406030204" pitchFamily="18" charset="0"/>
                          <a:ea typeface="Cambria" panose="02040503050406030204" pitchFamily="18" charset="0"/>
                        </a:rPr>
                        <a:t>Mong muốn đạt được giải cao trong cuộc thi cờ vua cấp trường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Một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tháng</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400">
                          <a:solidFill>
                            <a:srgbClr val="000000"/>
                          </a:solidFill>
                          <a:effectLst/>
                          <a:latin typeface="Cambria" panose="02040503050406030204" pitchFamily="18" charset="0"/>
                          <a:ea typeface="Cambria" panose="02040503050406030204" pitchFamily="18" charset="0"/>
                        </a:rPr>
                        <a:t>Dành một tiếng mỗi tối chơi cùng bố và tham gia Câu lạc bộ cờ vua ở nhà văn hoá thôn vào cuối tuần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5520606"/>
                  </a:ext>
                </a:extLst>
              </a:tr>
              <a:tr h="1285464">
                <a:tc>
                  <a:txBody>
                    <a:bodyPr/>
                    <a:lstStyle/>
                    <a:p>
                      <a:pPr algn="ctr"/>
                      <a:r>
                        <a:rPr lang="en-US" sz="2400">
                          <a:solidFill>
                            <a:srgbClr val="000000"/>
                          </a:solidFill>
                          <a:effectLst/>
                          <a:latin typeface="Cambria" panose="02040503050406030204" pitchFamily="18" charset="0"/>
                          <a:ea typeface="Cambria" panose="02040503050406030204" pitchFamily="18" charset="0"/>
                        </a:rPr>
                        <a:t>3 (Bạn Hà)</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Lên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lớp</a:t>
                      </a:r>
                      <a:r>
                        <a:rPr lang="en-US" sz="2400" dirty="0">
                          <a:solidFill>
                            <a:srgbClr val="000000"/>
                          </a:solidFill>
                          <a:effectLst/>
                          <a:latin typeface="Cambria" panose="02040503050406030204" pitchFamily="18" charset="0"/>
                          <a:ea typeface="Cambria" panose="02040503050406030204" pitchFamily="18" charset="0"/>
                        </a:rPr>
                        <a:t> 8 </a:t>
                      </a:r>
                      <a:r>
                        <a:rPr lang="en-US" sz="2400" dirty="0" err="1">
                          <a:solidFill>
                            <a:srgbClr val="000000"/>
                          </a:solidFill>
                          <a:effectLst/>
                          <a:latin typeface="Cambria" panose="02040503050406030204" pitchFamily="18" charset="0"/>
                          <a:ea typeface="Cambria" panose="02040503050406030204" pitchFamily="18" charset="0"/>
                        </a:rPr>
                        <a:t>sẽ</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giỏi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tiếng</a:t>
                      </a:r>
                      <a:r>
                        <a:rPr lang="en-US" sz="2400" dirty="0">
                          <a:solidFill>
                            <a:srgbClr val="000000"/>
                          </a:solidFill>
                          <a:effectLst/>
                          <a:latin typeface="Cambria" panose="02040503050406030204" pitchFamily="18" charset="0"/>
                          <a:ea typeface="Cambria" panose="02040503050406030204" pitchFamily="18" charset="0"/>
                        </a:rPr>
                        <a:t> Anh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Dành</a:t>
                      </a:r>
                      <a:r>
                        <a:rPr lang="en-US" sz="2400" dirty="0">
                          <a:solidFill>
                            <a:srgbClr val="000000"/>
                          </a:solidFill>
                          <a:effectLst/>
                          <a:latin typeface="Cambria" panose="02040503050406030204" pitchFamily="18" charset="0"/>
                          <a:ea typeface="Cambria" panose="02040503050406030204" pitchFamily="18" charset="0"/>
                        </a:rPr>
                        <a:t> 30 </a:t>
                      </a:r>
                      <a:r>
                        <a:rPr lang="en-US" sz="2400" dirty="0" err="1">
                          <a:solidFill>
                            <a:srgbClr val="000000"/>
                          </a:solidFill>
                          <a:effectLst/>
                          <a:latin typeface="Cambria" panose="02040503050406030204" pitchFamily="18" charset="0"/>
                          <a:ea typeface="Cambria" panose="02040503050406030204" pitchFamily="18" charset="0"/>
                        </a:rPr>
                        <a:t>phút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trò</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chuyện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với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chị</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bằng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Tiếng</a:t>
                      </a:r>
                      <a:r>
                        <a:rPr lang="en-US" sz="2400" dirty="0">
                          <a:solidFill>
                            <a:srgbClr val="000000"/>
                          </a:solidFill>
                          <a:effectLst/>
                          <a:latin typeface="Cambria" panose="02040503050406030204" pitchFamily="18" charset="0"/>
                          <a:ea typeface="Cambria" panose="02040503050406030204" pitchFamily="18" charset="0"/>
                        </a:rPr>
                        <a:t> Anh, </a:t>
                      </a:r>
                      <a:r>
                        <a:rPr lang="en-US" sz="2400" dirty="0" err="1">
                          <a:solidFill>
                            <a:srgbClr val="000000"/>
                          </a:solidFill>
                          <a:effectLst/>
                          <a:latin typeface="Cambria" panose="02040503050406030204" pitchFamily="18" charset="0"/>
                          <a:ea typeface="Cambria" panose="02040503050406030204" pitchFamily="18" charset="0"/>
                        </a:rPr>
                        <a:t>xin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mẹ</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mua</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thêm</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sách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truyện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tiếng</a:t>
                      </a:r>
                      <a:r>
                        <a:rPr lang="en-US" sz="2400" dirty="0">
                          <a:solidFill>
                            <a:srgbClr val="000000"/>
                          </a:solidFill>
                          <a:effectLst/>
                          <a:latin typeface="Cambria" panose="02040503050406030204" pitchFamily="18" charset="0"/>
                          <a:ea typeface="Cambria" panose="02040503050406030204" pitchFamily="18" charset="0"/>
                        </a:rPr>
                        <a:t> Anh </a:t>
                      </a:r>
                      <a:r>
                        <a:rPr lang="en-US" sz="2400" dirty="0" err="1">
                          <a:solidFill>
                            <a:srgbClr val="000000"/>
                          </a:solidFill>
                          <a:effectLst/>
                          <a:latin typeface="Cambria" panose="02040503050406030204" pitchFamily="18" charset="0"/>
                          <a:ea typeface="Cambria" panose="02040503050406030204" pitchFamily="18" charset="0"/>
                        </a:rPr>
                        <a:t>để</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luyện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đọc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thêm</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8264608"/>
                  </a:ext>
                </a:extLst>
              </a:tr>
            </a:tbl>
          </a:graphicData>
        </a:graphic>
      </p:graphicFrame>
    </p:spTree>
    <p:custDataLst>
      <p:tags r:id="rId1"/>
    </p:custDataLst>
    <p:extLst>
      <p:ext uri="{BB962C8B-B14F-4D97-AF65-F5344CB8AC3E}">
        <p14:creationId xmlns:p14="http://schemas.microsoft.com/office/powerpoint/2010/main" val="222679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349641"/>
            <a:ext cx="7876952" cy="2066987"/>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4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Theo em, dựa vào thời gian thực hiện, sẽ có những loại kế hoạch cá nhân nào?</a:t>
            </a:r>
            <a:endParaRPr kumimoji="0" lang="en-US" sz="44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Google Shape;276;p7">
            <a:extLst>
              <a:ext uri="{FF2B5EF4-FFF2-40B4-BE49-F238E27FC236}">
                <a16:creationId xmlns:a16="http://schemas.microsoft.com/office/drawing/2014/main" id="{1CDE4217-E169-15D5-A15E-AE74D00930E8}"/>
              </a:ext>
            </a:extLst>
          </p:cNvPr>
          <p:cNvSpPr/>
          <p:nvPr/>
        </p:nvSpPr>
        <p:spPr>
          <a:xfrm>
            <a:off x="3365077" y="3121410"/>
            <a:ext cx="8282637" cy="2920161"/>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4000" dirty="0">
                <a:solidFill>
                  <a:schemeClr val="bg1"/>
                </a:solidFill>
                <a:latin typeface="Cambria" panose="02040503050406030204" pitchFamily="18" charset="0"/>
                <a:ea typeface="Cambria" panose="02040503050406030204" pitchFamily="18" charset="0"/>
              </a:rPr>
              <a:t>K</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ế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hoạch</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cá</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nhân</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làm</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trong</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ngày</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kế</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hoạch</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làm</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trong</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1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tháng</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kế</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hoạch</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làm</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trong</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nhiều</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năm</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a:t>
            </a:r>
            <a:endParaRPr kumimoji="0"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98168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E3E211A8-670A-4FB5-9E6F-3515E4F91052"/>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m\uFFFDN\uFFFD{19812E9B-0A56-4FB8-971E-C90E5B8AEAE0}&quot;,&quot;C:\\Users\\PC\\Download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uan 21 bai 6 lap ke hoach ca nhan tiet 1"/>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B9E8AC4D-0ACB-4963-9BA0-A805A7B9CAE3}:308"/>
</p:tagLst>
</file>

<file path=ppt/tags/tag11.xml><?xml version="1.0" encoding="utf-8"?>
<p:tagLst xmlns:a="http://schemas.openxmlformats.org/drawingml/2006/main" xmlns:r="http://schemas.openxmlformats.org/officeDocument/2006/relationships" xmlns:p="http://schemas.openxmlformats.org/presentationml/2006/main">
  <p:tag name="GENSWF_SLIDE_UID" val="{63880866-728C-477C-B892-C452399291EA}:309"/>
</p:tagLst>
</file>

<file path=ppt/tags/tag12.xml><?xml version="1.0" encoding="utf-8"?>
<p:tagLst xmlns:a="http://schemas.openxmlformats.org/drawingml/2006/main" xmlns:r="http://schemas.openxmlformats.org/officeDocument/2006/relationships" xmlns:p="http://schemas.openxmlformats.org/presentationml/2006/main">
  <p:tag name="GENSWF_SLIDE_UID" val="{44D071E1-C967-4D37-8526-E83FF9EE98F7}:310"/>
</p:tagLst>
</file>

<file path=ppt/tags/tag13.xml><?xml version="1.0" encoding="utf-8"?>
<p:tagLst xmlns:a="http://schemas.openxmlformats.org/drawingml/2006/main" xmlns:r="http://schemas.openxmlformats.org/officeDocument/2006/relationships" xmlns:p="http://schemas.openxmlformats.org/presentationml/2006/main">
  <p:tag name="GENSWF_SLIDE_UID" val="{17FE56C1-A54B-4263-B175-6D59577322BF}:312"/>
</p:tagLst>
</file>

<file path=ppt/tags/tag14.xml><?xml version="1.0" encoding="utf-8"?>
<p:tagLst xmlns:a="http://schemas.openxmlformats.org/drawingml/2006/main" xmlns:r="http://schemas.openxmlformats.org/officeDocument/2006/relationships" xmlns:p="http://schemas.openxmlformats.org/presentationml/2006/main">
  <p:tag name="GENSWF_SLIDE_UID" val="{8CCEAB49-FC51-4E2F-B6EF-F9BEF63F1CFA}:313"/>
</p:tagLst>
</file>

<file path=ppt/tags/tag15.xml><?xml version="1.0" encoding="utf-8"?>
<p:tagLst xmlns:a="http://schemas.openxmlformats.org/drawingml/2006/main" xmlns:r="http://schemas.openxmlformats.org/officeDocument/2006/relationships" xmlns:p="http://schemas.openxmlformats.org/presentationml/2006/main">
  <p:tag name="GENSWF_SLIDE_UID" val="{10496A7B-366B-4181-BBE7-5881831717AD}:314"/>
</p:tagLst>
</file>

<file path=ppt/tags/tag16.xml><?xml version="1.0" encoding="utf-8"?>
<p:tagLst xmlns:a="http://schemas.openxmlformats.org/drawingml/2006/main" xmlns:r="http://schemas.openxmlformats.org/officeDocument/2006/relationships" xmlns:p="http://schemas.openxmlformats.org/presentationml/2006/main">
  <p:tag name="GENSWF_SLIDE_UID" val="{462D4983-26A5-4AA0-95B8-D7EF33BC20D0}:315"/>
</p:tagLst>
</file>

<file path=ppt/tags/tag17.xml><?xml version="1.0" encoding="utf-8"?>
<p:tagLst xmlns:a="http://schemas.openxmlformats.org/drawingml/2006/main" xmlns:r="http://schemas.openxmlformats.org/officeDocument/2006/relationships" xmlns:p="http://schemas.openxmlformats.org/presentationml/2006/main">
  <p:tag name="GENSWF_SLIDE_UID" val="{ADC5E9B2-2D83-4924-A839-B66C317C28A6}:316"/>
</p:tagLst>
</file>

<file path=ppt/tags/tag18.xml><?xml version="1.0" encoding="utf-8"?>
<p:tagLst xmlns:a="http://schemas.openxmlformats.org/drawingml/2006/main" xmlns:r="http://schemas.openxmlformats.org/officeDocument/2006/relationships" xmlns:p="http://schemas.openxmlformats.org/presentationml/2006/main">
  <p:tag name="GENSWF_SLIDE_UID" val="{EAFE6905-4A94-4986-9D66-83257E036911}:317"/>
</p:tagLst>
</file>

<file path=ppt/tags/tag19.xml><?xml version="1.0" encoding="utf-8"?>
<p:tagLst xmlns:a="http://schemas.openxmlformats.org/drawingml/2006/main" xmlns:r="http://schemas.openxmlformats.org/officeDocument/2006/relationships" xmlns:p="http://schemas.openxmlformats.org/presentationml/2006/main">
  <p:tag name="GENSWF_SLIDE_UID" val="{BF9508C7-6BCB-4B68-8BA4-4669DA144FD3}:318"/>
</p:tagLst>
</file>

<file path=ppt/tags/tag2.xml><?xml version="1.0" encoding="utf-8"?>
<p:tagLst xmlns:a="http://schemas.openxmlformats.org/drawingml/2006/main" xmlns:r="http://schemas.openxmlformats.org/officeDocument/2006/relationships" xmlns:p="http://schemas.openxmlformats.org/presentationml/2006/main">
  <p:tag name="GENSWF_SLIDE_UID" val="{CC9B658B-18EE-43DE-9C50-9B8CA1A4067C}:283"/>
</p:tagLst>
</file>

<file path=ppt/tags/tag20.xml><?xml version="1.0" encoding="utf-8"?>
<p:tagLst xmlns:a="http://schemas.openxmlformats.org/drawingml/2006/main" xmlns:r="http://schemas.openxmlformats.org/officeDocument/2006/relationships" xmlns:p="http://schemas.openxmlformats.org/presentationml/2006/main">
  <p:tag name="GENSWF_SLIDE_UID" val="{BD57586A-B5BB-46CE-92AF-AE62CA9DC16E}:319"/>
</p:tagLst>
</file>

<file path=ppt/tags/tag21.xml><?xml version="1.0" encoding="utf-8"?>
<p:tagLst xmlns:a="http://schemas.openxmlformats.org/drawingml/2006/main" xmlns:r="http://schemas.openxmlformats.org/officeDocument/2006/relationships" xmlns:p="http://schemas.openxmlformats.org/presentationml/2006/main">
  <p:tag name="GENSWF_SLIDE_UID" val="{1BA8E24D-2108-47ED-80E1-6D14484EB190}:320"/>
</p:tagLst>
</file>

<file path=ppt/tags/tag22.xml><?xml version="1.0" encoding="utf-8"?>
<p:tagLst xmlns:a="http://schemas.openxmlformats.org/drawingml/2006/main" xmlns:r="http://schemas.openxmlformats.org/officeDocument/2006/relationships" xmlns:p="http://schemas.openxmlformats.org/presentationml/2006/main">
  <p:tag name="GENSWF_SLIDE_UID" val="{8018F13E-6DF2-45B5-97F0-9D9EBB38A9FB}:321"/>
</p:tagLst>
</file>

<file path=ppt/tags/tag23.xml><?xml version="1.0" encoding="utf-8"?>
<p:tagLst xmlns:a="http://schemas.openxmlformats.org/drawingml/2006/main" xmlns:r="http://schemas.openxmlformats.org/officeDocument/2006/relationships" xmlns:p="http://schemas.openxmlformats.org/presentationml/2006/main">
  <p:tag name="GENSWF_SLIDE_UID" val="{E8444C5B-FC34-4B8E-ABEA-BCD0D9498A7C}:303"/>
</p:tagLst>
</file>

<file path=ppt/tags/tag24.xml><?xml version="1.0" encoding="utf-8"?>
<p:tagLst xmlns:a="http://schemas.openxmlformats.org/drawingml/2006/main" xmlns:r="http://schemas.openxmlformats.org/officeDocument/2006/relationships" xmlns:p="http://schemas.openxmlformats.org/presentationml/2006/main">
  <p:tag name="GENSWF_SLIDE_UID" val="{494BDCA2-0B64-40EF-A9EA-012A99048395}:323"/>
</p:tagLst>
</file>

<file path=ppt/tags/tag25.xml><?xml version="1.0" encoding="utf-8"?>
<p:tagLst xmlns:a="http://schemas.openxmlformats.org/drawingml/2006/main" xmlns:r="http://schemas.openxmlformats.org/officeDocument/2006/relationships" xmlns:p="http://schemas.openxmlformats.org/presentationml/2006/main">
  <p:tag name="GENSWF_SLIDE_UID" val="{5CF99AAF-80AB-4A30-93A4-E2A184223649}:509"/>
</p:tagLst>
</file>

<file path=ppt/tags/tag26.xml><?xml version="1.0" encoding="utf-8"?>
<p:tagLst xmlns:a="http://schemas.openxmlformats.org/drawingml/2006/main" xmlns:r="http://schemas.openxmlformats.org/officeDocument/2006/relationships" xmlns:p="http://schemas.openxmlformats.org/presentationml/2006/main">
  <p:tag name="GENSWF_SLIDE_UID" val="{82FB26EF-A485-4C40-B9DA-F5F6E467C152}:280"/>
</p:tagLst>
</file>

<file path=ppt/tags/tag3.xml><?xml version="1.0" encoding="utf-8"?>
<p:tagLst xmlns:a="http://schemas.openxmlformats.org/drawingml/2006/main" xmlns:r="http://schemas.openxmlformats.org/officeDocument/2006/relationships" xmlns:p="http://schemas.openxmlformats.org/presentationml/2006/main">
  <p:tag name="GENSWF_SLIDE_UID" val="{5BF2FECC-5BA0-4CD3-8269-34937F5EEA5B}:284"/>
</p:tagLst>
</file>

<file path=ppt/tags/tag4.xml><?xml version="1.0" encoding="utf-8"?>
<p:tagLst xmlns:a="http://schemas.openxmlformats.org/drawingml/2006/main" xmlns:r="http://schemas.openxmlformats.org/officeDocument/2006/relationships" xmlns:p="http://schemas.openxmlformats.org/presentationml/2006/main">
  <p:tag name="GENSWF_SLIDE_UID" val="{C6F87E25-9D07-4959-ADEB-E2F2E624F15D}:307"/>
</p:tagLst>
</file>

<file path=ppt/tags/tag5.xml><?xml version="1.0" encoding="utf-8"?>
<p:tagLst xmlns:a="http://schemas.openxmlformats.org/drawingml/2006/main" xmlns:r="http://schemas.openxmlformats.org/officeDocument/2006/relationships" xmlns:p="http://schemas.openxmlformats.org/presentationml/2006/main">
  <p:tag name="GENSWF_SLIDE_UID" val="{DBC9291B-12FA-4EB5-9E3F-9763E114D5E7}:257"/>
</p:tagLst>
</file>

<file path=ppt/tags/tag6.xml><?xml version="1.0" encoding="utf-8"?>
<p:tagLst xmlns:a="http://schemas.openxmlformats.org/drawingml/2006/main" xmlns:r="http://schemas.openxmlformats.org/officeDocument/2006/relationships" xmlns:p="http://schemas.openxmlformats.org/presentationml/2006/main">
  <p:tag name="GENSWF_SLIDE_UID" val="{143A14C5-09BB-404A-B417-F5570C8474D6}:267"/>
</p:tagLst>
</file>

<file path=ppt/tags/tag7.xml><?xml version="1.0" encoding="utf-8"?>
<p:tagLst xmlns:a="http://schemas.openxmlformats.org/drawingml/2006/main" xmlns:r="http://schemas.openxmlformats.org/officeDocument/2006/relationships" xmlns:p="http://schemas.openxmlformats.org/presentationml/2006/main">
  <p:tag name="GENSWF_SLIDE_UID" val="{2FD5B610-B9F8-405D-B65A-4A4319ADD26C}:268"/>
</p:tagLst>
</file>

<file path=ppt/tags/tag8.xml><?xml version="1.0" encoding="utf-8"?>
<p:tagLst xmlns:a="http://schemas.openxmlformats.org/drawingml/2006/main" xmlns:r="http://schemas.openxmlformats.org/officeDocument/2006/relationships" xmlns:p="http://schemas.openxmlformats.org/presentationml/2006/main">
  <p:tag name="GENSWF_SLIDE_UID" val="{8560D25A-94C0-4F19-8F1A-D694B823EF93}:269"/>
</p:tagLst>
</file>

<file path=ppt/tags/tag9.xml><?xml version="1.0" encoding="utf-8"?>
<p:tagLst xmlns:a="http://schemas.openxmlformats.org/drawingml/2006/main" xmlns:r="http://schemas.openxmlformats.org/officeDocument/2006/relationships" xmlns:p="http://schemas.openxmlformats.org/presentationml/2006/main">
  <p:tag name="GENSWF_SLIDE_UID" val="{82297CA6-9881-4EC0-8A56-123FF809268D}:273"/>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思源黑体 CN Light"/>
        <a:ea typeface=""/>
        <a:cs typeface=""/>
        <a:font script="Jpan" typeface="游ゴシック Light"/>
        <a:font script="Hang" typeface="맑은 고딕"/>
        <a:font script="Hans" typeface="思源黑体 C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Light"/>
        <a:ea typeface=""/>
        <a:cs typeface=""/>
        <a:font script="Jpan" typeface="游ゴシック"/>
        <a:font script="Hang" typeface="맑은 고딕"/>
        <a:font script="Hans" typeface="思源黑体 CN Light"/>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33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543</TotalTime>
  <Words>1114</Words>
  <Application>Microsoft Office PowerPoint</Application>
  <PresentationFormat>Widescreen</PresentationFormat>
  <Paragraphs>84</Paragraphs>
  <Slides>25</Slides>
  <Notes>25</Notes>
  <HiddenSlides>0</HiddenSlides>
  <MMClips>2</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25</vt:i4>
      </vt:variant>
    </vt:vector>
  </HeadingPairs>
  <TitlesOfParts>
    <vt:vector size="34" baseType="lpstr">
      <vt:lpstr>Arial</vt:lpstr>
      <vt:lpstr>Calibri</vt:lpstr>
      <vt:lpstr>Cambria</vt:lpstr>
      <vt:lpstr>等线</vt:lpstr>
      <vt:lpstr>Times New Roman</vt:lpstr>
      <vt:lpstr>思源黑体 CN Light</vt:lpstr>
      <vt:lpstr>2_Office Theme</vt:lpstr>
      <vt:lpstr>2_Office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tuan 21 bai 6 lap ke hoach ca nhan tiet 1</dc:title>
  <dc:creator>Huong Thao - 0972115126</dc:creator>
  <cp:keywords>MANG NON</cp:keywords>
  <cp:lastModifiedBy>PC</cp:lastModifiedBy>
  <cp:revision>38</cp:revision>
  <dcterms:created xsi:type="dcterms:W3CDTF">2023-08-02T13:13:38Z</dcterms:created>
  <dcterms:modified xsi:type="dcterms:W3CDTF">2026-01-28T06:54:10Z</dcterms:modified>
</cp:coreProperties>
</file>