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7" r:id="rId2"/>
    <p:sldId id="261" r:id="rId3"/>
    <p:sldId id="262" r:id="rId4"/>
    <p:sldId id="268" r:id="rId5"/>
    <p:sldId id="269" r:id="rId6"/>
    <p:sldId id="266" r:id="rId7"/>
    <p:sldId id="270" r:id="rId8"/>
    <p:sldId id="278" r:id="rId9"/>
    <p:sldId id="279" r:id="rId10"/>
    <p:sldId id="271" r:id="rId11"/>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33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AD883-0833-4403-B293-AABC56E82572}"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96FDA-820E-42BF-AFE6-E0EBE542589A}" type="slidenum">
              <a:rPr lang="en-US" smtClean="0"/>
              <a:t>‹#›</a:t>
            </a:fld>
            <a:endParaRPr lang="en-US"/>
          </a:p>
        </p:txBody>
      </p:sp>
    </p:spTree>
    <p:extLst>
      <p:ext uri="{BB962C8B-B14F-4D97-AF65-F5344CB8AC3E}">
        <p14:creationId xmlns:p14="http://schemas.microsoft.com/office/powerpoint/2010/main" val="369515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10BC-F21E-4D87-723E-77B69823E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C0D7E-8608-A945-5D16-DDB90550F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D2C5C-FC9B-F928-1CE0-113A98F0A4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824962-FBF1-A5E1-B9CF-C7C9732BE9D9}"/>
              </a:ext>
            </a:extLst>
          </p:cNvPr>
          <p:cNvSpPr>
            <a:spLocks noGrp="1"/>
          </p:cNvSpPr>
          <p:nvPr>
            <p:ph type="sldNum" sz="quarter" idx="5"/>
          </p:nvPr>
        </p:nvSpPr>
        <p:spPr/>
        <p:txBody>
          <a:bodyPr/>
          <a:lstStyle/>
          <a:p>
            <a:fld id="{FEF1EB75-55C8-4666-85E6-8B25DCEBC8BA}" type="slidenum">
              <a:rPr lang="en-US" smtClean="0"/>
              <a:t>1</a:t>
            </a:fld>
            <a:endParaRPr lang="en-US"/>
          </a:p>
        </p:txBody>
      </p:sp>
    </p:spTree>
    <p:extLst>
      <p:ext uri="{BB962C8B-B14F-4D97-AF65-F5344CB8AC3E}">
        <p14:creationId xmlns:p14="http://schemas.microsoft.com/office/powerpoint/2010/main" val="1535009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96FDA-820E-42BF-AFE6-E0EBE542589A}" type="slidenum">
              <a:rPr lang="en-US" smtClean="0"/>
              <a:t>10</a:t>
            </a:fld>
            <a:endParaRPr lang="en-US"/>
          </a:p>
        </p:txBody>
      </p:sp>
    </p:spTree>
    <p:extLst>
      <p:ext uri="{BB962C8B-B14F-4D97-AF65-F5344CB8AC3E}">
        <p14:creationId xmlns:p14="http://schemas.microsoft.com/office/powerpoint/2010/main" val="337239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96FDA-820E-42BF-AFE6-E0EBE542589A}" type="slidenum">
              <a:rPr lang="en-US" smtClean="0"/>
              <a:t>2</a:t>
            </a:fld>
            <a:endParaRPr lang="en-US"/>
          </a:p>
        </p:txBody>
      </p:sp>
    </p:spTree>
    <p:extLst>
      <p:ext uri="{BB962C8B-B14F-4D97-AF65-F5344CB8AC3E}">
        <p14:creationId xmlns:p14="http://schemas.microsoft.com/office/powerpoint/2010/main" val="206118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96FDA-820E-42BF-AFE6-E0EBE542589A}" type="slidenum">
              <a:rPr lang="en-US" smtClean="0"/>
              <a:t>3</a:t>
            </a:fld>
            <a:endParaRPr lang="en-US"/>
          </a:p>
        </p:txBody>
      </p:sp>
    </p:spTree>
    <p:extLst>
      <p:ext uri="{BB962C8B-B14F-4D97-AF65-F5344CB8AC3E}">
        <p14:creationId xmlns:p14="http://schemas.microsoft.com/office/powerpoint/2010/main" val="106752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10BC-F21E-4D87-723E-77B69823E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C0D7E-8608-A945-5D16-DDB90550F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D2C5C-FC9B-F928-1CE0-113A98F0A4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824962-FBF1-A5E1-B9CF-C7C9732BE9D9}"/>
              </a:ext>
            </a:extLst>
          </p:cNvPr>
          <p:cNvSpPr>
            <a:spLocks noGrp="1"/>
          </p:cNvSpPr>
          <p:nvPr>
            <p:ph type="sldNum" sz="quarter" idx="5"/>
          </p:nvPr>
        </p:nvSpPr>
        <p:spPr/>
        <p:txBody>
          <a:bodyPr/>
          <a:lstStyle/>
          <a:p>
            <a:fld id="{FEF1EB75-55C8-4666-85E6-8B25DCEBC8BA}" type="slidenum">
              <a:rPr lang="en-US" smtClean="0"/>
              <a:t>4</a:t>
            </a:fld>
            <a:endParaRPr lang="en-US"/>
          </a:p>
        </p:txBody>
      </p:sp>
    </p:spTree>
    <p:extLst>
      <p:ext uri="{BB962C8B-B14F-4D97-AF65-F5344CB8AC3E}">
        <p14:creationId xmlns:p14="http://schemas.microsoft.com/office/powerpoint/2010/main" val="271910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96FDA-820E-42BF-AFE6-E0EBE542589A}" type="slidenum">
              <a:rPr lang="en-US" smtClean="0"/>
              <a:t>5</a:t>
            </a:fld>
            <a:endParaRPr lang="en-US"/>
          </a:p>
        </p:txBody>
      </p:sp>
    </p:spTree>
    <p:extLst>
      <p:ext uri="{BB962C8B-B14F-4D97-AF65-F5344CB8AC3E}">
        <p14:creationId xmlns:p14="http://schemas.microsoft.com/office/powerpoint/2010/main" val="406102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96FDA-820E-42BF-AFE6-E0EBE542589A}" type="slidenum">
              <a:rPr lang="en-US" smtClean="0"/>
              <a:t>6</a:t>
            </a:fld>
            <a:endParaRPr lang="en-US"/>
          </a:p>
        </p:txBody>
      </p:sp>
    </p:spTree>
    <p:extLst>
      <p:ext uri="{BB962C8B-B14F-4D97-AF65-F5344CB8AC3E}">
        <p14:creationId xmlns:p14="http://schemas.microsoft.com/office/powerpoint/2010/main" val="4070027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96FDA-820E-42BF-AFE6-E0EBE542589A}" type="slidenum">
              <a:rPr lang="en-US" smtClean="0"/>
              <a:t>7</a:t>
            </a:fld>
            <a:endParaRPr lang="en-US"/>
          </a:p>
        </p:txBody>
      </p:sp>
    </p:spTree>
    <p:extLst>
      <p:ext uri="{BB962C8B-B14F-4D97-AF65-F5344CB8AC3E}">
        <p14:creationId xmlns:p14="http://schemas.microsoft.com/office/powerpoint/2010/main" val="97838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96FDA-820E-42BF-AFE6-E0EBE542589A}" type="slidenum">
              <a:rPr lang="en-US" smtClean="0"/>
              <a:t>8</a:t>
            </a:fld>
            <a:endParaRPr lang="en-US"/>
          </a:p>
        </p:txBody>
      </p:sp>
    </p:spTree>
    <p:extLst>
      <p:ext uri="{BB962C8B-B14F-4D97-AF65-F5344CB8AC3E}">
        <p14:creationId xmlns:p14="http://schemas.microsoft.com/office/powerpoint/2010/main" val="3845105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96FDA-820E-42BF-AFE6-E0EBE542589A}" type="slidenum">
              <a:rPr lang="en-US" smtClean="0"/>
              <a:t>9</a:t>
            </a:fld>
            <a:endParaRPr lang="en-US"/>
          </a:p>
        </p:txBody>
      </p:sp>
    </p:spTree>
    <p:extLst>
      <p:ext uri="{BB962C8B-B14F-4D97-AF65-F5344CB8AC3E}">
        <p14:creationId xmlns:p14="http://schemas.microsoft.com/office/powerpoint/2010/main" val="4025930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5B0A3A-5734-4EE7-BB1A-F8C27AB71423}"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4167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B0A3A-5734-4EE7-BB1A-F8C27AB71423}"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34379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B0A3A-5734-4EE7-BB1A-F8C27AB71423}"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311657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B0A3A-5734-4EE7-BB1A-F8C27AB71423}"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609031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5B0A3A-5734-4EE7-BB1A-F8C27AB71423}"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3501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5B0A3A-5734-4EE7-BB1A-F8C27AB71423}"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84089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5B0A3A-5734-4EE7-BB1A-F8C27AB71423}" type="datetimeFigureOut">
              <a:rPr lang="en-US" smtClean="0"/>
              <a:t>3/8/2026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99118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5B0A3A-5734-4EE7-BB1A-F8C27AB71423}" type="datetimeFigureOut">
              <a:rPr lang="en-US" smtClean="0"/>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196007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5B0A3A-5734-4EE7-BB1A-F8C27AB71423}" type="datetimeFigureOut">
              <a:rPr lang="en-US" smtClean="0"/>
              <a:t>3/8/2026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3315483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5B0A3A-5734-4EE7-BB1A-F8C27AB71423}"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7701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5B0A3A-5734-4EE7-BB1A-F8C27AB71423}"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00731-9629-4612-B8A9-A39BA879AD2F}" type="slidenum">
              <a:rPr lang="en-US" smtClean="0"/>
              <a:t>‹#›</a:t>
            </a:fld>
            <a:endParaRPr lang="en-US"/>
          </a:p>
        </p:txBody>
      </p:sp>
    </p:spTree>
    <p:extLst>
      <p:ext uri="{BB962C8B-B14F-4D97-AF65-F5344CB8AC3E}">
        <p14:creationId xmlns:p14="http://schemas.microsoft.com/office/powerpoint/2010/main" val="338303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B0A3A-5734-4EE7-BB1A-F8C27AB71423}" type="datetimeFigureOut">
              <a:rPr lang="en-US" smtClean="0"/>
              <a:t>3/8/2026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200731-9629-4612-B8A9-A39BA879AD2F}" type="slidenum">
              <a:rPr lang="en-US" smtClean="0"/>
              <a:t>‹#›</a:t>
            </a:fld>
            <a:endParaRPr lang="en-US"/>
          </a:p>
        </p:txBody>
      </p:sp>
    </p:spTree>
    <p:extLst>
      <p:ext uri="{BB962C8B-B14F-4D97-AF65-F5344CB8AC3E}">
        <p14:creationId xmlns:p14="http://schemas.microsoft.com/office/powerpoint/2010/main" val="2246677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58E1A-1D32-1D93-36CF-96048B6A1C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D4E846-45C5-1DCE-CEC5-B6D77A9B46A8}"/>
              </a:ext>
            </a:extLst>
          </p:cNvPr>
          <p:cNvPicPr>
            <a:picLocks noChangeAspect="1"/>
          </p:cNvPicPr>
          <p:nvPr/>
        </p:nvPicPr>
        <p:blipFill>
          <a:blip r:embed="rId4"/>
          <a:stretch>
            <a:fillRect/>
          </a:stretch>
        </p:blipFill>
        <p:spPr>
          <a:xfrm>
            <a:off x="0" y="1"/>
            <a:ext cx="12192000" cy="6857999"/>
          </a:xfrm>
          <a:prstGeom prst="rect">
            <a:avLst/>
          </a:prstGeom>
        </p:spPr>
      </p:pic>
      <p:sp>
        <p:nvSpPr>
          <p:cNvPr id="7" name="WordArt 7">
            <a:extLst>
              <a:ext uri="{FF2B5EF4-FFF2-40B4-BE49-F238E27FC236}">
                <a16:creationId xmlns:a16="http://schemas.microsoft.com/office/drawing/2014/main" id="{8B4EDF98-EB0A-8A9A-7AAF-52B88CA4E444}"/>
              </a:ext>
            </a:extLst>
          </p:cNvPr>
          <p:cNvSpPr>
            <a:spLocks noChangeArrowheads="1" noChangeShapeType="1" noTextEdit="1"/>
          </p:cNvSpPr>
          <p:nvPr/>
        </p:nvSpPr>
        <p:spPr bwMode="auto">
          <a:xfrm>
            <a:off x="3401633" y="1319881"/>
            <a:ext cx="5638800" cy="1447800"/>
          </a:xfrm>
          <a:prstGeom prst="rect">
            <a:avLst/>
          </a:prstGeom>
        </p:spPr>
        <p:txBody>
          <a:bodyPr wrap="none" fromWordArt="1">
            <a:prstTxWarp prst="textPlain">
              <a:avLst>
                <a:gd name="adj" fmla="val 50000"/>
              </a:avLst>
            </a:prstTxWarp>
          </a:bodyPr>
          <a:lstStyle/>
          <a:p>
            <a:pPr algn="ctr"/>
            <a:r>
              <a:rPr lang="en-US" sz="3600" kern="1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Khoa học</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2463460" y="2280258"/>
            <a:ext cx="7983276" cy="1323439"/>
          </a:xfrm>
          <a:prstGeom prst="rect">
            <a:avLst/>
          </a:prstGeom>
        </p:spPr>
        <p:txBody>
          <a:bodyPr wrap="none">
            <a:spAutoFit/>
          </a:bodyPr>
          <a:lstStyle/>
          <a:p>
            <a:r>
              <a:rPr lang="vi-VN" sz="4000" b="1">
                <a:solidFill>
                  <a:srgbClr val="FF0000"/>
                </a:solidFill>
                <a:latin typeface="Times New Roman" panose="02020603050405020304" pitchFamily="18" charset="0"/>
                <a:cs typeface="Times New Roman" panose="02020603050405020304" pitchFamily="18" charset="0"/>
              </a:rPr>
              <a:t>Bài 22: Sự hình thành cơ thể người</a:t>
            </a:r>
            <a:r>
              <a:rPr lang="en-US" sz="4000" b="1">
                <a:solidFill>
                  <a:srgbClr val="FF0000"/>
                </a:solidFill>
                <a:latin typeface="Times New Roman" panose="02020603050405020304" pitchFamily="18" charset="0"/>
                <a:cs typeface="Times New Roman" panose="02020603050405020304" pitchFamily="18" charset="0"/>
              </a:rPr>
              <a:t> </a:t>
            </a:r>
          </a:p>
          <a:p>
            <a:pPr algn="ctr"/>
            <a:r>
              <a:rPr lang="en-US" sz="4000" b="1">
                <a:solidFill>
                  <a:srgbClr val="FF0000"/>
                </a:solidFill>
                <a:latin typeface="Times New Roman" panose="02020603050405020304" pitchFamily="18" charset="0"/>
                <a:cs typeface="Times New Roman" panose="02020603050405020304" pitchFamily="18" charset="0"/>
              </a:rPr>
              <a:t>(tiết 1)</a:t>
            </a:r>
            <a:r>
              <a:rPr lang="en-US" sz="4000" b="1" i="0">
                <a:solidFill>
                  <a:srgbClr val="FF0000"/>
                </a:solidFill>
                <a:effectLst/>
                <a:latin typeface="Times New Roman" panose="02020603050405020304" pitchFamily="18" charset="0"/>
                <a:cs typeface="Times New Roman" panose="02020603050405020304" pitchFamily="18" charset="0"/>
              </a:rPr>
              <a:t> </a:t>
            </a:r>
            <a:endParaRPr lang="en-US" sz="400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17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73336" y="55569"/>
            <a:ext cx="1620957" cy="461665"/>
          </a:xfrm>
          <a:prstGeom prst="rect">
            <a:avLst/>
          </a:prstGeom>
        </p:spPr>
        <p:txBody>
          <a:bodyPr wrap="none">
            <a:spAutoFit/>
          </a:bodyPr>
          <a:lstStyle/>
          <a:p>
            <a:r>
              <a:rPr lang="en-US" sz="2400" b="1" i="0">
                <a:solidFill>
                  <a:srgbClr val="002060"/>
                </a:solidFill>
                <a:effectLst/>
                <a:latin typeface="Times New Roman" panose="02020603050405020304" pitchFamily="18" charset="0"/>
                <a:cs typeface="Times New Roman" panose="02020603050405020304" pitchFamily="18" charset="0"/>
              </a:rPr>
              <a:t>Khoa học: </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321793" y="403813"/>
            <a:ext cx="6386172" cy="461665"/>
          </a:xfrm>
          <a:prstGeom prst="rect">
            <a:avLst/>
          </a:prstGeom>
        </p:spPr>
        <p:txBody>
          <a:bodyPr wrap="none">
            <a:spAutoFit/>
          </a:bodyPr>
          <a:lstStyle/>
          <a:p>
            <a:r>
              <a:rPr lang="vi-VN" sz="2400" b="1">
                <a:solidFill>
                  <a:srgbClr val="FF0000"/>
                </a:solidFill>
              </a:rPr>
              <a:t>Bài 22: Sự hình thành cơ thể người</a:t>
            </a:r>
            <a:r>
              <a:rPr lang="en-US" sz="2400" b="1">
                <a:solidFill>
                  <a:srgbClr val="FF0000"/>
                </a:solidFill>
              </a:rPr>
              <a:t> (tiết 2)</a:t>
            </a:r>
            <a:r>
              <a:rPr lang="en-US" sz="2400" b="1" i="0">
                <a:solidFill>
                  <a:srgbClr val="FF0000"/>
                </a:solidFill>
                <a:effectLst/>
                <a:latin typeface="Open Sans"/>
              </a:rPr>
              <a:t> </a:t>
            </a:r>
            <a:endParaRPr lang="en-US" sz="2400">
              <a:solidFill>
                <a:srgbClr val="FF0000"/>
              </a:solidFill>
            </a:endParaRPr>
          </a:p>
        </p:txBody>
      </p:sp>
      <p:sp>
        <p:nvSpPr>
          <p:cNvPr id="3" name="Rectangle 2"/>
          <p:cNvSpPr/>
          <p:nvPr/>
        </p:nvSpPr>
        <p:spPr>
          <a:xfrm>
            <a:off x="1315944" y="860328"/>
            <a:ext cx="9581882" cy="830997"/>
          </a:xfrm>
          <a:prstGeom prst="rect">
            <a:avLst/>
          </a:prstGeom>
        </p:spPr>
        <p:txBody>
          <a:bodyPr wrap="square">
            <a:spAutoFit/>
          </a:bodyPr>
          <a:lstStyle/>
          <a:p>
            <a:r>
              <a:rPr lang="vi-VN" sz="2400" b="1">
                <a:solidFill>
                  <a:srgbClr val="7030A0"/>
                </a:solidFill>
                <a:latin typeface="+mj-lt"/>
              </a:rPr>
              <a:t>- Sử dụng các từ, cụm từ </a:t>
            </a:r>
            <a:r>
              <a:rPr lang="vi-VN" sz="2400" b="1" i="1">
                <a:solidFill>
                  <a:srgbClr val="FF0000"/>
                </a:solidFill>
                <a:latin typeface="+mj-lt"/>
              </a:rPr>
              <a:t>trứng</a:t>
            </a:r>
            <a:r>
              <a:rPr lang="vi-VN" sz="2400" b="1" i="1">
                <a:solidFill>
                  <a:srgbClr val="7030A0"/>
                </a:solidFill>
                <a:latin typeface="+mj-lt"/>
              </a:rPr>
              <a:t>, </a:t>
            </a:r>
            <a:r>
              <a:rPr lang="vi-VN" sz="2400" b="1" i="1">
                <a:solidFill>
                  <a:srgbClr val="FF0000"/>
                </a:solidFill>
                <a:latin typeface="+mj-lt"/>
              </a:rPr>
              <a:t>thai nhi</a:t>
            </a:r>
            <a:r>
              <a:rPr lang="vi-VN" sz="2400" b="1" i="1">
                <a:solidFill>
                  <a:srgbClr val="7030A0"/>
                </a:solidFill>
                <a:latin typeface="+mj-lt"/>
              </a:rPr>
              <a:t>, </a:t>
            </a:r>
            <a:r>
              <a:rPr lang="vi-VN" sz="2400" b="1" i="1">
                <a:solidFill>
                  <a:srgbClr val="FF0000"/>
                </a:solidFill>
                <a:latin typeface="+mj-lt"/>
              </a:rPr>
              <a:t>thụ tinh</a:t>
            </a:r>
            <a:r>
              <a:rPr lang="vi-VN" sz="2400" b="1" i="1">
                <a:solidFill>
                  <a:srgbClr val="7030A0"/>
                </a:solidFill>
                <a:latin typeface="+mj-lt"/>
              </a:rPr>
              <a:t>, </a:t>
            </a:r>
            <a:r>
              <a:rPr lang="vi-VN" sz="2400" b="1" i="1">
                <a:solidFill>
                  <a:srgbClr val="FF0000"/>
                </a:solidFill>
                <a:latin typeface="+mj-lt"/>
              </a:rPr>
              <a:t>phôi</a:t>
            </a:r>
            <a:r>
              <a:rPr lang="vi-VN" sz="2400" b="1">
                <a:solidFill>
                  <a:srgbClr val="7030A0"/>
                </a:solidFill>
                <a:latin typeface="+mj-lt"/>
              </a:rPr>
              <a:t>, viết sơ đồ sự hình thành cơ thể theo gợi ý:</a:t>
            </a:r>
            <a:endParaRPr lang="en-US" sz="2400" b="1">
              <a:solidFill>
                <a:srgbClr val="7030A0"/>
              </a:solidFill>
              <a:latin typeface="+mj-lt"/>
            </a:endParaRPr>
          </a:p>
        </p:txBody>
      </p:sp>
      <p:pic>
        <p:nvPicPr>
          <p:cNvPr id="4" name="Picture 3"/>
          <p:cNvPicPr>
            <a:picLocks noChangeAspect="1"/>
          </p:cNvPicPr>
          <p:nvPr/>
        </p:nvPicPr>
        <p:blipFill>
          <a:blip r:embed="rId4"/>
          <a:stretch>
            <a:fillRect/>
          </a:stretch>
        </p:blipFill>
        <p:spPr>
          <a:xfrm>
            <a:off x="352696" y="2421824"/>
            <a:ext cx="11508377" cy="2592688"/>
          </a:xfrm>
          <a:prstGeom prst="rect">
            <a:avLst/>
          </a:prstGeom>
        </p:spPr>
      </p:pic>
      <p:sp>
        <p:nvSpPr>
          <p:cNvPr id="8" name="Rectangle 7"/>
          <p:cNvSpPr/>
          <p:nvPr/>
        </p:nvSpPr>
        <p:spPr>
          <a:xfrm>
            <a:off x="978357" y="3952599"/>
            <a:ext cx="1013034" cy="461665"/>
          </a:xfrm>
          <a:prstGeom prst="rect">
            <a:avLst/>
          </a:prstGeom>
          <a:solidFill>
            <a:srgbClr val="FFFF00"/>
          </a:solidFill>
          <a:ln w="12700">
            <a:solidFill>
              <a:schemeClr val="tx1"/>
            </a:solidFill>
          </a:ln>
        </p:spPr>
        <p:txBody>
          <a:bodyPr wrap="none">
            <a:spAutoFit/>
          </a:bodyPr>
          <a:lstStyle/>
          <a:p>
            <a:r>
              <a:rPr lang="en-US" sz="2400" b="1">
                <a:solidFill>
                  <a:srgbClr val="FF0000"/>
                </a:solidFill>
                <a:latin typeface="Times New Roman" panose="02020603050405020304" pitchFamily="18" charset="0"/>
                <a:cs typeface="Times New Roman" panose="02020603050405020304" pitchFamily="18" charset="0"/>
              </a:rPr>
              <a:t>Trứng</a:t>
            </a:r>
          </a:p>
        </p:txBody>
      </p:sp>
      <p:sp>
        <p:nvSpPr>
          <p:cNvPr id="9" name="Rectangle 8"/>
          <p:cNvSpPr/>
          <p:nvPr/>
        </p:nvSpPr>
        <p:spPr>
          <a:xfrm>
            <a:off x="2558300" y="3067126"/>
            <a:ext cx="732877" cy="830997"/>
          </a:xfrm>
          <a:prstGeom prst="rect">
            <a:avLst/>
          </a:prstGeom>
          <a:solidFill>
            <a:srgbClr val="FFFF00"/>
          </a:solidFill>
          <a:ln w="12700">
            <a:solidFill>
              <a:schemeClr val="tx1"/>
            </a:solidFill>
          </a:ln>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Thụ tinh</a:t>
            </a:r>
          </a:p>
        </p:txBody>
      </p:sp>
      <p:sp>
        <p:nvSpPr>
          <p:cNvPr id="10" name="Rectangle 9"/>
          <p:cNvSpPr/>
          <p:nvPr/>
        </p:nvSpPr>
        <p:spPr>
          <a:xfrm>
            <a:off x="6106884" y="3282152"/>
            <a:ext cx="782587" cy="461665"/>
          </a:xfrm>
          <a:prstGeom prst="rect">
            <a:avLst/>
          </a:prstGeom>
          <a:solidFill>
            <a:srgbClr val="FFFF00"/>
          </a:solidFill>
          <a:ln w="12700">
            <a:solidFill>
              <a:schemeClr val="tx1"/>
            </a:solidFill>
          </a:ln>
        </p:spPr>
        <p:txBody>
          <a:bodyPr wrap="none">
            <a:spAutoFit/>
          </a:bodyPr>
          <a:lstStyle/>
          <a:p>
            <a:r>
              <a:rPr lang="en-US" sz="2400" b="1">
                <a:solidFill>
                  <a:srgbClr val="FF0000"/>
                </a:solidFill>
                <a:latin typeface="Times New Roman" panose="02020603050405020304" pitchFamily="18" charset="0"/>
                <a:cs typeface="Times New Roman" panose="02020603050405020304" pitchFamily="18" charset="0"/>
              </a:rPr>
              <a:t>Phôi</a:t>
            </a:r>
          </a:p>
        </p:txBody>
      </p:sp>
      <p:sp>
        <p:nvSpPr>
          <p:cNvPr id="11" name="Rectangle 10"/>
          <p:cNvSpPr/>
          <p:nvPr/>
        </p:nvSpPr>
        <p:spPr>
          <a:xfrm>
            <a:off x="7740200" y="3282151"/>
            <a:ext cx="1305165" cy="461665"/>
          </a:xfrm>
          <a:prstGeom prst="rect">
            <a:avLst/>
          </a:prstGeom>
          <a:solidFill>
            <a:srgbClr val="FFFF00"/>
          </a:solidFill>
          <a:ln w="12700">
            <a:solidFill>
              <a:schemeClr val="tx1"/>
            </a:solidFill>
          </a:ln>
        </p:spPr>
        <p:txBody>
          <a:bodyPr wrap="none">
            <a:spAutoFit/>
          </a:bodyPr>
          <a:lstStyle/>
          <a:p>
            <a:r>
              <a:rPr lang="en-US" sz="2400" b="1">
                <a:solidFill>
                  <a:srgbClr val="FF0000"/>
                </a:solidFill>
                <a:latin typeface="Times New Roman" panose="02020603050405020304" pitchFamily="18" charset="0"/>
                <a:cs typeface="Times New Roman" panose="02020603050405020304" pitchFamily="18" charset="0"/>
              </a:rPr>
              <a:t>Thai nhi</a:t>
            </a:r>
          </a:p>
        </p:txBody>
      </p:sp>
      <p:sp>
        <p:nvSpPr>
          <p:cNvPr id="12" name="Rectangle 11"/>
          <p:cNvSpPr/>
          <p:nvPr/>
        </p:nvSpPr>
        <p:spPr>
          <a:xfrm>
            <a:off x="1921352" y="4847766"/>
            <a:ext cx="10389629" cy="1815882"/>
          </a:xfrm>
          <a:prstGeom prst="rect">
            <a:avLst/>
          </a:prstGeom>
        </p:spPr>
        <p:txBody>
          <a:bodyPr wrap="square">
            <a:spAutoFit/>
          </a:bodyPr>
          <a:lstStyle/>
          <a:p>
            <a:r>
              <a:rPr lang="en-US" sz="2000" b="1" dirty="0">
                <a:solidFill>
                  <a:srgbClr val="FF0000"/>
                </a:solidFill>
                <a:latin typeface="+mj-lt"/>
              </a:rPr>
              <a:t>  </a:t>
            </a:r>
            <a:r>
              <a:rPr lang="vi-VN" sz="2800" b="1" dirty="0">
                <a:solidFill>
                  <a:srgbClr val="FF0000"/>
                </a:solidFill>
                <a:latin typeface="+mj-lt"/>
              </a:rPr>
              <a:t>Cơ thể người được hình thành từ sự kết hợp giữa trứng của mẹ và tinh trùng của bố qua thụ tinh tạo thành hợp tử. Hợp tử phát triển thành phôi trong tử cung người mẹ. Phôi phát triển thành thai nhi. Khoảng 9 tháng sau thụ tinh, em bé được sinh ra.</a:t>
            </a:r>
            <a:endParaRPr lang="en-US" sz="2800" b="1" dirty="0">
              <a:solidFill>
                <a:srgbClr val="FF0000"/>
              </a:solidFill>
              <a:latin typeface="+mj-lt"/>
            </a:endParaRPr>
          </a:p>
        </p:txBody>
      </p:sp>
      <p:pic>
        <p:nvPicPr>
          <p:cNvPr id="13" name="Picture 12"/>
          <p:cNvPicPr>
            <a:picLocks noChangeAspect="1"/>
          </p:cNvPicPr>
          <p:nvPr/>
        </p:nvPicPr>
        <p:blipFill>
          <a:blip r:embed="rId5"/>
          <a:stretch>
            <a:fillRect/>
          </a:stretch>
        </p:blipFill>
        <p:spPr>
          <a:xfrm>
            <a:off x="804558" y="4619172"/>
            <a:ext cx="1131663" cy="920931"/>
          </a:xfrm>
          <a:prstGeom prst="rect">
            <a:avLst/>
          </a:prstGeom>
        </p:spPr>
      </p:pic>
      <p:pic>
        <p:nvPicPr>
          <p:cNvPr id="14" name="Picture 13"/>
          <p:cNvPicPr>
            <a:picLocks noChangeAspect="1"/>
          </p:cNvPicPr>
          <p:nvPr/>
        </p:nvPicPr>
        <p:blipFill>
          <a:blip r:embed="rId6"/>
          <a:stretch>
            <a:fillRect/>
          </a:stretch>
        </p:blipFill>
        <p:spPr>
          <a:xfrm>
            <a:off x="985172" y="1740314"/>
            <a:ext cx="1006219" cy="870842"/>
          </a:xfrm>
          <a:prstGeom prst="rect">
            <a:avLst/>
          </a:prstGeom>
        </p:spPr>
      </p:pic>
      <p:pic>
        <p:nvPicPr>
          <p:cNvPr id="15" name="Picture 14"/>
          <p:cNvPicPr>
            <a:picLocks noChangeAspect="1"/>
          </p:cNvPicPr>
          <p:nvPr/>
        </p:nvPicPr>
        <p:blipFill>
          <a:blip r:embed="rId7"/>
          <a:stretch>
            <a:fillRect/>
          </a:stretch>
        </p:blipFill>
        <p:spPr>
          <a:xfrm>
            <a:off x="2440046" y="2313771"/>
            <a:ext cx="969384" cy="717866"/>
          </a:xfrm>
          <a:prstGeom prst="rect">
            <a:avLst/>
          </a:prstGeom>
        </p:spPr>
      </p:pic>
      <p:pic>
        <p:nvPicPr>
          <p:cNvPr id="2" name="Picture 1"/>
          <p:cNvPicPr>
            <a:picLocks noChangeAspect="1"/>
          </p:cNvPicPr>
          <p:nvPr/>
        </p:nvPicPr>
        <p:blipFill>
          <a:blip r:embed="rId8"/>
          <a:stretch>
            <a:fillRect/>
          </a:stretch>
        </p:blipFill>
        <p:spPr>
          <a:xfrm>
            <a:off x="3872332" y="2137523"/>
            <a:ext cx="885825" cy="876300"/>
          </a:xfrm>
          <a:prstGeom prst="rect">
            <a:avLst/>
          </a:prstGeom>
        </p:spPr>
      </p:pic>
      <p:pic>
        <p:nvPicPr>
          <p:cNvPr id="16" name="Picture 15"/>
          <p:cNvPicPr>
            <a:picLocks noChangeAspect="1"/>
          </p:cNvPicPr>
          <p:nvPr/>
        </p:nvPicPr>
        <p:blipFill>
          <a:blip r:embed="rId9"/>
          <a:stretch>
            <a:fillRect/>
          </a:stretch>
        </p:blipFill>
        <p:spPr>
          <a:xfrm>
            <a:off x="5918775" y="2182321"/>
            <a:ext cx="1104900" cy="1000125"/>
          </a:xfrm>
          <a:prstGeom prst="rect">
            <a:avLst/>
          </a:prstGeom>
        </p:spPr>
      </p:pic>
      <p:pic>
        <p:nvPicPr>
          <p:cNvPr id="18" name="Picture 17"/>
          <p:cNvPicPr>
            <a:picLocks noChangeAspect="1"/>
          </p:cNvPicPr>
          <p:nvPr/>
        </p:nvPicPr>
        <p:blipFill>
          <a:blip r:embed="rId10"/>
          <a:stretch>
            <a:fillRect/>
          </a:stretch>
        </p:blipFill>
        <p:spPr>
          <a:xfrm>
            <a:off x="7784884" y="2080882"/>
            <a:ext cx="1190625" cy="1171575"/>
          </a:xfrm>
          <a:prstGeom prst="rect">
            <a:avLst/>
          </a:prstGeom>
        </p:spPr>
      </p:pic>
      <p:pic>
        <p:nvPicPr>
          <p:cNvPr id="19" name="Picture 18"/>
          <p:cNvPicPr>
            <a:picLocks noChangeAspect="1"/>
          </p:cNvPicPr>
          <p:nvPr/>
        </p:nvPicPr>
        <p:blipFill>
          <a:blip r:embed="rId11"/>
          <a:stretch>
            <a:fillRect/>
          </a:stretch>
        </p:blipFill>
        <p:spPr>
          <a:xfrm>
            <a:off x="10480134" y="2313770"/>
            <a:ext cx="835383" cy="901849"/>
          </a:xfrm>
          <a:prstGeom prst="rect">
            <a:avLst/>
          </a:prstGeom>
        </p:spPr>
      </p:pic>
    </p:spTree>
    <p:custDataLst>
      <p:tags r:id="rId1"/>
    </p:custDataLst>
    <p:extLst>
      <p:ext uri="{BB962C8B-B14F-4D97-AF65-F5344CB8AC3E}">
        <p14:creationId xmlns:p14="http://schemas.microsoft.com/office/powerpoint/2010/main" val="31290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3000"/>
                            </p:stCondLst>
                            <p:childTnLst>
                              <p:par>
                                <p:cTn id="15" presetID="6"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par>
                          <p:cTn id="18" fill="hold">
                            <p:stCondLst>
                              <p:cond delay="5000"/>
                            </p:stCondLst>
                            <p:childTnLst>
                              <p:par>
                                <p:cTn id="19" presetID="2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par>
                          <p:cTn id="22" fill="hold">
                            <p:stCondLst>
                              <p:cond delay="5500"/>
                            </p:stCondLst>
                            <p:childTnLst>
                              <p:par>
                                <p:cTn id="23" presetID="1"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heel(1)">
                                      <p:cBhvr>
                                        <p:cTn id="61" dur="2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randombar(horizontal)">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9066" y="369332"/>
            <a:ext cx="6386172" cy="461665"/>
          </a:xfrm>
          <a:prstGeom prst="rect">
            <a:avLst/>
          </a:prstGeom>
        </p:spPr>
        <p:txBody>
          <a:bodyPr wrap="none">
            <a:spAutoFit/>
          </a:bodyPr>
          <a:lstStyle/>
          <a:p>
            <a:r>
              <a:rPr lang="vi-VN" sz="2400" b="1">
                <a:solidFill>
                  <a:srgbClr val="FF0000"/>
                </a:solidFill>
              </a:rPr>
              <a:t>Bài 22: Sự hình thành cơ thể người</a:t>
            </a:r>
            <a:r>
              <a:rPr lang="en-US" sz="2400" b="1">
                <a:solidFill>
                  <a:srgbClr val="FF0000"/>
                </a:solidFill>
              </a:rPr>
              <a:t> (tiết 1)</a:t>
            </a:r>
            <a:r>
              <a:rPr lang="en-US" sz="2400" b="1" i="0">
                <a:solidFill>
                  <a:srgbClr val="FF0000"/>
                </a:solidFill>
                <a:effectLst/>
                <a:latin typeface="Open Sans"/>
              </a:rPr>
              <a:t> </a:t>
            </a:r>
            <a:endParaRPr lang="en-US" sz="2400">
              <a:solidFill>
                <a:srgbClr val="FF0000"/>
              </a:solidFill>
            </a:endParaRPr>
          </a:p>
        </p:txBody>
      </p:sp>
      <p:sp>
        <p:nvSpPr>
          <p:cNvPr id="5" name="Rectangle 4"/>
          <p:cNvSpPr/>
          <p:nvPr/>
        </p:nvSpPr>
        <p:spPr>
          <a:xfrm>
            <a:off x="4781674" y="-46167"/>
            <a:ext cx="1620957" cy="461665"/>
          </a:xfrm>
          <a:prstGeom prst="rect">
            <a:avLst/>
          </a:prstGeom>
        </p:spPr>
        <p:txBody>
          <a:bodyPr wrap="none">
            <a:spAutoFit/>
          </a:bodyPr>
          <a:lstStyle/>
          <a:p>
            <a:r>
              <a:rPr lang="en-US" sz="2400" b="1" i="0">
                <a:solidFill>
                  <a:srgbClr val="002060"/>
                </a:solidFill>
                <a:effectLst/>
                <a:latin typeface="Times New Roman" panose="02020603050405020304" pitchFamily="18" charset="0"/>
                <a:cs typeface="Times New Roman" panose="02020603050405020304" pitchFamily="18" charset="0"/>
              </a:rPr>
              <a:t>Khoa học: </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62387" y="1061830"/>
            <a:ext cx="7796013" cy="461665"/>
          </a:xfrm>
          <a:prstGeom prst="rect">
            <a:avLst/>
          </a:prstGeom>
        </p:spPr>
        <p:txBody>
          <a:bodyPr wrap="square">
            <a:spAutoFit/>
          </a:bodyPr>
          <a:lstStyle/>
          <a:p>
            <a:r>
              <a:rPr lang="en-US" sz="2400" b="1">
                <a:solidFill>
                  <a:srgbClr val="7030A0"/>
                </a:solidFill>
                <a:latin typeface="Times New Roman" panose="02020603050405020304" pitchFamily="18" charset="0"/>
                <a:cs typeface="Times New Roman" panose="02020603050405020304" pitchFamily="18" charset="0"/>
              </a:rPr>
              <a:t>Quan sát các thế hệ trong gia đình An (hình 1) và cho biết:</a:t>
            </a:r>
          </a:p>
        </p:txBody>
      </p:sp>
      <p:pic>
        <p:nvPicPr>
          <p:cNvPr id="3" name="Picture 2"/>
          <p:cNvPicPr>
            <a:picLocks noChangeAspect="1"/>
          </p:cNvPicPr>
          <p:nvPr/>
        </p:nvPicPr>
        <p:blipFill>
          <a:blip r:embed="rId4"/>
          <a:stretch>
            <a:fillRect/>
          </a:stretch>
        </p:blipFill>
        <p:spPr>
          <a:xfrm>
            <a:off x="751241" y="1754328"/>
            <a:ext cx="5127584" cy="4762382"/>
          </a:xfrm>
          <a:prstGeom prst="rect">
            <a:avLst/>
          </a:prstGeom>
        </p:spPr>
      </p:pic>
      <p:sp>
        <p:nvSpPr>
          <p:cNvPr id="7" name="Rectangle 6"/>
          <p:cNvSpPr/>
          <p:nvPr/>
        </p:nvSpPr>
        <p:spPr>
          <a:xfrm>
            <a:off x="6402631" y="1685079"/>
            <a:ext cx="4006866" cy="461665"/>
          </a:xfrm>
          <a:prstGeom prst="rect">
            <a:avLst/>
          </a:prstGeom>
        </p:spPr>
        <p:txBody>
          <a:bodyPr wrap="none">
            <a:spAutoFit/>
          </a:bodyPr>
          <a:lstStyle/>
          <a:p>
            <a:r>
              <a:rPr lang="en-US" sz="2400" b="1">
                <a:solidFill>
                  <a:srgbClr val="FF0000"/>
                </a:solidFill>
                <a:latin typeface="Times New Roman" panose="02020603050405020304" pitchFamily="18" charset="0"/>
                <a:cs typeface="Times New Roman" panose="02020603050405020304" pitchFamily="18" charset="0"/>
              </a:rPr>
              <a:t>- Gia đình An có mấy thế hệ?</a:t>
            </a:r>
          </a:p>
        </p:txBody>
      </p:sp>
      <p:sp>
        <p:nvSpPr>
          <p:cNvPr id="8" name="Rectangle 7"/>
          <p:cNvSpPr/>
          <p:nvPr/>
        </p:nvSpPr>
        <p:spPr>
          <a:xfrm>
            <a:off x="6418877" y="2139898"/>
            <a:ext cx="5133472" cy="830997"/>
          </a:xfrm>
          <a:prstGeom prst="rect">
            <a:avLst/>
          </a:prstGeom>
        </p:spPr>
        <p:txBody>
          <a:bodyPr wrap="square">
            <a:spAutoFit/>
          </a:bodyPr>
          <a:lstStyle/>
          <a:p>
            <a:r>
              <a:rPr lang="en-US" sz="2400" b="1">
                <a:solidFill>
                  <a:srgbClr val="002060"/>
                </a:solidFill>
                <a:latin typeface="Times New Roman" panose="02020603050405020304" pitchFamily="18" charset="0"/>
                <a:cs typeface="Times New Roman" panose="02020603050405020304" pitchFamily="18" charset="0"/>
              </a:rPr>
              <a:t>- Gia đình An có 3 thế hệ: Ông bà, bố mẹ, An và em An.</a:t>
            </a:r>
          </a:p>
        </p:txBody>
      </p:sp>
      <p:sp>
        <p:nvSpPr>
          <p:cNvPr id="9" name="Rectangle 8"/>
          <p:cNvSpPr/>
          <p:nvPr/>
        </p:nvSpPr>
        <p:spPr>
          <a:xfrm>
            <a:off x="6402631" y="3002989"/>
            <a:ext cx="5217508" cy="1200329"/>
          </a:xfrm>
          <a:prstGeom prst="rect">
            <a:avLst/>
          </a:prstGeom>
        </p:spPr>
        <p:txBody>
          <a:bodyPr wrap="square">
            <a:spAutoFit/>
          </a:bodyPr>
          <a:lstStyle/>
          <a:p>
            <a:r>
              <a:rPr lang="vi-VN" sz="2400" b="1">
                <a:solidFill>
                  <a:srgbClr val="FF0000"/>
                </a:solidFill>
                <a:latin typeface="+mj-lt"/>
              </a:rPr>
              <a:t>- Sự thay đổi về số lượng thành viên trong gia đình An so với 10 trước. Sự thay đổi đó do đâu?</a:t>
            </a:r>
            <a:endParaRPr lang="en-US" sz="2400" b="1">
              <a:solidFill>
                <a:srgbClr val="FF0000"/>
              </a:solidFill>
              <a:latin typeface="+mj-lt"/>
            </a:endParaRPr>
          </a:p>
        </p:txBody>
      </p:sp>
      <p:sp>
        <p:nvSpPr>
          <p:cNvPr id="10" name="Rectangle 9"/>
          <p:cNvSpPr/>
          <p:nvPr/>
        </p:nvSpPr>
        <p:spPr>
          <a:xfrm>
            <a:off x="6418877" y="4235412"/>
            <a:ext cx="5446808" cy="1938992"/>
          </a:xfrm>
          <a:prstGeom prst="rect">
            <a:avLst/>
          </a:prstGeom>
        </p:spPr>
        <p:txBody>
          <a:bodyPr wrap="square">
            <a:spAutoFit/>
          </a:bodyPr>
          <a:lstStyle/>
          <a:p>
            <a:r>
              <a:rPr lang="vi-VN" sz="2400" b="1">
                <a:solidFill>
                  <a:srgbClr val="002060"/>
                </a:solidFill>
                <a:latin typeface="+mj-lt"/>
              </a:rPr>
              <a:t>- Sự thay đổi về số lượng thành viên trong gia đình An so với 10 trước: So với 10 năm, trong gia đình An có thêm 2 thành viên là An và em An. Sự thay đổi đó do bố mẹ An đã sinh An và em An.</a:t>
            </a:r>
            <a:endParaRPr lang="en-US" sz="2400" b="1">
              <a:solidFill>
                <a:srgbClr val="002060"/>
              </a:solidFill>
              <a:latin typeface="+mj-lt"/>
            </a:endParaRPr>
          </a:p>
        </p:txBody>
      </p:sp>
    </p:spTree>
    <p:custDataLst>
      <p:tags r:id="rId1"/>
    </p:custDataLst>
    <p:extLst>
      <p:ext uri="{BB962C8B-B14F-4D97-AF65-F5344CB8AC3E}">
        <p14:creationId xmlns:p14="http://schemas.microsoft.com/office/powerpoint/2010/main" val="30912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ppt_w</p:attrName>
                                        </p:attrNameLst>
                                      </p:cBhvr>
                                      <p:tavLst>
                                        <p:tav tm="0" fmla="#ppt_w*sin(2.5*pi*$)">
                                          <p:val>
                                            <p:fltVal val="0"/>
                                          </p:val>
                                        </p:tav>
                                        <p:tav tm="100000">
                                          <p:val>
                                            <p:fltVal val="1"/>
                                          </p:val>
                                        </p:tav>
                                      </p:tavLst>
                                    </p:anim>
                                    <p:anim calcmode="lin" valueType="num">
                                      <p:cBhvr>
                                        <p:cTn id="1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73336" y="55569"/>
            <a:ext cx="1620957" cy="461665"/>
          </a:xfrm>
          <a:prstGeom prst="rect">
            <a:avLst/>
          </a:prstGeom>
        </p:spPr>
        <p:txBody>
          <a:bodyPr wrap="none">
            <a:spAutoFit/>
          </a:bodyPr>
          <a:lstStyle/>
          <a:p>
            <a:r>
              <a:rPr lang="en-US" sz="2400" b="1" i="0">
                <a:solidFill>
                  <a:srgbClr val="002060"/>
                </a:solidFill>
                <a:effectLst/>
                <a:latin typeface="Times New Roman" panose="02020603050405020304" pitchFamily="18" charset="0"/>
                <a:cs typeface="Times New Roman" panose="02020603050405020304" pitchFamily="18" charset="0"/>
              </a:rPr>
              <a:t>Khoa học: </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35866" y="913927"/>
            <a:ext cx="10230118" cy="461665"/>
          </a:xfrm>
          <a:prstGeom prst="rect">
            <a:avLst/>
          </a:prstGeom>
        </p:spPr>
        <p:txBody>
          <a:bodyPr wrap="square">
            <a:spAutoFit/>
          </a:bodyPr>
          <a:lstStyle/>
          <a:p>
            <a:r>
              <a:rPr lang="vi-VN" sz="2400" b="1">
                <a:solidFill>
                  <a:srgbClr val="7030A0"/>
                </a:solidFill>
                <a:latin typeface="Times New Roman" panose="02020603050405020304" pitchFamily="18" charset="0"/>
                <a:cs typeface="Times New Roman" panose="02020603050405020304" pitchFamily="18" charset="0"/>
              </a:rPr>
              <a:t>Quan sát hình 2, thảo luận về ý nghĩa của sự sinh sản ở người đối với xã hội.</a:t>
            </a:r>
            <a:endParaRPr lang="en-US" sz="2400" b="1">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399066" y="369332"/>
            <a:ext cx="6386172" cy="461665"/>
          </a:xfrm>
          <a:prstGeom prst="rect">
            <a:avLst/>
          </a:prstGeom>
        </p:spPr>
        <p:txBody>
          <a:bodyPr wrap="none">
            <a:spAutoFit/>
          </a:bodyPr>
          <a:lstStyle/>
          <a:p>
            <a:r>
              <a:rPr lang="vi-VN" sz="2400" b="1" dirty="0">
                <a:solidFill>
                  <a:srgbClr val="FF0000"/>
                </a:solidFill>
              </a:rPr>
              <a:t>Bài 22: Sự hình thành cơ thể người</a:t>
            </a:r>
            <a:r>
              <a:rPr lang="en-US" sz="2400" b="1" dirty="0">
                <a:solidFill>
                  <a:srgbClr val="FF0000"/>
                </a:solidFill>
              </a:rPr>
              <a:t> (</a:t>
            </a:r>
            <a:r>
              <a:rPr lang="en-US" sz="2400" b="1" dirty="0" err="1">
                <a:solidFill>
                  <a:srgbClr val="FF0000"/>
                </a:solidFill>
              </a:rPr>
              <a:t>tiết</a:t>
            </a:r>
            <a:r>
              <a:rPr lang="en-US" sz="2400" b="1" dirty="0">
                <a:solidFill>
                  <a:srgbClr val="FF0000"/>
                </a:solidFill>
              </a:rPr>
              <a:t> 1)</a:t>
            </a:r>
            <a:r>
              <a:rPr lang="en-US" sz="2400" b="1" i="0" dirty="0">
                <a:solidFill>
                  <a:srgbClr val="FF0000"/>
                </a:solidFill>
                <a:effectLst/>
                <a:latin typeface="Open Sans"/>
              </a:rPr>
              <a:t> </a:t>
            </a:r>
            <a:endParaRPr lang="en-US" sz="2400" dirty="0">
              <a:solidFill>
                <a:srgbClr val="FF0000"/>
              </a:solidFill>
            </a:endParaRPr>
          </a:p>
        </p:txBody>
      </p:sp>
      <p:pic>
        <p:nvPicPr>
          <p:cNvPr id="3" name="Picture 2"/>
          <p:cNvPicPr>
            <a:picLocks noChangeAspect="1"/>
          </p:cNvPicPr>
          <p:nvPr/>
        </p:nvPicPr>
        <p:blipFill>
          <a:blip r:embed="rId4"/>
          <a:stretch>
            <a:fillRect/>
          </a:stretch>
        </p:blipFill>
        <p:spPr>
          <a:xfrm>
            <a:off x="463638" y="1458523"/>
            <a:ext cx="4520486" cy="2643648"/>
          </a:xfrm>
          <a:prstGeom prst="rect">
            <a:avLst/>
          </a:prstGeom>
        </p:spPr>
      </p:pic>
      <p:pic>
        <p:nvPicPr>
          <p:cNvPr id="8" name="Picture 7"/>
          <p:cNvPicPr>
            <a:picLocks noChangeAspect="1"/>
          </p:cNvPicPr>
          <p:nvPr/>
        </p:nvPicPr>
        <p:blipFill>
          <a:blip r:embed="rId5"/>
          <a:stretch>
            <a:fillRect/>
          </a:stretch>
        </p:blipFill>
        <p:spPr>
          <a:xfrm>
            <a:off x="5694294" y="1458522"/>
            <a:ext cx="5651994" cy="2748717"/>
          </a:xfrm>
          <a:prstGeom prst="rect">
            <a:avLst/>
          </a:prstGeom>
        </p:spPr>
      </p:pic>
      <p:sp>
        <p:nvSpPr>
          <p:cNvPr id="9" name="Rectangle 8"/>
          <p:cNvSpPr/>
          <p:nvPr/>
        </p:nvSpPr>
        <p:spPr>
          <a:xfrm>
            <a:off x="603817" y="4404322"/>
            <a:ext cx="4652251" cy="1938992"/>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a) Trẻ em đi học: Sự sinh sản ở người sẽ sinh ra các thế hệ tương lai của đất nước là trẻ em. Trẻ em đi học sẽ góp phần xây dựng đất nước hiện tại và trong tương lai.</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039891" y="4404322"/>
            <a:ext cx="5490693" cy="1938992"/>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 Người trưởng thành tham gia lao động sản xuất: Sinh sản ở người tạo ra nguồn lao động từ người trưởng thành tham gia lao động sản xuất, phát triển kinh tế địa phương, đất nước.</a:t>
            </a:r>
            <a:endParaRPr lang="en-US" sz="24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376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80">
                                          <p:stCondLst>
                                            <p:cond delay="0"/>
                                          </p:stCondLst>
                                        </p:cTn>
                                        <p:tgtEl>
                                          <p:spTgt spid="8"/>
                                        </p:tgtEl>
                                      </p:cBhvr>
                                    </p:animEffect>
                                    <p:anim calcmode="lin" valueType="num">
                                      <p:cBhvr>
                                        <p:cTn id="2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7" dur="26">
                                          <p:stCondLst>
                                            <p:cond delay="650"/>
                                          </p:stCondLst>
                                        </p:cTn>
                                        <p:tgtEl>
                                          <p:spTgt spid="8"/>
                                        </p:tgtEl>
                                      </p:cBhvr>
                                      <p:to x="100000" y="60000"/>
                                    </p:animScale>
                                    <p:animScale>
                                      <p:cBhvr>
                                        <p:cTn id="28" dur="166" decel="50000">
                                          <p:stCondLst>
                                            <p:cond delay="676"/>
                                          </p:stCondLst>
                                        </p:cTn>
                                        <p:tgtEl>
                                          <p:spTgt spid="8"/>
                                        </p:tgtEl>
                                      </p:cBhvr>
                                      <p:to x="100000" y="100000"/>
                                    </p:animScale>
                                    <p:animScale>
                                      <p:cBhvr>
                                        <p:cTn id="29" dur="26">
                                          <p:stCondLst>
                                            <p:cond delay="1312"/>
                                          </p:stCondLst>
                                        </p:cTn>
                                        <p:tgtEl>
                                          <p:spTgt spid="8"/>
                                        </p:tgtEl>
                                      </p:cBhvr>
                                      <p:to x="100000" y="80000"/>
                                    </p:animScale>
                                    <p:animScale>
                                      <p:cBhvr>
                                        <p:cTn id="30" dur="166" decel="50000">
                                          <p:stCondLst>
                                            <p:cond delay="1338"/>
                                          </p:stCondLst>
                                        </p:cTn>
                                        <p:tgtEl>
                                          <p:spTgt spid="8"/>
                                        </p:tgtEl>
                                      </p:cBhvr>
                                      <p:to x="100000" y="100000"/>
                                    </p:animScale>
                                    <p:animScale>
                                      <p:cBhvr>
                                        <p:cTn id="31" dur="26">
                                          <p:stCondLst>
                                            <p:cond delay="1642"/>
                                          </p:stCondLst>
                                        </p:cTn>
                                        <p:tgtEl>
                                          <p:spTgt spid="8"/>
                                        </p:tgtEl>
                                      </p:cBhvr>
                                      <p:to x="100000" y="90000"/>
                                    </p:animScale>
                                    <p:animScale>
                                      <p:cBhvr>
                                        <p:cTn id="32" dur="166" decel="50000">
                                          <p:stCondLst>
                                            <p:cond delay="1668"/>
                                          </p:stCondLst>
                                        </p:cTn>
                                        <p:tgtEl>
                                          <p:spTgt spid="8"/>
                                        </p:tgtEl>
                                      </p:cBhvr>
                                      <p:to x="100000" y="100000"/>
                                    </p:animScale>
                                    <p:animScale>
                                      <p:cBhvr>
                                        <p:cTn id="33" dur="26">
                                          <p:stCondLst>
                                            <p:cond delay="1808"/>
                                          </p:stCondLst>
                                        </p:cTn>
                                        <p:tgtEl>
                                          <p:spTgt spid="8"/>
                                        </p:tgtEl>
                                      </p:cBhvr>
                                      <p:to x="100000" y="95000"/>
                                    </p:animScale>
                                    <p:animScale>
                                      <p:cBhvr>
                                        <p:cTn id="34" dur="166" decel="50000">
                                          <p:stCondLst>
                                            <p:cond delay="1834"/>
                                          </p:stCondLst>
                                        </p:cTn>
                                        <p:tgtEl>
                                          <p:spTgt spid="8"/>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58E1A-1D32-1D93-36CF-96048B6A1C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D4E846-45C5-1DCE-CEC5-B6D77A9B46A8}"/>
              </a:ext>
            </a:extLst>
          </p:cNvPr>
          <p:cNvPicPr>
            <a:picLocks noChangeAspect="1"/>
          </p:cNvPicPr>
          <p:nvPr/>
        </p:nvPicPr>
        <p:blipFill>
          <a:blip r:embed="rId4"/>
          <a:stretch>
            <a:fillRect/>
          </a:stretch>
        </p:blipFill>
        <p:spPr>
          <a:xfrm>
            <a:off x="0" y="1"/>
            <a:ext cx="12192000" cy="6857999"/>
          </a:xfrm>
          <a:prstGeom prst="rect">
            <a:avLst/>
          </a:prstGeom>
        </p:spPr>
      </p:pic>
      <p:sp>
        <p:nvSpPr>
          <p:cNvPr id="7" name="WordArt 7">
            <a:extLst>
              <a:ext uri="{FF2B5EF4-FFF2-40B4-BE49-F238E27FC236}">
                <a16:creationId xmlns:a16="http://schemas.microsoft.com/office/drawing/2014/main" id="{8B4EDF98-EB0A-8A9A-7AAF-52B88CA4E444}"/>
              </a:ext>
            </a:extLst>
          </p:cNvPr>
          <p:cNvSpPr>
            <a:spLocks noChangeArrowheads="1" noChangeShapeType="1" noTextEdit="1"/>
          </p:cNvSpPr>
          <p:nvPr/>
        </p:nvSpPr>
        <p:spPr bwMode="auto">
          <a:xfrm>
            <a:off x="3401633" y="1319881"/>
            <a:ext cx="5638800" cy="1447800"/>
          </a:xfrm>
          <a:prstGeom prst="rect">
            <a:avLst/>
          </a:prstGeom>
        </p:spPr>
        <p:txBody>
          <a:bodyPr wrap="none" fromWordArt="1">
            <a:prstTxWarp prst="textPlain">
              <a:avLst>
                <a:gd name="adj" fmla="val 50000"/>
              </a:avLst>
            </a:prstTxWarp>
          </a:bodyPr>
          <a:lstStyle/>
          <a:p>
            <a:pPr algn="ctr"/>
            <a:r>
              <a:rPr lang="en-US" sz="3600" kern="1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Khoa học</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2463460" y="2280258"/>
            <a:ext cx="7983276" cy="1323439"/>
          </a:xfrm>
          <a:prstGeom prst="rect">
            <a:avLst/>
          </a:prstGeom>
        </p:spPr>
        <p:txBody>
          <a:bodyPr wrap="none">
            <a:spAutoFit/>
          </a:bodyPr>
          <a:lstStyle/>
          <a:p>
            <a:r>
              <a:rPr lang="vi-VN" sz="4000" b="1">
                <a:solidFill>
                  <a:srgbClr val="FF0000"/>
                </a:solidFill>
                <a:latin typeface="Times New Roman" panose="02020603050405020304" pitchFamily="18" charset="0"/>
                <a:cs typeface="Times New Roman" panose="02020603050405020304" pitchFamily="18" charset="0"/>
              </a:rPr>
              <a:t>Bài 22: Sự hình thành cơ thể người</a:t>
            </a:r>
            <a:r>
              <a:rPr lang="en-US" sz="4000" b="1">
                <a:solidFill>
                  <a:srgbClr val="FF0000"/>
                </a:solidFill>
                <a:latin typeface="Times New Roman" panose="02020603050405020304" pitchFamily="18" charset="0"/>
                <a:cs typeface="Times New Roman" panose="02020603050405020304" pitchFamily="18" charset="0"/>
              </a:rPr>
              <a:t> </a:t>
            </a:r>
          </a:p>
          <a:p>
            <a:pPr algn="ctr"/>
            <a:r>
              <a:rPr lang="en-US" sz="4000" b="1">
                <a:solidFill>
                  <a:srgbClr val="FF0000"/>
                </a:solidFill>
                <a:latin typeface="Times New Roman" panose="02020603050405020304" pitchFamily="18" charset="0"/>
                <a:cs typeface="Times New Roman" panose="02020603050405020304" pitchFamily="18" charset="0"/>
              </a:rPr>
              <a:t>(tiết 2)</a:t>
            </a:r>
            <a:r>
              <a:rPr lang="en-US" sz="4000" b="1" i="0">
                <a:solidFill>
                  <a:srgbClr val="FF0000"/>
                </a:solidFill>
                <a:effectLst/>
                <a:latin typeface="Times New Roman" panose="02020603050405020304" pitchFamily="18" charset="0"/>
                <a:cs typeface="Times New Roman" panose="02020603050405020304" pitchFamily="18" charset="0"/>
              </a:rPr>
              <a:t> </a:t>
            </a:r>
            <a:endParaRPr lang="en-US" sz="400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3854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5611"/>
          <a:stretch/>
        </p:blipFill>
        <p:spPr>
          <a:xfrm>
            <a:off x="0" y="0"/>
            <a:ext cx="12192000" cy="685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16175" y="-544964"/>
            <a:ext cx="3450891" cy="2463437"/>
          </a:xfrm>
          <a:prstGeom prst="rect">
            <a:avLst/>
          </a:prstGeom>
        </p:spPr>
      </p:pic>
      <p:pic>
        <p:nvPicPr>
          <p:cNvPr id="15" name="Picture 14">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7378700" y="2819400"/>
            <a:ext cx="2735467" cy="357661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FB49D6D7-DAE6-DCE7-F6F6-AFC43DE69B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120" y="1112562"/>
            <a:ext cx="6566720" cy="5059878"/>
          </a:xfrm>
          <a:prstGeom prst="rect">
            <a:avLst/>
          </a:prstGeom>
        </p:spPr>
      </p:pic>
    </p:spTree>
    <p:custDataLst>
      <p:tags r:id="rId1"/>
    </p:custDataLst>
    <p:extLst>
      <p:ext uri="{BB962C8B-B14F-4D97-AF65-F5344CB8AC3E}">
        <p14:creationId xmlns:p14="http://schemas.microsoft.com/office/powerpoint/2010/main" val="36091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73336" y="55569"/>
            <a:ext cx="1620957" cy="461665"/>
          </a:xfrm>
          <a:prstGeom prst="rect">
            <a:avLst/>
          </a:prstGeom>
        </p:spPr>
        <p:txBody>
          <a:bodyPr wrap="none">
            <a:spAutoFit/>
          </a:bodyPr>
          <a:lstStyle/>
          <a:p>
            <a:r>
              <a:rPr lang="en-US" sz="2400" b="1" i="0">
                <a:solidFill>
                  <a:srgbClr val="002060"/>
                </a:solidFill>
                <a:effectLst/>
                <a:latin typeface="Times New Roman" panose="02020603050405020304" pitchFamily="18" charset="0"/>
                <a:cs typeface="Times New Roman" panose="02020603050405020304" pitchFamily="18" charset="0"/>
              </a:rPr>
              <a:t>Khoa học: </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92783" y="0"/>
            <a:ext cx="3365629" cy="369332"/>
          </a:xfrm>
          <a:prstGeom prst="rect">
            <a:avLst/>
          </a:prstGeom>
        </p:spPr>
        <p:txBody>
          <a:bodyPr wrap="square">
            <a:spAutoFit/>
          </a:bodyPr>
          <a:lstStyle/>
          <a:p>
            <a:r>
              <a:rPr lang="en-US" i="1">
                <a:solidFill>
                  <a:srgbClr val="000000"/>
                </a:solidFill>
                <a:effectLst/>
                <a:latin typeface="Times New Roman" panose="02020603050405020304" pitchFamily="18" charset="0"/>
                <a:cs typeface="Times New Roman" panose="02020603050405020304" pitchFamily="18" charset="0"/>
              </a:rPr>
              <a:t>Thứ </a:t>
            </a:r>
            <a:r>
              <a:rPr lang="en-US" i="1">
                <a:solidFill>
                  <a:srgbClr val="000000"/>
                </a:solidFill>
                <a:latin typeface="Times New Roman" panose="02020603050405020304" pitchFamily="18" charset="0"/>
                <a:cs typeface="Times New Roman" panose="02020603050405020304" pitchFamily="18" charset="0"/>
              </a:rPr>
              <a:t>…</a:t>
            </a:r>
            <a:r>
              <a:rPr lang="en-US" i="1">
                <a:solidFill>
                  <a:srgbClr val="000000"/>
                </a:solidFill>
                <a:effectLst/>
                <a:latin typeface="Times New Roman" panose="02020603050405020304" pitchFamily="18" charset="0"/>
                <a:cs typeface="Times New Roman" panose="02020603050405020304" pitchFamily="18" charset="0"/>
              </a:rPr>
              <a:t>ngày .. tháng … năm 2025 </a:t>
            </a:r>
            <a:endParaRPr lang="en-US" i="1">
              <a:latin typeface="Times New Roman" panose="02020603050405020304" pitchFamily="18" charset="0"/>
              <a:cs typeface="Times New Roman" panose="02020603050405020304" pitchFamily="18" charset="0"/>
            </a:endParaRPr>
          </a:p>
        </p:txBody>
      </p:sp>
      <p:sp>
        <p:nvSpPr>
          <p:cNvPr id="7" name="Rectangle 6"/>
          <p:cNvSpPr/>
          <p:nvPr/>
        </p:nvSpPr>
        <p:spPr>
          <a:xfrm>
            <a:off x="2321793" y="403813"/>
            <a:ext cx="6386172" cy="461665"/>
          </a:xfrm>
          <a:prstGeom prst="rect">
            <a:avLst/>
          </a:prstGeom>
        </p:spPr>
        <p:txBody>
          <a:bodyPr wrap="none">
            <a:spAutoFit/>
          </a:bodyPr>
          <a:lstStyle/>
          <a:p>
            <a:r>
              <a:rPr lang="vi-VN" sz="2400" b="1">
                <a:solidFill>
                  <a:srgbClr val="FF0000"/>
                </a:solidFill>
              </a:rPr>
              <a:t>Bài 22: Sự hình thành cơ thể người</a:t>
            </a:r>
            <a:r>
              <a:rPr lang="en-US" sz="2400" b="1">
                <a:solidFill>
                  <a:srgbClr val="FF0000"/>
                </a:solidFill>
              </a:rPr>
              <a:t> (tiết 2)</a:t>
            </a:r>
            <a:r>
              <a:rPr lang="en-US" sz="2400" b="1" i="0">
                <a:solidFill>
                  <a:srgbClr val="FF0000"/>
                </a:solidFill>
                <a:effectLst/>
                <a:latin typeface="Open Sans"/>
              </a:rPr>
              <a:t> </a:t>
            </a:r>
            <a:endParaRPr lang="en-US" sz="2400">
              <a:solidFill>
                <a:srgbClr val="FF0000"/>
              </a:solidFill>
            </a:endParaRPr>
          </a:p>
        </p:txBody>
      </p:sp>
      <p:pic>
        <p:nvPicPr>
          <p:cNvPr id="2" name="tái hiện quá trình hình thành của một con người (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31820" y="899959"/>
            <a:ext cx="11359166" cy="5629629"/>
          </a:xfrm>
          <a:prstGeom prst="rect">
            <a:avLst/>
          </a:prstGeom>
        </p:spPr>
      </p:pic>
    </p:spTree>
    <p:custDataLst>
      <p:tags r:id="rId1"/>
    </p:custDataLst>
    <p:extLst>
      <p:ext uri="{BB962C8B-B14F-4D97-AF65-F5344CB8AC3E}">
        <p14:creationId xmlns:p14="http://schemas.microsoft.com/office/powerpoint/2010/main" val="1213725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73336" y="55569"/>
            <a:ext cx="1620957" cy="461665"/>
          </a:xfrm>
          <a:prstGeom prst="rect">
            <a:avLst/>
          </a:prstGeom>
        </p:spPr>
        <p:txBody>
          <a:bodyPr wrap="none">
            <a:spAutoFit/>
          </a:bodyPr>
          <a:lstStyle/>
          <a:p>
            <a:r>
              <a:rPr lang="en-US" sz="2400" b="1" i="0">
                <a:solidFill>
                  <a:srgbClr val="002060"/>
                </a:solidFill>
                <a:effectLst/>
                <a:latin typeface="Times New Roman" panose="02020603050405020304" pitchFamily="18" charset="0"/>
                <a:cs typeface="Times New Roman" panose="02020603050405020304" pitchFamily="18" charset="0"/>
              </a:rPr>
              <a:t>Khoa học: </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92783" y="0"/>
            <a:ext cx="3365629" cy="369332"/>
          </a:xfrm>
          <a:prstGeom prst="rect">
            <a:avLst/>
          </a:prstGeom>
        </p:spPr>
        <p:txBody>
          <a:bodyPr wrap="square">
            <a:spAutoFit/>
          </a:bodyPr>
          <a:lstStyle/>
          <a:p>
            <a:r>
              <a:rPr lang="en-US" i="1">
                <a:solidFill>
                  <a:srgbClr val="000000"/>
                </a:solidFill>
                <a:effectLst/>
                <a:latin typeface="Times New Roman" panose="02020603050405020304" pitchFamily="18" charset="0"/>
                <a:cs typeface="Times New Roman" panose="02020603050405020304" pitchFamily="18" charset="0"/>
              </a:rPr>
              <a:t>Thứ </a:t>
            </a:r>
            <a:r>
              <a:rPr lang="en-US" i="1">
                <a:solidFill>
                  <a:srgbClr val="000000"/>
                </a:solidFill>
                <a:latin typeface="Times New Roman" panose="02020603050405020304" pitchFamily="18" charset="0"/>
                <a:cs typeface="Times New Roman" panose="02020603050405020304" pitchFamily="18" charset="0"/>
              </a:rPr>
              <a:t>…</a:t>
            </a:r>
            <a:r>
              <a:rPr lang="en-US" i="1">
                <a:solidFill>
                  <a:srgbClr val="000000"/>
                </a:solidFill>
                <a:effectLst/>
                <a:latin typeface="Times New Roman" panose="02020603050405020304" pitchFamily="18" charset="0"/>
                <a:cs typeface="Times New Roman" panose="02020603050405020304" pitchFamily="18" charset="0"/>
              </a:rPr>
              <a:t>ngày .. tháng … năm 2025 </a:t>
            </a:r>
            <a:endParaRPr lang="en-US" i="1">
              <a:latin typeface="Times New Roman" panose="02020603050405020304" pitchFamily="18" charset="0"/>
              <a:cs typeface="Times New Roman" panose="02020603050405020304" pitchFamily="18" charset="0"/>
            </a:endParaRPr>
          </a:p>
        </p:txBody>
      </p:sp>
      <p:sp>
        <p:nvSpPr>
          <p:cNvPr id="7" name="Rectangle 6"/>
          <p:cNvSpPr/>
          <p:nvPr/>
        </p:nvSpPr>
        <p:spPr>
          <a:xfrm>
            <a:off x="2321793" y="403813"/>
            <a:ext cx="6386172" cy="461665"/>
          </a:xfrm>
          <a:prstGeom prst="rect">
            <a:avLst/>
          </a:prstGeom>
        </p:spPr>
        <p:txBody>
          <a:bodyPr wrap="none">
            <a:spAutoFit/>
          </a:bodyPr>
          <a:lstStyle/>
          <a:p>
            <a:r>
              <a:rPr lang="vi-VN" sz="2400" b="1">
                <a:solidFill>
                  <a:srgbClr val="FF0000"/>
                </a:solidFill>
              </a:rPr>
              <a:t>Bài 22: Sự hình thành cơ thể người</a:t>
            </a:r>
            <a:r>
              <a:rPr lang="en-US" sz="2400" b="1">
                <a:solidFill>
                  <a:srgbClr val="FF0000"/>
                </a:solidFill>
              </a:rPr>
              <a:t> (tiết 2)</a:t>
            </a:r>
            <a:r>
              <a:rPr lang="en-US" sz="2400" b="1" i="0">
                <a:solidFill>
                  <a:srgbClr val="FF0000"/>
                </a:solidFill>
                <a:effectLst/>
                <a:latin typeface="Open Sans"/>
              </a:rPr>
              <a:t> </a:t>
            </a:r>
            <a:endParaRPr lang="en-US" sz="2400">
              <a:solidFill>
                <a:srgbClr val="FF0000"/>
              </a:solidFill>
            </a:endParaRPr>
          </a:p>
        </p:txBody>
      </p:sp>
      <p:sp>
        <p:nvSpPr>
          <p:cNvPr id="3" name="Rectangle 2"/>
          <p:cNvSpPr/>
          <p:nvPr/>
        </p:nvSpPr>
        <p:spPr>
          <a:xfrm>
            <a:off x="1665503" y="927008"/>
            <a:ext cx="8775159" cy="461665"/>
          </a:xfrm>
          <a:prstGeom prst="rect">
            <a:avLst/>
          </a:prstGeom>
        </p:spPr>
        <p:txBody>
          <a:bodyPr wrap="none">
            <a:spAutoFit/>
          </a:bodyPr>
          <a:lstStyle/>
          <a:p>
            <a:r>
              <a:rPr lang="en-US" sz="2400" b="1">
                <a:solidFill>
                  <a:srgbClr val="7030A0"/>
                </a:solidFill>
                <a:latin typeface="Times New Roman" panose="02020603050405020304" pitchFamily="18" charset="0"/>
                <a:cs typeface="Times New Roman" panose="02020603050405020304" pitchFamily="18" charset="0"/>
              </a:rPr>
              <a:t>Quan sát t</a:t>
            </a:r>
            <a:r>
              <a:rPr lang="vi-VN" sz="2400" b="1">
                <a:solidFill>
                  <a:srgbClr val="7030A0"/>
                </a:solidFill>
                <a:latin typeface="Times New Roman" panose="02020603050405020304" pitchFamily="18" charset="0"/>
                <a:cs typeface="Times New Roman" panose="02020603050405020304" pitchFamily="18" charset="0"/>
              </a:rPr>
              <a:t>rên hình 3 và nói về quá trình hình thành cơ thể người.</a:t>
            </a:r>
            <a:endParaRPr lang="en-US" sz="2400" b="1">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688880" y="1525202"/>
            <a:ext cx="4900143" cy="1988295"/>
          </a:xfrm>
          <a:prstGeom prst="rect">
            <a:avLst/>
          </a:prstGeom>
        </p:spPr>
      </p:pic>
      <p:pic>
        <p:nvPicPr>
          <p:cNvPr id="8" name="Picture 7"/>
          <p:cNvPicPr>
            <a:picLocks noChangeAspect="1"/>
          </p:cNvPicPr>
          <p:nvPr/>
        </p:nvPicPr>
        <p:blipFill>
          <a:blip r:embed="rId5"/>
          <a:stretch>
            <a:fillRect/>
          </a:stretch>
        </p:blipFill>
        <p:spPr>
          <a:xfrm>
            <a:off x="278831" y="4132777"/>
            <a:ext cx="5720239" cy="1662716"/>
          </a:xfrm>
          <a:prstGeom prst="rect">
            <a:avLst/>
          </a:prstGeom>
        </p:spPr>
      </p:pic>
      <p:pic>
        <p:nvPicPr>
          <p:cNvPr id="9" name="Picture 8"/>
          <p:cNvPicPr>
            <a:picLocks noChangeAspect="1"/>
          </p:cNvPicPr>
          <p:nvPr/>
        </p:nvPicPr>
        <p:blipFill>
          <a:blip r:embed="rId6"/>
          <a:stretch>
            <a:fillRect/>
          </a:stretch>
        </p:blipFill>
        <p:spPr>
          <a:xfrm>
            <a:off x="6313207" y="4195896"/>
            <a:ext cx="5395536" cy="1536477"/>
          </a:xfrm>
          <a:prstGeom prst="rect">
            <a:avLst/>
          </a:prstGeom>
        </p:spPr>
      </p:pic>
      <p:pic>
        <p:nvPicPr>
          <p:cNvPr id="10" name="Picture 9"/>
          <p:cNvPicPr>
            <a:picLocks noChangeAspect="1"/>
          </p:cNvPicPr>
          <p:nvPr/>
        </p:nvPicPr>
        <p:blipFill>
          <a:blip r:embed="rId7"/>
          <a:stretch>
            <a:fillRect/>
          </a:stretch>
        </p:blipFill>
        <p:spPr>
          <a:xfrm>
            <a:off x="6791880" y="1671093"/>
            <a:ext cx="5158204" cy="1842404"/>
          </a:xfrm>
          <a:prstGeom prst="rect">
            <a:avLst/>
          </a:prstGeom>
        </p:spPr>
      </p:pic>
      <p:cxnSp>
        <p:nvCxnSpPr>
          <p:cNvPr id="32" name="Straight Arrow Connector 31"/>
          <p:cNvCxnSpPr/>
          <p:nvPr/>
        </p:nvCxnSpPr>
        <p:spPr>
          <a:xfrm>
            <a:off x="2897945" y="3249637"/>
            <a:ext cx="295421" cy="773723"/>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559126" y="3249637"/>
            <a:ext cx="196948" cy="773723"/>
          </a:xfrm>
          <a:prstGeom prst="straightConnector1">
            <a:avLst/>
          </a:prstGeom>
          <a:ln w="38100">
            <a:solidFill>
              <a:srgbClr val="FF0000"/>
            </a:solidFill>
            <a:prstDash val="lgDash"/>
            <a:tailEnd type="triangle"/>
          </a:ln>
        </p:spPr>
        <p:style>
          <a:lnRef idx="1">
            <a:schemeClr val="accent2"/>
          </a:lnRef>
          <a:fillRef idx="0">
            <a:schemeClr val="accent2"/>
          </a:fillRef>
          <a:effectRef idx="0">
            <a:schemeClr val="accent2"/>
          </a:effectRef>
          <a:fontRef idx="minor">
            <a:schemeClr val="tx1"/>
          </a:fontRef>
        </p:style>
      </p:cxnSp>
      <p:grpSp>
        <p:nvGrpSpPr>
          <p:cNvPr id="63" name="Group 62"/>
          <p:cNvGrpSpPr/>
          <p:nvPr/>
        </p:nvGrpSpPr>
        <p:grpSpPr>
          <a:xfrm>
            <a:off x="3404382" y="5219114"/>
            <a:ext cx="5795889" cy="801858"/>
            <a:chOff x="3404382" y="5219114"/>
            <a:chExt cx="5795889" cy="801858"/>
          </a:xfrm>
        </p:grpSpPr>
        <p:cxnSp>
          <p:nvCxnSpPr>
            <p:cNvPr id="56" name="Straight Arrow Connector 55"/>
            <p:cNvCxnSpPr/>
            <p:nvPr/>
          </p:nvCxnSpPr>
          <p:spPr>
            <a:xfrm flipH="1" flipV="1">
              <a:off x="9194641" y="5372766"/>
              <a:ext cx="5630" cy="648206"/>
            </a:xfrm>
            <a:prstGeom prst="straightConnector1">
              <a:avLst/>
            </a:prstGeom>
            <a:ln w="5715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389120" y="6020972"/>
              <a:ext cx="4805521" cy="0"/>
            </a:xfrm>
            <a:prstGeom prst="line">
              <a:avLst/>
            </a:prstGeom>
            <a:ln w="38100">
              <a:solidFill>
                <a:schemeClr val="accent6"/>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404382" y="5219114"/>
              <a:ext cx="984738" cy="801858"/>
            </a:xfrm>
            <a:prstGeom prst="line">
              <a:avLst/>
            </a:prstGeom>
            <a:ln w="38100">
              <a:solidFill>
                <a:schemeClr val="accent6"/>
              </a:solidFill>
              <a:prstDash val="dashDot"/>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p:nvPr/>
        </p:nvCxnSpPr>
        <p:spPr>
          <a:xfrm flipV="1">
            <a:off x="9194641" y="2897945"/>
            <a:ext cx="0" cy="1575581"/>
          </a:xfrm>
          <a:prstGeom prst="straightConnector1">
            <a:avLst/>
          </a:prstGeom>
          <a:ln w="381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575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25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3000"/>
                            </p:stCondLst>
                            <p:childTnLst>
                              <p:par>
                                <p:cTn id="19" presetID="26"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80">
                                          <p:stCondLst>
                                            <p:cond delay="0"/>
                                          </p:stCondLst>
                                        </p:cTn>
                                        <p:tgtEl>
                                          <p:spTgt spid="10"/>
                                        </p:tgtEl>
                                      </p:cBhvr>
                                    </p:animEffect>
                                    <p:anim calcmode="lin" valueType="num">
                                      <p:cBhvr>
                                        <p:cTn id="2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7" dur="26">
                                          <p:stCondLst>
                                            <p:cond delay="650"/>
                                          </p:stCondLst>
                                        </p:cTn>
                                        <p:tgtEl>
                                          <p:spTgt spid="10"/>
                                        </p:tgtEl>
                                      </p:cBhvr>
                                      <p:to x="100000" y="60000"/>
                                    </p:animScale>
                                    <p:animScale>
                                      <p:cBhvr>
                                        <p:cTn id="28" dur="166" decel="50000">
                                          <p:stCondLst>
                                            <p:cond delay="676"/>
                                          </p:stCondLst>
                                        </p:cTn>
                                        <p:tgtEl>
                                          <p:spTgt spid="10"/>
                                        </p:tgtEl>
                                      </p:cBhvr>
                                      <p:to x="100000" y="100000"/>
                                    </p:animScale>
                                    <p:animScale>
                                      <p:cBhvr>
                                        <p:cTn id="29" dur="26">
                                          <p:stCondLst>
                                            <p:cond delay="1312"/>
                                          </p:stCondLst>
                                        </p:cTn>
                                        <p:tgtEl>
                                          <p:spTgt spid="10"/>
                                        </p:tgtEl>
                                      </p:cBhvr>
                                      <p:to x="100000" y="80000"/>
                                    </p:animScale>
                                    <p:animScale>
                                      <p:cBhvr>
                                        <p:cTn id="30" dur="166" decel="50000">
                                          <p:stCondLst>
                                            <p:cond delay="1338"/>
                                          </p:stCondLst>
                                        </p:cTn>
                                        <p:tgtEl>
                                          <p:spTgt spid="10"/>
                                        </p:tgtEl>
                                      </p:cBhvr>
                                      <p:to x="100000" y="100000"/>
                                    </p:animScale>
                                    <p:animScale>
                                      <p:cBhvr>
                                        <p:cTn id="31" dur="26">
                                          <p:stCondLst>
                                            <p:cond delay="1642"/>
                                          </p:stCondLst>
                                        </p:cTn>
                                        <p:tgtEl>
                                          <p:spTgt spid="10"/>
                                        </p:tgtEl>
                                      </p:cBhvr>
                                      <p:to x="100000" y="90000"/>
                                    </p:animScale>
                                    <p:animScale>
                                      <p:cBhvr>
                                        <p:cTn id="32" dur="166" decel="50000">
                                          <p:stCondLst>
                                            <p:cond delay="1668"/>
                                          </p:stCondLst>
                                        </p:cTn>
                                        <p:tgtEl>
                                          <p:spTgt spid="10"/>
                                        </p:tgtEl>
                                      </p:cBhvr>
                                      <p:to x="100000" y="100000"/>
                                    </p:animScale>
                                    <p:animScale>
                                      <p:cBhvr>
                                        <p:cTn id="33" dur="26">
                                          <p:stCondLst>
                                            <p:cond delay="1808"/>
                                          </p:stCondLst>
                                        </p:cTn>
                                        <p:tgtEl>
                                          <p:spTgt spid="10"/>
                                        </p:tgtEl>
                                      </p:cBhvr>
                                      <p:to x="100000" y="95000"/>
                                    </p:animScale>
                                    <p:animScale>
                                      <p:cBhvr>
                                        <p:cTn id="34" dur="166" decel="50000">
                                          <p:stCondLst>
                                            <p:cond delay="1834"/>
                                          </p:stCondLst>
                                        </p:cTn>
                                        <p:tgtEl>
                                          <p:spTgt spid="10"/>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4" presetClass="entr" presetSubtype="10" repeatCount="indefinite"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randombar(horizontal)">
                                      <p:cBhvr>
                                        <p:cTn id="39" dur="500"/>
                                        <p:tgtEl>
                                          <p:spTgt spid="34"/>
                                        </p:tgtEl>
                                      </p:cBhvr>
                                    </p:animEffect>
                                  </p:childTnLst>
                                </p:cTn>
                              </p:par>
                              <p:par>
                                <p:cTn id="40" presetID="14" presetClass="entr" presetSubtype="10" repeatCount="indefinite"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par>
                                <p:cTn id="43" presetID="14" presetClass="entr" presetSubtype="10" repeatCount="indefinite"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randombar(horizontal)">
                                      <p:cBhvr>
                                        <p:cTn id="45" dur="500"/>
                                        <p:tgtEl>
                                          <p:spTgt spid="63"/>
                                        </p:tgtEl>
                                      </p:cBhvr>
                                    </p:animEffect>
                                  </p:childTnLst>
                                </p:cTn>
                              </p:par>
                              <p:par>
                                <p:cTn id="46" presetID="14" presetClass="entr" presetSubtype="10" repeatCount="indefinite"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randombar(horizontal)">
                                      <p:cBhvr>
                                        <p:cTn id="4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73336" y="55569"/>
            <a:ext cx="1620957" cy="461665"/>
          </a:xfrm>
          <a:prstGeom prst="rect">
            <a:avLst/>
          </a:prstGeom>
        </p:spPr>
        <p:txBody>
          <a:bodyPr wrap="none">
            <a:spAutoFit/>
          </a:bodyPr>
          <a:lstStyle/>
          <a:p>
            <a:r>
              <a:rPr lang="en-US" sz="2400" b="1" i="0">
                <a:solidFill>
                  <a:srgbClr val="002060"/>
                </a:solidFill>
                <a:effectLst/>
                <a:latin typeface="Times New Roman" panose="02020603050405020304" pitchFamily="18" charset="0"/>
                <a:cs typeface="Times New Roman" panose="02020603050405020304" pitchFamily="18" charset="0"/>
              </a:rPr>
              <a:t>Khoa học: </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92783" y="0"/>
            <a:ext cx="3365629" cy="369332"/>
          </a:xfrm>
          <a:prstGeom prst="rect">
            <a:avLst/>
          </a:prstGeom>
        </p:spPr>
        <p:txBody>
          <a:bodyPr wrap="square">
            <a:spAutoFit/>
          </a:bodyPr>
          <a:lstStyle/>
          <a:p>
            <a:r>
              <a:rPr lang="en-US" i="1">
                <a:solidFill>
                  <a:srgbClr val="000000"/>
                </a:solidFill>
                <a:effectLst/>
                <a:latin typeface="Times New Roman" panose="02020603050405020304" pitchFamily="18" charset="0"/>
                <a:cs typeface="Times New Roman" panose="02020603050405020304" pitchFamily="18" charset="0"/>
              </a:rPr>
              <a:t>Thứ </a:t>
            </a:r>
            <a:r>
              <a:rPr lang="en-US" i="1">
                <a:solidFill>
                  <a:srgbClr val="000000"/>
                </a:solidFill>
                <a:latin typeface="Times New Roman" panose="02020603050405020304" pitchFamily="18" charset="0"/>
                <a:cs typeface="Times New Roman" panose="02020603050405020304" pitchFamily="18" charset="0"/>
              </a:rPr>
              <a:t>…</a:t>
            </a:r>
            <a:r>
              <a:rPr lang="en-US" i="1">
                <a:solidFill>
                  <a:srgbClr val="000000"/>
                </a:solidFill>
                <a:effectLst/>
                <a:latin typeface="Times New Roman" panose="02020603050405020304" pitchFamily="18" charset="0"/>
                <a:cs typeface="Times New Roman" panose="02020603050405020304" pitchFamily="18" charset="0"/>
              </a:rPr>
              <a:t>ngày .. tháng … năm 2025 </a:t>
            </a:r>
            <a:endParaRPr lang="en-US" i="1">
              <a:latin typeface="Times New Roman" panose="02020603050405020304" pitchFamily="18" charset="0"/>
              <a:cs typeface="Times New Roman" panose="02020603050405020304" pitchFamily="18" charset="0"/>
            </a:endParaRPr>
          </a:p>
        </p:txBody>
      </p:sp>
      <p:sp>
        <p:nvSpPr>
          <p:cNvPr id="7" name="Rectangle 6"/>
          <p:cNvSpPr/>
          <p:nvPr/>
        </p:nvSpPr>
        <p:spPr>
          <a:xfrm>
            <a:off x="2321793" y="403813"/>
            <a:ext cx="6386172" cy="461665"/>
          </a:xfrm>
          <a:prstGeom prst="rect">
            <a:avLst/>
          </a:prstGeom>
        </p:spPr>
        <p:txBody>
          <a:bodyPr wrap="none">
            <a:spAutoFit/>
          </a:bodyPr>
          <a:lstStyle/>
          <a:p>
            <a:r>
              <a:rPr lang="vi-VN" sz="2400" b="1">
                <a:solidFill>
                  <a:srgbClr val="FF0000"/>
                </a:solidFill>
              </a:rPr>
              <a:t>Bài 22: Sự hình thành cơ thể người</a:t>
            </a:r>
            <a:r>
              <a:rPr lang="en-US" sz="2400" b="1">
                <a:solidFill>
                  <a:srgbClr val="FF0000"/>
                </a:solidFill>
              </a:rPr>
              <a:t> (tiết 2)</a:t>
            </a:r>
            <a:r>
              <a:rPr lang="en-US" sz="2400" b="1" i="0">
                <a:solidFill>
                  <a:srgbClr val="FF0000"/>
                </a:solidFill>
                <a:effectLst/>
                <a:latin typeface="Open Sans"/>
              </a:rPr>
              <a:t> </a:t>
            </a:r>
            <a:endParaRPr lang="en-US" sz="2400">
              <a:solidFill>
                <a:srgbClr val="FF0000"/>
              </a:solidFill>
            </a:endParaRPr>
          </a:p>
        </p:txBody>
      </p:sp>
      <p:sp>
        <p:nvSpPr>
          <p:cNvPr id="3" name="Rectangle 2"/>
          <p:cNvSpPr/>
          <p:nvPr/>
        </p:nvSpPr>
        <p:spPr>
          <a:xfrm>
            <a:off x="1665503" y="927008"/>
            <a:ext cx="8775159" cy="461665"/>
          </a:xfrm>
          <a:prstGeom prst="rect">
            <a:avLst/>
          </a:prstGeom>
        </p:spPr>
        <p:txBody>
          <a:bodyPr wrap="none">
            <a:spAutoFit/>
          </a:bodyPr>
          <a:lstStyle/>
          <a:p>
            <a:r>
              <a:rPr lang="en-US" sz="2400" b="1">
                <a:solidFill>
                  <a:srgbClr val="7030A0"/>
                </a:solidFill>
                <a:latin typeface="Times New Roman" panose="02020603050405020304" pitchFamily="18" charset="0"/>
                <a:cs typeface="Times New Roman" panose="02020603050405020304" pitchFamily="18" charset="0"/>
              </a:rPr>
              <a:t>Quan sát t</a:t>
            </a:r>
            <a:r>
              <a:rPr lang="vi-VN" sz="2400" b="1">
                <a:solidFill>
                  <a:srgbClr val="7030A0"/>
                </a:solidFill>
                <a:latin typeface="Times New Roman" panose="02020603050405020304" pitchFamily="18" charset="0"/>
                <a:cs typeface="Times New Roman" panose="02020603050405020304" pitchFamily="18" charset="0"/>
              </a:rPr>
              <a:t>rên hình 3 và nói về quá trình hình thành cơ thể người.</a:t>
            </a:r>
            <a:endParaRPr lang="en-US" sz="2400" b="1">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91885" y="1551158"/>
            <a:ext cx="4049486" cy="1622119"/>
          </a:xfrm>
          <a:prstGeom prst="rect">
            <a:avLst/>
          </a:prstGeom>
        </p:spPr>
      </p:pic>
      <p:pic>
        <p:nvPicPr>
          <p:cNvPr id="8" name="Picture 7"/>
          <p:cNvPicPr>
            <a:picLocks noChangeAspect="1"/>
          </p:cNvPicPr>
          <p:nvPr/>
        </p:nvPicPr>
        <p:blipFill>
          <a:blip r:embed="rId5"/>
          <a:stretch>
            <a:fillRect/>
          </a:stretch>
        </p:blipFill>
        <p:spPr>
          <a:xfrm>
            <a:off x="617817" y="3526899"/>
            <a:ext cx="3278934" cy="1662716"/>
          </a:xfrm>
          <a:prstGeom prst="rect">
            <a:avLst/>
          </a:prstGeom>
        </p:spPr>
      </p:pic>
      <p:pic>
        <p:nvPicPr>
          <p:cNvPr id="9" name="Picture 8"/>
          <p:cNvPicPr>
            <a:picLocks noChangeAspect="1"/>
          </p:cNvPicPr>
          <p:nvPr/>
        </p:nvPicPr>
        <p:blipFill>
          <a:blip r:embed="rId6"/>
          <a:stretch>
            <a:fillRect/>
          </a:stretch>
        </p:blipFill>
        <p:spPr>
          <a:xfrm>
            <a:off x="6492750" y="3380701"/>
            <a:ext cx="3947912" cy="1536477"/>
          </a:xfrm>
          <a:prstGeom prst="rect">
            <a:avLst/>
          </a:prstGeom>
        </p:spPr>
      </p:pic>
      <p:pic>
        <p:nvPicPr>
          <p:cNvPr id="10" name="Picture 9"/>
          <p:cNvPicPr>
            <a:picLocks noChangeAspect="1"/>
          </p:cNvPicPr>
          <p:nvPr/>
        </p:nvPicPr>
        <p:blipFill>
          <a:blip r:embed="rId7"/>
          <a:stretch>
            <a:fillRect/>
          </a:stretch>
        </p:blipFill>
        <p:spPr>
          <a:xfrm>
            <a:off x="6406830" y="1598856"/>
            <a:ext cx="4311549" cy="1195910"/>
          </a:xfrm>
          <a:prstGeom prst="rect">
            <a:avLst/>
          </a:prstGeom>
        </p:spPr>
      </p:pic>
      <p:cxnSp>
        <p:nvCxnSpPr>
          <p:cNvPr id="32" name="Straight Arrow Connector 31"/>
          <p:cNvCxnSpPr/>
          <p:nvPr/>
        </p:nvCxnSpPr>
        <p:spPr>
          <a:xfrm>
            <a:off x="2116183" y="2913017"/>
            <a:ext cx="169816" cy="655472"/>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651760" y="2913017"/>
            <a:ext cx="182880" cy="655472"/>
          </a:xfrm>
          <a:prstGeom prst="straightConnector1">
            <a:avLst/>
          </a:prstGeom>
          <a:ln w="38100">
            <a:solidFill>
              <a:srgbClr val="FF0000"/>
            </a:solidFill>
            <a:prstDash val="lgDash"/>
            <a:tailEnd type="triangle"/>
          </a:ln>
        </p:spPr>
        <p:style>
          <a:lnRef idx="1">
            <a:schemeClr val="accent2"/>
          </a:lnRef>
          <a:fillRef idx="0">
            <a:schemeClr val="accent2"/>
          </a:fillRef>
          <a:effectRef idx="0">
            <a:schemeClr val="accent2"/>
          </a:effectRef>
          <a:fontRef idx="minor">
            <a:schemeClr val="tx1"/>
          </a:fontRef>
        </p:style>
      </p:cxnSp>
      <p:grpSp>
        <p:nvGrpSpPr>
          <p:cNvPr id="63" name="Group 62"/>
          <p:cNvGrpSpPr/>
          <p:nvPr/>
        </p:nvGrpSpPr>
        <p:grpSpPr>
          <a:xfrm>
            <a:off x="2449837" y="4493208"/>
            <a:ext cx="6155621" cy="476292"/>
            <a:chOff x="3404382" y="5219114"/>
            <a:chExt cx="5795889" cy="801858"/>
          </a:xfrm>
        </p:grpSpPr>
        <p:cxnSp>
          <p:nvCxnSpPr>
            <p:cNvPr id="56" name="Straight Arrow Connector 55"/>
            <p:cNvCxnSpPr/>
            <p:nvPr/>
          </p:nvCxnSpPr>
          <p:spPr>
            <a:xfrm flipH="1" flipV="1">
              <a:off x="9194641" y="5372766"/>
              <a:ext cx="5630" cy="648206"/>
            </a:xfrm>
            <a:prstGeom prst="straightConnector1">
              <a:avLst/>
            </a:prstGeom>
            <a:ln w="5715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389120" y="6020972"/>
              <a:ext cx="4805521" cy="0"/>
            </a:xfrm>
            <a:prstGeom prst="line">
              <a:avLst/>
            </a:prstGeom>
            <a:ln w="38100">
              <a:solidFill>
                <a:schemeClr val="accent6"/>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404382" y="5219114"/>
              <a:ext cx="984738" cy="801858"/>
            </a:xfrm>
            <a:prstGeom prst="line">
              <a:avLst/>
            </a:prstGeom>
            <a:ln w="38100">
              <a:solidFill>
                <a:schemeClr val="accent6"/>
              </a:solidFill>
              <a:prstDash val="dashDot"/>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p:nvPr/>
        </p:nvCxnSpPr>
        <p:spPr>
          <a:xfrm flipH="1" flipV="1">
            <a:off x="8541498" y="2416949"/>
            <a:ext cx="63960" cy="1319028"/>
          </a:xfrm>
          <a:prstGeom prst="straightConnector1">
            <a:avLst/>
          </a:prstGeom>
          <a:ln w="38100">
            <a:solidFill>
              <a:schemeClr val="accent6"/>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18469" y="5132084"/>
            <a:ext cx="10659291" cy="1477328"/>
          </a:xfrm>
          <a:prstGeom prst="rect">
            <a:avLst/>
          </a:prstGeom>
        </p:spPr>
        <p:txBody>
          <a:bodyPr wrap="square">
            <a:spAutoFit/>
          </a:bodyPr>
          <a:lstStyle/>
          <a:p>
            <a:r>
              <a:rPr lang="vi-VN" b="1">
                <a:solidFill>
                  <a:srgbClr val="7030A0"/>
                </a:solidFill>
                <a:latin typeface="+mj-lt"/>
              </a:rPr>
              <a:t>Quá trình hình thành cơ thể người: Cơ quan sinh dục của mẹ tạo ra trứng. Cơ quan sinh dục của bố tạo ra tinh trùng. Cơ thể người được hình thành từ sự kết hợp giữa trứng của mẹ và tinh trùng của bố qua thụ tinh. Các tinh trùng di chuyển đến gặp trứng nhưng thường chỉ một tinh trùng chui vào kết hợp với trứng tạo thành hợp tử. Hợp tử phát triển thành phôi trong tử cung người mẹ. Phôi phát triển thành thai nhi. Sau thời gian mang thai của người mẹ (9 tháng 10 ngày) em bé được sinh ra.</a:t>
            </a:r>
            <a:endParaRPr lang="en-US" b="1">
              <a:solidFill>
                <a:srgbClr val="7030A0"/>
              </a:solidFill>
              <a:latin typeface="+mj-lt"/>
            </a:endParaRPr>
          </a:p>
        </p:txBody>
      </p:sp>
    </p:spTree>
    <p:custDataLst>
      <p:tags r:id="rId1"/>
    </p:custDataLst>
    <p:extLst>
      <p:ext uri="{BB962C8B-B14F-4D97-AF65-F5344CB8AC3E}">
        <p14:creationId xmlns:p14="http://schemas.microsoft.com/office/powerpoint/2010/main" val="272958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5611"/>
          <a:stretch/>
        </p:blipFill>
        <p:spPr>
          <a:xfrm>
            <a:off x="23775" y="0"/>
            <a:ext cx="12192000" cy="685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16175" y="-544964"/>
            <a:ext cx="3450891" cy="2463437"/>
          </a:xfrm>
          <a:prstGeom prst="rect">
            <a:avLst/>
          </a:prstGeom>
        </p:spPr>
      </p:pic>
      <p:pic>
        <p:nvPicPr>
          <p:cNvPr id="15" name="Picture 14">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7378700" y="2819400"/>
            <a:ext cx="2735467" cy="3576618"/>
          </a:xfrm>
          <a:prstGeom prst="rect">
            <a:avLst/>
          </a:prstGeom>
        </p:spPr>
      </p:pic>
      <p:sp>
        <p:nvSpPr>
          <p:cNvPr id="3" name="Rectangle 2"/>
          <p:cNvSpPr/>
          <p:nvPr/>
        </p:nvSpPr>
        <p:spPr>
          <a:xfrm>
            <a:off x="1259935" y="1857433"/>
            <a:ext cx="6278029" cy="2308324"/>
          </a:xfrm>
          <a:prstGeom prst="rect">
            <a:avLst/>
          </a:prstGeom>
          <a:noFill/>
        </p:spPr>
        <p:txBody>
          <a:bodyPr wrap="square" lIns="91440" tIns="45720" rIns="91440" bIns="45720">
            <a:spAutoFit/>
          </a:bodyPr>
          <a:lstStyle/>
          <a:p>
            <a:pPr algn="ctr"/>
            <a:r>
              <a:rPr lang="en-US" sz="7200" b="1" cap="none" spc="0">
                <a:ln w="22225">
                  <a:solidFill>
                    <a:schemeClr val="accent2"/>
                  </a:solidFill>
                  <a:prstDash val="solid"/>
                </a:ln>
                <a:solidFill>
                  <a:schemeClr val="accent2">
                    <a:lumMod val="40000"/>
                    <a:lumOff val="60000"/>
                  </a:schemeClr>
                </a:solidFill>
                <a:effectLst/>
              </a:rPr>
              <a:t>LUYỆN TẬP, VẬN DỤNG</a:t>
            </a:r>
          </a:p>
        </p:txBody>
      </p:sp>
    </p:spTree>
    <p:custDataLst>
      <p:tags r:id="rId1"/>
    </p:custDataLst>
    <p:extLst>
      <p:ext uri="{BB962C8B-B14F-4D97-AF65-F5344CB8AC3E}">
        <p14:creationId xmlns:p14="http://schemas.microsoft.com/office/powerpoint/2010/main" val="2718132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9CD993A-9F03-4CBB-BA23-8C4650BF678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22 Su hinh thanh co the nguo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9CB43EB-1872-42C6-856A-15C1BCD8C4FC}:279"/>
</p:tagLst>
</file>

<file path=ppt/tags/tag11.xml><?xml version="1.0" encoding="utf-8"?>
<p:tagLst xmlns:a="http://schemas.openxmlformats.org/drawingml/2006/main" xmlns:r="http://schemas.openxmlformats.org/officeDocument/2006/relationships" xmlns:p="http://schemas.openxmlformats.org/presentationml/2006/main">
  <p:tag name="GENSWF_SLIDE_UID" val="{FE192CA4-4715-4D99-A2FE-964BA7312399}:271"/>
</p:tagLst>
</file>

<file path=ppt/tags/tag2.xml><?xml version="1.0" encoding="utf-8"?>
<p:tagLst xmlns:a="http://schemas.openxmlformats.org/drawingml/2006/main" xmlns:r="http://schemas.openxmlformats.org/officeDocument/2006/relationships" xmlns:p="http://schemas.openxmlformats.org/presentationml/2006/main">
  <p:tag name="GENSWF_SLIDE_UID" val="{33ED8D7D-828F-4A0A-9930-C23AD6093170}:267"/>
</p:tagLst>
</file>

<file path=ppt/tags/tag3.xml><?xml version="1.0" encoding="utf-8"?>
<p:tagLst xmlns:a="http://schemas.openxmlformats.org/drawingml/2006/main" xmlns:r="http://schemas.openxmlformats.org/officeDocument/2006/relationships" xmlns:p="http://schemas.openxmlformats.org/presentationml/2006/main">
  <p:tag name="GENSWF_SLIDE_UID" val="{E1A59511-0043-47FF-8315-15F35837B205}:261"/>
</p:tagLst>
</file>

<file path=ppt/tags/tag4.xml><?xml version="1.0" encoding="utf-8"?>
<p:tagLst xmlns:a="http://schemas.openxmlformats.org/drawingml/2006/main" xmlns:r="http://schemas.openxmlformats.org/officeDocument/2006/relationships" xmlns:p="http://schemas.openxmlformats.org/presentationml/2006/main">
  <p:tag name="GENSWF_SLIDE_UID" val="{E515D53C-303A-4EAD-847B-286B2AA24814}:262"/>
</p:tagLst>
</file>

<file path=ppt/tags/tag5.xml><?xml version="1.0" encoding="utf-8"?>
<p:tagLst xmlns:a="http://schemas.openxmlformats.org/drawingml/2006/main" xmlns:r="http://schemas.openxmlformats.org/officeDocument/2006/relationships" xmlns:p="http://schemas.openxmlformats.org/presentationml/2006/main">
  <p:tag name="GENSWF_SLIDE_UID" val="{24DE2008-8475-4A96-8C73-323AB224303F}:268"/>
</p:tagLst>
</file>

<file path=ppt/tags/tag6.xml><?xml version="1.0" encoding="utf-8"?>
<p:tagLst xmlns:a="http://schemas.openxmlformats.org/drawingml/2006/main" xmlns:r="http://schemas.openxmlformats.org/officeDocument/2006/relationships" xmlns:p="http://schemas.openxmlformats.org/presentationml/2006/main">
  <p:tag name="GENSWF_SLIDE_UID" val="{C9B89119-5010-4469-8934-D1AE1CBA13DC}:269"/>
</p:tagLst>
</file>

<file path=ppt/tags/tag7.xml><?xml version="1.0" encoding="utf-8"?>
<p:tagLst xmlns:a="http://schemas.openxmlformats.org/drawingml/2006/main" xmlns:r="http://schemas.openxmlformats.org/officeDocument/2006/relationships" xmlns:p="http://schemas.openxmlformats.org/presentationml/2006/main">
  <p:tag name="GENSWF_SLIDE_UID" val="{9A3B24EC-54F9-4842-9ED3-28ECBE8951EE}:266"/>
</p:tagLst>
</file>

<file path=ppt/tags/tag8.xml><?xml version="1.0" encoding="utf-8"?>
<p:tagLst xmlns:a="http://schemas.openxmlformats.org/drawingml/2006/main" xmlns:r="http://schemas.openxmlformats.org/officeDocument/2006/relationships" xmlns:p="http://schemas.openxmlformats.org/presentationml/2006/main">
  <p:tag name="GENSWF_SLIDE_UID" val="{8E70EF97-3AD2-47F3-9039-D0E692DB47EA}:270"/>
</p:tagLst>
</file>

<file path=ppt/tags/tag9.xml><?xml version="1.0" encoding="utf-8"?>
<p:tagLst xmlns:a="http://schemas.openxmlformats.org/drawingml/2006/main" xmlns:r="http://schemas.openxmlformats.org/officeDocument/2006/relationships" xmlns:p="http://schemas.openxmlformats.org/presentationml/2006/main">
  <p:tag name="GENSWF_SLIDE_UID" val="{B9066F41-24AD-4299-93C1-AA81DFC898C8}:2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647</Words>
  <Application>Microsoft Office PowerPoint</Application>
  <PresentationFormat>Widescreen</PresentationFormat>
  <Paragraphs>49</Paragraphs>
  <Slides>10</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22 Su hinh thanh co the nguoi</dc:title>
  <dc:creator>Admin</dc:creator>
  <cp:lastModifiedBy>PC</cp:lastModifiedBy>
  <cp:revision>40</cp:revision>
  <dcterms:created xsi:type="dcterms:W3CDTF">2025-01-26T23:19:34Z</dcterms:created>
  <dcterms:modified xsi:type="dcterms:W3CDTF">2026-03-08T08:01:20Z</dcterms:modified>
</cp:coreProperties>
</file>