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71" r:id="rId3"/>
    <p:sldId id="256" r:id="rId4"/>
    <p:sldId id="257" r:id="rId5"/>
    <p:sldId id="281" r:id="rId6"/>
    <p:sldId id="282" r:id="rId7"/>
    <p:sldId id="283" r:id="rId8"/>
    <p:sldId id="258" r:id="rId9"/>
    <p:sldId id="259" r:id="rId11"/>
    <p:sldId id="260" r:id="rId12"/>
    <p:sldId id="261" r:id="rId13"/>
    <p:sldId id="275" r:id="rId14"/>
    <p:sldId id="274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BF8"/>
    <a:srgbClr val="6ECFF6"/>
    <a:srgbClr val="FAC5BE"/>
    <a:srgbClr val="F8ACA2"/>
    <a:srgbClr val="F47A69"/>
    <a:srgbClr val="F09456"/>
    <a:srgbClr val="F490AD"/>
    <a:srgbClr val="EF5F88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audio2.wav"/><Relationship Id="rId1" Type="http://schemas.openxmlformats.org/officeDocument/2006/relationships/audio" Target="NU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36921"/>
            <a:ext cx="79521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" y="2058916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2206801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0" y="1811270"/>
            <a:ext cx="2733974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931" y="3430348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938538" y="3815939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04" y="3430346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5111" y="3815937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6735077" y="3430345"/>
            <a:ext cx="1493887" cy="461665"/>
            <a:chOff x="6735077" y="3430345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4690694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4546219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4072003"/>
            <a:ext cx="180246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930" y="5894347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38537" y="6279938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8503" y="5894345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035110" y="627993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5076" y="5894344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  <a:endParaRPr lang="en-US" sz="2400" b="1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31683" y="6279935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2736" y="1205345"/>
            <a:ext cx="8769928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40340" y="1298863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chess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1147010" y="1294515"/>
            <a:ext cx="110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cycling</a:t>
            </a:r>
            <a:endParaRPr lang="en-US" sz="2400"/>
          </a:p>
        </p:txBody>
      </p:sp>
      <p:sp>
        <p:nvSpPr>
          <p:cNvPr id="43" name="TextBox 42"/>
          <p:cNvSpPr txBox="1"/>
          <p:nvPr/>
        </p:nvSpPr>
        <p:spPr>
          <a:xfrm>
            <a:off x="2429667" y="1291177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aerobics</a:t>
            </a:r>
            <a:endParaRPr lang="en-US" sz="2400"/>
          </a:p>
        </p:txBody>
      </p:sp>
      <p:sp>
        <p:nvSpPr>
          <p:cNvPr id="44" name="TextBox 43"/>
          <p:cNvSpPr txBox="1"/>
          <p:nvPr/>
        </p:nvSpPr>
        <p:spPr>
          <a:xfrm>
            <a:off x="4013473" y="1294398"/>
            <a:ext cx="154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swimming</a:t>
            </a:r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5713664" y="1294398"/>
            <a:ext cx="165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table tennis</a:t>
            </a:r>
            <a:endParaRPr lang="en-US" sz="2400"/>
          </a:p>
        </p:txBody>
      </p:sp>
      <p:sp>
        <p:nvSpPr>
          <p:cNvPr id="36" name="TextBox 35"/>
          <p:cNvSpPr txBox="1"/>
          <p:nvPr/>
        </p:nvSpPr>
        <p:spPr>
          <a:xfrm>
            <a:off x="7429815" y="1292788"/>
            <a:ext cx="151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volleyball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915036" y="3423205"/>
            <a:ext cx="1027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cycling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41885" y="3430345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aerobics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23993" y="3430335"/>
            <a:ext cx="196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>
                <a:solidFill>
                  <a:srgbClr val="00B050"/>
                </a:solidFill>
              </a:rPr>
              <a:t>table tennis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3277" y="5894344"/>
            <a:ext cx="146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swimming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46860" y="589434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chess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73771" y="5894342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volleyball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9" grpId="0"/>
      <p:bldP spid="36" grpId="0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5" y="375589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523474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0" y="127943"/>
            <a:ext cx="2733974" cy="1593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3007367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2862892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2388676"/>
            <a:ext cx="1802460" cy="1746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0119" y="4933406"/>
            <a:ext cx="6643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What is the diﬀerence between a sport and a game?</a:t>
            </a:r>
            <a:endParaRPr 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79648" y="1559410"/>
            <a:ext cx="3553644" cy="183919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538213" y="1635765"/>
            <a:ext cx="3553644" cy="183919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07237" y="1597225"/>
            <a:ext cx="3536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If your answers to the questions are mostly “</a:t>
            </a:r>
            <a:r>
              <a:rPr lang="en-US" sz="2400" b="1">
                <a:solidFill>
                  <a:srgbClr val="0070C0"/>
                </a:solidFill>
              </a:rPr>
              <a:t>A</a:t>
            </a:r>
            <a:r>
              <a:rPr lang="en-US" sz="2400" b="1"/>
              <a:t>”, you are sporty. If they are mostly “</a:t>
            </a:r>
            <a:r>
              <a:rPr lang="en-US" sz="2400" b="1">
                <a:solidFill>
                  <a:srgbClr val="0070C0"/>
                </a:solidFill>
              </a:rPr>
              <a:t>B</a:t>
            </a:r>
            <a:r>
              <a:rPr lang="en-US" sz="2400" b="1"/>
              <a:t>”, do more sport and try to be more active.</a:t>
            </a:r>
            <a:endParaRPr lang="en-US" sz="2400" b="1"/>
          </a:p>
        </p:txBody>
      </p:sp>
      <p:grpSp>
        <p:nvGrpSpPr>
          <p:cNvPr id="75" name="Group 74"/>
          <p:cNvGrpSpPr/>
          <p:nvPr/>
        </p:nvGrpSpPr>
        <p:grpSpPr>
          <a:xfrm>
            <a:off x="951933" y="1749203"/>
            <a:ext cx="2111832" cy="461665"/>
            <a:chOff x="1230086" y="1785257"/>
            <a:chExt cx="2111832" cy="461665"/>
          </a:xfrm>
        </p:grpSpPr>
        <p:sp>
          <p:nvSpPr>
            <p:cNvPr id="76" name="TextBox 7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  <a:endParaRPr lang="en-US" sz="2400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565807" y="1742865"/>
            <a:ext cx="1796143" cy="461665"/>
            <a:chOff x="1230086" y="1785257"/>
            <a:chExt cx="1796143" cy="461665"/>
          </a:xfrm>
        </p:grpSpPr>
        <p:sp>
          <p:nvSpPr>
            <p:cNvPr id="79" name="TextBox 7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  <a:endParaRPr lang="en-US" sz="2400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94075" y="2293926"/>
            <a:ext cx="7490705" cy="461665"/>
            <a:chOff x="-59760" y="2142097"/>
            <a:chExt cx="7490705" cy="461665"/>
          </a:xfrm>
        </p:grpSpPr>
        <p:sp>
          <p:nvSpPr>
            <p:cNvPr id="82" name="TextBox 81"/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play outdoors every day?</a:t>
              </a:r>
              <a:endParaRPr lang="en-US" sz="2400" dirty="0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962820" y="2771984"/>
            <a:ext cx="1796143" cy="461665"/>
            <a:chOff x="1230086" y="1785257"/>
            <a:chExt cx="1796143" cy="461665"/>
          </a:xfrm>
        </p:grpSpPr>
        <p:sp>
          <p:nvSpPr>
            <p:cNvPr id="85" name="TextBox 8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  <a:endParaRPr lang="en-US" sz="24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539681" y="2765646"/>
            <a:ext cx="2060860" cy="461665"/>
            <a:chOff x="1230086" y="1785257"/>
            <a:chExt cx="2060860" cy="461665"/>
          </a:xfrm>
        </p:grpSpPr>
        <p:sp>
          <p:nvSpPr>
            <p:cNvPr id="88" name="TextBox 8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  <a:endParaRPr lang="en-US" sz="2400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94074" y="3305819"/>
            <a:ext cx="7611896" cy="470318"/>
            <a:chOff x="-66290" y="4026312"/>
            <a:chExt cx="7611896" cy="470318"/>
          </a:xfrm>
        </p:grpSpPr>
        <p:sp>
          <p:nvSpPr>
            <p:cNvPr id="91" name="TextBox 90"/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usually do morning </a:t>
              </a:r>
              <a:r>
                <a:rPr lang="en-US" sz="2400" dirty="0" err="1"/>
                <a:t>excerise</a:t>
              </a:r>
              <a:r>
                <a:rPr lang="en-US" sz="2400" dirty="0"/>
                <a:t>?</a:t>
              </a:r>
              <a:endParaRPr lang="en-US" sz="2400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930161" y="3850177"/>
            <a:ext cx="3374583" cy="461665"/>
            <a:chOff x="1230086" y="1785257"/>
            <a:chExt cx="3374583" cy="461665"/>
          </a:xfrm>
        </p:grpSpPr>
        <p:sp>
          <p:nvSpPr>
            <p:cNvPr id="94" name="TextBox 9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  <a:endParaRPr lang="en-US" sz="2400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524438" y="3843839"/>
            <a:ext cx="3002378" cy="461665"/>
            <a:chOff x="1230086" y="1785257"/>
            <a:chExt cx="3002378" cy="461665"/>
          </a:xfrm>
        </p:grpSpPr>
        <p:sp>
          <p:nvSpPr>
            <p:cNvPr id="97" name="TextBox 9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  <a:endParaRPr lang="en-US" sz="2400" dirty="0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82931" y="4447094"/>
            <a:ext cx="7336597" cy="470318"/>
            <a:chOff x="-88319" y="3312302"/>
            <a:chExt cx="7336597" cy="470318"/>
          </a:xfrm>
        </p:grpSpPr>
        <p:sp>
          <p:nvSpPr>
            <p:cNvPr id="100" name="TextBox 99"/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usually do at break time at school?</a:t>
              </a:r>
              <a:endParaRPr lang="en-US" sz="2400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936904" y="4947714"/>
            <a:ext cx="3486240" cy="461665"/>
            <a:chOff x="1230086" y="1785257"/>
            <a:chExt cx="3486240" cy="461665"/>
          </a:xfrm>
        </p:grpSpPr>
        <p:sp>
          <p:nvSpPr>
            <p:cNvPr id="103" name="TextBox 10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11086" y="1785257"/>
              <a:ext cx="3105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Play in the school yard.</a:t>
              </a:r>
              <a:endParaRPr lang="en-US" sz="240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526783" y="4930752"/>
            <a:ext cx="3111691" cy="461665"/>
            <a:chOff x="1230086" y="1785257"/>
            <a:chExt cx="3111691" cy="461665"/>
          </a:xfrm>
        </p:grpSpPr>
        <p:sp>
          <p:nvSpPr>
            <p:cNvPr id="106" name="TextBox 10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611085" y="1785257"/>
              <a:ext cx="27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Sit in the classroom.</a:t>
              </a:r>
              <a:endParaRPr lang="en-US" sz="2400" dirty="0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83450" y="1259207"/>
            <a:ext cx="7681275" cy="494392"/>
            <a:chOff x="-44256" y="1230020"/>
            <a:chExt cx="7681275" cy="494392"/>
          </a:xfrm>
        </p:grpSpPr>
        <p:sp>
          <p:nvSpPr>
            <p:cNvPr id="109" name="TextBox 108"/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Can you swim?</a:t>
              </a:r>
              <a:endParaRPr lang="en-US" sz="2400" i="1" dirty="0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93816" y="5535666"/>
            <a:ext cx="6891306" cy="470318"/>
            <a:chOff x="-88320" y="3312302"/>
            <a:chExt cx="6891306" cy="470318"/>
          </a:xfrm>
        </p:grpSpPr>
        <p:sp>
          <p:nvSpPr>
            <p:cNvPr id="112" name="TextBox 111"/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think of sports and games?</a:t>
              </a:r>
              <a:endParaRPr lang="en-US" sz="2400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947790" y="6036286"/>
            <a:ext cx="2688784" cy="461665"/>
            <a:chOff x="1230086" y="1785257"/>
            <a:chExt cx="2688784" cy="461665"/>
          </a:xfrm>
        </p:grpSpPr>
        <p:sp>
          <p:nvSpPr>
            <p:cNvPr id="115" name="TextBox 1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Very good.</a:t>
              </a:r>
              <a:endParaRPr lang="en-US" sz="2400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537669" y="6019324"/>
            <a:ext cx="1935314" cy="461665"/>
            <a:chOff x="1230086" y="1785257"/>
            <a:chExt cx="1935314" cy="461665"/>
          </a:xfrm>
        </p:grpSpPr>
        <p:sp>
          <p:nvSpPr>
            <p:cNvPr id="118" name="TextBox 1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useful.</a:t>
              </a:r>
              <a:endParaRPr lang="en-US" sz="2400" dirty="0"/>
            </a:p>
          </p:txBody>
        </p:sp>
      </p:grpSp>
      <p:sp>
        <p:nvSpPr>
          <p:cNvPr id="120" name="Oval 119"/>
          <p:cNvSpPr/>
          <p:nvPr/>
        </p:nvSpPr>
        <p:spPr>
          <a:xfrm>
            <a:off x="951354" y="277840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4548882" y="1762510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4520579" y="277840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940262" y="384700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4509487" y="3847009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932882" y="496588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4520579" y="4965883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952370" y="6034684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4540067" y="6025448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947790" y="1763042"/>
            <a:ext cx="457200" cy="45701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20" grpId="3" animBg="1"/>
      <p:bldP spid="120" grpId="4" animBg="1"/>
      <p:bldP spid="121" grpId="0" animBg="1"/>
      <p:bldP spid="121" grpId="1" animBg="1"/>
      <p:bldP spid="121" grpId="2" animBg="1"/>
      <p:bldP spid="121" grpId="3" animBg="1"/>
      <p:bldP spid="121" grpId="4" animBg="1"/>
      <p:bldP spid="122" grpId="0" animBg="1"/>
      <p:bldP spid="122" grpId="1" animBg="1"/>
      <p:bldP spid="122" grpId="2" animBg="1"/>
      <p:bldP spid="122" grpId="3" animBg="1"/>
      <p:bldP spid="122" grpId="4" animBg="1"/>
      <p:bldP spid="123" grpId="0" animBg="1"/>
      <p:bldP spid="123" grpId="1" animBg="1"/>
      <p:bldP spid="123" grpId="2" animBg="1"/>
      <p:bldP spid="123" grpId="3" animBg="1"/>
      <p:bldP spid="123" grpId="4" animBg="1"/>
      <p:bldP spid="124" grpId="0" animBg="1"/>
      <p:bldP spid="124" grpId="1" animBg="1"/>
      <p:bldP spid="124" grpId="2" animBg="1"/>
      <p:bldP spid="124" grpId="3" animBg="1"/>
      <p:bldP spid="124" grpId="4" animBg="1"/>
      <p:bldP spid="125" grpId="0" animBg="1"/>
      <p:bldP spid="125" grpId="1" animBg="1"/>
      <p:bldP spid="125" grpId="2" animBg="1"/>
      <p:bldP spid="125" grpId="3" animBg="1"/>
      <p:bldP spid="125" grpId="4" animBg="1"/>
      <p:bldP spid="126" grpId="0" animBg="1"/>
      <p:bldP spid="126" grpId="1" animBg="1"/>
      <p:bldP spid="126" grpId="2" animBg="1"/>
      <p:bldP spid="126" grpId="3" animBg="1"/>
      <p:bldP spid="126" grpId="4" animBg="1"/>
      <p:bldP spid="127" grpId="0" animBg="1"/>
      <p:bldP spid="127" grpId="1" animBg="1"/>
      <p:bldP spid="127" grpId="2" animBg="1"/>
      <p:bldP spid="127" grpId="3" animBg="1"/>
      <p:bldP spid="127" grpId="4" animBg="1"/>
      <p:bldP spid="128" grpId="0" animBg="1"/>
      <p:bldP spid="128" grpId="1" animBg="1"/>
      <p:bldP spid="128" grpId="2" animBg="1"/>
      <p:bldP spid="128" grpId="3" animBg="1"/>
      <p:bldP spid="128" grpId="4" animBg="1"/>
      <p:bldP spid="129" grpId="0" animBg="1"/>
      <p:bldP spid="129" grpId="1" animBg="1"/>
      <p:bldP spid="129" grpId="2" animBg="1"/>
      <p:bldP spid="129" grpId="3" animBg="1"/>
      <p:bldP spid="129" grpId="4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124967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01732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4941966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150486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4457" y="500558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7018" y="4895666"/>
            <a:ext cx="364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At the gym</a:t>
            </a:r>
            <a:endParaRPr lang="en-US" sz="2800" b="1">
              <a:solidFill>
                <a:srgbClr val="048DA4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61" y="4082468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2403" y="4041696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289560" y="223520"/>
            <a:ext cx="8452485" cy="5692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I. Vocabulary</a:t>
            </a:r>
            <a:endParaRPr lang="en-US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gym(n)/</a:t>
            </a:r>
            <a:r>
              <a:rPr lang="en-US" sz="28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dʒɪm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/: phòng tập thể dục</a:t>
            </a:r>
            <a:endParaRPr 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>
                <a:sym typeface="+mn-ea"/>
              </a:rPr>
              <a:t>equipment(n)/</a:t>
            </a:r>
            <a:r>
              <a:rPr lang="en-US" sz="2800">
                <a:solidFill>
                  <a:srgbClr val="7030A0"/>
                </a:solidFill>
                <a:sym typeface="+mn-ea"/>
              </a:rPr>
              <a:t>ɪˈkwɪp.mənt</a:t>
            </a:r>
            <a:r>
              <a:rPr lang="en-US" sz="2800">
                <a:sym typeface="+mn-ea"/>
              </a:rPr>
              <a:t>/: trang thiết bị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do karate(v)</a:t>
            </a:r>
            <a:r>
              <a:rPr lang="en-US" sz="2800">
                <a:sym typeface="+mn-ea"/>
              </a:rPr>
              <a:t>/</a:t>
            </a:r>
            <a:r>
              <a:rPr lang="en-US" sz="2800">
                <a:solidFill>
                  <a:srgbClr val="7030A0"/>
                </a:solidFill>
                <a:sym typeface="+mn-ea"/>
              </a:rPr>
              <a:t>kəˈrɑː.ti</a:t>
            </a:r>
            <a:r>
              <a:rPr lang="en-US" sz="2800">
                <a:sym typeface="+mn-ea"/>
              </a:rPr>
              <a:t>/</a:t>
            </a:r>
            <a:r>
              <a:rPr lang="en-US" sz="2800">
                <a:sym typeface="+mn-ea"/>
              </a:rPr>
              <a:t>: tập võ karate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do aerobics(v)</a:t>
            </a:r>
            <a:r>
              <a:rPr lang="en-US" sz="2800">
                <a:solidFill>
                  <a:srgbClr val="7030A0"/>
                </a:solidFill>
                <a:sym typeface="+mn-ea"/>
              </a:rPr>
              <a:t>/eəˈrəʊ.bɪk/</a:t>
            </a:r>
            <a:r>
              <a:rPr lang="en-US" sz="2800">
                <a:sym typeface="+mn-ea"/>
              </a:rPr>
              <a:t>: tập </a:t>
            </a:r>
            <a:r>
              <a:rPr lang="en-US" sz="2800">
                <a:sym typeface="+mn-ea"/>
              </a:rPr>
              <a:t>aerobics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play table tennis(v): chơi bóng bàn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play chess(v): chơi cờ vua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play volleyball(v): chơi bóng chuyền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go swimming(v): đi bơi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have an idea(v): có 1 ý kiến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the karate club(n): câu lạc bộ võ karate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meet(v): gặp gỡ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cycle(v): đạp xe </a:t>
            </a:r>
            <a:endParaRPr lang="en-US" sz="2800"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289560" y="223520"/>
            <a:ext cx="8452485" cy="5692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I. Vocabulary</a:t>
            </a:r>
            <a:endParaRPr lang="en-US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gym/</a:t>
            </a:r>
            <a:r>
              <a:rPr lang="en-US" sz="28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dʒɪm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/: </a:t>
            </a:r>
            <a:endParaRPr 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>
                <a:sym typeface="+mn-ea"/>
              </a:rPr>
              <a:t>equipment/</a:t>
            </a:r>
            <a:r>
              <a:rPr lang="en-US" sz="2800">
                <a:solidFill>
                  <a:srgbClr val="7030A0"/>
                </a:solidFill>
                <a:sym typeface="+mn-ea"/>
              </a:rPr>
              <a:t>ɪˈkwɪp.mənt</a:t>
            </a:r>
            <a:r>
              <a:rPr lang="en-US" sz="2800">
                <a:sym typeface="+mn-ea"/>
              </a:rPr>
              <a:t>/: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do karate</a:t>
            </a:r>
            <a:r>
              <a:rPr lang="en-US" sz="2800">
                <a:sym typeface="+mn-ea"/>
              </a:rPr>
              <a:t>/</a:t>
            </a:r>
            <a:r>
              <a:rPr lang="en-US" sz="2800">
                <a:solidFill>
                  <a:srgbClr val="7030A0"/>
                </a:solidFill>
                <a:sym typeface="+mn-ea"/>
              </a:rPr>
              <a:t>kəˈrɑː.ti</a:t>
            </a:r>
            <a:r>
              <a:rPr lang="en-US" sz="2800">
                <a:sym typeface="+mn-ea"/>
              </a:rPr>
              <a:t>/</a:t>
            </a:r>
            <a:r>
              <a:rPr lang="en-US" sz="2800">
                <a:sym typeface="+mn-ea"/>
              </a:rPr>
              <a:t>: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do aerobics</a:t>
            </a:r>
            <a:r>
              <a:rPr lang="en-US" sz="2800">
                <a:solidFill>
                  <a:srgbClr val="7030A0"/>
                </a:solidFill>
                <a:sym typeface="+mn-ea"/>
              </a:rPr>
              <a:t>/eəˈrəʊ.bɪk/</a:t>
            </a:r>
            <a:r>
              <a:rPr lang="en-US" sz="2800">
                <a:sym typeface="+mn-ea"/>
              </a:rPr>
              <a:t>: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play table tennis: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play chess: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play volleyball: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go swimming: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have an idea: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the karate club: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meet: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cycle:  </a:t>
            </a:r>
            <a:endParaRPr lang="en-US" sz="2800"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289560" y="223520"/>
            <a:ext cx="3920490" cy="5692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I. Vocabulary</a:t>
            </a:r>
            <a:endParaRPr lang="en-US" sz="2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 phòng tập thể dục</a:t>
            </a:r>
            <a:endParaRPr 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800">
                <a:sym typeface="+mn-ea"/>
              </a:rPr>
              <a:t> trang thiết bị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 tập võ karate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 tập 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 chơi bóng bàn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 chơi cờ vua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 chơi bóng chuyền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 đi bơi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 có 1 ý kiến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 câu lạc bộ võ karate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 gặp gỡ</a:t>
            </a:r>
            <a:endParaRPr lang="en-US" sz="2800">
              <a:sym typeface="+mn-ea"/>
            </a:endParaRPr>
          </a:p>
          <a:p>
            <a:r>
              <a:rPr lang="en-US" sz="2800">
                <a:sym typeface="+mn-ea"/>
              </a:rPr>
              <a:t>- </a:t>
            </a:r>
            <a:r>
              <a:rPr lang="en-US" sz="2800">
                <a:sym typeface="+mn-ea"/>
              </a:rPr>
              <a:t>đạp xe </a:t>
            </a:r>
            <a:endParaRPr lang="en-US" sz="2800"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5" y="0"/>
            <a:ext cx="7226724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6902" y="1204429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3" name="B2_0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6406" y="2061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693" y="571021"/>
            <a:ext cx="8695211" cy="5851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/>
              <a:t>Duong: </a:t>
            </a:r>
            <a:r>
              <a:rPr lang="en-US" sz="2400"/>
              <a:t>Wow! This gym is big! 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Mai: </a:t>
            </a:r>
            <a:r>
              <a:rPr lang="en-US" sz="2400"/>
              <a:t>Yeah. The equipment is great. What sports do you do, Duong? 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Duong: </a:t>
            </a:r>
            <a:r>
              <a:rPr lang="en-US" sz="2400"/>
              <a:t>Well, I do karate, and I play table tennis. Yesterday I played with Duy, and I won!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Mai: </a:t>
            </a:r>
            <a:r>
              <a:rPr lang="en-US" sz="2400"/>
              <a:t>Congratulations! You look f it! I’m not good at sports. 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Duong: </a:t>
            </a:r>
            <a:r>
              <a:rPr lang="en-US" sz="2400"/>
              <a:t>I have an idea – you can go to the karate club with me.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Mai: </a:t>
            </a:r>
            <a:r>
              <a:rPr lang="en-US" sz="2400"/>
              <a:t>No, I can’t do karate.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Duong: </a:t>
            </a:r>
            <a:r>
              <a:rPr lang="en-US" sz="2400"/>
              <a:t>But you can learn! You’ll love it. 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Mai: </a:t>
            </a:r>
            <a:r>
              <a:rPr lang="en-US" sz="2400"/>
              <a:t>Well ... OK.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Duong: </a:t>
            </a:r>
            <a:r>
              <a:rPr lang="en-US" sz="2400"/>
              <a:t>Great! I’ll meet you there at 10 a.m. on Sunday.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Mai: </a:t>
            </a:r>
            <a:r>
              <a:rPr lang="en-US" sz="2400"/>
              <a:t>Where’s the club?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Duong: </a:t>
            </a:r>
            <a:r>
              <a:rPr lang="en-US" sz="2400"/>
              <a:t>It’s Superfit Club, in Pham Hung Road. You can cycle there.</a:t>
            </a:r>
            <a:endParaRPr lang="en-US" sz="2400"/>
          </a:p>
          <a:p>
            <a:pPr>
              <a:lnSpc>
                <a:spcPct val="120000"/>
              </a:lnSpc>
            </a:pPr>
            <a:r>
              <a:rPr lang="en-US" sz="2400" b="1" i="1"/>
              <a:t>Mai: </a:t>
            </a:r>
            <a:r>
              <a:rPr lang="en-US" sz="2400"/>
              <a:t>OK. See you then.</a:t>
            </a:r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5" name="B2_0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.000000" end="976.782288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19861" y="1596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6977" y="19567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1807" y="1950247"/>
            <a:ext cx="179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looks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6977" y="27404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9769" y="358622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44599" y="3577573"/>
            <a:ext cx="200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played</a:t>
            </a:r>
            <a:endParaRPr lang="en-US" sz="2400" dirty="0"/>
          </a:p>
        </p:txBody>
      </p:sp>
      <p:sp>
        <p:nvSpPr>
          <p:cNvPr id="80" name="TextBox 79"/>
          <p:cNvSpPr txBox="1"/>
          <p:nvPr/>
        </p:nvSpPr>
        <p:spPr>
          <a:xfrm>
            <a:off x="166977" y="44187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41806" y="4410083"/>
            <a:ext cx="478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Duong will meet at </a:t>
            </a:r>
            <a:r>
              <a:rPr lang="en-US" sz="2400" dirty="0" err="1"/>
              <a:t>Superf</a:t>
            </a:r>
            <a:r>
              <a:rPr lang="en-US" sz="2400" dirty="0"/>
              <a:t> it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66977" y="52431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1808" y="5243113"/>
            <a:ext cx="121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will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41808" y="2749053"/>
            <a:ext cx="3237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likes coming to the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248414" y="195430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often does karate.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230584" y="195670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fit</a:t>
            </a:r>
            <a:r>
              <a:rPr lang="en-US" sz="2400" dirty="0"/>
              <a:t>. He often does karate.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579091" y="2749032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The equipment there is great.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579090" y="2740379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gym</a:t>
            </a:r>
            <a:r>
              <a:rPr lang="en-US" sz="2400" dirty="0"/>
              <a:t>. The equipment there is great.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438400" y="3577572"/>
            <a:ext cx="552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429164" y="3571676"/>
            <a:ext cx="6086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table tennis</a:t>
            </a:r>
            <a:r>
              <a:rPr lang="en-US" sz="2400" dirty="0"/>
              <a:t>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5250876" y="4410083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on Sunday.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250876" y="4410082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Club</a:t>
            </a:r>
            <a:r>
              <a:rPr lang="en-US" sz="2400" dirty="0"/>
              <a:t> on Sunday.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759527" y="524311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1716987" y="524311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cycle</a:t>
            </a:r>
            <a:r>
              <a:rPr lang="en-US" sz="2400" dirty="0"/>
              <a:t>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2770</Words>
  <Application>WPS Presentation</Application>
  <PresentationFormat>On-screen Show (4:3)</PresentationFormat>
  <Paragraphs>217</Paragraphs>
  <Slides>13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Pham Nguyen</cp:lastModifiedBy>
  <cp:revision>81</cp:revision>
  <dcterms:created xsi:type="dcterms:W3CDTF">2020-12-09T02:04:00Z</dcterms:created>
  <dcterms:modified xsi:type="dcterms:W3CDTF">2021-12-19T15:40:30Z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73E573BB70394B3ABD099294A4FAF1D5</vt:lpwstr>
  </property>
  <property fmtid="{D5CDD505-2E9C-101B-9397-08002B2CF9AE}" pid="3" name="KSOProductBuildVer">
    <vt:lpwstr>1033-11.2.0.10382</vt:lpwstr>
  </property>
</Properties>
</file>