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66" r:id="rId2"/>
    <p:sldId id="308" r:id="rId3"/>
    <p:sldId id="257" r:id="rId4"/>
    <p:sldId id="326" r:id="rId5"/>
    <p:sldId id="327" r:id="rId6"/>
    <p:sldId id="328" r:id="rId7"/>
    <p:sldId id="329" r:id="rId8"/>
    <p:sldId id="264" r:id="rId9"/>
    <p:sldId id="297" r:id="rId10"/>
    <p:sldId id="260" r:id="rId11"/>
    <p:sldId id="315" r:id="rId12"/>
    <p:sldId id="261" r:id="rId13"/>
    <p:sldId id="305" r:id="rId14"/>
    <p:sldId id="262" r:id="rId15"/>
    <p:sldId id="309" r:id="rId16"/>
    <p:sldId id="310" r:id="rId17"/>
    <p:sldId id="311" r:id="rId18"/>
    <p:sldId id="312" r:id="rId19"/>
    <p:sldId id="313" r:id="rId20"/>
    <p:sldId id="295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1DB"/>
    <a:srgbClr val="D8EBCD"/>
    <a:srgbClr val="00A1DA"/>
    <a:srgbClr val="F16649"/>
    <a:srgbClr val="61D6FF"/>
    <a:srgbClr val="62C8CE"/>
    <a:srgbClr val="C0E6EA"/>
    <a:srgbClr val="CB2027"/>
    <a:srgbClr val="97E4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326" y="72"/>
      </p:cViewPr>
      <p:guideLst>
        <p:guide orient="horz" pos="2112"/>
        <p:guide pos="284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0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63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07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589326-CA7F-4AC7-A28A-D38F40EC3D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802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2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93980" y="1069340"/>
            <a:ext cx="8956040" cy="5775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i="1" dirty="0"/>
              <a:t>Nick: </a:t>
            </a:r>
            <a:r>
              <a:rPr lang="en-US" sz="2800" dirty="0"/>
              <a:t>Hi, there.</a:t>
            </a:r>
          </a:p>
          <a:p>
            <a:pPr>
              <a:lnSpc>
                <a:spcPct val="120000"/>
              </a:lnSpc>
            </a:pPr>
            <a:r>
              <a:rPr lang="en-US" sz="2800" b="1" i="1" dirty="0"/>
              <a:t>Sonny: </a:t>
            </a:r>
            <a:r>
              <a:rPr lang="en-US" sz="2800" dirty="0"/>
              <a:t>Hello, Nick. Did you have a nice weekend?</a:t>
            </a:r>
          </a:p>
          <a:p>
            <a:pPr>
              <a:lnSpc>
                <a:spcPct val="120000"/>
              </a:lnSpc>
            </a:pPr>
            <a:r>
              <a:rPr lang="en-US" sz="2800" b="1" i="1" dirty="0"/>
              <a:t>Nick: </a:t>
            </a:r>
            <a:r>
              <a:rPr lang="en-US" sz="2800" dirty="0"/>
              <a:t>Yeah, it was OK. On Sunday, I (1. go) _______ fishing with my dad. How about you?</a:t>
            </a:r>
          </a:p>
          <a:p>
            <a:pPr>
              <a:lnSpc>
                <a:spcPct val="120000"/>
              </a:lnSpc>
            </a:pPr>
            <a:r>
              <a:rPr lang="en-US" sz="2800" b="1" i="1" dirty="0"/>
              <a:t>Sonny: </a:t>
            </a:r>
            <a:r>
              <a:rPr lang="en-US" sz="2800" dirty="0"/>
              <a:t>Oh, I (2. have) _______ a good weekend, too.</a:t>
            </a:r>
          </a:p>
          <a:p>
            <a:pPr>
              <a:lnSpc>
                <a:spcPct val="120000"/>
              </a:lnSpc>
            </a:pPr>
            <a:r>
              <a:rPr lang="en-US" sz="2800" b="1" i="1" dirty="0"/>
              <a:t>Nick: </a:t>
            </a:r>
            <a:r>
              <a:rPr lang="en-US" sz="2800" dirty="0"/>
              <a:t>Really? What _______ you (3. do) _______?</a:t>
            </a:r>
          </a:p>
          <a:p>
            <a:pPr>
              <a:lnSpc>
                <a:spcPct val="120000"/>
              </a:lnSpc>
            </a:pPr>
            <a:r>
              <a:rPr lang="en-US" sz="2800" b="1" i="1" dirty="0"/>
              <a:t>Sonny: </a:t>
            </a:r>
            <a:r>
              <a:rPr lang="en-US" sz="2800" dirty="0"/>
              <a:t>I (4. visit) _______ the museum with my family, then we (5. eat) _______ at my </a:t>
            </a:r>
            <a:r>
              <a:rPr lang="en-US" sz="2800" dirty="0" err="1"/>
              <a:t>favourite</a:t>
            </a:r>
            <a:r>
              <a:rPr lang="en-US" sz="2800" dirty="0"/>
              <a:t> restaurant.</a:t>
            </a:r>
          </a:p>
          <a:p>
            <a:pPr>
              <a:lnSpc>
                <a:spcPct val="120000"/>
              </a:lnSpc>
            </a:pPr>
            <a:r>
              <a:rPr lang="en-US" sz="2800" b="1" i="1" dirty="0"/>
              <a:t>Nick: </a:t>
            </a:r>
            <a:r>
              <a:rPr lang="en-US" sz="2800" dirty="0"/>
              <a:t>Did you watch football last Sunday</a:t>
            </a:r>
          </a:p>
          <a:p>
            <a:pPr>
              <a:lnSpc>
                <a:spcPct val="120000"/>
              </a:lnSpc>
            </a:pPr>
            <a:r>
              <a:rPr lang="en-US" sz="2800" b="1" i="1" dirty="0"/>
              <a:t>Sonny: </a:t>
            </a:r>
            <a:r>
              <a:rPr lang="en-US" sz="2800" dirty="0"/>
              <a:t>Oh, yeah! My </a:t>
            </a:r>
            <a:r>
              <a:rPr lang="en-US" sz="2800" dirty="0" err="1"/>
              <a:t>favourite</a:t>
            </a:r>
            <a:r>
              <a:rPr lang="en-US" sz="2800" dirty="0"/>
              <a:t> team (6. score)  _______ a fantastic goal!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690" y="1184910"/>
            <a:ext cx="9083675" cy="5775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Hi, there.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Sonny: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Hello, Nick. Did you have a nice weekend?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Yeah, it was OK. On Sunday, I (1. go) </a:t>
            </a:r>
            <a:r>
              <a:rPr lang="en-US" sz="2800" b="1" dirty="0">
                <a:solidFill>
                  <a:srgbClr val="7030A0"/>
                </a:solidFill>
                <a:latin typeface="Calibri" panose="020F0502020204030204"/>
              </a:rPr>
              <a:t>went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fishing with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dad. How about you?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Sonny: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Oh, I (2. have)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good weekend, too.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Really? What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 (3. do)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Sonny: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(4. visit) </a:t>
            </a:r>
            <a:r>
              <a:rPr lang="en-US" sz="2800" b="1" dirty="0">
                <a:solidFill>
                  <a:srgbClr val="7030A0"/>
                </a:solidFill>
                <a:latin typeface="Calibri" panose="020F0502020204030204"/>
              </a:rPr>
              <a:t>visited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museum with my family, then we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(5. eat)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my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favourite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restaurant.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 you watch football last Sunday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Sonny: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Oh, yeah! My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favourite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team (6. score)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scored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fantastic goal!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307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4" y="109297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995" y="3493623"/>
            <a:ext cx="4984880" cy="3323569"/>
          </a:xfrm>
          <a:prstGeom prst="roundRect">
            <a:avLst>
              <a:gd name="adj" fmla="val 11032"/>
            </a:avLst>
          </a:prstGeom>
        </p:spPr>
      </p:pic>
      <p:sp>
        <p:nvSpPr>
          <p:cNvPr id="2" name="TextBox 1"/>
          <p:cNvSpPr txBox="1"/>
          <p:nvPr/>
        </p:nvSpPr>
        <p:spPr>
          <a:xfrm>
            <a:off x="513698" y="1410159"/>
            <a:ext cx="1502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6087" y="1410159"/>
            <a:ext cx="5879836" cy="1980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i="1"/>
              <a:t>A: </a:t>
            </a:r>
            <a:r>
              <a:rPr lang="en-US" sz="2600"/>
              <a:t>Did you do any sport last weekend?</a:t>
            </a:r>
          </a:p>
          <a:p>
            <a:pPr>
              <a:lnSpc>
                <a:spcPct val="120000"/>
              </a:lnSpc>
            </a:pPr>
            <a:r>
              <a:rPr lang="en-US" sz="2600" b="1" i="1"/>
              <a:t>B: </a:t>
            </a:r>
            <a:r>
              <a:rPr lang="en-US" sz="2600"/>
              <a:t>Oh yes, and I was exhausted.</a:t>
            </a:r>
          </a:p>
          <a:p>
            <a:pPr>
              <a:lnSpc>
                <a:spcPct val="120000"/>
              </a:lnSpc>
            </a:pPr>
            <a:r>
              <a:rPr lang="en-US" sz="2600" b="1" i="1"/>
              <a:t>C: </a:t>
            </a:r>
            <a:r>
              <a:rPr lang="en-US" sz="2600"/>
              <a:t>Really? What did you do?</a:t>
            </a:r>
          </a:p>
          <a:p>
            <a:pPr>
              <a:lnSpc>
                <a:spcPct val="120000"/>
              </a:lnSpc>
            </a:pPr>
            <a:r>
              <a:rPr lang="en-US" sz="260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271" y="923240"/>
            <a:ext cx="2536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8905" y="1005647"/>
            <a:ext cx="27061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/>
              <a:t>Imperatives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101275" y="1497695"/>
            <a:ext cx="9021294" cy="5360305"/>
            <a:chOff x="-134326" y="2434128"/>
            <a:chExt cx="9021294" cy="5360305"/>
          </a:xfrm>
        </p:grpSpPr>
        <p:sp>
          <p:nvSpPr>
            <p:cNvPr id="8" name="Rectangle 7"/>
            <p:cNvSpPr/>
            <p:nvPr/>
          </p:nvSpPr>
          <p:spPr>
            <a:xfrm>
              <a:off x="257032" y="3013285"/>
              <a:ext cx="8629936" cy="4781148"/>
            </a:xfrm>
            <a:prstGeom prst="rect">
              <a:avLst/>
            </a:prstGeom>
            <a:solidFill>
              <a:srgbClr val="FDE1D8"/>
            </a:solidFill>
            <a:ln>
              <a:solidFill>
                <a:srgbClr val="FDE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190" y="3343869"/>
              <a:ext cx="764570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/>
                <a:t>We use imperatives to tell someone to do something, or to give a direct order.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326" y="2434128"/>
              <a:ext cx="3703791" cy="94779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594191" y="4682169"/>
              <a:ext cx="3162562" cy="59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>
                  <a:solidFill>
                    <a:schemeClr val="tx1"/>
                  </a:solidFill>
                </a:rPr>
                <a:t>It’s a chewing gum.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4190" y="5357126"/>
              <a:ext cx="3162562" cy="59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>
                  <a:solidFill>
                    <a:schemeClr val="tx1"/>
                  </a:solidFill>
                </a:rPr>
                <a:t>Chew</a:t>
              </a:r>
              <a:r>
                <a:rPr lang="en-US" sz="2600">
                  <a:solidFill>
                    <a:schemeClr val="tx1"/>
                  </a:solidFill>
                </a:rPr>
                <a:t> it.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4190" y="6027359"/>
              <a:ext cx="3162562" cy="59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>
                  <a:solidFill>
                    <a:schemeClr val="tx1"/>
                  </a:solidFill>
                </a:rPr>
                <a:t>Don’t swallow </a:t>
              </a:r>
              <a:r>
                <a:rPr lang="en-US" sz="2600">
                  <a:solidFill>
                    <a:schemeClr val="tx1"/>
                  </a:solidFill>
                </a:rPr>
                <a:t>it.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769" y="4381431"/>
              <a:ext cx="3349127" cy="22327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3035147" y="5927073"/>
            <a:ext cx="30737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/>
              <a:t>Positive: V</a:t>
            </a:r>
          </a:p>
          <a:p>
            <a:r>
              <a:rPr lang="en-US" sz="2600" b="1"/>
              <a:t>Negative: Don’t + V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9090" y="80365"/>
            <a:ext cx="73258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9" y="1991526"/>
            <a:ext cx="1627387" cy="1614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6" y="1649529"/>
            <a:ext cx="3153911" cy="2220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15" y="1758865"/>
            <a:ext cx="2843343" cy="2002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04" y="4410075"/>
            <a:ext cx="3476625" cy="2447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30" y="4277853"/>
            <a:ext cx="3476625" cy="24479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83" y="530946"/>
            <a:ext cx="4271435" cy="42363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479136" y="5343562"/>
            <a:ext cx="4185729" cy="529697"/>
            <a:chOff x="1687305" y="4704464"/>
            <a:chExt cx="4185729" cy="529697"/>
          </a:xfrm>
        </p:grpSpPr>
        <p:sp>
          <p:nvSpPr>
            <p:cNvPr id="5" name="TextBox 4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2135" y="4704464"/>
              <a:ext cx="3710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(Park / Don’t park) here.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Rectangle: Rounded Corners 1"/>
          <p:cNvSpPr/>
          <p:nvPr/>
        </p:nvSpPr>
        <p:spPr>
          <a:xfrm>
            <a:off x="4070554" y="5350039"/>
            <a:ext cx="1543664" cy="523220"/>
          </a:xfrm>
          <a:prstGeom prst="roundRect">
            <a:avLst>
              <a:gd name="adj" fmla="val 27942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09869" y="5356516"/>
            <a:ext cx="2924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 </a:t>
            </a:r>
            <a:r>
              <a:rPr lang="en-US" sz="2800" dirty="0">
                <a:solidFill>
                  <a:srgbClr val="00B050"/>
                </a:solidFill>
              </a:rPr>
              <a:t>Don’t park</a:t>
            </a:r>
            <a:r>
              <a:rPr lang="en-US" sz="2800" dirty="0"/>
              <a:t> 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42" y="399180"/>
            <a:ext cx="5808852" cy="4090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75742" y="4861781"/>
            <a:ext cx="4792517" cy="954107"/>
            <a:chOff x="1687305" y="4704464"/>
            <a:chExt cx="4792517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(Close / Open) the window. It’s windy outside.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: Rounded Corners 7"/>
          <p:cNvSpPr/>
          <p:nvPr/>
        </p:nvSpPr>
        <p:spPr>
          <a:xfrm>
            <a:off x="2821857" y="4874735"/>
            <a:ext cx="865240" cy="523220"/>
          </a:xfrm>
          <a:prstGeom prst="roundRect">
            <a:avLst>
              <a:gd name="adj" fmla="val 42975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48735" y="4868258"/>
            <a:ext cx="32465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2. </a:t>
            </a:r>
            <a:r>
              <a:rPr lang="en-US" sz="2800" dirty="0">
                <a:solidFill>
                  <a:srgbClr val="00B050"/>
                </a:solidFill>
              </a:rPr>
              <a:t>Close </a:t>
            </a:r>
            <a:r>
              <a:rPr lang="en-US" sz="2800" dirty="0"/>
              <a:t>the window.</a:t>
            </a:r>
          </a:p>
          <a:p>
            <a:r>
              <a:rPr lang="en-US" sz="2800" dirty="0"/>
              <a:t>     It’s windy outside.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89" y="584453"/>
            <a:ext cx="5808851" cy="4090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75742" y="4969936"/>
            <a:ext cx="4792517" cy="954107"/>
            <a:chOff x="1687305" y="4704464"/>
            <a:chExt cx="4792517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(Tidy up / Don’t tidy up) your room.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: Rounded Corners 7"/>
          <p:cNvSpPr/>
          <p:nvPr/>
        </p:nvSpPr>
        <p:spPr>
          <a:xfrm>
            <a:off x="2819173" y="4967878"/>
            <a:ext cx="1113730" cy="523220"/>
          </a:xfrm>
          <a:prstGeom prst="roundRect">
            <a:avLst>
              <a:gd name="adj" fmla="val 3921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52744" y="4967878"/>
            <a:ext cx="331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3. </a:t>
            </a:r>
            <a:r>
              <a:rPr lang="en-US" sz="2800" dirty="0">
                <a:solidFill>
                  <a:srgbClr val="00B050"/>
                </a:solidFill>
              </a:rPr>
              <a:t>Tidy up</a:t>
            </a:r>
            <a:r>
              <a:rPr lang="en-US" sz="2800" dirty="0"/>
              <a:t> your room.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89" y="318981"/>
            <a:ext cx="5808851" cy="409006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75742" y="4704464"/>
            <a:ext cx="4792517" cy="954107"/>
            <a:chOff x="1687305" y="4704464"/>
            <a:chExt cx="4792517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(Use / Don’t use) the lift when there is ﬁre.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: Rounded Corners 7"/>
          <p:cNvSpPr/>
          <p:nvPr/>
        </p:nvSpPr>
        <p:spPr>
          <a:xfrm>
            <a:off x="3667433" y="4711724"/>
            <a:ext cx="1425677" cy="52322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13463" y="4711724"/>
            <a:ext cx="3517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4. </a:t>
            </a:r>
            <a:r>
              <a:rPr lang="en-US" sz="2800" dirty="0">
                <a:solidFill>
                  <a:srgbClr val="00B050"/>
                </a:solidFill>
              </a:rPr>
              <a:t>Don’t use</a:t>
            </a:r>
            <a:r>
              <a:rPr lang="en-US" sz="2800" dirty="0"/>
              <a:t> the flit</a:t>
            </a:r>
          </a:p>
          <a:p>
            <a:r>
              <a:rPr lang="en-US" sz="2800" dirty="0"/>
              <a:t>    when there is fire.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89" y="505795"/>
            <a:ext cx="5808850" cy="409006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75742" y="4891278"/>
            <a:ext cx="4792517" cy="954107"/>
            <a:chOff x="1687305" y="4704464"/>
            <a:chExt cx="4792517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(Try / Don’t try) to get up early to do some exercise.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: Rounded Corners 7"/>
          <p:cNvSpPr/>
          <p:nvPr/>
        </p:nvSpPr>
        <p:spPr>
          <a:xfrm>
            <a:off x="2800289" y="4891278"/>
            <a:ext cx="525716" cy="523220"/>
          </a:xfrm>
          <a:prstGeom prst="roundRect">
            <a:avLst>
              <a:gd name="adj" fmla="val 34636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20142" y="4891277"/>
            <a:ext cx="35785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5. </a:t>
            </a:r>
            <a:r>
              <a:rPr lang="en-US" sz="2800" dirty="0">
                <a:solidFill>
                  <a:srgbClr val="00B050"/>
                </a:solidFill>
              </a:rPr>
              <a:t>Try</a:t>
            </a:r>
            <a:r>
              <a:rPr lang="en-US" sz="2800" dirty="0"/>
              <a:t> to get up early </a:t>
            </a:r>
          </a:p>
          <a:p>
            <a:r>
              <a:rPr lang="en-US" sz="2800" dirty="0"/>
              <a:t>     to do some exercise.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3500"/>
            <a:ext cx="7987622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44906" y="1602954"/>
            <a:ext cx="3051672" cy="627962"/>
          </a:xfrm>
          <a:prstGeom prst="roundRect">
            <a:avLst>
              <a:gd name="adj" fmla="val 614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</a:rPr>
              <a:t>GYM RULES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6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38671"/>
            <a:ext cx="80526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85590" y="1608463"/>
            <a:ext cx="8516039" cy="5056742"/>
          </a:xfrm>
          <a:prstGeom prst="roundRect">
            <a:avLst/>
          </a:prstGeom>
          <a:noFill/>
          <a:ln w="762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113" y="1751962"/>
            <a:ext cx="2974554" cy="957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943" y="3060412"/>
            <a:ext cx="5166911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0070C0"/>
                </a:solidFill>
              </a:rPr>
              <a:t>Example: 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/>
              <a:t>Change your clothes.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/>
              <a:t>Don’t speak loudly.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/>
              <a:t> _______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/>
              <a:t> _______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/>
              <a:t> _______</a:t>
            </a:r>
          </a:p>
          <a:p>
            <a:pPr>
              <a:lnSpc>
                <a:spcPct val="120000"/>
              </a:lnSpc>
            </a:pPr>
            <a:endParaRPr lang="en-US" sz="28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4174688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958079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5761224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7" y="4179975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904679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5761224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3453225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3472979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5095" y="177165"/>
            <a:ext cx="8899525" cy="612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/>
              <a:t>I. The past simple: thì quá khứ đơn</a:t>
            </a:r>
          </a:p>
          <a:p>
            <a:r>
              <a:rPr lang="en-US" sz="2800" b="1"/>
              <a:t>1. Cách dùng: </a:t>
            </a:r>
            <a:r>
              <a:rPr lang="en-US" sz="2800" b="1">
                <a:solidFill>
                  <a:srgbClr val="7030A0"/>
                </a:solidFill>
              </a:rPr>
              <a:t>Thì quá khứ đơn dùng để diễn tả những sự việc đã xảy ra trong quá khứ mà không còn liên quan đến hiện tại.</a:t>
            </a:r>
          </a:p>
          <a:p>
            <a:r>
              <a:rPr lang="en-US" sz="2800" b="1">
                <a:solidFill>
                  <a:schemeClr val="tx1"/>
                </a:solidFill>
              </a:rPr>
              <a:t>2. Dấu hiệu của thì QKĐ:</a:t>
            </a:r>
          </a:p>
          <a:p>
            <a:r>
              <a:rPr lang="en-US" sz="2800" b="1">
                <a:solidFill>
                  <a:schemeClr val="tx1"/>
                </a:solidFill>
              </a:rPr>
              <a:t>- Trong câu các trạng từ chỉ thời gian: </a:t>
            </a:r>
          </a:p>
          <a:p>
            <a:r>
              <a:rPr lang="en-US" sz="2800" b="1">
                <a:solidFill>
                  <a:srgbClr val="7030A0"/>
                </a:solidFill>
              </a:rPr>
              <a:t>+ yesterday: ngày hôm qua</a:t>
            </a:r>
          </a:p>
          <a:p>
            <a:r>
              <a:rPr lang="en-US" sz="2800" b="1">
                <a:solidFill>
                  <a:srgbClr val="7030A0"/>
                </a:solidFill>
              </a:rPr>
              <a:t>+ last night: tối hôm qua</a:t>
            </a:r>
          </a:p>
          <a:p>
            <a:r>
              <a:rPr lang="en-US" sz="2800" b="1">
                <a:solidFill>
                  <a:srgbClr val="7030A0"/>
                </a:solidFill>
              </a:rPr>
              <a:t>+ last week: tuần trước</a:t>
            </a:r>
          </a:p>
          <a:p>
            <a:r>
              <a:rPr lang="en-US" sz="2800" b="1">
                <a:solidFill>
                  <a:srgbClr val="7030A0"/>
                </a:solidFill>
              </a:rPr>
              <a:t>+ last month: tháng trước</a:t>
            </a:r>
          </a:p>
          <a:p>
            <a:r>
              <a:rPr lang="en-US" sz="2800" b="1">
                <a:solidFill>
                  <a:srgbClr val="7030A0"/>
                </a:solidFill>
              </a:rPr>
              <a:t>+ last year: năm trước</a:t>
            </a:r>
          </a:p>
          <a:p>
            <a:r>
              <a:rPr lang="en-US" sz="2800" b="1">
                <a:solidFill>
                  <a:srgbClr val="7030A0"/>
                </a:solidFill>
              </a:rPr>
              <a:t>+ last Sunday: chủ nhật trước</a:t>
            </a:r>
          </a:p>
          <a:p>
            <a:r>
              <a:rPr lang="en-US" sz="2800" b="1">
                <a:solidFill>
                  <a:srgbClr val="7030A0"/>
                </a:solidFill>
                <a:sym typeface="+mn-ea"/>
              </a:rPr>
              <a:t>+ (two) years ago: cách đây 2 năm</a:t>
            </a:r>
          </a:p>
          <a:p>
            <a:r>
              <a:rPr lang="en-US" sz="2800" b="1">
                <a:solidFill>
                  <a:srgbClr val="7030A0"/>
                </a:solidFill>
                <a:sym typeface="+mn-ea"/>
              </a:rPr>
              <a:t>+ in 2020: năm 2020</a:t>
            </a:r>
            <a:endParaRPr lang="en-US" sz="2800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0645" y="82550"/>
            <a:ext cx="913130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3. Cấu trúc</a:t>
            </a:r>
          </a:p>
          <a:p>
            <a:r>
              <a:rPr lang="en-US" sz="2800" b="1">
                <a:solidFill>
                  <a:schemeClr val="tx1"/>
                </a:solidFill>
              </a:rPr>
              <a:t>a. Với động từ</a:t>
            </a:r>
            <a:r>
              <a:rPr lang="en-US" sz="2800" b="1">
                <a:solidFill>
                  <a:srgbClr val="7030A0"/>
                </a:solidFill>
              </a:rPr>
              <a:t> </a:t>
            </a:r>
            <a:r>
              <a:rPr lang="en-US" sz="2800" b="1">
                <a:solidFill>
                  <a:srgbClr val="C00000"/>
                </a:solidFill>
              </a:rPr>
              <a:t>tobe</a:t>
            </a:r>
            <a:r>
              <a:rPr lang="en-US" sz="2800" b="1">
                <a:solidFill>
                  <a:srgbClr val="7030A0"/>
                </a:solidFill>
              </a:rPr>
              <a:t>: </a:t>
            </a:r>
            <a:r>
              <a:rPr lang="en-US" sz="2800" b="1">
                <a:solidFill>
                  <a:schemeClr val="tx1"/>
                </a:solidFill>
              </a:rPr>
              <a:t>ta chia thành 2 dạng:</a:t>
            </a:r>
            <a:r>
              <a:rPr lang="en-US" sz="2800" b="1">
                <a:solidFill>
                  <a:srgbClr val="7030A0"/>
                </a:solidFill>
              </a:rPr>
              <a:t> </a:t>
            </a:r>
            <a:r>
              <a:rPr lang="en-US" sz="2800" b="1">
                <a:solidFill>
                  <a:srgbClr val="C00000"/>
                </a:solidFill>
              </a:rPr>
              <a:t>were</a:t>
            </a:r>
            <a:r>
              <a:rPr lang="en-US" sz="2800" b="1">
                <a:solidFill>
                  <a:srgbClr val="7030A0"/>
                </a:solidFill>
              </a:rPr>
              <a:t> và </a:t>
            </a:r>
            <a:r>
              <a:rPr lang="en-US" sz="2800" b="1">
                <a:solidFill>
                  <a:srgbClr val="C00000"/>
                </a:solidFill>
              </a:rPr>
              <a:t>was</a:t>
            </a:r>
            <a:r>
              <a:rPr lang="en-US" sz="2800" b="1">
                <a:solidFill>
                  <a:srgbClr val="7030A0"/>
                </a:solidFill>
              </a:rPr>
              <a:t> </a:t>
            </a:r>
          </a:p>
          <a:p>
            <a:r>
              <a:rPr lang="en-US" sz="2800" b="1">
                <a:solidFill>
                  <a:schemeClr val="tx1"/>
                </a:solidFill>
              </a:rPr>
              <a:t>- FORM: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90805" y="1466215"/>
            <a:ext cx="8962390" cy="26149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sym typeface="+mn-ea"/>
              </a:rPr>
              <a:t>(+) </a:t>
            </a:r>
            <a:r>
              <a:rPr lang="en-US" sz="2800" b="1">
                <a:solidFill>
                  <a:srgbClr val="FF0000"/>
                </a:solidFill>
                <a:sym typeface="+mn-ea"/>
              </a:rPr>
              <a:t>S</a:t>
            </a:r>
            <a:r>
              <a:rPr lang="en-US" sz="2800" b="1">
                <a:solidFill>
                  <a:srgbClr val="7030A0"/>
                </a:solidFill>
                <a:sym typeface="+mn-ea"/>
              </a:rPr>
              <a:t> (They/ We/ You/ DTSN)       +    </a:t>
            </a:r>
            <a:r>
              <a:rPr lang="en-US" sz="2800" b="1">
                <a:solidFill>
                  <a:srgbClr val="FF0000"/>
                </a:solidFill>
                <a:sym typeface="+mn-ea"/>
              </a:rPr>
              <a:t>were</a:t>
            </a:r>
            <a:r>
              <a:rPr lang="en-US" sz="2800" b="1">
                <a:solidFill>
                  <a:srgbClr val="7030A0"/>
                </a:solidFill>
                <a:sym typeface="+mn-ea"/>
              </a:rPr>
              <a:t>     +     </a:t>
            </a:r>
            <a:r>
              <a:rPr lang="en-US" sz="2800" b="1">
                <a:solidFill>
                  <a:srgbClr val="FF0000"/>
                </a:solidFill>
                <a:sym typeface="+mn-ea"/>
              </a:rPr>
              <a:t>O</a:t>
            </a:r>
            <a:r>
              <a:rPr lang="en-US" sz="2800" b="1">
                <a:solidFill>
                  <a:srgbClr val="7030A0"/>
                </a:solidFill>
                <a:sym typeface="+mn-ea"/>
              </a:rPr>
              <a:t>   </a:t>
            </a:r>
            <a:endParaRPr lang="en-US" sz="2800" b="1">
              <a:solidFill>
                <a:srgbClr val="7030A0"/>
              </a:solidFill>
            </a:endParaRPr>
          </a:p>
          <a:p>
            <a:r>
              <a:rPr lang="en-US" sz="2800" b="1">
                <a:solidFill>
                  <a:srgbClr val="7030A0"/>
                </a:solidFill>
                <a:sym typeface="+mn-ea"/>
              </a:rPr>
              <a:t>      </a:t>
            </a:r>
            <a:r>
              <a:rPr lang="en-US" sz="2800" b="1">
                <a:solidFill>
                  <a:srgbClr val="FF0000"/>
                </a:solidFill>
                <a:sym typeface="+mn-ea"/>
              </a:rPr>
              <a:t>S</a:t>
            </a:r>
            <a:r>
              <a:rPr lang="en-US" sz="2800" b="1">
                <a:solidFill>
                  <a:srgbClr val="7030A0"/>
                </a:solidFill>
                <a:sym typeface="+mn-ea"/>
              </a:rPr>
              <a:t> (I / He/ She/ It/ DTS ít)         +    </a:t>
            </a:r>
            <a:r>
              <a:rPr lang="en-US" sz="2800" b="1">
                <a:solidFill>
                  <a:srgbClr val="FF0000"/>
                </a:solidFill>
                <a:sym typeface="+mn-ea"/>
              </a:rPr>
              <a:t>was</a:t>
            </a:r>
            <a:r>
              <a:rPr lang="en-US" sz="2800" b="1">
                <a:solidFill>
                  <a:srgbClr val="7030A0"/>
                </a:solidFill>
                <a:sym typeface="+mn-ea"/>
              </a:rPr>
              <a:t>       +    </a:t>
            </a:r>
            <a:r>
              <a:rPr lang="en-US" sz="2800" b="1">
                <a:solidFill>
                  <a:srgbClr val="FF0000"/>
                </a:solidFill>
                <a:sym typeface="+mn-ea"/>
              </a:rPr>
              <a:t>O</a:t>
            </a:r>
            <a:endParaRPr lang="en-US" sz="2800" b="1">
              <a:solidFill>
                <a:srgbClr val="FF0000"/>
              </a:solidFill>
            </a:endParaRPr>
          </a:p>
          <a:p>
            <a:endParaRPr lang="en-US" sz="1400" b="1">
              <a:solidFill>
                <a:srgbClr val="FF0000"/>
              </a:solidFill>
            </a:endParaRPr>
          </a:p>
          <a:p>
            <a:r>
              <a:rPr lang="en-US" sz="2800" b="1">
                <a:solidFill>
                  <a:srgbClr val="7030A0"/>
                </a:solidFill>
                <a:sym typeface="+mn-ea"/>
              </a:rPr>
              <a:t>(-)  </a:t>
            </a:r>
            <a:r>
              <a:rPr lang="en-US" sz="2800" b="1">
                <a:solidFill>
                  <a:srgbClr val="FF0000"/>
                </a:solidFill>
                <a:sym typeface="+mn-ea"/>
              </a:rPr>
              <a:t>S</a:t>
            </a:r>
            <a:r>
              <a:rPr lang="en-US" sz="2800" b="1">
                <a:solidFill>
                  <a:srgbClr val="7030A0"/>
                </a:solidFill>
                <a:sym typeface="+mn-ea"/>
              </a:rPr>
              <a:t> (They/ We/ You/ DTSN)  +  </a:t>
            </a:r>
            <a:r>
              <a:rPr lang="en-US" sz="2800" b="1">
                <a:solidFill>
                  <a:srgbClr val="FF0000"/>
                </a:solidFill>
                <a:sym typeface="+mn-ea"/>
              </a:rPr>
              <a:t>were not/ weren’t</a:t>
            </a:r>
            <a:r>
              <a:rPr lang="en-US" sz="2800" b="1">
                <a:solidFill>
                  <a:srgbClr val="7030A0"/>
                </a:solidFill>
                <a:sym typeface="+mn-ea"/>
              </a:rPr>
              <a:t>   +     </a:t>
            </a:r>
            <a:r>
              <a:rPr lang="en-US" sz="2800" b="1">
                <a:solidFill>
                  <a:srgbClr val="FF0000"/>
                </a:solidFill>
                <a:sym typeface="+mn-ea"/>
              </a:rPr>
              <a:t>O</a:t>
            </a:r>
            <a:r>
              <a:rPr lang="en-US" sz="2800" b="1">
                <a:solidFill>
                  <a:srgbClr val="7030A0"/>
                </a:solidFill>
                <a:sym typeface="+mn-ea"/>
              </a:rPr>
              <a:t>   </a:t>
            </a:r>
            <a:endParaRPr lang="en-US" sz="2800" b="1">
              <a:solidFill>
                <a:srgbClr val="7030A0"/>
              </a:solidFill>
            </a:endParaRPr>
          </a:p>
          <a:p>
            <a:r>
              <a:rPr lang="en-US" sz="2800" b="1">
                <a:solidFill>
                  <a:srgbClr val="7030A0"/>
                </a:solidFill>
                <a:sym typeface="+mn-ea"/>
              </a:rPr>
              <a:t>      </a:t>
            </a:r>
            <a:r>
              <a:rPr lang="en-US" sz="2800" b="1">
                <a:solidFill>
                  <a:srgbClr val="FF0000"/>
                </a:solidFill>
                <a:sym typeface="+mn-ea"/>
              </a:rPr>
              <a:t>S</a:t>
            </a:r>
            <a:r>
              <a:rPr lang="en-US" sz="2800" b="1">
                <a:solidFill>
                  <a:srgbClr val="7030A0"/>
                </a:solidFill>
                <a:sym typeface="+mn-ea"/>
              </a:rPr>
              <a:t> (He/ She/ It/ DTS ít)         +    </a:t>
            </a:r>
            <a:r>
              <a:rPr lang="en-US" sz="2800" b="1">
                <a:solidFill>
                  <a:srgbClr val="FF0000"/>
                </a:solidFill>
                <a:sym typeface="+mn-ea"/>
              </a:rPr>
              <a:t>was</a:t>
            </a:r>
            <a:r>
              <a:rPr lang="en-US" sz="2800" b="1">
                <a:solidFill>
                  <a:srgbClr val="7030A0"/>
                </a:solidFill>
                <a:sym typeface="+mn-ea"/>
              </a:rPr>
              <a:t>  </a:t>
            </a:r>
            <a:r>
              <a:rPr lang="en-US" sz="2800" b="1">
                <a:solidFill>
                  <a:srgbClr val="C00000"/>
                </a:solidFill>
                <a:sym typeface="+mn-ea"/>
              </a:rPr>
              <a:t>not/ wasn’t</a:t>
            </a:r>
            <a:r>
              <a:rPr lang="en-US" sz="2800" b="1">
                <a:solidFill>
                  <a:srgbClr val="7030A0"/>
                </a:solidFill>
                <a:sym typeface="+mn-ea"/>
              </a:rPr>
              <a:t>     +    </a:t>
            </a:r>
            <a:r>
              <a:rPr lang="en-US" sz="2800" b="1">
                <a:solidFill>
                  <a:srgbClr val="FF0000"/>
                </a:solidFill>
                <a:sym typeface="+mn-ea"/>
              </a:rPr>
              <a:t>O</a:t>
            </a:r>
          </a:p>
          <a:p>
            <a:endParaRPr lang="en-US" sz="1000" b="1">
              <a:solidFill>
                <a:srgbClr val="FF0000"/>
              </a:solidFill>
              <a:sym typeface="+mn-ea"/>
            </a:endParaRPr>
          </a:p>
          <a:p>
            <a:r>
              <a:rPr lang="en-US" sz="2800" b="1">
                <a:solidFill>
                  <a:srgbClr val="FF0000"/>
                </a:solidFill>
                <a:sym typeface="+mn-ea"/>
              </a:rPr>
              <a:t>(?) Were/ Was     +    S    +   O ?</a:t>
            </a:r>
            <a:endParaRPr lang="en-US" sz="2800"/>
          </a:p>
        </p:txBody>
      </p:sp>
      <p:sp>
        <p:nvSpPr>
          <p:cNvPr id="3" name="Text Box 2"/>
          <p:cNvSpPr txBox="1"/>
          <p:nvPr/>
        </p:nvSpPr>
        <p:spPr>
          <a:xfrm>
            <a:off x="156845" y="4147185"/>
            <a:ext cx="828929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VD: (+) They </a:t>
            </a:r>
            <a:r>
              <a:rPr lang="en-US" sz="2800">
                <a:solidFill>
                  <a:srgbClr val="C00000"/>
                </a:solidFill>
              </a:rPr>
              <a:t>were</a:t>
            </a:r>
            <a:r>
              <a:rPr lang="en-US" sz="2800"/>
              <a:t> in the city last year.</a:t>
            </a:r>
          </a:p>
          <a:p>
            <a:r>
              <a:rPr lang="en-US" sz="2800"/>
              <a:t>              He </a:t>
            </a:r>
            <a:r>
              <a:rPr lang="en-US" sz="2800">
                <a:solidFill>
                  <a:srgbClr val="C00000"/>
                </a:solidFill>
              </a:rPr>
              <a:t>was</a:t>
            </a:r>
            <a:r>
              <a:rPr lang="en-US" sz="2800"/>
              <a:t> in the countryside yesterday.</a:t>
            </a:r>
          </a:p>
          <a:p>
            <a:r>
              <a:rPr lang="en-US" sz="2800"/>
              <a:t>      (-)   Lan and Hoa </a:t>
            </a:r>
            <a:r>
              <a:rPr lang="en-US" sz="2800">
                <a:solidFill>
                  <a:srgbClr val="C00000"/>
                </a:solidFill>
              </a:rPr>
              <a:t>were not</a:t>
            </a:r>
            <a:r>
              <a:rPr lang="en-US" sz="2800"/>
              <a:t> students in 2019.</a:t>
            </a:r>
          </a:p>
          <a:p>
            <a:r>
              <a:rPr lang="en-US" sz="2800"/>
              <a:t>             She </a:t>
            </a:r>
            <a:r>
              <a:rPr lang="en-US" sz="2800">
                <a:solidFill>
                  <a:srgbClr val="C00000"/>
                </a:solidFill>
              </a:rPr>
              <a:t>wasn’t</a:t>
            </a:r>
            <a:r>
              <a:rPr lang="en-US" sz="2800"/>
              <a:t> a teacher in 1990.</a:t>
            </a:r>
          </a:p>
          <a:p>
            <a:r>
              <a:rPr lang="en-US" sz="2800"/>
              <a:t>     (?)   </a:t>
            </a:r>
            <a:r>
              <a:rPr lang="en-US" sz="2800">
                <a:solidFill>
                  <a:srgbClr val="C00000"/>
                </a:solidFill>
              </a:rPr>
              <a:t>Were </a:t>
            </a:r>
            <a:r>
              <a:rPr lang="en-US" sz="2800"/>
              <a:t>you a doctor in 2018</a:t>
            </a:r>
            <a:r>
              <a:rPr lang="en-US" sz="2800" b="1">
                <a:solidFill>
                  <a:srgbClr val="C00000"/>
                </a:solidFill>
              </a:rPr>
              <a:t>?</a:t>
            </a:r>
            <a:r>
              <a:rPr lang="en-US" sz="2800"/>
              <a:t> </a:t>
            </a:r>
          </a:p>
          <a:p>
            <a:r>
              <a:rPr lang="en-US" sz="2800"/>
              <a:t>            </a:t>
            </a:r>
            <a:r>
              <a:rPr lang="en-US" sz="2800">
                <a:solidFill>
                  <a:srgbClr val="C00000"/>
                </a:solidFill>
              </a:rPr>
              <a:t>Was</a:t>
            </a:r>
            <a:r>
              <a:rPr lang="en-US" sz="2800"/>
              <a:t> he a worker in 1989</a:t>
            </a:r>
            <a:r>
              <a:rPr lang="en-US" sz="2800" b="1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0645" y="135890"/>
            <a:ext cx="9131300" cy="6554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b. Với động từ</a:t>
            </a:r>
            <a:r>
              <a:rPr lang="en-US" sz="2800" b="1">
                <a:solidFill>
                  <a:srgbClr val="7030A0"/>
                </a:solidFill>
              </a:rPr>
              <a:t> </a:t>
            </a:r>
            <a:r>
              <a:rPr lang="en-US" sz="2800" b="1">
                <a:solidFill>
                  <a:srgbClr val="C00000"/>
                </a:solidFill>
              </a:rPr>
              <a:t>thường</a:t>
            </a:r>
            <a:r>
              <a:rPr lang="en-US" sz="2800" b="1">
                <a:solidFill>
                  <a:srgbClr val="7030A0"/>
                </a:solidFill>
              </a:rPr>
              <a:t>: </a:t>
            </a:r>
            <a:r>
              <a:rPr lang="en-US" sz="2800" b="1">
                <a:solidFill>
                  <a:schemeClr val="tx1"/>
                </a:solidFill>
              </a:rPr>
              <a:t>ta chia thành 2 dạng:</a:t>
            </a:r>
            <a:r>
              <a:rPr lang="en-US" sz="2800" b="1">
                <a:solidFill>
                  <a:srgbClr val="7030A0"/>
                </a:solidFill>
              </a:rPr>
              <a:t> động từ theo quy tắc ta thêm “ed”, động từ không theo quy tắc ta lấy ở cột 2. </a:t>
            </a:r>
          </a:p>
          <a:p>
            <a:r>
              <a:rPr lang="en-US" sz="2800" b="1">
                <a:solidFill>
                  <a:schemeClr val="tx1"/>
                </a:solidFill>
              </a:rPr>
              <a:t>*VD động từ theo QT ta thêm</a:t>
            </a:r>
            <a:r>
              <a:rPr lang="en-US" sz="2800" b="1">
                <a:solidFill>
                  <a:srgbClr val="7030A0"/>
                </a:solidFill>
              </a:rPr>
              <a:t> </a:t>
            </a:r>
            <a:r>
              <a:rPr lang="en-US" sz="2800" b="1">
                <a:solidFill>
                  <a:srgbClr val="FF0000"/>
                </a:solidFill>
              </a:rPr>
              <a:t>“ed”</a:t>
            </a:r>
            <a:r>
              <a:rPr lang="en-US" sz="2800" b="1">
                <a:solidFill>
                  <a:srgbClr val="7030A0"/>
                </a:solidFill>
              </a:rPr>
              <a:t> </a:t>
            </a:r>
            <a:r>
              <a:rPr lang="en-US" sz="2800" b="1">
                <a:solidFill>
                  <a:schemeClr val="tx1"/>
                </a:solidFill>
              </a:rPr>
              <a:t>như sau:</a:t>
            </a:r>
            <a:r>
              <a:rPr lang="en-US" sz="2800" b="1">
                <a:solidFill>
                  <a:srgbClr val="7030A0"/>
                </a:solidFill>
              </a:rPr>
              <a:t> </a:t>
            </a:r>
          </a:p>
          <a:p>
            <a:r>
              <a:rPr lang="en-US" sz="2800" b="1">
                <a:solidFill>
                  <a:srgbClr val="7030A0"/>
                </a:solidFill>
              </a:rPr>
              <a:t>- start -&gt; start</a:t>
            </a:r>
            <a:r>
              <a:rPr lang="en-US" sz="2800" b="1">
                <a:solidFill>
                  <a:srgbClr val="FF0000"/>
                </a:solidFill>
              </a:rPr>
              <a:t>ed</a:t>
            </a:r>
            <a:r>
              <a:rPr lang="en-US" sz="2800" b="1">
                <a:solidFill>
                  <a:srgbClr val="7030A0"/>
                </a:solidFill>
              </a:rPr>
              <a:t>        - cook -&gt; cooked	     - study -&gt;studi</a:t>
            </a:r>
            <a:r>
              <a:rPr lang="en-US" sz="2800" b="1">
                <a:solidFill>
                  <a:srgbClr val="FF0000"/>
                </a:solidFill>
              </a:rPr>
              <a:t>ed</a:t>
            </a:r>
          </a:p>
          <a:p>
            <a:r>
              <a:rPr lang="en-US" sz="2800" b="1">
                <a:solidFill>
                  <a:srgbClr val="7030A0"/>
                </a:solidFill>
              </a:rPr>
              <a:t>- need -&gt; needed	    </a:t>
            </a:r>
            <a:r>
              <a:rPr lang="en-US" sz="2800" b="1">
                <a:solidFill>
                  <a:srgbClr val="7030A0"/>
                </a:solidFill>
                <a:sym typeface="+mn-ea"/>
              </a:rPr>
              <a:t>- stop-&gt; stopp</a:t>
            </a:r>
            <a:r>
              <a:rPr lang="en-US" sz="2800" b="1">
                <a:solidFill>
                  <a:srgbClr val="FF0000"/>
                </a:solidFill>
                <a:sym typeface="+mn-ea"/>
              </a:rPr>
              <a:t>ed	     </a:t>
            </a:r>
            <a:r>
              <a:rPr lang="en-US" sz="2800" b="1">
                <a:solidFill>
                  <a:srgbClr val="7030A0"/>
                </a:solidFill>
                <a:sym typeface="+mn-ea"/>
              </a:rPr>
              <a:t>- play   -&gt;play</a:t>
            </a:r>
            <a:r>
              <a:rPr lang="en-US" sz="2800" b="1">
                <a:solidFill>
                  <a:srgbClr val="FF0000"/>
                </a:solidFill>
                <a:sym typeface="+mn-ea"/>
              </a:rPr>
              <a:t>ed</a:t>
            </a:r>
          </a:p>
          <a:p>
            <a:endParaRPr lang="en-US" sz="2800" b="1">
              <a:solidFill>
                <a:srgbClr val="FF0000"/>
              </a:solidFill>
              <a:sym typeface="+mn-ea"/>
            </a:endParaRPr>
          </a:p>
          <a:p>
            <a:r>
              <a:rPr lang="en-US" sz="2800" b="1">
                <a:solidFill>
                  <a:schemeClr val="tx1"/>
                </a:solidFill>
              </a:rPr>
              <a:t>*VD động từ không theo QT ta lấy ở </a:t>
            </a:r>
            <a:r>
              <a:rPr lang="en-US" sz="2800" b="1">
                <a:solidFill>
                  <a:srgbClr val="FF0000"/>
                </a:solidFill>
              </a:rPr>
              <a:t>cột 2</a:t>
            </a:r>
            <a:r>
              <a:rPr lang="en-US" sz="2800" b="1">
                <a:solidFill>
                  <a:schemeClr val="tx1"/>
                </a:solidFill>
              </a:rPr>
              <a:t> như sau:</a:t>
            </a:r>
          </a:p>
          <a:p>
            <a:r>
              <a:rPr lang="en-US" sz="2800" b="1">
                <a:solidFill>
                  <a:schemeClr val="tx1"/>
                </a:solidFill>
              </a:rPr>
              <a:t>- go -&gt; </a:t>
            </a:r>
            <a:r>
              <a:rPr lang="en-US" sz="2800" b="1">
                <a:solidFill>
                  <a:srgbClr val="FF0000"/>
                </a:solidFill>
              </a:rPr>
              <a:t>went</a:t>
            </a:r>
            <a:r>
              <a:rPr lang="en-US" sz="2800" b="1">
                <a:solidFill>
                  <a:schemeClr val="tx1"/>
                </a:solidFill>
              </a:rPr>
              <a:t>  -&gt; gone: đi</a:t>
            </a:r>
          </a:p>
          <a:p>
            <a:r>
              <a:rPr lang="en-US" sz="2800" b="1">
                <a:solidFill>
                  <a:schemeClr val="tx1"/>
                </a:solidFill>
              </a:rPr>
              <a:t>- do -&gt; </a:t>
            </a:r>
            <a:r>
              <a:rPr lang="en-US" sz="2800" b="1">
                <a:solidFill>
                  <a:srgbClr val="FF0000"/>
                </a:solidFill>
              </a:rPr>
              <a:t>did</a:t>
            </a:r>
            <a:r>
              <a:rPr lang="en-US" sz="2800" b="1">
                <a:solidFill>
                  <a:schemeClr val="tx1"/>
                </a:solidFill>
              </a:rPr>
              <a:t>     -&gt; done: làm</a:t>
            </a:r>
          </a:p>
          <a:p>
            <a:r>
              <a:rPr lang="en-US" sz="2800" b="1">
                <a:solidFill>
                  <a:schemeClr val="tx1"/>
                </a:solidFill>
              </a:rPr>
              <a:t>- come -&gt; </a:t>
            </a:r>
            <a:r>
              <a:rPr lang="en-US" sz="2800" b="1">
                <a:solidFill>
                  <a:srgbClr val="FF0000"/>
                </a:solidFill>
              </a:rPr>
              <a:t>came</a:t>
            </a:r>
            <a:r>
              <a:rPr lang="en-US" sz="2800" b="1">
                <a:solidFill>
                  <a:schemeClr val="tx1"/>
                </a:solidFill>
              </a:rPr>
              <a:t> -&gt; come: đến</a:t>
            </a:r>
          </a:p>
          <a:p>
            <a:r>
              <a:rPr lang="en-US" sz="2800" b="1">
                <a:solidFill>
                  <a:schemeClr val="tx1"/>
                </a:solidFill>
              </a:rPr>
              <a:t>- see -&gt; </a:t>
            </a:r>
            <a:r>
              <a:rPr lang="en-US" sz="2800" b="1">
                <a:solidFill>
                  <a:srgbClr val="FF0000"/>
                </a:solidFill>
              </a:rPr>
              <a:t>saw</a:t>
            </a:r>
            <a:r>
              <a:rPr lang="en-US" sz="2800" b="1">
                <a:solidFill>
                  <a:schemeClr val="tx1"/>
                </a:solidFill>
              </a:rPr>
              <a:t> -&gt; seen: nhìn thấy</a:t>
            </a:r>
          </a:p>
          <a:p>
            <a:r>
              <a:rPr lang="en-US" sz="2800" b="1">
                <a:solidFill>
                  <a:schemeClr val="tx1"/>
                </a:solidFill>
              </a:rPr>
              <a:t>- eat -&gt; </a:t>
            </a:r>
            <a:r>
              <a:rPr lang="en-US" sz="2800" b="1">
                <a:solidFill>
                  <a:srgbClr val="FF0000"/>
                </a:solidFill>
              </a:rPr>
              <a:t>ate </a:t>
            </a:r>
            <a:r>
              <a:rPr lang="en-US" sz="2800" b="1">
                <a:solidFill>
                  <a:schemeClr val="tx1"/>
                </a:solidFill>
              </a:rPr>
              <a:t> -&gt; eaten: ăn</a:t>
            </a:r>
          </a:p>
          <a:p>
            <a:r>
              <a:rPr lang="en-US" sz="2800" b="1">
                <a:solidFill>
                  <a:schemeClr val="tx1"/>
                </a:solidFill>
              </a:rPr>
              <a:t>- have -&gt; </a:t>
            </a:r>
            <a:r>
              <a:rPr lang="en-US" sz="2800" b="1">
                <a:solidFill>
                  <a:srgbClr val="FF0000"/>
                </a:solidFill>
              </a:rPr>
              <a:t>had</a:t>
            </a:r>
            <a:r>
              <a:rPr lang="en-US" sz="2800" b="1">
                <a:solidFill>
                  <a:schemeClr val="tx1"/>
                </a:solidFill>
              </a:rPr>
              <a:t> -&gt; had: có</a:t>
            </a:r>
          </a:p>
          <a:p>
            <a:endParaRPr 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0645" y="242570"/>
            <a:ext cx="152273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- FORM: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79400" y="826770"/>
            <a:ext cx="8462645" cy="175323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sym typeface="+mn-ea"/>
              </a:rPr>
              <a:t>(+) </a:t>
            </a:r>
            <a:r>
              <a:rPr lang="en-US" sz="3600" b="1">
                <a:solidFill>
                  <a:srgbClr val="FF0000"/>
                </a:solidFill>
                <a:sym typeface="+mn-ea"/>
              </a:rPr>
              <a:t>S     </a:t>
            </a:r>
            <a:r>
              <a:rPr lang="en-US" sz="3600" b="1">
                <a:solidFill>
                  <a:srgbClr val="7030A0"/>
                </a:solidFill>
                <a:sym typeface="+mn-ea"/>
              </a:rPr>
              <a:t>+       </a:t>
            </a:r>
            <a:r>
              <a:rPr lang="en-US" sz="3600" b="1">
                <a:solidFill>
                  <a:srgbClr val="FF0000"/>
                </a:solidFill>
                <a:sym typeface="+mn-ea"/>
              </a:rPr>
              <a:t>V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  <a:sym typeface="+mn-ea"/>
              </a:rPr>
              <a:t>(ed/c2)</a:t>
            </a:r>
            <a:r>
              <a:rPr lang="en-US" sz="3600" b="1">
                <a:solidFill>
                  <a:srgbClr val="7030A0"/>
                </a:solidFill>
                <a:sym typeface="+mn-ea"/>
              </a:rPr>
              <a:t>   +     </a:t>
            </a:r>
            <a:r>
              <a:rPr lang="en-US" sz="3600" b="1">
                <a:solidFill>
                  <a:srgbClr val="FF0000"/>
                </a:solidFill>
                <a:sym typeface="+mn-ea"/>
              </a:rPr>
              <a:t>O</a:t>
            </a:r>
            <a:r>
              <a:rPr lang="en-US" sz="3600" b="1">
                <a:solidFill>
                  <a:srgbClr val="7030A0"/>
                </a:solidFill>
                <a:sym typeface="+mn-ea"/>
              </a:rPr>
              <a:t>   </a:t>
            </a:r>
            <a:endParaRPr lang="en-US" sz="3600" b="1">
              <a:solidFill>
                <a:srgbClr val="7030A0"/>
              </a:solidFill>
            </a:endParaRPr>
          </a:p>
          <a:p>
            <a:r>
              <a:rPr lang="en-US" sz="3600" b="1">
                <a:solidFill>
                  <a:srgbClr val="7030A0"/>
                </a:solidFill>
                <a:sym typeface="+mn-ea"/>
              </a:rPr>
              <a:t>(-)  </a:t>
            </a:r>
            <a:r>
              <a:rPr lang="en-US" sz="3600" b="1">
                <a:solidFill>
                  <a:srgbClr val="FF0000"/>
                </a:solidFill>
                <a:sym typeface="+mn-ea"/>
              </a:rPr>
              <a:t>S</a:t>
            </a:r>
            <a:r>
              <a:rPr lang="en-US" sz="3600" b="1">
                <a:solidFill>
                  <a:srgbClr val="7030A0"/>
                </a:solidFill>
                <a:sym typeface="+mn-ea"/>
              </a:rPr>
              <a:t>     +     did </a:t>
            </a:r>
            <a:r>
              <a:rPr lang="en-US" sz="3600" b="1">
                <a:solidFill>
                  <a:srgbClr val="FF0000"/>
                </a:solidFill>
                <a:sym typeface="+mn-ea"/>
              </a:rPr>
              <a:t>not/ didn’t</a:t>
            </a:r>
            <a:r>
              <a:rPr lang="en-US" sz="3600" b="1">
                <a:solidFill>
                  <a:srgbClr val="7030A0"/>
                </a:solidFill>
                <a:sym typeface="+mn-ea"/>
              </a:rPr>
              <a:t>   +      V      +      </a:t>
            </a:r>
            <a:r>
              <a:rPr lang="en-US" sz="3600" b="1">
                <a:solidFill>
                  <a:srgbClr val="FF0000"/>
                </a:solidFill>
                <a:sym typeface="+mn-ea"/>
              </a:rPr>
              <a:t>O</a:t>
            </a:r>
            <a:r>
              <a:rPr lang="en-US" sz="3600" b="1">
                <a:solidFill>
                  <a:srgbClr val="7030A0"/>
                </a:solidFill>
                <a:sym typeface="+mn-ea"/>
              </a:rPr>
              <a:t>   </a:t>
            </a:r>
            <a:endParaRPr lang="en-US" sz="3600" b="1">
              <a:solidFill>
                <a:srgbClr val="FF0000"/>
              </a:solidFill>
              <a:sym typeface="+mn-ea"/>
            </a:endParaRPr>
          </a:p>
          <a:p>
            <a:r>
              <a:rPr lang="en-US" sz="3600" b="1">
                <a:solidFill>
                  <a:schemeClr val="accent5">
                    <a:lumMod val="75000"/>
                  </a:schemeClr>
                </a:solidFill>
                <a:sym typeface="+mn-ea"/>
              </a:rPr>
              <a:t>(?) </a:t>
            </a:r>
            <a:r>
              <a:rPr lang="en-US" sz="3600" b="1">
                <a:solidFill>
                  <a:srgbClr val="002060"/>
                </a:solidFill>
                <a:sym typeface="+mn-ea"/>
              </a:rPr>
              <a:t>Did</a:t>
            </a:r>
            <a:r>
              <a:rPr lang="en-US" sz="3600" b="1">
                <a:solidFill>
                  <a:srgbClr val="FF0000"/>
                </a:solidFill>
                <a:sym typeface="+mn-ea"/>
              </a:rPr>
              <a:t>     +    S       +   </a:t>
            </a:r>
            <a:r>
              <a:rPr lang="en-US" sz="3600" b="1">
                <a:solidFill>
                  <a:srgbClr val="002060"/>
                </a:solidFill>
                <a:sym typeface="+mn-ea"/>
              </a:rPr>
              <a:t>V </a:t>
            </a:r>
            <a:r>
              <a:rPr lang="en-US" sz="3600" b="1">
                <a:solidFill>
                  <a:srgbClr val="FF0000"/>
                </a:solidFill>
                <a:sym typeface="+mn-ea"/>
              </a:rPr>
              <a:t>      +      O ?</a:t>
            </a:r>
            <a:endParaRPr lang="en-US" sz="3600"/>
          </a:p>
        </p:txBody>
      </p:sp>
      <p:sp>
        <p:nvSpPr>
          <p:cNvPr id="3" name="Text Box 2"/>
          <p:cNvSpPr txBox="1"/>
          <p:nvPr/>
        </p:nvSpPr>
        <p:spPr>
          <a:xfrm>
            <a:off x="279400" y="2858770"/>
            <a:ext cx="737806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</a:rPr>
              <a:t>VD: </a:t>
            </a:r>
          </a:p>
          <a:p>
            <a:r>
              <a:rPr lang="en-US" sz="3200"/>
              <a:t>(+) I </a:t>
            </a:r>
            <a:r>
              <a:rPr lang="en-US" sz="3200">
                <a:solidFill>
                  <a:srgbClr val="C00000"/>
                </a:solidFill>
              </a:rPr>
              <a:t>played</a:t>
            </a:r>
            <a:r>
              <a:rPr lang="en-US" sz="3200"/>
              <a:t> football yesterday.</a:t>
            </a:r>
          </a:p>
          <a:p>
            <a:r>
              <a:rPr lang="en-US" sz="3200"/>
              <a:t>(-)  She </a:t>
            </a:r>
            <a:r>
              <a:rPr lang="en-US" sz="3200">
                <a:solidFill>
                  <a:srgbClr val="7030A0"/>
                </a:solidFill>
              </a:rPr>
              <a:t>did not</a:t>
            </a:r>
            <a:r>
              <a:rPr lang="en-US" sz="3200"/>
              <a:t> go to school last week.</a:t>
            </a:r>
          </a:p>
          <a:p>
            <a:r>
              <a:rPr lang="en-US" sz="3200"/>
              <a:t>(?) </a:t>
            </a:r>
            <a:r>
              <a:rPr lang="en-US" sz="3200">
                <a:solidFill>
                  <a:srgbClr val="C00000"/>
                </a:solidFill>
              </a:rPr>
              <a:t>Did</a:t>
            </a:r>
            <a:r>
              <a:rPr lang="en-US" sz="3200"/>
              <a:t> you watch TV last night?</a:t>
            </a:r>
          </a:p>
          <a:p>
            <a:r>
              <a:rPr lang="en-US" sz="3200"/>
              <a:t>      Yes, I did./ No, I didn’t.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026" y="1070500"/>
            <a:ext cx="2536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3572" y="1424443"/>
            <a:ext cx="34968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/>
              <a:t>The past simple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257032" y="2874729"/>
            <a:ext cx="8629936" cy="3301388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26" y="2132329"/>
            <a:ext cx="3703791" cy="9477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6666" y="3234050"/>
            <a:ext cx="71506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/>
              <a:t>We use the past simple to talk about something that happened in the past.</a:t>
            </a:r>
          </a:p>
        </p:txBody>
      </p:sp>
      <p:sp>
        <p:nvSpPr>
          <p:cNvPr id="3" name="Rectangle 2"/>
          <p:cNvSpPr/>
          <p:nvPr/>
        </p:nvSpPr>
        <p:spPr>
          <a:xfrm>
            <a:off x="996666" y="4258788"/>
            <a:ext cx="14522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081" y="4869002"/>
            <a:ext cx="58451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/>
              <a:t>I </a:t>
            </a:r>
            <a:r>
              <a:rPr lang="en-US" sz="2600" b="1"/>
              <a:t>played</a:t>
            </a:r>
            <a:r>
              <a:rPr lang="en-US" sz="2600"/>
              <a:t> badminton with Phong yesterday.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8191" y="232306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17188" y="1953038"/>
            <a:ext cx="2111832" cy="461665"/>
            <a:chOff x="1230086" y="1785257"/>
            <a:chExt cx="2111832" cy="461665"/>
          </a:xfrm>
        </p:grpSpPr>
        <p:sp>
          <p:nvSpPr>
            <p:cNvPr id="33" name="TextBox 3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56173" y="1946700"/>
            <a:ext cx="2049781" cy="461665"/>
            <a:chOff x="1230086" y="1785257"/>
            <a:chExt cx="2049781" cy="461665"/>
          </a:xfrm>
        </p:grpSpPr>
        <p:sp>
          <p:nvSpPr>
            <p:cNvPr id="36" name="TextBox 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2508" y="2497761"/>
            <a:ext cx="7180427" cy="461665"/>
            <a:chOff x="369902" y="2142097"/>
            <a:chExt cx="7180427" cy="461665"/>
          </a:xfrm>
        </p:grpSpPr>
        <p:sp>
          <p:nvSpPr>
            <p:cNvPr id="39" name="TextBox 38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44733" y="2142097"/>
              <a:ext cx="6705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dad _______ a lot of tennis some years ago.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8075" y="2975819"/>
            <a:ext cx="1796143" cy="461665"/>
            <a:chOff x="1230086" y="1785257"/>
            <a:chExt cx="1796143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061210" y="2969481"/>
            <a:ext cx="2349641" cy="461665"/>
            <a:chOff x="1230086" y="1785257"/>
            <a:chExt cx="2349641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played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82508" y="3509654"/>
            <a:ext cx="7790310" cy="470318"/>
            <a:chOff x="363373" y="4026312"/>
            <a:chExt cx="7790310" cy="470318"/>
          </a:xfrm>
        </p:grpSpPr>
        <p:sp>
          <p:nvSpPr>
            <p:cNvPr id="48" name="TextBox 47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38202" y="4026312"/>
              <a:ext cx="7315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was at the gym last Sunday, but I _______ you there.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95416" y="4054012"/>
            <a:ext cx="3374583" cy="461665"/>
            <a:chOff x="1230086" y="1785257"/>
            <a:chExt cx="3374583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saw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045967" y="4047674"/>
            <a:ext cx="3002378" cy="461665"/>
            <a:chOff x="1230086" y="1785257"/>
            <a:chExt cx="3002378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see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93394" y="4650929"/>
            <a:ext cx="8131964" cy="470318"/>
            <a:chOff x="363373" y="3312302"/>
            <a:chExt cx="8131964" cy="470318"/>
          </a:xfrm>
        </p:grpSpPr>
        <p:sp>
          <p:nvSpPr>
            <p:cNvPr id="57" name="TextBox 56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8202" y="3312302"/>
              <a:ext cx="7657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teacher _______ us about our homework this morning.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2159" y="5151549"/>
            <a:ext cx="4113820" cy="461665"/>
            <a:chOff x="1230086" y="1785257"/>
            <a:chExt cx="4113820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11086" y="1785257"/>
              <a:ext cx="37328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ask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048312" y="5134587"/>
            <a:ext cx="3296328" cy="461665"/>
            <a:chOff x="1230086" y="1785257"/>
            <a:chExt cx="3296328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asking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49850" y="1495769"/>
            <a:ext cx="7734834" cy="470318"/>
            <a:chOff x="363373" y="1262747"/>
            <a:chExt cx="7734834" cy="470318"/>
          </a:xfrm>
        </p:grpSpPr>
        <p:sp>
          <p:nvSpPr>
            <p:cNvPr id="66" name="TextBox 6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27313" y="1271400"/>
              <a:ext cx="7270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There _______ an interesting match on TV last night.</a:t>
              </a:r>
              <a:endParaRPr lang="en-US" sz="2400" i="1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04280" y="5739501"/>
            <a:ext cx="6869272" cy="470318"/>
            <a:chOff x="363373" y="3312302"/>
            <a:chExt cx="6869272" cy="470318"/>
          </a:xfrm>
        </p:grpSpPr>
        <p:sp>
          <p:nvSpPr>
            <p:cNvPr id="69" name="TextBox 68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38203" y="3312302"/>
              <a:ext cx="639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_______ sleep well last night?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13045" y="6240121"/>
            <a:ext cx="3356954" cy="461665"/>
            <a:chOff x="1230086" y="1785257"/>
            <a:chExt cx="3356954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11086" y="1785257"/>
              <a:ext cx="2975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059198" y="6223159"/>
            <a:ext cx="2975954" cy="461665"/>
            <a:chOff x="1230086" y="1785257"/>
            <a:chExt cx="2975954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 you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140307" y="1946700"/>
            <a:ext cx="2049781" cy="461665"/>
            <a:chOff x="1230086" y="1785257"/>
            <a:chExt cx="2049781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was</a:t>
              </a:r>
              <a:endParaRPr lang="en-US" sz="24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145344" y="2969481"/>
            <a:ext cx="2349641" cy="461665"/>
            <a:chOff x="1230086" y="1785257"/>
            <a:chExt cx="2349641" cy="461665"/>
          </a:xfrm>
        </p:grpSpPr>
        <p:sp>
          <p:nvSpPr>
            <p:cNvPr id="81" name="TextBox 8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playing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130101" y="4047674"/>
            <a:ext cx="3002378" cy="461665"/>
            <a:chOff x="1230086" y="1785257"/>
            <a:chExt cx="3002378" cy="461665"/>
          </a:xfrm>
        </p:grpSpPr>
        <p:sp>
          <p:nvSpPr>
            <p:cNvPr id="84" name="TextBox 8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see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132446" y="5134587"/>
            <a:ext cx="3296328" cy="461665"/>
            <a:chOff x="1230086" y="1785257"/>
            <a:chExt cx="3296328" cy="461665"/>
          </a:xfrm>
        </p:grpSpPr>
        <p:sp>
          <p:nvSpPr>
            <p:cNvPr id="87" name="TextBox 8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 ask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143332" y="6223159"/>
            <a:ext cx="2975954" cy="461665"/>
            <a:chOff x="1230086" y="1785257"/>
            <a:chExt cx="2975954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 you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6140307" y="196608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056173" y="296922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121307" y="406230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95416" y="516466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061829" y="621812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2" grpId="0" animBg="1"/>
      <p:bldP spid="93" grpId="0" animBg="1"/>
      <p:bldP spid="94" grpId="0" animBg="1"/>
      <p:bldP spid="9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1152</Words>
  <Application>Microsoft Office PowerPoint</Application>
  <PresentationFormat>On-screen Show (4:3)</PresentationFormat>
  <Paragraphs>169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120</cp:revision>
  <dcterms:created xsi:type="dcterms:W3CDTF">2020-12-09T02:04:00Z</dcterms:created>
  <dcterms:modified xsi:type="dcterms:W3CDTF">2023-02-16T04:35:18Z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7B33A60024CD4824AF5148BB089DC9CE</vt:lpwstr>
  </property>
  <property fmtid="{D5CDD505-2E9C-101B-9397-08002B2CF9AE}" pid="3" name="KSOProductBuildVer">
    <vt:lpwstr>1033-11.2.0.10382</vt:lpwstr>
  </property>
</Properties>
</file>