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304" r:id="rId3"/>
    <p:sldId id="280" r:id="rId4"/>
    <p:sldId id="305" r:id="rId5"/>
    <p:sldId id="295" r:id="rId6"/>
    <p:sldId id="258" r:id="rId7"/>
    <p:sldId id="288" r:id="rId8"/>
    <p:sldId id="307" r:id="rId9"/>
    <p:sldId id="308" r:id="rId10"/>
    <p:sldId id="296" r:id="rId11"/>
    <p:sldId id="306" r:id="rId12"/>
    <p:sldId id="291" r:id="rId13"/>
    <p:sldId id="309" r:id="rId14"/>
    <p:sldId id="321" r:id="rId15"/>
    <p:sldId id="319" r:id="rId16"/>
    <p:sldId id="292" r:id="rId17"/>
    <p:sldId id="310" r:id="rId18"/>
    <p:sldId id="320" r:id="rId19"/>
    <p:sldId id="297" r:id="rId20"/>
    <p:sldId id="298" r:id="rId21"/>
    <p:sldId id="299" r:id="rId22"/>
    <p:sldId id="300" r:id="rId23"/>
    <p:sldId id="312" r:id="rId24"/>
    <p:sldId id="311" r:id="rId25"/>
    <p:sldId id="313" r:id="rId26"/>
    <p:sldId id="301" r:id="rId27"/>
    <p:sldId id="314" r:id="rId28"/>
    <p:sldId id="316" r:id="rId29"/>
    <p:sldId id="315" r:id="rId30"/>
    <p:sldId id="302" r:id="rId31"/>
    <p:sldId id="285" r:id="rId32"/>
    <p:sldId id="303"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CC"/>
    <a:srgbClr val="3333FF"/>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85" d="100"/>
          <a:sy n="85" d="100"/>
        </p:scale>
        <p:origin x="49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843283" y="1677046"/>
            <a:ext cx="7447128" cy="3231654"/>
          </a:xfrm>
          <a:prstGeom prst="rect">
            <a:avLst/>
          </a:prstGeom>
        </p:spPr>
        <p:txBody>
          <a:bodyPr wrap="square">
            <a:spAutoFit/>
          </a:bodyPr>
          <a:lstStyle/>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ỨNG DỤNG TIN HỌC</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BẢNG TÍNH ĐIỆN TỬ CƠ BẢN</a:t>
            </a:r>
            <a:endParaRPr lang="en-US" sz="40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solidFill>
                  <a:srgbClr val="002060"/>
                </a:solidFill>
                <a:latin typeface="Times New Roman" panose="02020603050405020304" pitchFamily="18" charset="0"/>
                <a:ea typeface="Times New Roman" panose="02020603050405020304" pitchFamily="18" charset="0"/>
              </a:rPr>
              <a:t>PHẦN MỀM TRÌNH CHIẾU CƠ BẢN</a:t>
            </a:r>
            <a:endParaRPr lang="en-US" sz="4000">
              <a:solidFill>
                <a:srgbClr val="00206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148121" y="351008"/>
            <a:ext cx="1899879" cy="523220"/>
          </a:xfrm>
          <a:prstGeom prst="rect">
            <a:avLst/>
          </a:prstGeom>
        </p:spPr>
        <p:txBody>
          <a:bodyPr wrap="none">
            <a:spAutoFit/>
          </a:bodyPr>
          <a:lstStyle/>
          <a:p>
            <a:r>
              <a:rPr lang="en-US" sz="2800" b="1">
                <a:solidFill>
                  <a:srgbClr val="C00000"/>
                </a:solidFill>
                <a:latin typeface="Times New Roman" panose="02020603050405020304" pitchFamily="18" charset="0"/>
                <a:ea typeface="Times New Roman" panose="02020603050405020304" pitchFamily="18" charset="0"/>
              </a:rPr>
              <a:t>CHỦ ĐỀ </a:t>
            </a:r>
            <a:r>
              <a:rPr lang="en-US" sz="2800" b="1">
                <a:solidFill>
                  <a:srgbClr val="0070C0"/>
                </a:solidFill>
                <a:latin typeface="Times New Roman" panose="02020603050405020304" pitchFamily="18" charset="0"/>
                <a:ea typeface="Times New Roman" panose="02020603050405020304" pitchFamily="18" charset="0"/>
              </a:rPr>
              <a:t>E</a:t>
            </a:r>
            <a:endParaRPr lang="en-US" sz="2800"/>
          </a:p>
        </p:txBody>
      </p:sp>
    </p:spTree>
    <p:extLst>
      <p:ext uri="{BB962C8B-B14F-4D97-AF65-F5344CB8AC3E}">
        <p14:creationId xmlns:p14="http://schemas.microsoft.com/office/powerpoint/2010/main" val="290943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8548" y="1259995"/>
            <a:ext cx="8911988" cy="15788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Cửa sổ làm việc của excel có nhiều lệnh tương tự với word, cách thao tác và tác dụng cũng tương tự. Em hãy khám phá những lệnh tương tự nhau</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1678674" y="3109194"/>
            <a:ext cx="8761861" cy="316877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090989" y="376445"/>
            <a:ext cx="2719591" cy="613245"/>
          </a:xfrm>
          <a:prstGeom prst="rect">
            <a:avLst/>
          </a:prstGeom>
        </p:spPr>
        <p:txBody>
          <a:bodyPr wrap="none">
            <a:spAutoFit/>
          </a:bodyPr>
          <a:lstStyle/>
          <a:p>
            <a:pPr algn="just">
              <a:lnSpc>
                <a:spcPct val="115000"/>
              </a:lnSpc>
              <a:spcBef>
                <a:spcPts val="600"/>
              </a:spcBef>
              <a:spcAft>
                <a:spcPts val="600"/>
              </a:spcAft>
            </a:pPr>
            <a:r>
              <a:rPr lang="en-US" sz="3200" b="1">
                <a:solidFill>
                  <a:srgbClr val="7030A0"/>
                </a:solidFill>
                <a:latin typeface="Times New Roman" panose="02020603050405020304" pitchFamily="18" charset="0"/>
                <a:ea typeface="Times New Roman" panose="02020603050405020304" pitchFamily="18" charset="0"/>
              </a:rPr>
              <a:t>HOẠT ĐỘNG</a:t>
            </a:r>
          </a:p>
        </p:txBody>
      </p:sp>
    </p:spTree>
    <p:extLst>
      <p:ext uri="{BB962C8B-B14F-4D97-AF65-F5344CB8AC3E}">
        <p14:creationId xmlns:p14="http://schemas.microsoft.com/office/powerpoint/2010/main" val="22418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244" y="662381"/>
            <a:ext cx="9890077" cy="467204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T</a:t>
            </a:r>
            <a:r>
              <a:rPr lang="vi-VN" sz="2800" b="1" i="1">
                <a:latin typeface="Times New Roman" panose="02020603050405020304" pitchFamily="18" charset="0"/>
                <a:ea typeface="Times New Roman" panose="02020603050405020304" pitchFamily="18" charset="0"/>
              </a:rPr>
              <a:t>rả lời:</a:t>
            </a:r>
          </a:p>
          <a:p>
            <a:pPr algn="just">
              <a:lnSpc>
                <a:spcPct val="115000"/>
              </a:lnSpc>
              <a:spcBef>
                <a:spcPts val="600"/>
              </a:spcBef>
              <a:spcAft>
                <a:spcPts val="600"/>
              </a:spcAft>
            </a:pPr>
            <a:r>
              <a:rPr lang="vi-VN" sz="2800">
                <a:latin typeface="Times New Roman" panose="02020603050405020304" pitchFamily="18" charset="0"/>
                <a:ea typeface="Times New Roman" panose="02020603050405020304" pitchFamily="18" charset="0"/>
              </a:rPr>
              <a:t>Những lệnh tương tự với Word ở cửa sổ làm việc của Excel là: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Chỉnh cỡ chữ, kiểu chữ, phông chữ, in đậm, in nghiêng, ngạch chân.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Các lệnh thiết lập định dạng trang như căn lề trái, căn lề phải, căn giữa,...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Các lệnh thiết lập khổ giấy dọc, khổ giấy ngang, kích thước khổ giấy,...</a:t>
            </a:r>
          </a:p>
        </p:txBody>
      </p:sp>
    </p:spTree>
    <p:extLst>
      <p:ext uri="{BB962C8B-B14F-4D97-AF65-F5344CB8AC3E}">
        <p14:creationId xmlns:p14="http://schemas.microsoft.com/office/powerpoint/2010/main" val="22869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69993" y="1183049"/>
            <a:ext cx="7780569" cy="553998"/>
            <a:chOff x="676256" y="1379897"/>
            <a:chExt cx="7780569" cy="553998"/>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391708"/>
              <a:ext cx="7356373" cy="523220"/>
            </a:xfrm>
            <a:prstGeom prst="rect">
              <a:avLst/>
            </a:prstGeom>
            <a:noFill/>
          </p:spPr>
          <p:txBody>
            <a:bodyPr wrap="none" rtlCol="0">
              <a:spAutoFit/>
            </a:bodyPr>
            <a:lstStyle>
              <a:defPPr>
                <a:defRPr lang="en-US"/>
              </a:defPPr>
              <a:lvl1pPr>
                <a:defRPr sz="2800" b="1">
                  <a:latin typeface="Times New Roman" panose="02020603050405020304" pitchFamily="18" charset="0"/>
                  <a:cs typeface="Times New Roman" panose="02020603050405020304" pitchFamily="18" charset="0"/>
                </a:defRPr>
              </a:lvl1pPr>
            </a:lstStyle>
            <a:p>
              <a:r>
                <a:rPr lang="en-US"/>
                <a:t>THỰC HÀNH LÀM QUEN VỚI BẢNG TÍNH</a:t>
              </a:r>
              <a:endParaRPr lang="en-US" dirty="0"/>
            </a:p>
          </p:txBody>
        </p:sp>
      </p:grpSp>
      <p:sp>
        <p:nvSpPr>
          <p:cNvPr id="2" name="Rectangle 1"/>
          <p:cNvSpPr/>
          <p:nvPr/>
        </p:nvSpPr>
        <p:spPr>
          <a:xfrm>
            <a:off x="869993" y="2190636"/>
            <a:ext cx="9952682"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Cửa sổ trình soạn thảo Word đang mở có trang văn bản chứa Bảng chỉ số BMI của một nhóm. Hãy mở thêm cửa sổ Excel và sao chép bảng này từ Word sang Excel.</a:t>
            </a:r>
          </a:p>
        </p:txBody>
      </p:sp>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642031"/>
            <a:ext cx="9676263" cy="3185487"/>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Chọn bảng cần copy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Nhấn Ctrl+C để sao chép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Di chuyển chuột sang bảng tính Excel đang mở</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Chọn vị trí cần đặt bảng. Nhấn Ctrl+V để dán dữ liệu </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Tree>
    <p:extLst>
      <p:ext uri="{BB962C8B-B14F-4D97-AF65-F5344CB8AC3E}">
        <p14:creationId xmlns:p14="http://schemas.microsoft.com/office/powerpoint/2010/main" val="151399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450" y="204716"/>
            <a:ext cx="10951260" cy="6086902"/>
          </a:xfrm>
          <a:prstGeom prst="rect">
            <a:avLst/>
          </a:prstGeom>
        </p:spPr>
      </p:pic>
    </p:spTree>
    <p:extLst>
      <p:ext uri="{BB962C8B-B14F-4D97-AF65-F5344CB8AC3E}">
        <p14:creationId xmlns:p14="http://schemas.microsoft.com/office/powerpoint/2010/main" val="283325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350327" y="277091"/>
            <a:ext cx="3186545"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Căn chỉnh cho phù hợp</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1336" y="1343891"/>
            <a:ext cx="7424525" cy="4963462"/>
          </a:xfrm>
          <a:prstGeom prst="rect">
            <a:avLst/>
          </a:prstGeom>
        </p:spPr>
      </p:pic>
    </p:spTree>
    <p:extLst>
      <p:ext uri="{BB962C8B-B14F-4D97-AF65-F5344CB8AC3E}">
        <p14:creationId xmlns:p14="http://schemas.microsoft.com/office/powerpoint/2010/main" val="2412632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2" name="Rectangle 1"/>
          <p:cNvSpPr/>
          <p:nvPr/>
        </p:nvSpPr>
        <p:spPr>
          <a:xfrm>
            <a:off x="981455" y="1821591"/>
            <a:ext cx="9892146"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Tính tổng cân nặng và điền thêm vào ô dưới cùng của cột cân nặng</a:t>
            </a:r>
          </a:p>
        </p:txBody>
      </p:sp>
    </p:spTree>
    <p:extLst>
      <p:ext uri="{BB962C8B-B14F-4D97-AF65-F5344CB8AC3E}">
        <p14:creationId xmlns:p14="http://schemas.microsoft.com/office/powerpoint/2010/main" val="175427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
        <p:nvSpPr>
          <p:cNvPr id="2" name="Rectangle 1"/>
          <p:cNvSpPr/>
          <p:nvPr/>
        </p:nvSpPr>
        <p:spPr>
          <a:xfrm>
            <a:off x="981455" y="1683045"/>
            <a:ext cx="9892146" cy="3031599"/>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Trong cột cân nặng, đánh dấu chọn khối ô số liệu từ ô đầu tiên đến ô cuối cùng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Nháy chuột vào lệnh ∑</a:t>
            </a:r>
          </a:p>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Kết quả mới xuất hiện trong ô dưới cùng cột Cân nặng là gì?</a:t>
            </a:r>
          </a:p>
        </p:txBody>
      </p:sp>
    </p:spTree>
    <p:extLst>
      <p:ext uri="{BB962C8B-B14F-4D97-AF65-F5344CB8AC3E}">
        <p14:creationId xmlns:p14="http://schemas.microsoft.com/office/powerpoint/2010/main" val="110766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1024" y="1255589"/>
            <a:ext cx="9524850" cy="3875967"/>
          </a:xfrm>
          <a:prstGeom prst="rect">
            <a:avLst/>
          </a:prstGeom>
        </p:spPr>
      </p:pic>
      <p:sp>
        <p:nvSpPr>
          <p:cNvPr id="6" name="Rounded Rectangle 5"/>
          <p:cNvSpPr/>
          <p:nvPr/>
        </p:nvSpPr>
        <p:spPr>
          <a:xfrm>
            <a:off x="1520208" y="5276084"/>
            <a:ext cx="4989774"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1. Nháy chọn </a:t>
            </a:r>
            <a:r>
              <a:rPr lang="en-US" sz="2400">
                <a:latin typeface="Times New Roman" panose="02020603050405020304" pitchFamily="18" charset="0"/>
                <a:ea typeface="Times New Roman" panose="02020603050405020304" pitchFamily="18" charset="0"/>
              </a:rPr>
              <a:t>khối ô số liệu cân nặng từ ô đầu tiên đến ô cuối cùng</a:t>
            </a:r>
          </a:p>
        </p:txBody>
      </p:sp>
      <p:sp>
        <p:nvSpPr>
          <p:cNvPr id="7" name="Rounded Rectangle 6"/>
          <p:cNvSpPr/>
          <p:nvPr/>
        </p:nvSpPr>
        <p:spPr>
          <a:xfrm>
            <a:off x="6613753" y="604288"/>
            <a:ext cx="4099739" cy="57207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2. Vào mục Home </a:t>
            </a:r>
            <a:r>
              <a:rPr lang="en-US" sz="2400">
                <a:latin typeface="Times New Roman" panose="02020603050405020304" pitchFamily="18" charset="0"/>
                <a:ea typeface="Times New Roman" panose="02020603050405020304" pitchFamily="18" charset="0"/>
              </a:rPr>
              <a:t>Chọn Sum</a:t>
            </a:r>
          </a:p>
        </p:txBody>
      </p:sp>
      <p:cxnSp>
        <p:nvCxnSpPr>
          <p:cNvPr id="8" name="Straight Arrow Connector 7"/>
          <p:cNvCxnSpPr>
            <a:endCxn id="10" idx="2"/>
          </p:cNvCxnSpPr>
          <p:nvPr/>
        </p:nvCxnSpPr>
        <p:spPr>
          <a:xfrm flipV="1">
            <a:off x="4121624" y="4981433"/>
            <a:ext cx="144439" cy="395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663622" y="1176360"/>
            <a:ext cx="1326539" cy="8435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19182" y="3589361"/>
            <a:ext cx="693762" cy="1392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6019" y="327546"/>
            <a:ext cx="10044894" cy="6014242"/>
          </a:xfrm>
          <a:prstGeom prst="rect">
            <a:avLst/>
          </a:prstGeom>
        </p:spPr>
      </p:pic>
      <p:sp>
        <p:nvSpPr>
          <p:cNvPr id="2" name="Oval 1"/>
          <p:cNvSpPr/>
          <p:nvPr/>
        </p:nvSpPr>
        <p:spPr>
          <a:xfrm>
            <a:off x="6137770" y="5807768"/>
            <a:ext cx="1607127" cy="574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9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224940" y="1649750"/>
            <a:ext cx="7447128" cy="2369880"/>
          </a:xfrm>
          <a:prstGeom prst="rect">
            <a:avLst/>
          </a:prstGeom>
        </p:spPr>
        <p:txBody>
          <a:bodyPr wrap="square">
            <a:spAutoFit/>
          </a:bodyPr>
          <a:lstStyle/>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BÀI 1 </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LÀM QUEN VỚI BẢNG TÍNH ĐIỆN TỬ</a:t>
            </a:r>
            <a:endParaRPr lang="en-US" sz="4000">
              <a:latin typeface="Times New Roman" panose="02020603050405020304" pitchFamily="18" charset="0"/>
              <a:ea typeface="Times New Roman" panose="02020603050405020304" pitchFamily="18" charset="0"/>
            </a:endParaRPr>
          </a:p>
        </p:txBody>
      </p:sp>
      <p:sp>
        <p:nvSpPr>
          <p:cNvPr id="3" name="Rectangle 2"/>
          <p:cNvSpPr/>
          <p:nvPr/>
        </p:nvSpPr>
        <p:spPr>
          <a:xfrm>
            <a:off x="1148121" y="351008"/>
            <a:ext cx="1899879" cy="523220"/>
          </a:xfrm>
          <a:prstGeom prst="rect">
            <a:avLst/>
          </a:prstGeom>
        </p:spPr>
        <p:txBody>
          <a:bodyPr wrap="none">
            <a:spAutoFit/>
          </a:bodyPr>
          <a:lstStyle/>
          <a:p>
            <a:r>
              <a:rPr lang="en-US" sz="2800" b="1">
                <a:solidFill>
                  <a:srgbClr val="C00000"/>
                </a:solidFill>
                <a:latin typeface="Times New Roman" panose="02020603050405020304" pitchFamily="18" charset="0"/>
                <a:ea typeface="Times New Roman" panose="02020603050405020304" pitchFamily="18" charset="0"/>
              </a:rPr>
              <a:t>CHỦ ĐỀ </a:t>
            </a:r>
            <a:r>
              <a:rPr lang="en-US" sz="2800" b="1">
                <a:solidFill>
                  <a:srgbClr val="0070C0"/>
                </a:solidFill>
                <a:latin typeface="Times New Roman" panose="02020603050405020304" pitchFamily="18" charset="0"/>
                <a:ea typeface="Times New Roman" panose="02020603050405020304" pitchFamily="18" charset="0"/>
              </a:rPr>
              <a:t>E</a:t>
            </a:r>
            <a:endParaRPr lang="en-US" sz="2800"/>
          </a:p>
        </p:txBody>
      </p:sp>
    </p:spTree>
    <p:extLst>
      <p:ext uri="{BB962C8B-B14F-4D97-AF65-F5344CB8AC3E}">
        <p14:creationId xmlns:p14="http://schemas.microsoft.com/office/powerpoint/2010/main" val="2254573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46" y="1191156"/>
            <a:ext cx="9809018" cy="3185487"/>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Sửa lỗi nhập dữ liệu sai để biết Excel sẽ tự động tính lại</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Nháy đúp chuột vào ô dữ liệu cân nặng của Lê Trung Dũng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Sửa thành dữ liệu đúng là 46.5</a:t>
            </a:r>
          </a:p>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Kết quả tổng cân nặng mới là bao nhiêu? Có chính xác không?</a:t>
            </a:r>
          </a:p>
        </p:txBody>
      </p:sp>
    </p:spTree>
    <p:extLst>
      <p:ext uri="{BB962C8B-B14F-4D97-AF65-F5344CB8AC3E}">
        <p14:creationId xmlns:p14="http://schemas.microsoft.com/office/powerpoint/2010/main" val="189194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82999" y="617561"/>
            <a:ext cx="8802948" cy="4950725"/>
          </a:xfrm>
          <a:prstGeom prst="rect">
            <a:avLst/>
          </a:prstGeom>
        </p:spPr>
      </p:pic>
      <p:sp>
        <p:nvSpPr>
          <p:cNvPr id="3" name="Oval 2"/>
          <p:cNvSpPr/>
          <p:nvPr/>
        </p:nvSpPr>
        <p:spPr>
          <a:xfrm>
            <a:off x="6151418" y="5188519"/>
            <a:ext cx="1607127" cy="574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78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600485"/>
            <a:ext cx="9931400" cy="1083374"/>
          </a:xfrm>
          <a:prstGeom prst="rect">
            <a:avLst/>
          </a:prstGeom>
        </p:spPr>
        <p:txBody>
          <a:bodyPr>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Tạo biểu đồ trình bày thông tin trực quan về chiều cao theo các bước ở hình 3:</a:t>
            </a:r>
          </a:p>
        </p:txBody>
      </p:sp>
      <p:pic>
        <p:nvPicPr>
          <p:cNvPr id="3" name="Picture 2"/>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1233054" y="1916256"/>
            <a:ext cx="9393383" cy="42628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0748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18" y="2811422"/>
            <a:ext cx="9931400" cy="678327"/>
          </a:xfrm>
          <a:prstGeom prst="rect">
            <a:avLst/>
          </a:prstGeom>
        </p:spPr>
        <p:txBody>
          <a:bodyPr>
            <a:spAutoFit/>
          </a:bodyPr>
          <a:lstStyle/>
          <a:p>
            <a:pPr algn="ctr">
              <a:lnSpc>
                <a:spcPct val="115000"/>
              </a:lnSpc>
              <a:spcBef>
                <a:spcPts val="600"/>
              </a:spcBef>
              <a:spcAft>
                <a:spcPts val="600"/>
              </a:spcAft>
            </a:pPr>
            <a:r>
              <a:rPr lang="en-US" sz="3600" b="1" i="1">
                <a:solidFill>
                  <a:srgbClr val="3333CC"/>
                </a:solidFill>
                <a:latin typeface="Times New Roman" panose="02020603050405020304" pitchFamily="18" charset="0"/>
                <a:ea typeface="Times New Roman" panose="02020603050405020304" pitchFamily="18" charset="0"/>
              </a:rPr>
              <a:t>Hướng dẫn</a:t>
            </a:r>
            <a:endParaRPr lang="en-US" sz="3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546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0073" y="1187355"/>
            <a:ext cx="7520059" cy="4762876"/>
          </a:xfrm>
          <a:prstGeom prst="rect">
            <a:avLst/>
          </a:prstGeom>
        </p:spPr>
      </p:pic>
      <p:sp>
        <p:nvSpPr>
          <p:cNvPr id="3" name="Rounded Rectangle 2"/>
          <p:cNvSpPr/>
          <p:nvPr/>
        </p:nvSpPr>
        <p:spPr>
          <a:xfrm>
            <a:off x="577273" y="2230179"/>
            <a:ext cx="2082800" cy="4178439"/>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1. </a:t>
            </a:r>
            <a:r>
              <a:rPr lang="en-US" sz="2400">
                <a:latin typeface="Times New Roman" panose="02020603050405020304" pitchFamily="18" charset="0"/>
                <a:ea typeface="Times New Roman" panose="02020603050405020304" pitchFamily="18" charset="0"/>
              </a:rPr>
              <a:t>Nháy chuột chọn ô có tên Lê Trung Dũng, kéo thả chuột xuống ô chứa chiều cao của Trần Thanh Vân</a:t>
            </a:r>
          </a:p>
        </p:txBody>
      </p:sp>
      <p:sp>
        <p:nvSpPr>
          <p:cNvPr id="4" name="Rounded Rectangle 3"/>
          <p:cNvSpPr/>
          <p:nvPr/>
        </p:nvSpPr>
        <p:spPr>
          <a:xfrm>
            <a:off x="1618673" y="318252"/>
            <a:ext cx="2082800" cy="57207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2. </a:t>
            </a:r>
            <a:r>
              <a:rPr lang="en-US" sz="2400">
                <a:latin typeface="Times New Roman" panose="02020603050405020304" pitchFamily="18" charset="0"/>
                <a:ea typeface="Times New Roman" panose="02020603050405020304" pitchFamily="18" charset="0"/>
              </a:rPr>
              <a:t>Chọn Insert</a:t>
            </a:r>
          </a:p>
        </p:txBody>
      </p:sp>
      <p:sp>
        <p:nvSpPr>
          <p:cNvPr id="5" name="Rounded Rectangle 4"/>
          <p:cNvSpPr/>
          <p:nvPr/>
        </p:nvSpPr>
        <p:spPr>
          <a:xfrm>
            <a:off x="7451437" y="83294"/>
            <a:ext cx="2082800" cy="100431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3. </a:t>
            </a:r>
            <a:r>
              <a:rPr lang="en-US" sz="2400">
                <a:latin typeface="Times New Roman" panose="02020603050405020304" pitchFamily="18" charset="0"/>
                <a:ea typeface="Times New Roman" panose="02020603050405020304" pitchFamily="18" charset="0"/>
              </a:rPr>
              <a:t>Nháy chuột vào mũi tên</a:t>
            </a:r>
          </a:p>
        </p:txBody>
      </p:sp>
      <p:sp>
        <p:nvSpPr>
          <p:cNvPr id="6" name="Rounded Rectangle 5"/>
          <p:cNvSpPr/>
          <p:nvPr/>
        </p:nvSpPr>
        <p:spPr>
          <a:xfrm>
            <a:off x="9826388" y="1824559"/>
            <a:ext cx="1515867" cy="151190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4. </a:t>
            </a:r>
            <a:r>
              <a:rPr lang="en-US" sz="2400">
                <a:latin typeface="Times New Roman" panose="02020603050405020304" pitchFamily="18" charset="0"/>
                <a:ea typeface="Times New Roman" panose="02020603050405020304" pitchFamily="18" charset="0"/>
              </a:rPr>
              <a:t>Chọn Clustered Column</a:t>
            </a:r>
          </a:p>
        </p:txBody>
      </p:sp>
      <p:sp>
        <p:nvSpPr>
          <p:cNvPr id="8" name="Rectangle 7"/>
          <p:cNvSpPr/>
          <p:nvPr/>
        </p:nvSpPr>
        <p:spPr>
          <a:xfrm>
            <a:off x="3302759" y="3971499"/>
            <a:ext cx="2524836" cy="1654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660073" y="4585648"/>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25337" y="890324"/>
            <a:ext cx="955344" cy="6245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8178319" y="1087612"/>
            <a:ext cx="314518" cy="702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p:cNvCxnSpPr>
          <p:nvPr/>
        </p:nvCxnSpPr>
        <p:spPr>
          <a:xfrm flipH="1" flipV="1">
            <a:off x="8284191" y="2427368"/>
            <a:ext cx="1542197" cy="1531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1678" y="245642"/>
            <a:ext cx="9931400" cy="678327"/>
          </a:xfrm>
          <a:prstGeom prst="rect">
            <a:avLst/>
          </a:prstGeom>
        </p:spPr>
        <p:txBody>
          <a:bodyPr>
            <a:spAutoFit/>
          </a:bodyPr>
          <a:lstStyle/>
          <a:p>
            <a:pPr algn="ctr">
              <a:lnSpc>
                <a:spcPct val="115000"/>
              </a:lnSpc>
              <a:spcBef>
                <a:spcPts val="600"/>
              </a:spcBef>
              <a:spcAft>
                <a:spcPts val="600"/>
              </a:spcAft>
            </a:pPr>
            <a:r>
              <a:rPr lang="en-US" sz="3600" b="1" i="1">
                <a:solidFill>
                  <a:srgbClr val="3333CC"/>
                </a:solidFill>
                <a:latin typeface="Times New Roman" panose="02020603050405020304" pitchFamily="18" charset="0"/>
                <a:ea typeface="Times New Roman" panose="02020603050405020304" pitchFamily="18" charset="0"/>
              </a:rPr>
              <a:t>Kết quả</a:t>
            </a:r>
            <a:endParaRPr lang="en-US" sz="36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5451" y="923969"/>
            <a:ext cx="9376154" cy="5383375"/>
          </a:xfrm>
          <a:prstGeom prst="rect">
            <a:avLst/>
          </a:prstGeom>
        </p:spPr>
      </p:pic>
    </p:spTree>
    <p:extLst>
      <p:ext uri="{BB962C8B-B14F-4D97-AF65-F5344CB8AC3E}">
        <p14:creationId xmlns:p14="http://schemas.microsoft.com/office/powerpoint/2010/main" val="199344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802" y="2136844"/>
            <a:ext cx="9098507" cy="1083374"/>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5. </a:t>
            </a:r>
            <a:r>
              <a:rPr lang="en-US" sz="2800">
                <a:latin typeface="Times New Roman" panose="02020603050405020304" pitchFamily="18" charset="0"/>
                <a:ea typeface="Times New Roman" panose="02020603050405020304" pitchFamily="18" charset="0"/>
              </a:rPr>
              <a:t>Lưu tệp, đổi tên mặc định từ “Book1.xlsx” thành “ThucHanh.xlsx”</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spTree>
    <p:extLst>
      <p:ext uri="{BB962C8B-B14F-4D97-AF65-F5344CB8AC3E}">
        <p14:creationId xmlns:p14="http://schemas.microsoft.com/office/powerpoint/2010/main" val="1786311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642031"/>
            <a:ext cx="9676263" cy="3834896"/>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1. Nháy chuột vào mục File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2. Chọn Save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3. Chọn nơi lưu trữ</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4. Gõ tên file ThucHanh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Bước 5. Chọn Save</a:t>
            </a:r>
          </a:p>
        </p:txBody>
      </p:sp>
    </p:spTree>
    <p:extLst>
      <p:ext uri="{BB962C8B-B14F-4D97-AF65-F5344CB8AC3E}">
        <p14:creationId xmlns:p14="http://schemas.microsoft.com/office/powerpoint/2010/main" val="371831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4377" y="726743"/>
            <a:ext cx="6032453" cy="5332863"/>
          </a:xfrm>
          <a:prstGeom prst="rect">
            <a:avLst/>
          </a:prstGeom>
        </p:spPr>
      </p:pic>
      <p:sp>
        <p:nvSpPr>
          <p:cNvPr id="3" name="Rounded Rectangle 2"/>
          <p:cNvSpPr/>
          <p:nvPr/>
        </p:nvSpPr>
        <p:spPr>
          <a:xfrm>
            <a:off x="786160" y="2706610"/>
            <a:ext cx="2082800"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2. </a:t>
            </a:r>
            <a:r>
              <a:rPr lang="en-US" sz="2400">
                <a:latin typeface="Times New Roman" panose="02020603050405020304" pitchFamily="18" charset="0"/>
                <a:ea typeface="Times New Roman" panose="02020603050405020304" pitchFamily="18" charset="0"/>
              </a:rPr>
              <a:t>Chọn Save/Save as</a:t>
            </a:r>
          </a:p>
        </p:txBody>
      </p:sp>
      <p:sp>
        <p:nvSpPr>
          <p:cNvPr id="4" name="Rounded Rectangle 3"/>
          <p:cNvSpPr/>
          <p:nvPr/>
        </p:nvSpPr>
        <p:spPr>
          <a:xfrm>
            <a:off x="9266830" y="3525476"/>
            <a:ext cx="1665027"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3. </a:t>
            </a:r>
            <a:r>
              <a:rPr lang="en-US" sz="2400">
                <a:latin typeface="Times New Roman" panose="02020603050405020304" pitchFamily="18" charset="0"/>
                <a:ea typeface="Times New Roman" panose="02020603050405020304" pitchFamily="18" charset="0"/>
              </a:rPr>
              <a:t>Chọn nơi lưu trữ</a:t>
            </a:r>
          </a:p>
        </p:txBody>
      </p:sp>
      <p:cxnSp>
        <p:nvCxnSpPr>
          <p:cNvPr id="5" name="Straight Arrow Connector 4"/>
          <p:cNvCxnSpPr>
            <a:stCxn id="3" idx="3"/>
          </p:cNvCxnSpPr>
          <p:nvPr/>
        </p:nvCxnSpPr>
        <p:spPr>
          <a:xfrm flipV="1">
            <a:off x="2868960" y="2708886"/>
            <a:ext cx="525040" cy="5187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796586" y="3748597"/>
            <a:ext cx="2470244" cy="62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4644" y="344601"/>
            <a:ext cx="6347469" cy="4759657"/>
          </a:xfrm>
          <a:prstGeom prst="rect">
            <a:avLst/>
          </a:prstGeom>
        </p:spPr>
      </p:pic>
      <p:sp>
        <p:nvSpPr>
          <p:cNvPr id="3" name="Rounded Rectangle 2"/>
          <p:cNvSpPr/>
          <p:nvPr/>
        </p:nvSpPr>
        <p:spPr>
          <a:xfrm>
            <a:off x="963581" y="3334402"/>
            <a:ext cx="1751063" cy="151190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4. </a:t>
            </a:r>
            <a:r>
              <a:rPr lang="en-US" sz="2400">
                <a:latin typeface="Times New Roman" panose="02020603050405020304" pitchFamily="18" charset="0"/>
                <a:ea typeface="Times New Roman" panose="02020603050405020304" pitchFamily="18" charset="0"/>
              </a:rPr>
              <a:t>Gõ tên file vào ô File name</a:t>
            </a:r>
          </a:p>
        </p:txBody>
      </p:sp>
      <p:sp>
        <p:nvSpPr>
          <p:cNvPr id="4" name="Rounded Rectangle 3"/>
          <p:cNvSpPr/>
          <p:nvPr/>
        </p:nvSpPr>
        <p:spPr>
          <a:xfrm>
            <a:off x="7405324" y="5258736"/>
            <a:ext cx="1779619" cy="1041987"/>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400" b="1" i="1">
                <a:solidFill>
                  <a:srgbClr val="3333CC"/>
                </a:solidFill>
                <a:latin typeface="Times New Roman" panose="02020603050405020304" pitchFamily="18" charset="0"/>
                <a:ea typeface="Times New Roman" panose="02020603050405020304" pitchFamily="18" charset="0"/>
              </a:rPr>
              <a:t>5. </a:t>
            </a:r>
            <a:r>
              <a:rPr lang="en-US" sz="2400">
                <a:latin typeface="Times New Roman" panose="02020603050405020304" pitchFamily="18" charset="0"/>
                <a:ea typeface="Times New Roman" panose="02020603050405020304" pitchFamily="18" charset="0"/>
              </a:rPr>
              <a:t>Chọn Save để lưu</a:t>
            </a:r>
          </a:p>
        </p:txBody>
      </p:sp>
      <p:cxnSp>
        <p:nvCxnSpPr>
          <p:cNvPr id="5" name="Straight Arrow Connector 4"/>
          <p:cNvCxnSpPr/>
          <p:nvPr/>
        </p:nvCxnSpPr>
        <p:spPr>
          <a:xfrm flipV="1">
            <a:off x="2714644" y="3657594"/>
            <a:ext cx="1311446" cy="336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p:cNvCxnSpPr>
          <p:nvPr/>
        </p:nvCxnSpPr>
        <p:spPr>
          <a:xfrm flipH="1" flipV="1">
            <a:off x="7615452" y="4854424"/>
            <a:ext cx="679682" cy="404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4" name="Cloud 3"/>
          <p:cNvSpPr/>
          <p:nvPr/>
        </p:nvSpPr>
        <p:spPr>
          <a:xfrm>
            <a:off x="1842447" y="1731303"/>
            <a:ext cx="7670041" cy="3912066"/>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thực tế nhiều số liệu được trình bày ở dạng bảng để dễ dàng so sánh, sắp xếp, tính toán. Bảng điểm của lớp em là một ví dụ. Em hãy nêu thêm ví dụ khác.</a:t>
            </a:r>
          </a:p>
        </p:txBody>
      </p:sp>
    </p:spTree>
    <p:extLst>
      <p:ext uri="{BB962C8B-B14F-4D97-AF65-F5344CB8AC3E}">
        <p14:creationId xmlns:p14="http://schemas.microsoft.com/office/powerpoint/2010/main" val="130506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1316181" y="1578118"/>
            <a:ext cx="9179733" cy="3451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44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801505" y="1868073"/>
            <a:ext cx="8161361" cy="2723823"/>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Trong bảng chỉ số BMI có được ở mục Thực hành, hãy tìm số đo chiều cao lớn nhất, trung bình chỉ số BMI và điền thêm vào bảng.</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rPr>
              <a:t>Thao tác tương tự như Bài 2 với lần lượt các lệnh Max, Average</a:t>
            </a:r>
          </a:p>
        </p:txBody>
      </p:sp>
    </p:spTree>
    <p:extLst>
      <p:ext uri="{BB962C8B-B14F-4D97-AF65-F5344CB8AC3E}">
        <p14:creationId xmlns:p14="http://schemas.microsoft.com/office/powerpoint/2010/main" val="98561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4082" y="2273007"/>
            <a:ext cx="8761863" cy="2228302"/>
          </a:xfrm>
          <a:prstGeom prst="rect">
            <a:avLst/>
          </a:prstGeom>
        </p:spPr>
        <p:txBody>
          <a:bodyPr wrap="square">
            <a:spAutoFit/>
          </a:bodyPr>
          <a:lstStyle/>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Hãy nêu những tính năng ưu việt của phần mềm bảng tính điện tử?</a:t>
            </a:r>
          </a:p>
          <a:p>
            <a:pPr algn="just">
              <a:lnSpc>
                <a:spcPct val="115000"/>
              </a:lnSpc>
              <a:spcBef>
                <a:spcPts val="600"/>
              </a:spcBef>
              <a:spcAft>
                <a:spcPts val="600"/>
              </a:spcAft>
            </a:pPr>
            <a:r>
              <a:rPr lang="en-US" sz="2800" b="1" i="1">
                <a:solidFill>
                  <a:srgbClr val="3333CC"/>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Hãy nêu ví dụ minh họa bảng tính điện tử tự động tính lại kết quả khi thay đổi số liệu nhập vào</a:t>
            </a:r>
          </a:p>
        </p:txBody>
      </p:sp>
      <p:sp>
        <p:nvSpPr>
          <p:cNvPr id="5" name="Rounded Rectangle 4"/>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506971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2531" y="1805253"/>
            <a:ext cx="7747379" cy="3031599"/>
          </a:xfrm>
          <a:prstGeom prst="rect">
            <a:avLst/>
          </a:prstGeom>
        </p:spPr>
        <p:txBody>
          <a:bodyPr wrap="square">
            <a:spAutoFit/>
          </a:bodyPr>
          <a:lstStyle/>
          <a:p>
            <a:pPr algn="just">
              <a:lnSpc>
                <a:spcPct val="115000"/>
              </a:lnSpc>
              <a:spcBef>
                <a:spcPts val="600"/>
              </a:spcBef>
              <a:spcAft>
                <a:spcPts val="600"/>
              </a:spcAft>
            </a:pPr>
            <a:r>
              <a:rPr lang="vi-VN" sz="2800">
                <a:latin typeface="Times New Roman" panose="02020603050405020304" pitchFamily="18" charset="0"/>
                <a:ea typeface="Times New Roman" panose="02020603050405020304" pitchFamily="18" charset="0"/>
              </a:rPr>
              <a:t>Các ví dụ về bảng số liệu là: </a:t>
            </a:r>
            <a:endParaRPr lang="en-US" sz="280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rPr>
              <a:t>B</a:t>
            </a:r>
            <a:r>
              <a:rPr lang="vi-VN" sz="2800">
                <a:latin typeface="Times New Roman" panose="02020603050405020304" pitchFamily="18" charset="0"/>
                <a:ea typeface="Times New Roman" panose="02020603050405020304" pitchFamily="18" charset="0"/>
              </a:rPr>
              <a:t>ảng thu chi quỹ lớp</a:t>
            </a:r>
            <a:endParaRPr lang="en-US" sz="280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rPr>
              <a:t>B</a:t>
            </a:r>
            <a:r>
              <a:rPr lang="vi-VN" sz="2800">
                <a:latin typeface="Times New Roman" panose="02020603050405020304" pitchFamily="18" charset="0"/>
                <a:ea typeface="Times New Roman" panose="02020603050405020304" pitchFamily="18" charset="0"/>
              </a:rPr>
              <a:t>ảng tính lương</a:t>
            </a:r>
            <a:endParaRPr lang="en-US" sz="280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rPr>
              <a:t>B</a:t>
            </a:r>
            <a:r>
              <a:rPr lang="vi-VN" sz="2800">
                <a:latin typeface="Times New Roman" panose="02020603050405020304" pitchFamily="18" charset="0"/>
                <a:ea typeface="Times New Roman" panose="02020603050405020304" pitchFamily="18" charset="0"/>
              </a:rPr>
              <a:t>ảng tính các đồ cần mua cho ngày liên hoan lớp,...</a:t>
            </a:r>
          </a:p>
        </p:txBody>
      </p:sp>
      <p:sp>
        <p:nvSpPr>
          <p:cNvPr id="5" name="Down Arrow 4"/>
          <p:cNvSpPr/>
          <p:nvPr/>
        </p:nvSpPr>
        <p:spPr>
          <a:xfrm>
            <a:off x="5281684" y="464024"/>
            <a:ext cx="668740"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3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764" y="1245255"/>
            <a:ext cx="9771797" cy="15788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Quan sát cách trình bày thông tin dạng bảng và cho biết: muốn tính toán tổng cân nặng, chiều cao lớn nhất, trung bình chỉ số BMI … thì làm như nào?</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2456952" y="3479259"/>
            <a:ext cx="6618809" cy="234833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007122" y="376445"/>
            <a:ext cx="2887329" cy="613245"/>
          </a:xfrm>
          <a:prstGeom prst="rect">
            <a:avLst/>
          </a:prstGeom>
        </p:spPr>
        <p:txBody>
          <a:bodyPr wrap="none">
            <a:spAutoFit/>
          </a:bodyPr>
          <a:lstStyle/>
          <a:p>
            <a:pPr algn="ctr">
              <a:lnSpc>
                <a:spcPct val="115000"/>
              </a:lnSpc>
              <a:spcBef>
                <a:spcPts val="600"/>
              </a:spcBef>
              <a:spcAft>
                <a:spcPts val="600"/>
              </a:spcAft>
            </a:pPr>
            <a:r>
              <a:rPr lang="en-US" sz="3200" b="1">
                <a:solidFill>
                  <a:srgbClr val="7030A0"/>
                </a:solidFill>
                <a:latin typeface="Times New Roman" panose="02020603050405020304" pitchFamily="18" charset="0"/>
                <a:ea typeface="Times New Roman" panose="02020603050405020304" pitchFamily="18" charset="0"/>
              </a:rPr>
              <a:t>TÌNH HUỐNG</a:t>
            </a:r>
          </a:p>
        </p:txBody>
      </p:sp>
    </p:spTree>
    <p:extLst>
      <p:ext uri="{BB962C8B-B14F-4D97-AF65-F5344CB8AC3E}">
        <p14:creationId xmlns:p14="http://schemas.microsoft.com/office/powerpoint/2010/main" val="20177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778826" y="1227725"/>
            <a:ext cx="9926038" cy="553998"/>
            <a:chOff x="689904" y="1379897"/>
            <a:chExt cx="9926038"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05356"/>
              <a:ext cx="9515490"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TỪ BẢNG TRONG VĂN BẢN ĐẾN BẢNG TÍNH ĐIỆN TỬ</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93789" y="2364812"/>
            <a:ext cx="9731917" cy="207441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điện tử là công cụ để tính toán các dữ liệu được trình bày dưới dạng bảng, tự động tính toán theo công thức cho trước, phân tích và tổng hợp dữ liệu, trình bày thông tin trực quan dưới dạng biểu đồ.</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90315" y="1205555"/>
            <a:ext cx="5566822" cy="535031"/>
            <a:chOff x="676256" y="1379897"/>
            <a:chExt cx="5566822" cy="535031"/>
          </a:xfrm>
        </p:grpSpPr>
        <p:grpSp>
          <p:nvGrpSpPr>
            <p:cNvPr id="10" name="Group 9"/>
            <p:cNvGrpSpPr/>
            <p:nvPr/>
          </p:nvGrpSpPr>
          <p:grpSpPr>
            <a:xfrm>
              <a:off x="676256" y="1379897"/>
              <a:ext cx="421114" cy="523220"/>
              <a:chOff x="1069018" y="1379837"/>
              <a:chExt cx="421114" cy="523220"/>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11" name="TextBox 10"/>
            <p:cNvSpPr txBox="1"/>
            <p:nvPr/>
          </p:nvSpPr>
          <p:spPr>
            <a:xfrm>
              <a:off x="1100452" y="1391708"/>
              <a:ext cx="5142626"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BẢNG TÍNH ĐIỆN TỬ EXCEL</a:t>
              </a:r>
              <a:endParaRPr lang="en-US" sz="2800" dirty="0">
                <a:solidFill>
                  <a:srgbClr val="3333CC"/>
                </a:solidFill>
                <a:latin typeface="Times New Roman" panose="02020603050405020304" pitchFamily="18" charset="0"/>
                <a:cs typeface="Times New Roman" panose="02020603050405020304" pitchFamily="18" charset="0"/>
              </a:endParaRPr>
            </a:p>
          </p:txBody>
        </p:sp>
      </p:grpSp>
      <p:sp>
        <p:nvSpPr>
          <p:cNvPr id="6" name="Rectangle 2"/>
          <p:cNvSpPr>
            <a:spLocks noChangeArrowheads="1"/>
          </p:cNvSpPr>
          <p:nvPr/>
        </p:nvSpPr>
        <p:spPr bwMode="auto">
          <a:xfrm>
            <a:off x="1254517" y="2235998"/>
            <a:ext cx="9308850" cy="1578894"/>
          </a:xfrm>
          <a:prstGeom prst="rect">
            <a:avLst/>
          </a:prstGeom>
        </p:spPr>
        <p:txBody>
          <a:bodyPr wrap="square">
            <a:spAutoFit/>
          </a:bodyPr>
          <a:lstStyle/>
          <a:p>
            <a:pPr algn="just">
              <a:lnSpc>
                <a:spcPct val="115000"/>
              </a:lnSpc>
              <a:spcBef>
                <a:spcPts val="600"/>
              </a:spcBef>
              <a:spcAft>
                <a:spcPts val="600"/>
              </a:spcAft>
            </a:pPr>
            <a:r>
              <a:rPr lang="en-US" altLang="en-US" sz="2800">
                <a:latin typeface="Times New Roman" panose="02020603050405020304" pitchFamily="18" charset="0"/>
                <a:ea typeface="Times New Roman" panose="02020603050405020304" pitchFamily="18" charset="0"/>
              </a:rPr>
              <a:t>- Có nhiều phần mềm bảng tính điện tử như: Excel, Google Sheets, Open Ofice Calc,… Tuy nhiên, ta sẽ đi tìm hiểu phần mềm bảng tính Microsoft Excel 2016.</a:t>
            </a:r>
          </a:p>
        </p:txBody>
      </p: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7" y="295836"/>
            <a:ext cx="3420802" cy="644884"/>
          </a:xfrm>
          <a:prstGeom prst="rect">
            <a:avLst/>
          </a:prstGeom>
        </p:spPr>
      </p:pic>
      <p:grpSp>
        <p:nvGrpSpPr>
          <p:cNvPr id="9" name="Group 8"/>
          <p:cNvGrpSpPr/>
          <p:nvPr/>
        </p:nvGrpSpPr>
        <p:grpSpPr>
          <a:xfrm>
            <a:off x="890315" y="1205555"/>
            <a:ext cx="5566822" cy="535031"/>
            <a:chOff x="676256" y="1379897"/>
            <a:chExt cx="5566822" cy="535031"/>
          </a:xfrm>
        </p:grpSpPr>
        <p:grpSp>
          <p:nvGrpSpPr>
            <p:cNvPr id="10" name="Group 9"/>
            <p:cNvGrpSpPr/>
            <p:nvPr/>
          </p:nvGrpSpPr>
          <p:grpSpPr>
            <a:xfrm>
              <a:off x="676256" y="1379897"/>
              <a:ext cx="421114" cy="523220"/>
              <a:chOff x="1069018" y="1379837"/>
              <a:chExt cx="421114" cy="523220"/>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11" name="TextBox 10"/>
            <p:cNvSpPr txBox="1"/>
            <p:nvPr/>
          </p:nvSpPr>
          <p:spPr>
            <a:xfrm>
              <a:off x="1100452" y="1391708"/>
              <a:ext cx="5142626"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BẢNG TÍNH ĐIỆN TỬ EXCEL</a:t>
              </a:r>
              <a:endParaRPr lang="en-US" sz="2800" dirty="0">
                <a:solidFill>
                  <a:srgbClr val="3333CC"/>
                </a:solidFill>
                <a:latin typeface="Times New Roman" panose="02020603050405020304" pitchFamily="18" charset="0"/>
                <a:cs typeface="Times New Roman" panose="02020603050405020304" pitchFamily="18" charset="0"/>
              </a:endParaRPr>
            </a:p>
          </p:txBody>
        </p:sp>
      </p:grpSp>
      <p:sp>
        <p:nvSpPr>
          <p:cNvPr id="6" name="Rectangle 2"/>
          <p:cNvSpPr>
            <a:spLocks noChangeArrowheads="1"/>
          </p:cNvSpPr>
          <p:nvPr/>
        </p:nvSpPr>
        <p:spPr bwMode="auto">
          <a:xfrm>
            <a:off x="890315" y="2235998"/>
            <a:ext cx="9795882" cy="2536079"/>
          </a:xfrm>
          <a:prstGeom prst="rect">
            <a:avLst/>
          </a:prstGeom>
        </p:spPr>
        <p:txBody>
          <a:bodyPr wrap="square">
            <a:spAutoFit/>
          </a:bodyPr>
          <a:lstStyle/>
          <a:p>
            <a:pPr marL="457200" indent="-457200" algn="just">
              <a:lnSpc>
                <a:spcPct val="115000"/>
              </a:lnSpc>
              <a:spcBef>
                <a:spcPts val="600"/>
              </a:spcBef>
              <a:spcAft>
                <a:spcPts val="600"/>
              </a:spcAft>
              <a:buFontTx/>
              <a:buChar char="-"/>
            </a:pPr>
            <a:r>
              <a:rPr lang="en-US" altLang="en-US" sz="2800">
                <a:latin typeface="Times New Roman" panose="02020603050405020304" pitchFamily="18" charset="0"/>
                <a:ea typeface="Times New Roman" panose="02020603050405020304" pitchFamily="18" charset="0"/>
              </a:rPr>
              <a:t>Khởi động Excel 2016 bằng cách: </a:t>
            </a:r>
          </a:p>
          <a:p>
            <a:pPr algn="just">
              <a:lnSpc>
                <a:spcPct val="115000"/>
              </a:lnSpc>
              <a:spcBef>
                <a:spcPts val="600"/>
              </a:spcBef>
              <a:spcAft>
                <a:spcPts val="600"/>
              </a:spcAft>
            </a:pPr>
            <a:r>
              <a:rPr lang="en-US" altLang="en-US" sz="2800">
                <a:latin typeface="Times New Roman" panose="02020603050405020304" pitchFamily="18" charset="0"/>
                <a:ea typeface="Times New Roman" panose="02020603050405020304" pitchFamily="18" charset="0"/>
              </a:rPr>
              <a:t>+ Cách 1: Nháy đúp chuột lên biểu tượng     trên màn hình nền. </a:t>
            </a:r>
          </a:p>
          <a:p>
            <a:pPr algn="just">
              <a:lnSpc>
                <a:spcPct val="115000"/>
              </a:lnSpc>
              <a:spcBef>
                <a:spcPts val="600"/>
              </a:spcBef>
              <a:spcAft>
                <a:spcPts val="600"/>
              </a:spcAft>
            </a:pPr>
            <a:r>
              <a:rPr lang="en-US" altLang="en-US" sz="2800">
                <a:latin typeface="Times New Roman" panose="02020603050405020304" pitchFamily="18" charset="0"/>
                <a:ea typeface="Times New Roman" panose="02020603050405020304" pitchFamily="18" charset="0"/>
              </a:rPr>
              <a:t>+ Cách 2: Nhấp chuột vào nút Start, chọn Microsoft Excel 2016</a:t>
            </a:r>
          </a:p>
          <a:p>
            <a:pPr algn="just">
              <a:lnSpc>
                <a:spcPct val="115000"/>
              </a:lnSpc>
              <a:spcBef>
                <a:spcPts val="600"/>
              </a:spcBef>
              <a:spcAft>
                <a:spcPts val="600"/>
              </a:spcAft>
            </a:pPr>
            <a:r>
              <a:rPr lang="en-US" altLang="en-US" sz="2800">
                <a:latin typeface="Times New Roman" panose="02020603050405020304" pitchFamily="18" charset="0"/>
                <a:ea typeface="Times New Roman" panose="02020603050405020304" pitchFamily="18" charset="0"/>
              </a:rPr>
              <a:t>=&gt; Xuất hiện cửa sổ làm việc của Excel</a:t>
            </a:r>
          </a:p>
        </p:txBody>
      </p:sp>
      <p:pic>
        <p:nvPicPr>
          <p:cNvPr id="1025" name="Picture 9" descr="Update for Excel 2016 (KB4011165) | GraVoc"/>
          <p:cNvPicPr>
            <a:picLocks noChangeAspect="1" noChangeArrowheads="1"/>
          </p:cNvPicPr>
          <p:nvPr/>
        </p:nvPicPr>
        <p:blipFill>
          <a:blip r:embed="rId3" cstate="email">
            <a:extLst>
              <a:ext uri="{28A0092B-C50C-407E-A947-70E740481C1C}">
                <a14:useLocalDpi xmlns:a14="http://schemas.microsoft.com/office/drawing/2010/main"/>
              </a:ext>
            </a:extLst>
          </a:blip>
          <a:srcRect l="40622" t="17265" r="40244" b="16696"/>
          <a:stretch>
            <a:fillRect/>
          </a:stretch>
        </p:blipFill>
        <p:spPr bwMode="auto">
          <a:xfrm>
            <a:off x="6905770" y="3020501"/>
            <a:ext cx="32385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4653"/>
          </a:xfrm>
          <a:prstGeom prst="rect">
            <a:avLst/>
          </a:prstGeom>
        </p:spPr>
      </p:pic>
    </p:spTree>
    <p:extLst>
      <p:ext uri="{BB962C8B-B14F-4D97-AF65-F5344CB8AC3E}">
        <p14:creationId xmlns:p14="http://schemas.microsoft.com/office/powerpoint/2010/main" val="1246191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Widescreen</PresentationFormat>
  <Paragraphs>79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2022-08-04T14:20:52Z</dcterms:created>
  <dcterms:modified xsi:type="dcterms:W3CDTF">2025-05-06T09:21:54Z</dcterms:modified>
</cp:coreProperties>
</file>