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9"/>
  </p:notesMasterIdLst>
  <p:handoutMasterIdLst>
    <p:handoutMasterId r:id="rId20"/>
  </p:handoutMasterIdLst>
  <p:sldIdLst>
    <p:sldId id="347" r:id="rId2"/>
    <p:sldId id="371" r:id="rId3"/>
    <p:sldId id="378" r:id="rId4"/>
    <p:sldId id="351" r:id="rId5"/>
    <p:sldId id="379" r:id="rId6"/>
    <p:sldId id="380" r:id="rId7"/>
    <p:sldId id="261" r:id="rId8"/>
    <p:sldId id="382" r:id="rId9"/>
    <p:sldId id="383" r:id="rId10"/>
    <p:sldId id="387" r:id="rId11"/>
    <p:sldId id="384" r:id="rId12"/>
    <p:sldId id="388" r:id="rId13"/>
    <p:sldId id="389" r:id="rId14"/>
    <p:sldId id="390" r:id="rId15"/>
    <p:sldId id="385" r:id="rId16"/>
    <p:sldId id="391" r:id="rId17"/>
    <p:sldId id="386" r:id="rId18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21"/>
      <p:bold r:id="rId22"/>
      <p:italic r:id="rId23"/>
      <p:boldItalic r:id="rId24"/>
    </p:embeddedFont>
    <p:embeddedFont>
      <p:font typeface="El Messiri" panose="020B0604020202020204" charset="-78"/>
      <p:regular r:id="rId25"/>
      <p:bold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El Messiri SemiBold" panose="020B0604020202020204" charset="-78"/>
      <p:regular r:id="rId33"/>
      <p:bold r:id="rId34"/>
    </p:embeddedFont>
    <p:embeddedFont>
      <p:font typeface="Fira Sans Extra Condensed" panose="020B060402020202020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B490E"/>
    <a:srgbClr val="0E5E12"/>
    <a:srgbClr val="000000"/>
    <a:srgbClr val="FF0066"/>
    <a:srgbClr val="008000"/>
    <a:srgbClr val="08380A"/>
    <a:srgbClr val="083B05"/>
    <a:srgbClr val="053B1A"/>
    <a:srgbClr val="087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AA01CB-20DF-45F0-827F-4329BD10BE0B}">
  <a:tblStyle styleId="{FEAA01CB-20DF-45F0-827F-4329BD10BE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4" autoAdjust="0"/>
    <p:restoredTop sz="92449" autoAdjust="0"/>
  </p:normalViewPr>
  <p:slideViewPr>
    <p:cSldViewPr snapToGrid="0">
      <p:cViewPr varScale="1">
        <p:scale>
          <a:sx n="106" d="100"/>
          <a:sy n="106" d="100"/>
        </p:scale>
        <p:origin x="63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772C1F-7F46-48F9-9E1A-929A51C33F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E8AB51-1300-439D-B846-4C47664064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CFB7-2C5E-4D36-931E-599114CC881E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7C7C3-6070-4E18-AE47-34BCE84090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8ED77-8308-4196-8A5D-546F32C2F8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501DD-1384-4D5B-9DA5-9A79342C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0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951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9" name="Google Shape;8339;gaf0c110ed1_2_16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0" name="Google Shape;8340;gaf0c110ed1_2_16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341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0e7c1b14b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f0e7c1b14b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12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1" name="Google Shape;2681;p8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5166600" cy="184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500"/>
              <a:buFont typeface="El Messiri"/>
              <a:buNone/>
              <a:defRPr sz="75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 userDrawn="1">
  <p:cSld name="CUSTOM"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13"/>
          <p:cNvSpPr txBox="1">
            <a:spLocks noGrp="1"/>
          </p:cNvSpPr>
          <p:nvPr>
            <p:ph type="subTitle" idx="1"/>
          </p:nvPr>
        </p:nvSpPr>
        <p:spPr>
          <a:xfrm>
            <a:off x="1861050" y="2257200"/>
            <a:ext cx="22665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4" name="Google Shape;2784;p13"/>
          <p:cNvSpPr txBox="1">
            <a:spLocks noGrp="1"/>
          </p:cNvSpPr>
          <p:nvPr>
            <p:ph type="title" idx="2" hasCustomPrompt="1"/>
          </p:nvPr>
        </p:nvSpPr>
        <p:spPr>
          <a:xfrm>
            <a:off x="730800" y="1897200"/>
            <a:ext cx="1105500" cy="897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5" name="Google Shape;2785;p13"/>
          <p:cNvSpPr txBox="1">
            <a:spLocks noGrp="1"/>
          </p:cNvSpPr>
          <p:nvPr>
            <p:ph type="subTitle" idx="3"/>
          </p:nvPr>
        </p:nvSpPr>
        <p:spPr>
          <a:xfrm>
            <a:off x="5644012" y="2257200"/>
            <a:ext cx="24135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6" name="Google Shape;2786;p13"/>
          <p:cNvSpPr txBox="1">
            <a:spLocks noGrp="1"/>
          </p:cNvSpPr>
          <p:nvPr>
            <p:ph type="title" idx="4" hasCustomPrompt="1"/>
          </p:nvPr>
        </p:nvSpPr>
        <p:spPr>
          <a:xfrm>
            <a:off x="4514400" y="1897200"/>
            <a:ext cx="1105500" cy="897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7" name="Google Shape;2787;p13"/>
          <p:cNvSpPr txBox="1">
            <a:spLocks noGrp="1"/>
          </p:cNvSpPr>
          <p:nvPr>
            <p:ph type="ctrTitle" idx="5"/>
          </p:nvPr>
        </p:nvSpPr>
        <p:spPr>
          <a:xfrm>
            <a:off x="1861050" y="3202143"/>
            <a:ext cx="2548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0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88" name="Google Shape;2788;p13"/>
          <p:cNvSpPr txBox="1">
            <a:spLocks noGrp="1"/>
          </p:cNvSpPr>
          <p:nvPr>
            <p:ph type="subTitle" idx="6"/>
          </p:nvPr>
        </p:nvSpPr>
        <p:spPr>
          <a:xfrm>
            <a:off x="1861050" y="3600000"/>
            <a:ext cx="24618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9" name="Google Shape;2789;p13"/>
          <p:cNvSpPr txBox="1">
            <a:spLocks noGrp="1"/>
          </p:cNvSpPr>
          <p:nvPr>
            <p:ph type="title" idx="7" hasCustomPrompt="1"/>
          </p:nvPr>
        </p:nvSpPr>
        <p:spPr>
          <a:xfrm>
            <a:off x="730800" y="3202143"/>
            <a:ext cx="1105500" cy="897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90" name="Google Shape;2790;p13"/>
          <p:cNvSpPr txBox="1">
            <a:spLocks noGrp="1"/>
          </p:cNvSpPr>
          <p:nvPr>
            <p:ph type="ctrTitle" idx="8"/>
          </p:nvPr>
        </p:nvSpPr>
        <p:spPr>
          <a:xfrm>
            <a:off x="5644006" y="3202143"/>
            <a:ext cx="2548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0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91" name="Google Shape;2791;p13"/>
          <p:cNvSpPr txBox="1">
            <a:spLocks noGrp="1"/>
          </p:cNvSpPr>
          <p:nvPr>
            <p:ph type="subTitle" idx="9"/>
          </p:nvPr>
        </p:nvSpPr>
        <p:spPr>
          <a:xfrm>
            <a:off x="5644013" y="3600000"/>
            <a:ext cx="23502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92" name="Google Shape;2792;p13"/>
          <p:cNvSpPr txBox="1">
            <a:spLocks noGrp="1"/>
          </p:cNvSpPr>
          <p:nvPr>
            <p:ph type="title" idx="13" hasCustomPrompt="1"/>
          </p:nvPr>
        </p:nvSpPr>
        <p:spPr>
          <a:xfrm>
            <a:off x="4514400" y="3202143"/>
            <a:ext cx="1105500" cy="897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643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8380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9" r:id="rId3"/>
    <p:sldLayoutId id="214748367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14703" y="202325"/>
            <a:ext cx="6705600" cy="914400"/>
          </a:xfrm>
          <a:prstGeom prst="roundRect">
            <a:avLst/>
          </a:prstGeom>
          <a:solidFill>
            <a:srgbClr val="BBE0E3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8: TRUYỆN LỊCH SỬ VÀ TIỂU THUYẾT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585952" y="1647497"/>
            <a:ext cx="8001000" cy="2338388"/>
          </a:xfrm>
          <a:prstGeom prst="horizontalScroll">
            <a:avLst/>
          </a:prstGeom>
          <a:solidFill>
            <a:srgbClr val="BBE0E3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VIẾT: NGHỊ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 VỀ MỘT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VẤN ĐỀ CỦA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60" y="171986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36" y="509835"/>
            <a:ext cx="8904514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vi-VN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b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800" kern="1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kern="1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Câu nói c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ủa</a:t>
            </a: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Bình Trọng có ý nghĩa gì?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--&gt;Ta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thèm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ở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kern="1200" dirty="0" smtClean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VN.</a:t>
            </a:r>
            <a:endParaRPr lang="en-US" sz="2800" kern="1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60" y="171986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36" y="509835"/>
            <a:ext cx="8904514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vi-VN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8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9400">
              <a:spcAft>
                <a:spcPts val="300"/>
              </a:spcAft>
            </a:pPr>
            <a:r>
              <a:rPr lang="vi-VN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nói th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ê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hiện tư 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ng,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ạo lí 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nào? Tại sao có th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nói như vậy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91100"/>
            <a:ext cx="8992350" cy="131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9400">
              <a:lnSpc>
                <a:spcPct val="142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th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khu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không chịu 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lệ.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60" y="9159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36" y="352180"/>
            <a:ext cx="890451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vi-VN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400" kern="1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kern="1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9400" algn="just">
              <a:spcAft>
                <a:spcPts val="300"/>
              </a:spcAft>
            </a:pPr>
            <a:r>
              <a:rPr lang="vi-VN" sz="2400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 tư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ng,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ạo lí 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ã th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hiện như th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ế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nào (trong cuộc 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ng, văn học, nghệ thuật, lịch sử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,...)?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36" y="2675893"/>
            <a:ext cx="8734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man.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56" y="3999332"/>
            <a:ext cx="9010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Trỗi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NVT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tỗi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60" y="171986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36" y="403972"/>
            <a:ext cx="890451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vi-VN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400" kern="1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kern="1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9400" algn="just"/>
            <a:r>
              <a:rPr lang="vi-VN" sz="2400" kern="12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 trị c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 tư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ng,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ạo lí 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vừa nêu là gì? 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ầ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phê phán những bi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 hiện ngược lại với tư tư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ng,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ạo lí 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trên như thê nào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36" y="2727685"/>
            <a:ext cx="8904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TBT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36" y="3647090"/>
            <a:ext cx="88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6/2023…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1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60" y="171986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36" y="509835"/>
            <a:ext cx="8904514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vi-VN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endParaRPr lang="en-US" sz="2800" kern="1200" dirty="0" smtClean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endParaRPr lang="en-US" sz="2800" kern="1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endParaRPr lang="en-US" sz="2800" kern="1200" dirty="0" smtClean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836" y="973808"/>
            <a:ext cx="215315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560" y="1561661"/>
            <a:ext cx="830655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Tx/>
              <a:buFontTx/>
              <a:buNone/>
            </a:pPr>
            <a:r>
              <a:rPr lang="en-US" sz="2400" b="1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02: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buClrTx/>
              <a:buFontTx/>
              <a:buNone/>
            </a:pP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en-US" sz="24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248419"/>
              </p:ext>
            </p:extLst>
          </p:nvPr>
        </p:nvGraphicFramePr>
        <p:xfrm>
          <a:off x="87836" y="2652790"/>
          <a:ext cx="8947307" cy="2243328"/>
        </p:xfrm>
        <a:graphic>
          <a:graphicData uri="http://schemas.openxmlformats.org/drawingml/2006/table">
            <a:tbl>
              <a:tblPr firstRow="1" firstCol="1" bandRow="1"/>
              <a:tblGrid>
                <a:gridCol w="905449">
                  <a:extLst>
                    <a:ext uri="{9D8B030D-6E8A-4147-A177-3AD203B41FA5}">
                      <a16:colId xmlns:a16="http://schemas.microsoft.com/office/drawing/2014/main" val="645286893"/>
                    </a:ext>
                  </a:extLst>
                </a:gridCol>
                <a:gridCol w="3524286">
                  <a:extLst>
                    <a:ext uri="{9D8B030D-6E8A-4147-A177-3AD203B41FA5}">
                      <a16:colId xmlns:a16="http://schemas.microsoft.com/office/drawing/2014/main" val="224644905"/>
                    </a:ext>
                  </a:extLst>
                </a:gridCol>
                <a:gridCol w="4517572">
                  <a:extLst>
                    <a:ext uri="{9D8B030D-6E8A-4147-A177-3AD203B41FA5}">
                      <a16:colId xmlns:a16="http://schemas.microsoft.com/office/drawing/2014/main" val="616366597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dirty="0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 chứng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697201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182675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42052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280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4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60" y="171986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49592" y="1225259"/>
            <a:ext cx="7896368" cy="734064"/>
          </a:xfrm>
          <a:custGeom>
            <a:avLst/>
            <a:gdLst>
              <a:gd name="connsiteX0" fmla="*/ 0 w 6908800"/>
              <a:gd name="connsiteY0" fmla="*/ 162560 h 1625600"/>
              <a:gd name="connsiteX1" fmla="*/ 162560 w 6908800"/>
              <a:gd name="connsiteY1" fmla="*/ 0 h 1625600"/>
              <a:gd name="connsiteX2" fmla="*/ 6746240 w 6908800"/>
              <a:gd name="connsiteY2" fmla="*/ 0 h 1625600"/>
              <a:gd name="connsiteX3" fmla="*/ 6908800 w 6908800"/>
              <a:gd name="connsiteY3" fmla="*/ 162560 h 1625600"/>
              <a:gd name="connsiteX4" fmla="*/ 6908800 w 6908800"/>
              <a:gd name="connsiteY4" fmla="*/ 1463040 h 1625600"/>
              <a:gd name="connsiteX5" fmla="*/ 6746240 w 6908800"/>
              <a:gd name="connsiteY5" fmla="*/ 1625600 h 1625600"/>
              <a:gd name="connsiteX6" fmla="*/ 162560 w 6908800"/>
              <a:gd name="connsiteY6" fmla="*/ 1625600 h 1625600"/>
              <a:gd name="connsiteX7" fmla="*/ 0 w 6908800"/>
              <a:gd name="connsiteY7" fmla="*/ 1463040 h 1625600"/>
              <a:gd name="connsiteX8" fmla="*/ 0 w 6908800"/>
              <a:gd name="connsiteY8" fmla="*/ 16256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625600">
                <a:moveTo>
                  <a:pt x="0" y="162560"/>
                </a:moveTo>
                <a:cubicBezTo>
                  <a:pt x="0" y="72781"/>
                  <a:pt x="72781" y="0"/>
                  <a:pt x="162560" y="0"/>
                </a:cubicBezTo>
                <a:lnTo>
                  <a:pt x="6746240" y="0"/>
                </a:lnTo>
                <a:cubicBezTo>
                  <a:pt x="6836019" y="0"/>
                  <a:pt x="6908800" y="72781"/>
                  <a:pt x="6908800" y="162560"/>
                </a:cubicBezTo>
                <a:lnTo>
                  <a:pt x="6908800" y="1463040"/>
                </a:lnTo>
                <a:cubicBezTo>
                  <a:pt x="6908800" y="1552819"/>
                  <a:pt x="6836019" y="1625600"/>
                  <a:pt x="6746240" y="1625600"/>
                </a:cubicBezTo>
                <a:lnTo>
                  <a:pt x="162560" y="1625600"/>
                </a:lnTo>
                <a:cubicBezTo>
                  <a:pt x="72781" y="1625600"/>
                  <a:pt x="0" y="1552819"/>
                  <a:pt x="0" y="1463040"/>
                </a:cubicBezTo>
                <a:lnTo>
                  <a:pt x="0" y="162560"/>
                </a:lnTo>
                <a:close/>
              </a:path>
            </a:pathLst>
          </a:custGeom>
          <a:solidFill>
            <a:srgbClr val="A5A5A5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0" vert="horz" wrap="square" lIns="154292" tIns="154292" rIns="1813217" bIns="154292" numCol="1" spcCol="1270" anchor="ctr" anchorCtr="0">
            <a:noAutofit/>
          </a:bodyPr>
          <a:lstStyle/>
          <a:p>
            <a:pPr marL="0" marR="0" lvl="0" indent="0" defTabSz="1244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ở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 bài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: Nêu v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ấ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n đề cần bàn luận.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103" y="505722"/>
            <a:ext cx="215315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87101" y="2091007"/>
            <a:ext cx="7896368" cy="1239300"/>
          </a:xfrm>
          <a:custGeom>
            <a:avLst/>
            <a:gdLst>
              <a:gd name="connsiteX0" fmla="*/ 0 w 6908800"/>
              <a:gd name="connsiteY0" fmla="*/ 162560 h 1625600"/>
              <a:gd name="connsiteX1" fmla="*/ 162560 w 6908800"/>
              <a:gd name="connsiteY1" fmla="*/ 0 h 1625600"/>
              <a:gd name="connsiteX2" fmla="*/ 6746240 w 6908800"/>
              <a:gd name="connsiteY2" fmla="*/ 0 h 1625600"/>
              <a:gd name="connsiteX3" fmla="*/ 6908800 w 6908800"/>
              <a:gd name="connsiteY3" fmla="*/ 162560 h 1625600"/>
              <a:gd name="connsiteX4" fmla="*/ 6908800 w 6908800"/>
              <a:gd name="connsiteY4" fmla="*/ 1463040 h 1625600"/>
              <a:gd name="connsiteX5" fmla="*/ 6746240 w 6908800"/>
              <a:gd name="connsiteY5" fmla="*/ 1625600 h 1625600"/>
              <a:gd name="connsiteX6" fmla="*/ 162560 w 6908800"/>
              <a:gd name="connsiteY6" fmla="*/ 1625600 h 1625600"/>
              <a:gd name="connsiteX7" fmla="*/ 0 w 6908800"/>
              <a:gd name="connsiteY7" fmla="*/ 1463040 h 1625600"/>
              <a:gd name="connsiteX8" fmla="*/ 0 w 6908800"/>
              <a:gd name="connsiteY8" fmla="*/ 16256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625600">
                <a:moveTo>
                  <a:pt x="0" y="162560"/>
                </a:moveTo>
                <a:cubicBezTo>
                  <a:pt x="0" y="72781"/>
                  <a:pt x="72781" y="0"/>
                  <a:pt x="162560" y="0"/>
                </a:cubicBezTo>
                <a:lnTo>
                  <a:pt x="6746240" y="0"/>
                </a:lnTo>
                <a:cubicBezTo>
                  <a:pt x="6836019" y="0"/>
                  <a:pt x="6908800" y="72781"/>
                  <a:pt x="6908800" y="162560"/>
                </a:cubicBezTo>
                <a:lnTo>
                  <a:pt x="6908800" y="1463040"/>
                </a:lnTo>
                <a:cubicBezTo>
                  <a:pt x="6908800" y="1552819"/>
                  <a:pt x="6836019" y="1625600"/>
                  <a:pt x="6746240" y="1625600"/>
                </a:cubicBezTo>
                <a:lnTo>
                  <a:pt x="162560" y="1625600"/>
                </a:lnTo>
                <a:cubicBezTo>
                  <a:pt x="72781" y="1625600"/>
                  <a:pt x="0" y="1552819"/>
                  <a:pt x="0" y="1463040"/>
                </a:cubicBezTo>
                <a:lnTo>
                  <a:pt x="0" y="162560"/>
                </a:lnTo>
                <a:close/>
              </a:path>
            </a:pathLst>
          </a:custGeom>
          <a:solidFill>
            <a:srgbClr val="A5A5A5">
              <a:hueOff val="1355300"/>
              <a:satOff val="50000"/>
              <a:lumOff val="-7353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0" vert="horz" wrap="square" lIns="154292" tIns="154292" rIns="1820533" bIns="154292" numCol="1" spcCol="1270" anchor="ctr" anchorCtr="0">
            <a:noAutofit/>
          </a:bodyPr>
          <a:lstStyle/>
          <a:p>
            <a:pPr marL="0" marR="0" lvl="0" indent="0" defTabSz="1244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70182" y="3461991"/>
            <a:ext cx="7896368" cy="1240858"/>
          </a:xfrm>
          <a:custGeom>
            <a:avLst/>
            <a:gdLst>
              <a:gd name="connsiteX0" fmla="*/ 0 w 6908800"/>
              <a:gd name="connsiteY0" fmla="*/ 162560 h 1625600"/>
              <a:gd name="connsiteX1" fmla="*/ 162560 w 6908800"/>
              <a:gd name="connsiteY1" fmla="*/ 0 h 1625600"/>
              <a:gd name="connsiteX2" fmla="*/ 6746240 w 6908800"/>
              <a:gd name="connsiteY2" fmla="*/ 0 h 1625600"/>
              <a:gd name="connsiteX3" fmla="*/ 6908800 w 6908800"/>
              <a:gd name="connsiteY3" fmla="*/ 162560 h 1625600"/>
              <a:gd name="connsiteX4" fmla="*/ 6908800 w 6908800"/>
              <a:gd name="connsiteY4" fmla="*/ 1463040 h 1625600"/>
              <a:gd name="connsiteX5" fmla="*/ 6746240 w 6908800"/>
              <a:gd name="connsiteY5" fmla="*/ 1625600 h 1625600"/>
              <a:gd name="connsiteX6" fmla="*/ 162560 w 6908800"/>
              <a:gd name="connsiteY6" fmla="*/ 1625600 h 1625600"/>
              <a:gd name="connsiteX7" fmla="*/ 0 w 6908800"/>
              <a:gd name="connsiteY7" fmla="*/ 1463040 h 1625600"/>
              <a:gd name="connsiteX8" fmla="*/ 0 w 6908800"/>
              <a:gd name="connsiteY8" fmla="*/ 16256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625600">
                <a:moveTo>
                  <a:pt x="0" y="162560"/>
                </a:moveTo>
                <a:cubicBezTo>
                  <a:pt x="0" y="72781"/>
                  <a:pt x="72781" y="0"/>
                  <a:pt x="162560" y="0"/>
                </a:cubicBezTo>
                <a:lnTo>
                  <a:pt x="6746240" y="0"/>
                </a:lnTo>
                <a:cubicBezTo>
                  <a:pt x="6836019" y="0"/>
                  <a:pt x="6908800" y="72781"/>
                  <a:pt x="6908800" y="162560"/>
                </a:cubicBezTo>
                <a:lnTo>
                  <a:pt x="6908800" y="1463040"/>
                </a:lnTo>
                <a:cubicBezTo>
                  <a:pt x="6908800" y="1552819"/>
                  <a:pt x="6836019" y="1625600"/>
                  <a:pt x="6746240" y="1625600"/>
                </a:cubicBezTo>
                <a:lnTo>
                  <a:pt x="162560" y="1625600"/>
                </a:lnTo>
                <a:cubicBezTo>
                  <a:pt x="72781" y="1625600"/>
                  <a:pt x="0" y="1552819"/>
                  <a:pt x="0" y="1463040"/>
                </a:cubicBezTo>
                <a:lnTo>
                  <a:pt x="0" y="162560"/>
                </a:lnTo>
                <a:close/>
              </a:path>
            </a:pathLst>
          </a:custGeom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0" vert="horz" wrap="square" lIns="154292" tIns="154292" rIns="1820533" bIns="154292" numCol="1" spcCol="1270" anchor="ctr" anchorCtr="0">
            <a:noAutofit/>
          </a:bodyPr>
          <a:lstStyle/>
          <a:p>
            <a:pPr marL="0" marR="0" lvl="0" indent="0" defTabSz="1244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258022" y="1722739"/>
            <a:ext cx="1207680" cy="736535"/>
          </a:xfrm>
          <a:custGeom>
            <a:avLst/>
            <a:gdLst>
              <a:gd name="connsiteX0" fmla="*/ 0 w 1056640"/>
              <a:gd name="connsiteY0" fmla="*/ 581152 h 1056640"/>
              <a:gd name="connsiteX1" fmla="*/ 237744 w 1056640"/>
              <a:gd name="connsiteY1" fmla="*/ 581152 h 1056640"/>
              <a:gd name="connsiteX2" fmla="*/ 237744 w 1056640"/>
              <a:gd name="connsiteY2" fmla="*/ 0 h 1056640"/>
              <a:gd name="connsiteX3" fmla="*/ 818896 w 1056640"/>
              <a:gd name="connsiteY3" fmla="*/ 0 h 1056640"/>
              <a:gd name="connsiteX4" fmla="*/ 818896 w 1056640"/>
              <a:gd name="connsiteY4" fmla="*/ 581152 h 1056640"/>
              <a:gd name="connsiteX5" fmla="*/ 1056640 w 1056640"/>
              <a:gd name="connsiteY5" fmla="*/ 581152 h 1056640"/>
              <a:gd name="connsiteX6" fmla="*/ 528320 w 1056640"/>
              <a:gd name="connsiteY6" fmla="*/ 1056640 h 1056640"/>
              <a:gd name="connsiteX7" fmla="*/ 0 w 1056640"/>
              <a:gd name="connsiteY7" fmla="*/ 581152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640" h="1056640">
                <a:moveTo>
                  <a:pt x="0" y="581152"/>
                </a:moveTo>
                <a:lnTo>
                  <a:pt x="237744" y="581152"/>
                </a:lnTo>
                <a:lnTo>
                  <a:pt x="237744" y="0"/>
                </a:lnTo>
                <a:lnTo>
                  <a:pt x="818896" y="0"/>
                </a:lnTo>
                <a:lnTo>
                  <a:pt x="818896" y="581152"/>
                </a:lnTo>
                <a:lnTo>
                  <a:pt x="1056640" y="581152"/>
                </a:lnTo>
                <a:lnTo>
                  <a:pt x="528320" y="1056640"/>
                </a:lnTo>
                <a:lnTo>
                  <a:pt x="0" y="581152"/>
                </a:lnTo>
                <a:close/>
              </a:path>
            </a:pathLst>
          </a:custGeom>
          <a:solidFill>
            <a:srgbClr val="A5A5A5">
              <a:tint val="40000"/>
              <a:alpha val="9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A5A5A5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83464" tIns="45720" rIns="283464" bIns="307238" numCol="1" spcCol="1270" anchor="ctr" anchorCtr="0">
            <a:noAutofit/>
          </a:bodyPr>
          <a:lstStyle/>
          <a:p>
            <a:pPr marL="0" marR="0" lvl="0" indent="0" algn="ctr" defTabSz="1600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475789" y="3093723"/>
            <a:ext cx="1207680" cy="736535"/>
          </a:xfrm>
          <a:custGeom>
            <a:avLst/>
            <a:gdLst>
              <a:gd name="connsiteX0" fmla="*/ 0 w 1056640"/>
              <a:gd name="connsiteY0" fmla="*/ 581152 h 1056640"/>
              <a:gd name="connsiteX1" fmla="*/ 237744 w 1056640"/>
              <a:gd name="connsiteY1" fmla="*/ 581152 h 1056640"/>
              <a:gd name="connsiteX2" fmla="*/ 237744 w 1056640"/>
              <a:gd name="connsiteY2" fmla="*/ 0 h 1056640"/>
              <a:gd name="connsiteX3" fmla="*/ 818896 w 1056640"/>
              <a:gd name="connsiteY3" fmla="*/ 0 h 1056640"/>
              <a:gd name="connsiteX4" fmla="*/ 818896 w 1056640"/>
              <a:gd name="connsiteY4" fmla="*/ 581152 h 1056640"/>
              <a:gd name="connsiteX5" fmla="*/ 1056640 w 1056640"/>
              <a:gd name="connsiteY5" fmla="*/ 581152 h 1056640"/>
              <a:gd name="connsiteX6" fmla="*/ 528320 w 1056640"/>
              <a:gd name="connsiteY6" fmla="*/ 1056640 h 1056640"/>
              <a:gd name="connsiteX7" fmla="*/ 0 w 1056640"/>
              <a:gd name="connsiteY7" fmla="*/ 581152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640" h="1056640">
                <a:moveTo>
                  <a:pt x="0" y="581152"/>
                </a:moveTo>
                <a:lnTo>
                  <a:pt x="237744" y="581152"/>
                </a:lnTo>
                <a:lnTo>
                  <a:pt x="237744" y="0"/>
                </a:lnTo>
                <a:lnTo>
                  <a:pt x="818896" y="0"/>
                </a:lnTo>
                <a:lnTo>
                  <a:pt x="818896" y="581152"/>
                </a:lnTo>
                <a:lnTo>
                  <a:pt x="1056640" y="581152"/>
                </a:lnTo>
                <a:lnTo>
                  <a:pt x="528320" y="1056640"/>
                </a:lnTo>
                <a:lnTo>
                  <a:pt x="0" y="581152"/>
                </a:lnTo>
                <a:close/>
              </a:path>
            </a:pathLst>
          </a:custGeom>
          <a:solidFill>
            <a:srgbClr val="A5A5A5">
              <a:tint val="40000"/>
              <a:alpha val="90000"/>
              <a:hueOff val="2029141"/>
              <a:satOff val="100000"/>
              <a:lumOff val="1779"/>
              <a:alphaOff val="0"/>
            </a:srgbClr>
          </a:solidFill>
          <a:ln w="12700" cap="flat" cmpd="sng" algn="ctr">
            <a:solidFill>
              <a:srgbClr val="A5A5A5">
                <a:tint val="40000"/>
                <a:alpha val="90000"/>
                <a:hueOff val="2029141"/>
                <a:satOff val="100000"/>
                <a:lumOff val="1779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83464" tIns="45720" rIns="283464" bIns="307238" numCol="1" spcCol="1270" anchor="ctr" anchorCtr="0">
            <a:noAutofit/>
          </a:bodyPr>
          <a:lstStyle/>
          <a:p>
            <a:pPr marL="0" marR="0" lvl="0" indent="0" algn="ctr" defTabSz="1600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101" y="2049209"/>
            <a:ext cx="805394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defRPr/>
            </a:pPr>
            <a:r>
              <a:rPr lang="en-US" sz="2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lang="vi-VN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Lần lượt trình bày ý kiến  theo một tr</a:t>
            </a:r>
            <a:r>
              <a:rPr lang="en-US" sz="24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4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vi-VN" sz="2400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sáng tỏ vấn đề đã nêu ở mở bài</a:t>
            </a:r>
            <a:endPara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462088" y="247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821" y="3370686"/>
            <a:ext cx="8781729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4555" lvl="0" indent="406400">
              <a:spcAft>
                <a:spcPts val="300"/>
              </a:spcAft>
              <a:defRPr/>
            </a:pPr>
            <a:r>
              <a:rPr lang="vi-VN" sz="2800" b="1" kern="1200" dirty="0">
                <a:solidFill>
                  <a:prstClr val="white"/>
                </a:solidFill>
                <a:latin typeface="Times New Roman" panose="02020603050405020304" pitchFamily="18" charset="0"/>
              </a:rPr>
              <a:t>Kết bài</a:t>
            </a:r>
            <a:r>
              <a:rPr lang="vi-VN" sz="2800" b="1" kern="12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: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nói thể hiện tinh th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khu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0955" indent="254000"/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Nêu bài học cho thế hệ trẻ ngày nay.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7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029" y="0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462088" y="247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smtClean="0">
                <a:solidFill>
                  <a:srgbClr val="043B3B"/>
                </a:solidFill>
                <a:latin typeface="Arial" panose="020B0604020202020204" pitchFamily="34" charset="0"/>
              </a:rPr>
              <a:t/>
            </a:r>
            <a:br>
              <a:rPr lang="en-US" sz="1800" smtClean="0">
                <a:solidFill>
                  <a:srgbClr val="043B3B"/>
                </a:solidFill>
                <a:latin typeface="Arial" panose="020B0604020202020204" pitchFamily="34" charset="0"/>
              </a:rPr>
            </a:br>
            <a:endParaRPr lang="en-US" sz="1800" smtClean="0">
              <a:solidFill>
                <a:srgbClr val="043B3B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029" y="359065"/>
            <a:ext cx="76790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Viết bài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dàn ý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31" y="554627"/>
            <a:ext cx="9144000" cy="4801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94437"/>
            <a:ext cx="184746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vi-VN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vi-VN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1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1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3709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665569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256935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28766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08187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44717" y="554627"/>
            <a:ext cx="13485" cy="45890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26">
            <a:extLst>
              <a:ext uri="{FF2B5EF4-FFF2-40B4-BE49-F238E27FC236}">
                <a16:creationId xmlns:a16="http://schemas.microsoft.com/office/drawing/2014/main" id="{40308210-8A67-46C8-90E9-5F6D7AE16319}"/>
              </a:ext>
            </a:extLst>
          </p:cNvPr>
          <p:cNvSpPr/>
          <p:nvPr/>
        </p:nvSpPr>
        <p:spPr>
          <a:xfrm>
            <a:off x="1408130" y="35319"/>
            <a:ext cx="6898341" cy="434377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76131"/>
              </p:ext>
            </p:extLst>
          </p:nvPr>
        </p:nvGraphicFramePr>
        <p:xfrm>
          <a:off x="1971150" y="1116311"/>
          <a:ext cx="6597428" cy="2971800"/>
        </p:xfrm>
        <a:graphic>
          <a:graphicData uri="http://schemas.openxmlformats.org/drawingml/2006/table">
            <a:tbl>
              <a:tblPr>
                <a:tableStyleId>{FEAA01CB-20DF-45F0-827F-4329BD10BE0B}</a:tableStyleId>
              </a:tblPr>
              <a:tblGrid>
                <a:gridCol w="659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4137">
                <a:tc>
                  <a:txBody>
                    <a:bodyPr/>
                    <a:lstStyle/>
                    <a:p>
                      <a:pPr indent="27940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 ý: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-"/>
                        <a:tabLst>
                          <a:tab pos="492125" algn="l"/>
                        </a:tabLst>
                      </a:pPr>
                      <a:r>
                        <a:rPr lang="vi-VN" sz="2400" u="none" strike="noStrik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làm bài nghị luận 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u="none" strike="noStrik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tư tưởng, đạo lí.</a:t>
                      </a:r>
                      <a:endParaRPr lang="en-US" sz="2400" u="none" strike="noStrik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-"/>
                        <a:tabLst>
                          <a:tab pos="492125" algn="l"/>
                        </a:tabLst>
                      </a:pPr>
                      <a:r>
                        <a:rPr lang="vi-VN" sz="2400" u="none" strike="noStrik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hệ giữa ý 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400" u="none" strike="noStrik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lí lẽ và 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ằ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ch</a:t>
                      </a:r>
                      <a:r>
                        <a:rPr lang="en-US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vi-VN" sz="2400" u="none" strike="noStrik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bài nghị luận.</a:t>
                      </a:r>
                      <a:endParaRPr lang="en-US" sz="2400" u="none" strike="noStrik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-"/>
                        <a:tabLst>
                          <a:tab pos="492125" algn="l"/>
                        </a:tabLst>
                      </a:pP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ữ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vi-VN" sz="2400" u="none" strike="noStrik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đoạn văn 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c</a:t>
                      </a:r>
                      <a:r>
                        <a:rPr lang="en-US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u="none" strike="noStrik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</a:t>
                      </a:r>
                      <a:r>
                        <a:rPr lang="en-US" sz="2400" u="none" strike="noStrike" spc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yển</a:t>
                      </a:r>
                      <a:r>
                        <a:rPr lang="vi-VN" sz="240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u="none" strike="noStrik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đoạn.</a:t>
                      </a:r>
                      <a:endParaRPr lang="en-US" sz="2400" u="none" strike="noStrik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55905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3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FBB663A7-14F0-416B-B5E0-3D45891E89C1}"/>
              </a:ext>
            </a:extLst>
          </p:cNvPr>
          <p:cNvSpPr/>
          <p:nvPr/>
        </p:nvSpPr>
        <p:spPr>
          <a:xfrm>
            <a:off x="94593" y="3321269"/>
            <a:ext cx="1725914" cy="1740759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30829F-FE29-470D-B1C3-35DA625BBE2A}"/>
              </a:ext>
            </a:extLst>
          </p:cNvPr>
          <p:cNvSpPr txBox="1"/>
          <p:nvPr/>
        </p:nvSpPr>
        <p:spPr>
          <a:xfrm>
            <a:off x="-21778" y="3746680"/>
            <a:ext cx="2011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Lí tưởng sống, </a:t>
            </a:r>
          </a:p>
          <a:p>
            <a:pPr algn="ctr"/>
            <a:r>
              <a:rPr lang="pt-B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mục đích sống...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611B38E-C174-4875-B29A-89FB03F80FE2}"/>
              </a:ext>
            </a:extLst>
          </p:cNvPr>
          <p:cNvSpPr/>
          <p:nvPr/>
        </p:nvSpPr>
        <p:spPr>
          <a:xfrm>
            <a:off x="7401242" y="3493900"/>
            <a:ext cx="1714658" cy="1541777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F61ED3E-BF62-40B7-9693-E7C9F6655481}"/>
              </a:ext>
            </a:extLst>
          </p:cNvPr>
          <p:cNvSpPr txBox="1"/>
          <p:nvPr/>
        </p:nvSpPr>
        <p:spPr>
          <a:xfrm>
            <a:off x="7455007" y="4135626"/>
            <a:ext cx="1609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sự, </a:t>
            </a:r>
          </a:p>
          <a:p>
            <a:pPr algn="ctr"/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nhị...</a:t>
            </a:r>
            <a:endParaRPr lang="en-US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39C763D-469C-4AA7-B923-2773693190B2}"/>
              </a:ext>
            </a:extLst>
          </p:cNvPr>
          <p:cNvSpPr/>
          <p:nvPr/>
        </p:nvSpPr>
        <p:spPr>
          <a:xfrm>
            <a:off x="1943835" y="3343717"/>
            <a:ext cx="1713671" cy="169196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27ED868-5F0F-43EC-AFFB-E005D351B71B}"/>
              </a:ext>
            </a:extLst>
          </p:cNvPr>
          <p:cNvSpPr/>
          <p:nvPr/>
        </p:nvSpPr>
        <p:spPr>
          <a:xfrm>
            <a:off x="5564543" y="3493901"/>
            <a:ext cx="1717230" cy="1568128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3F1847B-33E2-4AC9-B292-4B351D796641}"/>
              </a:ext>
            </a:extLst>
          </p:cNvPr>
          <p:cNvSpPr/>
          <p:nvPr/>
        </p:nvSpPr>
        <p:spPr>
          <a:xfrm>
            <a:off x="3758567" y="3440003"/>
            <a:ext cx="1699009" cy="1568128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CFC0D31-2DE6-4591-B489-D8AAEBA13392}"/>
              </a:ext>
            </a:extLst>
          </p:cNvPr>
          <p:cNvSpPr txBox="1"/>
          <p:nvPr/>
        </p:nvSpPr>
        <p:spPr>
          <a:xfrm>
            <a:off x="2014214" y="3746680"/>
            <a:ext cx="1563807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cảm, </a:t>
            </a:r>
          </a:p>
          <a:p>
            <a:pPr algn="ctr">
              <a:lnSpc>
                <a:spcPct val="90000"/>
              </a:lnSpc>
            </a:pPr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trọng, </a:t>
            </a:r>
          </a:p>
          <a:p>
            <a:pPr algn="ctr">
              <a:lnSpc>
                <a:spcPct val="90000"/>
              </a:lnSpc>
            </a:pPr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</a:t>
            </a:r>
          </a:p>
          <a:p>
            <a:pPr algn="ctr">
              <a:lnSpc>
                <a:spcPct val="90000"/>
              </a:lnSpc>
            </a:pPr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người...</a:t>
            </a:r>
            <a:endParaRPr lang="en-US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4524F73-0198-4FF1-99D2-942FCE3EA607}"/>
              </a:ext>
            </a:extLst>
          </p:cNvPr>
          <p:cNvSpPr txBox="1"/>
          <p:nvPr/>
        </p:nvSpPr>
        <p:spPr>
          <a:xfrm>
            <a:off x="3901270" y="3904492"/>
            <a:ext cx="1486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lạc quan, sự thờ ơ, </a:t>
            </a:r>
          </a:p>
          <a:p>
            <a:pPr algn="ctr"/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cảm,...</a:t>
            </a:r>
            <a:endParaRPr lang="en-US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E34B99-B3F2-4820-A090-B3AEA2E93E92}"/>
              </a:ext>
            </a:extLst>
          </p:cNvPr>
          <p:cNvSpPr txBox="1"/>
          <p:nvPr/>
        </p:nvSpPr>
        <p:spPr>
          <a:xfrm>
            <a:off x="5654762" y="3951707"/>
            <a:ext cx="15206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đình, </a:t>
            </a:r>
          </a:p>
          <a:p>
            <a:pPr algn="ctr"/>
            <a:r>
              <a:rPr lang="pt-BR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hương, đất nước...</a:t>
            </a:r>
            <a:endParaRPr lang="en-US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980E367-6BC3-4481-A623-BFBAF63446D7}"/>
              </a:ext>
            </a:extLst>
          </p:cNvPr>
          <p:cNvCxnSpPr>
            <a:cxnSpLocks/>
          </p:cNvCxnSpPr>
          <p:nvPr/>
        </p:nvCxnSpPr>
        <p:spPr>
          <a:xfrm>
            <a:off x="953586" y="2468213"/>
            <a:ext cx="72449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71E355E-1778-4481-A88E-26B4D5A4CC61}"/>
              </a:ext>
            </a:extLst>
          </p:cNvPr>
          <p:cNvCxnSpPr>
            <a:cxnSpLocks/>
          </p:cNvCxnSpPr>
          <p:nvPr/>
        </p:nvCxnSpPr>
        <p:spPr>
          <a:xfrm>
            <a:off x="953586" y="2473737"/>
            <a:ext cx="0" cy="3593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23922D5-D5FF-4B24-8D0F-A4E9FD3E4F00}"/>
              </a:ext>
            </a:extLst>
          </p:cNvPr>
          <p:cNvCxnSpPr/>
          <p:nvPr/>
        </p:nvCxnSpPr>
        <p:spPr>
          <a:xfrm>
            <a:off x="2713479" y="2485984"/>
            <a:ext cx="0" cy="3593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FDCBAC-7379-4512-99B1-C78756C0741D}"/>
              </a:ext>
            </a:extLst>
          </p:cNvPr>
          <p:cNvCxnSpPr>
            <a:cxnSpLocks/>
          </p:cNvCxnSpPr>
          <p:nvPr/>
        </p:nvCxnSpPr>
        <p:spPr>
          <a:xfrm>
            <a:off x="4553682" y="2473737"/>
            <a:ext cx="0" cy="43453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F80A3BE-1458-4BCB-B3C8-BC2AC4C2370B}"/>
              </a:ext>
            </a:extLst>
          </p:cNvPr>
          <p:cNvCxnSpPr>
            <a:cxnSpLocks/>
          </p:cNvCxnSpPr>
          <p:nvPr/>
        </p:nvCxnSpPr>
        <p:spPr>
          <a:xfrm>
            <a:off x="6388015" y="2485984"/>
            <a:ext cx="0" cy="37157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146472-8B2C-4015-885E-3962F46535C2}"/>
              </a:ext>
            </a:extLst>
          </p:cNvPr>
          <p:cNvCxnSpPr>
            <a:cxnSpLocks/>
          </p:cNvCxnSpPr>
          <p:nvPr/>
        </p:nvCxnSpPr>
        <p:spPr>
          <a:xfrm>
            <a:off x="8198541" y="2473737"/>
            <a:ext cx="0" cy="50059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AC7969B7-EDDD-48F0-8061-2B35E5D27A06}"/>
              </a:ext>
            </a:extLst>
          </p:cNvPr>
          <p:cNvSpPr/>
          <p:nvPr/>
        </p:nvSpPr>
        <p:spPr>
          <a:xfrm>
            <a:off x="129887" y="145997"/>
            <a:ext cx="8934819" cy="2322216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6228E71-768C-436F-AA28-85881B52F947}"/>
              </a:ext>
            </a:extLst>
          </p:cNvPr>
          <p:cNvSpPr/>
          <p:nvPr/>
        </p:nvSpPr>
        <p:spPr>
          <a:xfrm>
            <a:off x="2564524" y="-85042"/>
            <a:ext cx="2908672" cy="458271"/>
          </a:xfrm>
          <a:prstGeom prst="roundRect">
            <a:avLst/>
          </a:prstGeom>
          <a:solidFill>
            <a:schemeClr val="bg1"/>
          </a:solidFill>
          <a:ln>
            <a:solidFill>
              <a:srgbClr val="083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EBB496-0266-4468-9E25-8EA23FCD2624}"/>
              </a:ext>
            </a:extLst>
          </p:cNvPr>
          <p:cNvSpPr txBox="1"/>
          <p:nvPr/>
        </p:nvSpPr>
        <p:spPr>
          <a:xfrm>
            <a:off x="222361" y="481513"/>
            <a:ext cx="88439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ế</a:t>
            </a:r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 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văn nghị luận v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ề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một v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đời s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ống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là trinh bày ý k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iến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người viết về một v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V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của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ời s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ống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là một hiện tượng cụ th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có thật, 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là một tư tường,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ạo lí. Bài nghị luận v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ề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một tư tường,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ạo lí là bài vãn thường tập trung làm sáng 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ỏ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nội dung và ý nghĩa c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105947-2A55-483D-A0A7-81509831658B}"/>
              </a:ext>
            </a:extLst>
          </p:cNvPr>
          <p:cNvSpPr txBox="1"/>
          <p:nvPr/>
        </p:nvSpPr>
        <p:spPr>
          <a:xfrm>
            <a:off x="108808" y="2838943"/>
            <a:ext cx="172377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Một nhận định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319598-8841-4408-9576-CCA27CB9BA96}"/>
              </a:ext>
            </a:extLst>
          </p:cNvPr>
          <p:cNvSpPr txBox="1"/>
          <p:nvPr/>
        </p:nvSpPr>
        <p:spPr>
          <a:xfrm>
            <a:off x="1911361" y="2842554"/>
            <a:ext cx="175635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Một ý kiến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309D3D-1219-4E8F-B680-96ACF565D57F}"/>
              </a:ext>
            </a:extLst>
          </p:cNvPr>
          <p:cNvSpPr txBox="1"/>
          <p:nvPr/>
        </p:nvSpPr>
        <p:spPr>
          <a:xfrm>
            <a:off x="3736860" y="2823350"/>
            <a:ext cx="173682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Quan niệm 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về tâm hồn, </a:t>
            </a:r>
          </a:p>
          <a:p>
            <a:pPr algn="ctr"/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lối sống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4801AF5-8B40-438F-8BAA-16D95DF31545}"/>
              </a:ext>
            </a:extLst>
          </p:cNvPr>
          <p:cNvSpPr txBox="1"/>
          <p:nvPr/>
        </p:nvSpPr>
        <p:spPr>
          <a:xfrm>
            <a:off x="5536925" y="2812622"/>
            <a:ext cx="175635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Về 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các </a:t>
            </a:r>
          </a:p>
          <a:p>
            <a:pPr algn="ctr"/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mối quan hệ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A503FF8-53AD-417A-A8E4-548AA1B24C49}"/>
              </a:ext>
            </a:extLst>
          </p:cNvPr>
          <p:cNvSpPr txBox="1"/>
          <p:nvPr/>
        </p:nvSpPr>
        <p:spPr>
          <a:xfrm>
            <a:off x="7372627" y="2818028"/>
            <a:ext cx="174584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Về cách 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ứng xử của con người trong cuộc sống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1" grpId="0"/>
      <p:bldP spid="72" grpId="0" animBg="1"/>
      <p:bldP spid="73" grpId="0"/>
      <p:bldP spid="74" grpId="0" animBg="1"/>
      <p:bldP spid="75" grpId="0" animBg="1"/>
      <p:bldP spid="76" grpId="0" animBg="1"/>
      <p:bldP spid="77" grpId="0"/>
      <p:bldP spid="78" grpId="0"/>
      <p:bldP spid="79" grpId="0"/>
      <p:bldP spid="44" grpId="0" animBg="1"/>
      <p:bldP spid="46" grpId="0"/>
      <p:bldP spid="51" grpId="0" animBg="1"/>
      <p:bldP spid="54" grpId="0" animBg="1"/>
      <p:bldP spid="56" grpId="0" animBg="1"/>
      <p:bldP spid="58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147145"/>
            <a:ext cx="8408276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tường, đạo lí thường nhân một câu danh ngôn, tục ngữ. ca dao,... nào đó đ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nêu lên yêu c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ầu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635" y="1087211"/>
            <a:ext cx="8807668" cy="417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 dụ</a:t>
            </a:r>
            <a:r>
              <a:rPr lang="vi-VN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292100" algn="just">
              <a:lnSpc>
                <a:spcPct val="140000"/>
              </a:lnSpc>
              <a:spcAft>
                <a:spcPts val="300"/>
              </a:spcAft>
            </a:pP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Suy nghĩ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“Chết trong còn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”.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92100" algn="just">
              <a:lnSpc>
                <a:spcPct val="139000"/>
              </a:lnSpc>
              <a:spcAft>
                <a:spcPts val="300"/>
              </a:spcAft>
            </a:pP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Suy nghĩ v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c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tưởng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Trọng: “Ta thà làm ma nước Nam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thèm làm vương đất Bắc. ”.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92100" algn="just">
              <a:lnSpc>
                <a:spcPct val="142000"/>
              </a:lnSpc>
            </a:pP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Nhà thơ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không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/Ai nên khôn mà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ẳ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”. Hãy viết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trình bày suy nghĩ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về ý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451;p20">
            <a:extLst>
              <a:ext uri="{FF2B5EF4-FFF2-40B4-BE49-F238E27FC236}">
                <a16:creationId xmlns:a16="http://schemas.microsoft.com/office/drawing/2014/main" id="{BF969E05-A987-49B0-B102-473E46202466}"/>
              </a:ext>
            </a:extLst>
          </p:cNvPr>
          <p:cNvGrpSpPr/>
          <p:nvPr/>
        </p:nvGrpSpPr>
        <p:grpSpPr>
          <a:xfrm>
            <a:off x="135137" y="156636"/>
            <a:ext cx="8873725" cy="4830227"/>
            <a:chOff x="153872" y="166907"/>
            <a:chExt cx="8873725" cy="4830227"/>
          </a:xfrm>
        </p:grpSpPr>
        <p:grpSp>
          <p:nvGrpSpPr>
            <p:cNvPr id="4" name="Google Shape;5452;p20">
              <a:extLst>
                <a:ext uri="{FF2B5EF4-FFF2-40B4-BE49-F238E27FC236}">
                  <a16:creationId xmlns:a16="http://schemas.microsoft.com/office/drawing/2014/main" id="{58BBB125-2D3A-4437-B109-991024F154FA}"/>
                </a:ext>
              </a:extLst>
            </p:cNvPr>
            <p:cNvGrpSpPr/>
            <p:nvPr/>
          </p:nvGrpSpPr>
          <p:grpSpPr>
            <a:xfrm>
              <a:off x="6250862" y="166907"/>
              <a:ext cx="2776735" cy="2046310"/>
              <a:chOff x="6250862" y="166907"/>
              <a:chExt cx="2776735" cy="2046310"/>
            </a:xfrm>
          </p:grpSpPr>
          <p:sp>
            <p:nvSpPr>
              <p:cNvPr id="20" name="Google Shape;5453;p20">
                <a:extLst>
                  <a:ext uri="{FF2B5EF4-FFF2-40B4-BE49-F238E27FC236}">
                    <a16:creationId xmlns:a16="http://schemas.microsoft.com/office/drawing/2014/main" id="{805D7232-ED32-40D9-B363-F21993034752}"/>
                  </a:ext>
                </a:extLst>
              </p:cNvPr>
              <p:cNvSpPr/>
              <p:nvPr/>
            </p:nvSpPr>
            <p:spPr>
              <a:xfrm>
                <a:off x="6538521" y="251138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1" y="0"/>
                    </a:moveTo>
                    <a:lnTo>
                      <a:pt x="1" y="752"/>
                    </a:lnTo>
                    <a:lnTo>
                      <a:pt x="86012" y="752"/>
                    </a:lnTo>
                    <a:lnTo>
                      <a:pt x="86012" y="60430"/>
                    </a:lnTo>
                    <a:lnTo>
                      <a:pt x="86764" y="60430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5454;p20">
                <a:extLst>
                  <a:ext uri="{FF2B5EF4-FFF2-40B4-BE49-F238E27FC236}">
                    <a16:creationId xmlns:a16="http://schemas.microsoft.com/office/drawing/2014/main" id="{3DDF0906-4185-48A7-83E4-8319A115B307}"/>
                  </a:ext>
                </a:extLst>
              </p:cNvPr>
              <p:cNvSpPr/>
              <p:nvPr/>
            </p:nvSpPr>
            <p:spPr>
              <a:xfrm>
                <a:off x="6250862" y="16690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0" y="0"/>
                    </a:moveTo>
                    <a:lnTo>
                      <a:pt x="0" y="1114"/>
                    </a:lnTo>
                    <a:lnTo>
                      <a:pt x="89171" y="1114"/>
                    </a:lnTo>
                    <a:lnTo>
                      <a:pt x="89171" y="11015"/>
                    </a:lnTo>
                    <a:lnTo>
                      <a:pt x="99072" y="11015"/>
                    </a:lnTo>
                    <a:lnTo>
                      <a:pt x="99072" y="73853"/>
                    </a:lnTo>
                    <a:lnTo>
                      <a:pt x="100216" y="73853"/>
                    </a:lnTo>
                    <a:lnTo>
                      <a:pt x="100216" y="9902"/>
                    </a:lnTo>
                    <a:lnTo>
                      <a:pt x="90285" y="9902"/>
                    </a:lnTo>
                    <a:lnTo>
                      <a:pt x="90285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5455;p20">
                <a:extLst>
                  <a:ext uri="{FF2B5EF4-FFF2-40B4-BE49-F238E27FC236}">
                    <a16:creationId xmlns:a16="http://schemas.microsoft.com/office/drawing/2014/main" id="{A25982FA-F034-47A4-B108-A1A67FDE0A2E}"/>
                  </a:ext>
                </a:extLst>
              </p:cNvPr>
              <p:cNvSpPr/>
              <p:nvPr/>
            </p:nvSpPr>
            <p:spPr>
              <a:xfrm>
                <a:off x="8610654" y="441239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5456;p20">
                <a:extLst>
                  <a:ext uri="{FF2B5EF4-FFF2-40B4-BE49-F238E27FC236}">
                    <a16:creationId xmlns:a16="http://schemas.microsoft.com/office/drawing/2014/main" id="{456023E9-CEC5-4FF2-8806-5290FF41255E}"/>
                  </a:ext>
                </a:extLst>
              </p:cNvPr>
              <p:cNvSpPr/>
              <p:nvPr/>
            </p:nvSpPr>
            <p:spPr>
              <a:xfrm>
                <a:off x="8796600" y="315336"/>
                <a:ext cx="82568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0" extrusionOk="0">
                    <a:moveTo>
                      <a:pt x="1" y="0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" name="Google Shape;5457;p20">
              <a:extLst>
                <a:ext uri="{FF2B5EF4-FFF2-40B4-BE49-F238E27FC236}">
                  <a16:creationId xmlns:a16="http://schemas.microsoft.com/office/drawing/2014/main" id="{F19C8AAD-11D4-46C5-B1C5-6C7FE32F5135}"/>
                </a:ext>
              </a:extLst>
            </p:cNvPr>
            <p:cNvGrpSpPr/>
            <p:nvPr/>
          </p:nvGrpSpPr>
          <p:grpSpPr>
            <a:xfrm>
              <a:off x="153872" y="187444"/>
              <a:ext cx="2775931" cy="2046310"/>
              <a:chOff x="153872" y="187444"/>
              <a:chExt cx="2775931" cy="2046310"/>
            </a:xfrm>
          </p:grpSpPr>
          <p:sp>
            <p:nvSpPr>
              <p:cNvPr id="16" name="Google Shape;5458;p20">
                <a:extLst>
                  <a:ext uri="{FF2B5EF4-FFF2-40B4-BE49-F238E27FC236}">
                    <a16:creationId xmlns:a16="http://schemas.microsoft.com/office/drawing/2014/main" id="{B760ECCE-E75A-4DAA-86A2-68B1D88F9472}"/>
                  </a:ext>
                </a:extLst>
              </p:cNvPr>
              <p:cNvSpPr/>
              <p:nvPr/>
            </p:nvSpPr>
            <p:spPr>
              <a:xfrm>
                <a:off x="238102" y="271675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0"/>
                    </a:lnTo>
                    <a:lnTo>
                      <a:pt x="753" y="60430"/>
                    </a:lnTo>
                    <a:lnTo>
                      <a:pt x="753" y="752"/>
                    </a:lnTo>
                    <a:lnTo>
                      <a:pt x="86764" y="752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5459;p20">
                <a:extLst>
                  <a:ext uri="{FF2B5EF4-FFF2-40B4-BE49-F238E27FC236}">
                    <a16:creationId xmlns:a16="http://schemas.microsoft.com/office/drawing/2014/main" id="{2BC978FB-73D4-45DE-96D5-7DB3606EFFA4}"/>
                  </a:ext>
                </a:extLst>
              </p:cNvPr>
              <p:cNvSpPr/>
              <p:nvPr/>
            </p:nvSpPr>
            <p:spPr>
              <a:xfrm>
                <a:off x="153872" y="18744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9902" y="0"/>
                    </a:moveTo>
                    <a:lnTo>
                      <a:pt x="9902" y="9902"/>
                    </a:lnTo>
                    <a:lnTo>
                      <a:pt x="1" y="9902"/>
                    </a:lnTo>
                    <a:lnTo>
                      <a:pt x="1" y="73853"/>
                    </a:lnTo>
                    <a:lnTo>
                      <a:pt x="1114" y="73853"/>
                    </a:lnTo>
                    <a:lnTo>
                      <a:pt x="1114" y="11015"/>
                    </a:lnTo>
                    <a:lnTo>
                      <a:pt x="11046" y="11015"/>
                    </a:lnTo>
                    <a:lnTo>
                      <a:pt x="11046" y="1114"/>
                    </a:lnTo>
                    <a:lnTo>
                      <a:pt x="100186" y="1114"/>
                    </a:lnTo>
                    <a:lnTo>
                      <a:pt x="100186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5460;p20">
                <a:extLst>
                  <a:ext uri="{FF2B5EF4-FFF2-40B4-BE49-F238E27FC236}">
                    <a16:creationId xmlns:a16="http://schemas.microsoft.com/office/drawing/2014/main" id="{A40ABC09-C484-40B8-93FB-81240898FBFA}"/>
                  </a:ext>
                </a:extLst>
              </p:cNvPr>
              <p:cNvSpPr/>
              <p:nvPr/>
            </p:nvSpPr>
            <p:spPr>
              <a:xfrm>
                <a:off x="429063" y="46177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5461;p20">
                <a:extLst>
                  <a:ext uri="{FF2B5EF4-FFF2-40B4-BE49-F238E27FC236}">
                    <a16:creationId xmlns:a16="http://schemas.microsoft.com/office/drawing/2014/main" id="{708F1E65-6236-4C5D-AB17-2FA04DE85889}"/>
                  </a:ext>
                </a:extLst>
              </p:cNvPr>
              <p:cNvSpPr/>
              <p:nvPr/>
            </p:nvSpPr>
            <p:spPr>
              <a:xfrm>
                <a:off x="301470" y="335042"/>
                <a:ext cx="83427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3010" extrusionOk="0">
                    <a:moveTo>
                      <a:pt x="1" y="0"/>
                    </a:moveTo>
                    <a:lnTo>
                      <a:pt x="1" y="3010"/>
                    </a:lnTo>
                    <a:lnTo>
                      <a:pt x="3010" y="3010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6" name="Google Shape;5462;p20">
              <a:extLst>
                <a:ext uri="{FF2B5EF4-FFF2-40B4-BE49-F238E27FC236}">
                  <a16:creationId xmlns:a16="http://schemas.microsoft.com/office/drawing/2014/main" id="{69B78772-0D14-4C98-980A-5A6B5BA64570}"/>
                </a:ext>
              </a:extLst>
            </p:cNvPr>
            <p:cNvGrpSpPr/>
            <p:nvPr/>
          </p:nvGrpSpPr>
          <p:grpSpPr>
            <a:xfrm>
              <a:off x="6250862" y="2930287"/>
              <a:ext cx="2776735" cy="2046310"/>
              <a:chOff x="6250862" y="2930287"/>
              <a:chExt cx="2776735" cy="2046310"/>
            </a:xfrm>
          </p:grpSpPr>
          <p:sp>
            <p:nvSpPr>
              <p:cNvPr id="12" name="Google Shape;5463;p20">
                <a:extLst>
                  <a:ext uri="{FF2B5EF4-FFF2-40B4-BE49-F238E27FC236}">
                    <a16:creationId xmlns:a16="http://schemas.microsoft.com/office/drawing/2014/main" id="{1D381D4C-0D0A-4191-BB78-CEE1592C8EBB}"/>
                  </a:ext>
                </a:extLst>
              </p:cNvPr>
              <p:cNvSpPr/>
              <p:nvPr/>
            </p:nvSpPr>
            <p:spPr>
              <a:xfrm>
                <a:off x="6538521" y="3217974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86012" y="0"/>
                    </a:moveTo>
                    <a:lnTo>
                      <a:pt x="86012" y="59678"/>
                    </a:lnTo>
                    <a:lnTo>
                      <a:pt x="1" y="59678"/>
                    </a:lnTo>
                    <a:lnTo>
                      <a:pt x="1" y="60431"/>
                    </a:lnTo>
                    <a:lnTo>
                      <a:pt x="86764" y="60431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" name="Google Shape;5464;p20">
                <a:extLst>
                  <a:ext uri="{FF2B5EF4-FFF2-40B4-BE49-F238E27FC236}">
                    <a16:creationId xmlns:a16="http://schemas.microsoft.com/office/drawing/2014/main" id="{157EF272-6649-4480-BDB0-4F15ABA6FA48}"/>
                  </a:ext>
                </a:extLst>
              </p:cNvPr>
              <p:cNvSpPr/>
              <p:nvPr/>
            </p:nvSpPr>
            <p:spPr>
              <a:xfrm>
                <a:off x="6250862" y="293028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99072" y="1"/>
                    </a:moveTo>
                    <a:lnTo>
                      <a:pt x="99072" y="62808"/>
                    </a:lnTo>
                    <a:lnTo>
                      <a:pt x="89171" y="62808"/>
                    </a:lnTo>
                    <a:lnTo>
                      <a:pt x="89171" y="72740"/>
                    </a:lnTo>
                    <a:lnTo>
                      <a:pt x="0" y="72740"/>
                    </a:lnTo>
                    <a:lnTo>
                      <a:pt x="0" y="73853"/>
                    </a:lnTo>
                    <a:lnTo>
                      <a:pt x="90285" y="73853"/>
                    </a:lnTo>
                    <a:lnTo>
                      <a:pt x="90285" y="63952"/>
                    </a:lnTo>
                    <a:lnTo>
                      <a:pt x="100216" y="63952"/>
                    </a:lnTo>
                    <a:lnTo>
                      <a:pt x="1002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" name="Google Shape;5465;p20">
                <a:extLst>
                  <a:ext uri="{FF2B5EF4-FFF2-40B4-BE49-F238E27FC236}">
                    <a16:creationId xmlns:a16="http://schemas.microsoft.com/office/drawing/2014/main" id="{83F35ED6-B16A-448F-B4AE-48CB3BD6F9B9}"/>
                  </a:ext>
                </a:extLst>
              </p:cNvPr>
              <p:cNvSpPr/>
              <p:nvPr/>
            </p:nvSpPr>
            <p:spPr>
              <a:xfrm>
                <a:off x="8610654" y="455962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5466;p20">
                <a:extLst>
                  <a:ext uri="{FF2B5EF4-FFF2-40B4-BE49-F238E27FC236}">
                    <a16:creationId xmlns:a16="http://schemas.microsoft.com/office/drawing/2014/main" id="{DCC64393-992F-4B16-A5C7-AEE0EA0AF127}"/>
                  </a:ext>
                </a:extLst>
              </p:cNvPr>
              <p:cNvSpPr/>
              <p:nvPr/>
            </p:nvSpPr>
            <p:spPr>
              <a:xfrm>
                <a:off x="8796600" y="4745571"/>
                <a:ext cx="82568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" name="Google Shape;5467;p20">
              <a:extLst>
                <a:ext uri="{FF2B5EF4-FFF2-40B4-BE49-F238E27FC236}">
                  <a16:creationId xmlns:a16="http://schemas.microsoft.com/office/drawing/2014/main" id="{5A0EC9E7-6E5F-45D2-B189-E975788968F5}"/>
                </a:ext>
              </a:extLst>
            </p:cNvPr>
            <p:cNvGrpSpPr/>
            <p:nvPr/>
          </p:nvGrpSpPr>
          <p:grpSpPr>
            <a:xfrm>
              <a:off x="153872" y="2950824"/>
              <a:ext cx="2775931" cy="2046310"/>
              <a:chOff x="153872" y="2950824"/>
              <a:chExt cx="2775931" cy="2046310"/>
            </a:xfrm>
          </p:grpSpPr>
          <p:sp>
            <p:nvSpPr>
              <p:cNvPr id="8" name="Google Shape;5468;p20">
                <a:extLst>
                  <a:ext uri="{FF2B5EF4-FFF2-40B4-BE49-F238E27FC236}">
                    <a16:creationId xmlns:a16="http://schemas.microsoft.com/office/drawing/2014/main" id="{7D1655FD-683C-416E-AEBC-5154E58AF497}"/>
                  </a:ext>
                </a:extLst>
              </p:cNvPr>
              <p:cNvSpPr/>
              <p:nvPr/>
            </p:nvSpPr>
            <p:spPr>
              <a:xfrm>
                <a:off x="238102" y="3238511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1"/>
                    </a:lnTo>
                    <a:lnTo>
                      <a:pt x="86764" y="60431"/>
                    </a:lnTo>
                    <a:lnTo>
                      <a:pt x="86764" y="59678"/>
                    </a:lnTo>
                    <a:lnTo>
                      <a:pt x="753" y="5967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" name="Google Shape;5469;p20">
                <a:extLst>
                  <a:ext uri="{FF2B5EF4-FFF2-40B4-BE49-F238E27FC236}">
                    <a16:creationId xmlns:a16="http://schemas.microsoft.com/office/drawing/2014/main" id="{D52399A4-F504-4887-A628-4B132802CAB9}"/>
                  </a:ext>
                </a:extLst>
              </p:cNvPr>
              <p:cNvSpPr/>
              <p:nvPr/>
            </p:nvSpPr>
            <p:spPr>
              <a:xfrm>
                <a:off x="153872" y="295082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1" y="1"/>
                    </a:moveTo>
                    <a:lnTo>
                      <a:pt x="1" y="63952"/>
                    </a:lnTo>
                    <a:lnTo>
                      <a:pt x="9902" y="63952"/>
                    </a:lnTo>
                    <a:lnTo>
                      <a:pt x="9902" y="73853"/>
                    </a:lnTo>
                    <a:lnTo>
                      <a:pt x="100186" y="73853"/>
                    </a:lnTo>
                    <a:lnTo>
                      <a:pt x="100186" y="72740"/>
                    </a:lnTo>
                    <a:lnTo>
                      <a:pt x="11046" y="72740"/>
                    </a:lnTo>
                    <a:lnTo>
                      <a:pt x="11046" y="62808"/>
                    </a:lnTo>
                    <a:lnTo>
                      <a:pt x="1114" y="62808"/>
                    </a:lnTo>
                    <a:lnTo>
                      <a:pt x="1114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" name="Google Shape;5470;p20">
                <a:extLst>
                  <a:ext uri="{FF2B5EF4-FFF2-40B4-BE49-F238E27FC236}">
                    <a16:creationId xmlns:a16="http://schemas.microsoft.com/office/drawing/2014/main" id="{013FF19A-EB0A-43ED-BD5F-388821FE817A}"/>
                  </a:ext>
                </a:extLst>
              </p:cNvPr>
              <p:cNvSpPr/>
              <p:nvPr/>
            </p:nvSpPr>
            <p:spPr>
              <a:xfrm>
                <a:off x="429063" y="4580164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" name="Google Shape;5471;p20">
                <a:extLst>
                  <a:ext uri="{FF2B5EF4-FFF2-40B4-BE49-F238E27FC236}">
                    <a16:creationId xmlns:a16="http://schemas.microsoft.com/office/drawing/2014/main" id="{EE175D2F-7206-400A-A6FF-EF3390102073}"/>
                  </a:ext>
                </a:extLst>
              </p:cNvPr>
              <p:cNvSpPr/>
              <p:nvPr/>
            </p:nvSpPr>
            <p:spPr>
              <a:xfrm>
                <a:off x="301470" y="4766109"/>
                <a:ext cx="83427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3010" y="2980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4" name="Google Shape;8677;p47">
            <a:extLst>
              <a:ext uri="{FF2B5EF4-FFF2-40B4-BE49-F238E27FC236}">
                <a16:creationId xmlns:a16="http://schemas.microsoft.com/office/drawing/2014/main" id="{666619C4-7E4F-43F7-923D-639AD8431F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66" y="327936"/>
            <a:ext cx="7525339" cy="47471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algn="just">
              <a:lnSpc>
                <a:spcPct val="140000"/>
              </a:lnSpc>
              <a:buClr>
                <a:srgbClr val="000000"/>
              </a:buClr>
              <a:buSzPts val="1100"/>
              <a:tabLst>
                <a:tab pos="907415" algn="l"/>
              </a:tabLst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về một tư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đạo lí. các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Google Shape;8665;p47">
            <a:extLst>
              <a:ext uri="{FF2B5EF4-FFF2-40B4-BE49-F238E27FC236}">
                <a16:creationId xmlns:a16="http://schemas.microsoft.com/office/drawing/2014/main" id="{F788563A-96DB-4BB7-92A6-7502AC19A5B7}"/>
              </a:ext>
            </a:extLst>
          </p:cNvPr>
          <p:cNvCxnSpPr/>
          <p:nvPr/>
        </p:nvCxnSpPr>
        <p:spPr>
          <a:xfrm>
            <a:off x="3286127" y="1713042"/>
            <a:ext cx="2946000" cy="0"/>
          </a:xfrm>
          <a:prstGeom prst="straightConnector1">
            <a:avLst/>
          </a:prstGeom>
          <a:noFill/>
          <a:ln w="28575" cap="flat" cmpd="sng">
            <a:solidFill>
              <a:srgbClr val="E0D2B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8" name="矩形 7">
            <a:extLst>
              <a:ext uri="{FF2B5EF4-FFF2-40B4-BE49-F238E27FC236}">
                <a16:creationId xmlns:a16="http://schemas.microsoft.com/office/drawing/2014/main" id="{0F74CFCA-5866-4C60-8270-2C21F3672085}"/>
              </a:ext>
            </a:extLst>
          </p:cNvPr>
          <p:cNvSpPr/>
          <p:nvPr/>
        </p:nvSpPr>
        <p:spPr>
          <a:xfrm>
            <a:off x="91208" y="862593"/>
            <a:ext cx="8440027" cy="86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9000"/>
              </a:lnSpc>
              <a:buSzPts val="1100"/>
              <a:buFont typeface="Symbol" panose="05050102010706020507" pitchFamily="18" charset="2"/>
              <a:buChar char="-"/>
              <a:tabLst>
                <a:tab pos="494030" algn="l"/>
              </a:tabLst>
            </a:pP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kĩ nội dung, ý nghĩa 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tưởng,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trong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(thường qua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thích, phân tích một nhận định, một danh ngôn).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1B552C87-9486-4507-906F-7E403B3CBDDF}"/>
              </a:ext>
            </a:extLst>
          </p:cNvPr>
          <p:cNvSpPr/>
          <p:nvPr/>
        </p:nvSpPr>
        <p:spPr>
          <a:xfrm>
            <a:off x="135137" y="1744181"/>
            <a:ext cx="8712657" cy="86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9000"/>
              </a:lnSpc>
              <a:buSzPts val="1100"/>
              <a:buFont typeface="Symbol" panose="05050102010706020507" pitchFamily="18" charset="2"/>
              <a:buChar char="-"/>
              <a:tabLst>
                <a:tab pos="494030" algn="l"/>
              </a:tabLst>
            </a:pPr>
            <a:r>
              <a:rPr lang="en-US" altLang="zh-CN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1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 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rõ ý 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(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viết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</a:t>
            </a: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lí giải vì sao.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Google Shape;8665;p47">
            <a:extLst>
              <a:ext uri="{FF2B5EF4-FFF2-40B4-BE49-F238E27FC236}">
                <a16:creationId xmlns:a16="http://schemas.microsoft.com/office/drawing/2014/main" id="{E3900CC9-844B-4C34-8371-7E8DAE2F2841}"/>
              </a:ext>
            </a:extLst>
          </p:cNvPr>
          <p:cNvCxnSpPr/>
          <p:nvPr/>
        </p:nvCxnSpPr>
        <p:spPr>
          <a:xfrm>
            <a:off x="2911068" y="2606597"/>
            <a:ext cx="2946000" cy="0"/>
          </a:xfrm>
          <a:prstGeom prst="straightConnector1">
            <a:avLst/>
          </a:prstGeom>
          <a:noFill/>
          <a:ln w="28575" cap="flat" cmpd="sng">
            <a:solidFill>
              <a:srgbClr val="E0D2B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3" name="矩形 7">
            <a:extLst>
              <a:ext uri="{FF2B5EF4-FFF2-40B4-BE49-F238E27FC236}">
                <a16:creationId xmlns:a16="http://schemas.microsoft.com/office/drawing/2014/main" id="{28CE47C2-C8A9-4852-991D-E538E46B5057}"/>
              </a:ext>
            </a:extLst>
          </p:cNvPr>
          <p:cNvSpPr/>
          <p:nvPr/>
        </p:nvSpPr>
        <p:spPr>
          <a:xfrm>
            <a:off x="465119" y="2653063"/>
            <a:ext cx="8323370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lnSpc>
                <a:spcPct val="142000"/>
              </a:lnSpc>
            </a:pPr>
            <a:r>
              <a:rPr lang="en-US" altLang="zh-CN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và lập dàn ý cho bài viết: Cãn cứ vào đề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cách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cho phù hợp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luận, so sánh).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7">
            <a:extLst>
              <a:ext uri="{FF2B5EF4-FFF2-40B4-BE49-F238E27FC236}">
                <a16:creationId xmlns:a16="http://schemas.microsoft.com/office/drawing/2014/main" id="{5D327BA9-3107-4C49-8937-A4D7FEFBF342}"/>
              </a:ext>
            </a:extLst>
          </p:cNvPr>
          <p:cNvSpPr/>
          <p:nvPr/>
        </p:nvSpPr>
        <p:spPr>
          <a:xfrm>
            <a:off x="552106" y="3806418"/>
            <a:ext cx="8125969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lnSpc>
                <a:spcPct val="142000"/>
              </a:lnSpc>
              <a:spcAft>
                <a:spcPts val="300"/>
              </a:spcAft>
            </a:pP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lí lẽ và bằng chứng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 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rõ ý kiến, tăng sức thuyết phục cho bài viết.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752" y="3596602"/>
            <a:ext cx="2969009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69" y="115613"/>
            <a:ext cx="86500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386840" algn="l"/>
              </a:tabLst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một tư t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đạo </a:t>
            </a:r>
            <a:r>
              <a:rPr lang="vi-V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1386840" algn="l"/>
              </a:tabLst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bài: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v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đề cần bàn luận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Thân bài: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Lần lượt trình bày ý kiến của em theo một tr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tự nhất định để làm sáng tỏ vấn đề đã nêu ở mở bài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Kết bài: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Khẳng định lại ý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kiến;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2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03" y="0"/>
            <a:ext cx="295619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8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00" y="587853"/>
            <a:ext cx="7064581" cy="44045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08961"/>
              </p:ext>
            </p:extLst>
          </p:nvPr>
        </p:nvGraphicFramePr>
        <p:xfrm>
          <a:off x="2322786" y="1308027"/>
          <a:ext cx="5402317" cy="2864580"/>
        </p:xfrm>
        <a:graphic>
          <a:graphicData uri="http://schemas.openxmlformats.org/drawingml/2006/table">
            <a:tbl>
              <a:tblPr>
                <a:tableStyleId>{FEAA01CB-20DF-45F0-827F-4329BD10BE0B}</a:tableStyleId>
              </a:tblPr>
              <a:tblGrid>
                <a:gridCol w="5402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64580"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42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bài: Suy nghĩ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của danh tướng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ần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 Trọng: "Ta thà làm ma nước Nam chứ không thèm làm vương đất Bắc.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2265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3"/>
          <p:cNvGrpSpPr/>
          <p:nvPr/>
        </p:nvGrpSpPr>
        <p:grpSpPr>
          <a:xfrm>
            <a:off x="772466" y="2076356"/>
            <a:ext cx="2280823" cy="2501144"/>
            <a:chOff x="795902" y="2104169"/>
            <a:chExt cx="1838632" cy="2016238"/>
          </a:xfrm>
        </p:grpSpPr>
        <p:sp>
          <p:nvSpPr>
            <p:cNvPr id="311" name="Google Shape;311;p23"/>
            <p:cNvSpPr/>
            <p:nvPr/>
          </p:nvSpPr>
          <p:spPr>
            <a:xfrm>
              <a:off x="795902" y="3900178"/>
              <a:ext cx="129823" cy="220229"/>
            </a:xfrm>
            <a:custGeom>
              <a:avLst/>
              <a:gdLst/>
              <a:ahLst/>
              <a:cxnLst/>
              <a:rect l="l" t="t" r="r" b="b"/>
              <a:pathLst>
                <a:path w="787" h="1335" extrusionOk="0">
                  <a:moveTo>
                    <a:pt x="349" y="515"/>
                  </a:moveTo>
                  <a:cubicBezTo>
                    <a:pt x="390" y="515"/>
                    <a:pt x="435" y="542"/>
                    <a:pt x="453" y="596"/>
                  </a:cubicBezTo>
                  <a:cubicBezTo>
                    <a:pt x="477" y="643"/>
                    <a:pt x="453" y="691"/>
                    <a:pt x="381" y="738"/>
                  </a:cubicBezTo>
                  <a:cubicBezTo>
                    <a:pt x="370" y="744"/>
                    <a:pt x="356" y="747"/>
                    <a:pt x="342" y="747"/>
                  </a:cubicBezTo>
                  <a:cubicBezTo>
                    <a:pt x="301" y="747"/>
                    <a:pt x="256" y="721"/>
                    <a:pt x="239" y="667"/>
                  </a:cubicBezTo>
                  <a:cubicBezTo>
                    <a:pt x="239" y="619"/>
                    <a:pt x="262" y="548"/>
                    <a:pt x="310" y="524"/>
                  </a:cubicBezTo>
                  <a:cubicBezTo>
                    <a:pt x="322" y="518"/>
                    <a:pt x="335" y="515"/>
                    <a:pt x="349" y="515"/>
                  </a:cubicBezTo>
                  <a:close/>
                  <a:moveTo>
                    <a:pt x="334" y="0"/>
                  </a:moveTo>
                  <a:lnTo>
                    <a:pt x="24" y="500"/>
                  </a:lnTo>
                  <a:cubicBezTo>
                    <a:pt x="24" y="500"/>
                    <a:pt x="215" y="929"/>
                    <a:pt x="0" y="1334"/>
                  </a:cubicBezTo>
                  <a:cubicBezTo>
                    <a:pt x="0" y="1334"/>
                    <a:pt x="1" y="1335"/>
                    <a:pt x="1" y="1335"/>
                  </a:cubicBezTo>
                  <a:cubicBezTo>
                    <a:pt x="14" y="1335"/>
                    <a:pt x="249" y="949"/>
                    <a:pt x="620" y="834"/>
                  </a:cubicBezTo>
                  <a:lnTo>
                    <a:pt x="786" y="16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schemeClr val="dk2"/>
                </a:solidFill>
              </a:endParaRPr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909888" y="2230560"/>
              <a:ext cx="1622536" cy="1602972"/>
            </a:xfrm>
            <a:custGeom>
              <a:avLst/>
              <a:gdLst/>
              <a:ahLst/>
              <a:cxnLst/>
              <a:rect l="l" t="t" r="r" b="b"/>
              <a:pathLst>
                <a:path w="9836" h="9717" extrusionOk="0">
                  <a:moveTo>
                    <a:pt x="9835" y="0"/>
                  </a:moveTo>
                  <a:cubicBezTo>
                    <a:pt x="9789" y="38"/>
                    <a:pt x="9743" y="76"/>
                    <a:pt x="9697" y="114"/>
                  </a:cubicBezTo>
                  <a:lnTo>
                    <a:pt x="9697" y="114"/>
                  </a:lnTo>
                  <a:cubicBezTo>
                    <a:pt x="9748" y="75"/>
                    <a:pt x="9795" y="37"/>
                    <a:pt x="9835" y="0"/>
                  </a:cubicBezTo>
                  <a:close/>
                  <a:moveTo>
                    <a:pt x="9697" y="114"/>
                  </a:moveTo>
                  <a:lnTo>
                    <a:pt x="9697" y="114"/>
                  </a:lnTo>
                  <a:cubicBezTo>
                    <a:pt x="9352" y="371"/>
                    <a:pt x="8789" y="650"/>
                    <a:pt x="8478" y="857"/>
                  </a:cubicBezTo>
                  <a:cubicBezTo>
                    <a:pt x="7502" y="1477"/>
                    <a:pt x="6311" y="2048"/>
                    <a:pt x="4644" y="3406"/>
                  </a:cubicBezTo>
                  <a:cubicBezTo>
                    <a:pt x="3358" y="4477"/>
                    <a:pt x="1667" y="6668"/>
                    <a:pt x="238" y="9192"/>
                  </a:cubicBezTo>
                  <a:lnTo>
                    <a:pt x="0" y="9645"/>
                  </a:lnTo>
                  <a:lnTo>
                    <a:pt x="262" y="9716"/>
                  </a:lnTo>
                  <a:lnTo>
                    <a:pt x="405" y="9359"/>
                  </a:lnTo>
                  <a:cubicBezTo>
                    <a:pt x="1191" y="8002"/>
                    <a:pt x="3239" y="4406"/>
                    <a:pt x="7049" y="1977"/>
                  </a:cubicBezTo>
                  <a:cubicBezTo>
                    <a:pt x="7049" y="1977"/>
                    <a:pt x="8362" y="1198"/>
                    <a:pt x="9697" y="11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 dirty="0"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860813" y="2104169"/>
              <a:ext cx="1728605" cy="1638440"/>
            </a:xfrm>
            <a:custGeom>
              <a:avLst/>
              <a:gdLst/>
              <a:ahLst/>
              <a:cxnLst/>
              <a:rect l="l" t="t" r="r" b="b"/>
              <a:pathLst>
                <a:path w="10479" h="9932" extrusionOk="0">
                  <a:moveTo>
                    <a:pt x="9597" y="0"/>
                  </a:moveTo>
                  <a:lnTo>
                    <a:pt x="9597" y="0"/>
                  </a:lnTo>
                  <a:cubicBezTo>
                    <a:pt x="8288" y="120"/>
                    <a:pt x="7073" y="763"/>
                    <a:pt x="7073" y="763"/>
                  </a:cubicBezTo>
                  <a:cubicBezTo>
                    <a:pt x="6597" y="1334"/>
                    <a:pt x="6192" y="2263"/>
                    <a:pt x="6192" y="2263"/>
                  </a:cubicBezTo>
                  <a:cubicBezTo>
                    <a:pt x="6192" y="1810"/>
                    <a:pt x="6478" y="1096"/>
                    <a:pt x="6478" y="1096"/>
                  </a:cubicBezTo>
                  <a:lnTo>
                    <a:pt x="6478" y="1096"/>
                  </a:lnTo>
                  <a:cubicBezTo>
                    <a:pt x="6240" y="1215"/>
                    <a:pt x="5382" y="1691"/>
                    <a:pt x="5382" y="1691"/>
                  </a:cubicBezTo>
                  <a:cubicBezTo>
                    <a:pt x="4954" y="2049"/>
                    <a:pt x="4811" y="2977"/>
                    <a:pt x="4811" y="2977"/>
                  </a:cubicBezTo>
                  <a:cubicBezTo>
                    <a:pt x="4715" y="2620"/>
                    <a:pt x="5025" y="1906"/>
                    <a:pt x="5025" y="1906"/>
                  </a:cubicBezTo>
                  <a:lnTo>
                    <a:pt x="5025" y="1906"/>
                  </a:lnTo>
                  <a:cubicBezTo>
                    <a:pt x="3810" y="2620"/>
                    <a:pt x="2905" y="3835"/>
                    <a:pt x="2905" y="3835"/>
                  </a:cubicBezTo>
                  <a:cubicBezTo>
                    <a:pt x="2372" y="4901"/>
                    <a:pt x="2699" y="5776"/>
                    <a:pt x="2653" y="5776"/>
                  </a:cubicBezTo>
                  <a:cubicBezTo>
                    <a:pt x="2648" y="5776"/>
                    <a:pt x="2637" y="5765"/>
                    <a:pt x="2620" y="5740"/>
                  </a:cubicBezTo>
                  <a:cubicBezTo>
                    <a:pt x="2429" y="5502"/>
                    <a:pt x="2453" y="4692"/>
                    <a:pt x="2453" y="4692"/>
                  </a:cubicBezTo>
                  <a:lnTo>
                    <a:pt x="2453" y="4692"/>
                  </a:lnTo>
                  <a:cubicBezTo>
                    <a:pt x="1191" y="5954"/>
                    <a:pt x="1024" y="6526"/>
                    <a:pt x="1024" y="6526"/>
                  </a:cubicBezTo>
                  <a:cubicBezTo>
                    <a:pt x="834" y="7050"/>
                    <a:pt x="619" y="8455"/>
                    <a:pt x="619" y="8455"/>
                  </a:cubicBezTo>
                  <a:cubicBezTo>
                    <a:pt x="500" y="8336"/>
                    <a:pt x="619" y="7597"/>
                    <a:pt x="619" y="7597"/>
                  </a:cubicBezTo>
                  <a:lnTo>
                    <a:pt x="619" y="7597"/>
                  </a:lnTo>
                  <a:cubicBezTo>
                    <a:pt x="310" y="8240"/>
                    <a:pt x="476" y="8859"/>
                    <a:pt x="476" y="8859"/>
                  </a:cubicBezTo>
                  <a:cubicBezTo>
                    <a:pt x="310" y="8812"/>
                    <a:pt x="286" y="7883"/>
                    <a:pt x="286" y="7883"/>
                  </a:cubicBezTo>
                  <a:cubicBezTo>
                    <a:pt x="0" y="8931"/>
                    <a:pt x="24" y="9693"/>
                    <a:pt x="143" y="9931"/>
                  </a:cubicBezTo>
                  <a:lnTo>
                    <a:pt x="310" y="9931"/>
                  </a:lnTo>
                  <a:cubicBezTo>
                    <a:pt x="786" y="8931"/>
                    <a:pt x="3167" y="5240"/>
                    <a:pt x="4644" y="4097"/>
                  </a:cubicBezTo>
                  <a:cubicBezTo>
                    <a:pt x="6144" y="2906"/>
                    <a:pt x="7335" y="2215"/>
                    <a:pt x="8335" y="1715"/>
                  </a:cubicBezTo>
                  <a:cubicBezTo>
                    <a:pt x="8692" y="1548"/>
                    <a:pt x="9026" y="1310"/>
                    <a:pt x="9335" y="1072"/>
                  </a:cubicBezTo>
                  <a:cubicBezTo>
                    <a:pt x="9716" y="763"/>
                    <a:pt x="10121" y="429"/>
                    <a:pt x="10478" y="120"/>
                  </a:cubicBezTo>
                  <a:lnTo>
                    <a:pt x="10478" y="120"/>
                  </a:lnTo>
                  <a:lnTo>
                    <a:pt x="9454" y="763"/>
                  </a:lnTo>
                  <a:lnTo>
                    <a:pt x="9454" y="763"/>
                  </a:lnTo>
                  <a:lnTo>
                    <a:pt x="9907" y="72"/>
                  </a:lnTo>
                  <a:lnTo>
                    <a:pt x="9050" y="953"/>
                  </a:lnTo>
                  <a:lnTo>
                    <a:pt x="9597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 dirty="0"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1004080" y="2199051"/>
              <a:ext cx="1630454" cy="1563710"/>
            </a:xfrm>
            <a:custGeom>
              <a:avLst/>
              <a:gdLst/>
              <a:ahLst/>
              <a:cxnLst/>
              <a:rect l="l" t="t" r="r" b="b"/>
              <a:pathLst>
                <a:path w="9884" h="9479" extrusionOk="0">
                  <a:moveTo>
                    <a:pt x="9645" y="1"/>
                  </a:moveTo>
                  <a:cubicBezTo>
                    <a:pt x="9645" y="1"/>
                    <a:pt x="9122" y="477"/>
                    <a:pt x="8502" y="953"/>
                  </a:cubicBezTo>
                  <a:cubicBezTo>
                    <a:pt x="7526" y="1739"/>
                    <a:pt x="6550" y="2382"/>
                    <a:pt x="6550" y="2382"/>
                  </a:cubicBezTo>
                  <a:cubicBezTo>
                    <a:pt x="2787" y="4621"/>
                    <a:pt x="667" y="8217"/>
                    <a:pt x="1" y="9479"/>
                  </a:cubicBezTo>
                  <a:lnTo>
                    <a:pt x="358" y="9479"/>
                  </a:lnTo>
                  <a:cubicBezTo>
                    <a:pt x="453" y="9360"/>
                    <a:pt x="667" y="9288"/>
                    <a:pt x="1477" y="9050"/>
                  </a:cubicBezTo>
                  <a:cubicBezTo>
                    <a:pt x="2525" y="8764"/>
                    <a:pt x="3120" y="8121"/>
                    <a:pt x="3120" y="8121"/>
                  </a:cubicBezTo>
                  <a:lnTo>
                    <a:pt x="3120" y="8121"/>
                  </a:lnTo>
                  <a:cubicBezTo>
                    <a:pt x="3120" y="8121"/>
                    <a:pt x="2281" y="8604"/>
                    <a:pt x="1823" y="8604"/>
                  </a:cubicBezTo>
                  <a:cubicBezTo>
                    <a:pt x="1794" y="8604"/>
                    <a:pt x="1765" y="8602"/>
                    <a:pt x="1739" y="8598"/>
                  </a:cubicBezTo>
                  <a:cubicBezTo>
                    <a:pt x="1686" y="8592"/>
                    <a:pt x="1629" y="8589"/>
                    <a:pt x="1572" y="8589"/>
                  </a:cubicBezTo>
                  <a:cubicBezTo>
                    <a:pt x="1171" y="8589"/>
                    <a:pt x="715" y="8717"/>
                    <a:pt x="715" y="8717"/>
                  </a:cubicBezTo>
                  <a:cubicBezTo>
                    <a:pt x="715" y="8717"/>
                    <a:pt x="453" y="8598"/>
                    <a:pt x="1596" y="8455"/>
                  </a:cubicBezTo>
                  <a:cubicBezTo>
                    <a:pt x="2739" y="8288"/>
                    <a:pt x="4573" y="7026"/>
                    <a:pt x="4573" y="7026"/>
                  </a:cubicBezTo>
                  <a:lnTo>
                    <a:pt x="4573" y="7026"/>
                  </a:lnTo>
                  <a:cubicBezTo>
                    <a:pt x="4573" y="7026"/>
                    <a:pt x="3957" y="7293"/>
                    <a:pt x="3602" y="7293"/>
                  </a:cubicBezTo>
                  <a:cubicBezTo>
                    <a:pt x="3575" y="7293"/>
                    <a:pt x="3549" y="7291"/>
                    <a:pt x="3525" y="7288"/>
                  </a:cubicBezTo>
                  <a:cubicBezTo>
                    <a:pt x="3414" y="7280"/>
                    <a:pt x="3253" y="7277"/>
                    <a:pt x="3087" y="7277"/>
                  </a:cubicBezTo>
                  <a:cubicBezTo>
                    <a:pt x="2755" y="7277"/>
                    <a:pt x="2406" y="7288"/>
                    <a:pt x="2406" y="7288"/>
                  </a:cubicBezTo>
                  <a:cubicBezTo>
                    <a:pt x="2930" y="7169"/>
                    <a:pt x="3430" y="7240"/>
                    <a:pt x="4240" y="6931"/>
                  </a:cubicBezTo>
                  <a:cubicBezTo>
                    <a:pt x="4934" y="6686"/>
                    <a:pt x="5015" y="6668"/>
                    <a:pt x="5024" y="6668"/>
                  </a:cubicBezTo>
                  <a:cubicBezTo>
                    <a:pt x="5026" y="6668"/>
                    <a:pt x="5025" y="6669"/>
                    <a:pt x="5025" y="6669"/>
                  </a:cubicBezTo>
                  <a:cubicBezTo>
                    <a:pt x="5954" y="6383"/>
                    <a:pt x="6335" y="5430"/>
                    <a:pt x="6335" y="5430"/>
                  </a:cubicBezTo>
                  <a:lnTo>
                    <a:pt x="6335" y="5430"/>
                  </a:lnTo>
                  <a:cubicBezTo>
                    <a:pt x="6221" y="5463"/>
                    <a:pt x="5619" y="5540"/>
                    <a:pt x="5089" y="5540"/>
                  </a:cubicBezTo>
                  <a:cubicBezTo>
                    <a:pt x="4843" y="5540"/>
                    <a:pt x="4612" y="5523"/>
                    <a:pt x="4454" y="5478"/>
                  </a:cubicBezTo>
                  <a:cubicBezTo>
                    <a:pt x="4287" y="5430"/>
                    <a:pt x="4078" y="5414"/>
                    <a:pt x="3874" y="5414"/>
                  </a:cubicBezTo>
                  <a:cubicBezTo>
                    <a:pt x="3464" y="5414"/>
                    <a:pt x="3073" y="5478"/>
                    <a:pt x="3073" y="5478"/>
                  </a:cubicBezTo>
                  <a:cubicBezTo>
                    <a:pt x="3497" y="5341"/>
                    <a:pt x="3751" y="5308"/>
                    <a:pt x="3924" y="5308"/>
                  </a:cubicBezTo>
                  <a:cubicBezTo>
                    <a:pt x="4082" y="5308"/>
                    <a:pt x="4173" y="5335"/>
                    <a:pt x="4263" y="5335"/>
                  </a:cubicBezTo>
                  <a:cubicBezTo>
                    <a:pt x="4286" y="5335"/>
                    <a:pt x="4313" y="5335"/>
                    <a:pt x="4345" y="5335"/>
                  </a:cubicBezTo>
                  <a:cubicBezTo>
                    <a:pt x="4615" y="5335"/>
                    <a:pt x="5232" y="5316"/>
                    <a:pt x="6383" y="4954"/>
                  </a:cubicBezTo>
                  <a:cubicBezTo>
                    <a:pt x="7669" y="4502"/>
                    <a:pt x="8026" y="3954"/>
                    <a:pt x="8026" y="3954"/>
                  </a:cubicBezTo>
                  <a:lnTo>
                    <a:pt x="8026" y="3954"/>
                  </a:lnTo>
                  <a:lnTo>
                    <a:pt x="7169" y="4073"/>
                  </a:lnTo>
                  <a:cubicBezTo>
                    <a:pt x="7716" y="3978"/>
                    <a:pt x="8359" y="3597"/>
                    <a:pt x="8360" y="3597"/>
                  </a:cubicBezTo>
                  <a:lnTo>
                    <a:pt x="8360" y="3597"/>
                  </a:lnTo>
                  <a:cubicBezTo>
                    <a:pt x="7955" y="3716"/>
                    <a:pt x="7359" y="3739"/>
                    <a:pt x="7359" y="3739"/>
                  </a:cubicBezTo>
                  <a:cubicBezTo>
                    <a:pt x="8074" y="3597"/>
                    <a:pt x="8479" y="3358"/>
                    <a:pt x="8479" y="3358"/>
                  </a:cubicBezTo>
                  <a:cubicBezTo>
                    <a:pt x="9122" y="2858"/>
                    <a:pt x="9312" y="2120"/>
                    <a:pt x="9312" y="2120"/>
                  </a:cubicBezTo>
                  <a:lnTo>
                    <a:pt x="9312" y="2120"/>
                  </a:lnTo>
                  <a:cubicBezTo>
                    <a:pt x="8836" y="2287"/>
                    <a:pt x="8407" y="2328"/>
                    <a:pt x="8098" y="2328"/>
                  </a:cubicBezTo>
                  <a:cubicBezTo>
                    <a:pt x="7788" y="2328"/>
                    <a:pt x="7597" y="2287"/>
                    <a:pt x="7597" y="2287"/>
                  </a:cubicBezTo>
                  <a:cubicBezTo>
                    <a:pt x="8907" y="2191"/>
                    <a:pt x="9288" y="1882"/>
                    <a:pt x="9455" y="1787"/>
                  </a:cubicBezTo>
                  <a:cubicBezTo>
                    <a:pt x="9645" y="1691"/>
                    <a:pt x="9717" y="1382"/>
                    <a:pt x="9717" y="1382"/>
                  </a:cubicBezTo>
                  <a:lnTo>
                    <a:pt x="9717" y="1382"/>
                  </a:lnTo>
                  <a:cubicBezTo>
                    <a:pt x="9074" y="1620"/>
                    <a:pt x="8312" y="1644"/>
                    <a:pt x="8312" y="1644"/>
                  </a:cubicBezTo>
                  <a:cubicBezTo>
                    <a:pt x="9122" y="1525"/>
                    <a:pt x="9812" y="1096"/>
                    <a:pt x="9812" y="1096"/>
                  </a:cubicBezTo>
                  <a:lnTo>
                    <a:pt x="9812" y="691"/>
                  </a:lnTo>
                  <a:cubicBezTo>
                    <a:pt x="9503" y="858"/>
                    <a:pt x="8955" y="1025"/>
                    <a:pt x="8955" y="1025"/>
                  </a:cubicBezTo>
                  <a:lnTo>
                    <a:pt x="9812" y="453"/>
                  </a:lnTo>
                  <a:cubicBezTo>
                    <a:pt x="9884" y="191"/>
                    <a:pt x="9645" y="1"/>
                    <a:pt x="964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 dirty="0"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854792" y="3833367"/>
              <a:ext cx="98480" cy="74729"/>
            </a:xfrm>
            <a:custGeom>
              <a:avLst/>
              <a:gdLst/>
              <a:ahLst/>
              <a:cxnLst/>
              <a:rect l="l" t="t" r="r" b="b"/>
              <a:pathLst>
                <a:path w="597" h="453" extrusionOk="0">
                  <a:moveTo>
                    <a:pt x="96" y="0"/>
                  </a:moveTo>
                  <a:lnTo>
                    <a:pt x="1" y="238"/>
                  </a:lnTo>
                  <a:lnTo>
                    <a:pt x="501" y="453"/>
                  </a:lnTo>
                  <a:lnTo>
                    <a:pt x="596" y="21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grpSp>
        <p:nvGrpSpPr>
          <p:cNvPr id="316" name="Google Shape;316;p23"/>
          <p:cNvGrpSpPr/>
          <p:nvPr/>
        </p:nvGrpSpPr>
        <p:grpSpPr>
          <a:xfrm>
            <a:off x="831347" y="855785"/>
            <a:ext cx="5710130" cy="3975323"/>
            <a:chOff x="854792" y="1056575"/>
            <a:chExt cx="5421656" cy="3317500"/>
          </a:xfrm>
        </p:grpSpPr>
        <p:sp>
          <p:nvSpPr>
            <p:cNvPr id="317" name="Google Shape;317;p23"/>
            <p:cNvSpPr/>
            <p:nvPr/>
          </p:nvSpPr>
          <p:spPr>
            <a:xfrm>
              <a:off x="2526323" y="1056575"/>
              <a:ext cx="3750125" cy="3317500"/>
            </a:xfrm>
            <a:custGeom>
              <a:avLst/>
              <a:gdLst/>
              <a:ahLst/>
              <a:cxnLst/>
              <a:rect l="l" t="t" r="r" b="b"/>
              <a:pathLst>
                <a:path w="150005" h="132700" extrusionOk="0">
                  <a:moveTo>
                    <a:pt x="126" y="103134"/>
                  </a:moveTo>
                  <a:cubicBezTo>
                    <a:pt x="1813" y="102987"/>
                    <a:pt x="7423" y="102217"/>
                    <a:pt x="10246" y="102254"/>
                  </a:cubicBezTo>
                  <a:cubicBezTo>
                    <a:pt x="13069" y="102291"/>
                    <a:pt x="15049" y="102658"/>
                    <a:pt x="17065" y="103354"/>
                  </a:cubicBezTo>
                  <a:cubicBezTo>
                    <a:pt x="19082" y="104051"/>
                    <a:pt x="20658" y="105077"/>
                    <a:pt x="22345" y="106433"/>
                  </a:cubicBezTo>
                  <a:cubicBezTo>
                    <a:pt x="24032" y="107790"/>
                    <a:pt x="26048" y="109770"/>
                    <a:pt x="27185" y="111493"/>
                  </a:cubicBezTo>
                  <a:cubicBezTo>
                    <a:pt x="28322" y="113216"/>
                    <a:pt x="28847" y="114953"/>
                    <a:pt x="29165" y="116773"/>
                  </a:cubicBezTo>
                  <a:cubicBezTo>
                    <a:pt x="29483" y="118593"/>
                    <a:pt x="29576" y="120534"/>
                    <a:pt x="29095" y="122413"/>
                  </a:cubicBezTo>
                  <a:cubicBezTo>
                    <a:pt x="28614" y="124292"/>
                    <a:pt x="27565" y="126482"/>
                    <a:pt x="26278" y="128047"/>
                  </a:cubicBezTo>
                  <a:cubicBezTo>
                    <a:pt x="24991" y="129612"/>
                    <a:pt x="23409" y="131038"/>
                    <a:pt x="21374" y="131803"/>
                  </a:cubicBezTo>
                  <a:cubicBezTo>
                    <a:pt x="19339" y="132568"/>
                    <a:pt x="16429" y="132835"/>
                    <a:pt x="14070" y="132637"/>
                  </a:cubicBezTo>
                  <a:cubicBezTo>
                    <a:pt x="11711" y="132439"/>
                    <a:pt x="9261" y="131701"/>
                    <a:pt x="7219" y="130613"/>
                  </a:cubicBezTo>
                  <a:cubicBezTo>
                    <a:pt x="5177" y="129525"/>
                    <a:pt x="3018" y="128100"/>
                    <a:pt x="1817" y="126111"/>
                  </a:cubicBezTo>
                  <a:cubicBezTo>
                    <a:pt x="617" y="124123"/>
                    <a:pt x="129" y="121158"/>
                    <a:pt x="16" y="118682"/>
                  </a:cubicBezTo>
                  <a:cubicBezTo>
                    <a:pt x="-96" y="116206"/>
                    <a:pt x="392" y="113355"/>
                    <a:pt x="1142" y="111254"/>
                  </a:cubicBezTo>
                  <a:cubicBezTo>
                    <a:pt x="1892" y="109153"/>
                    <a:pt x="2942" y="107578"/>
                    <a:pt x="4518" y="106077"/>
                  </a:cubicBezTo>
                  <a:cubicBezTo>
                    <a:pt x="6094" y="104576"/>
                    <a:pt x="7407" y="103376"/>
                    <a:pt x="10596" y="102250"/>
                  </a:cubicBezTo>
                  <a:cubicBezTo>
                    <a:pt x="13785" y="101125"/>
                    <a:pt x="19600" y="100787"/>
                    <a:pt x="23652" y="99324"/>
                  </a:cubicBezTo>
                  <a:cubicBezTo>
                    <a:pt x="27704" y="97861"/>
                    <a:pt x="31738" y="96233"/>
                    <a:pt x="34906" y="93471"/>
                  </a:cubicBezTo>
                  <a:cubicBezTo>
                    <a:pt x="38074" y="90709"/>
                    <a:pt x="41210" y="85998"/>
                    <a:pt x="42658" y="82751"/>
                  </a:cubicBezTo>
                  <a:cubicBezTo>
                    <a:pt x="44107" y="79504"/>
                    <a:pt x="43962" y="76682"/>
                    <a:pt x="43597" y="73987"/>
                  </a:cubicBezTo>
                  <a:cubicBezTo>
                    <a:pt x="43232" y="71292"/>
                    <a:pt x="41980" y="68388"/>
                    <a:pt x="40467" y="66579"/>
                  </a:cubicBezTo>
                  <a:cubicBezTo>
                    <a:pt x="38954" y="64771"/>
                    <a:pt x="36868" y="63571"/>
                    <a:pt x="34520" y="63136"/>
                  </a:cubicBezTo>
                  <a:cubicBezTo>
                    <a:pt x="32173" y="62701"/>
                    <a:pt x="28660" y="62841"/>
                    <a:pt x="26382" y="63971"/>
                  </a:cubicBezTo>
                  <a:cubicBezTo>
                    <a:pt x="24104" y="65101"/>
                    <a:pt x="21895" y="67623"/>
                    <a:pt x="20852" y="69918"/>
                  </a:cubicBezTo>
                  <a:cubicBezTo>
                    <a:pt x="19809" y="72213"/>
                    <a:pt x="19479" y="75326"/>
                    <a:pt x="20122" y="77743"/>
                  </a:cubicBezTo>
                  <a:cubicBezTo>
                    <a:pt x="20765" y="80160"/>
                    <a:pt x="22556" y="82926"/>
                    <a:pt x="24712" y="84421"/>
                  </a:cubicBezTo>
                  <a:cubicBezTo>
                    <a:pt x="26868" y="85917"/>
                    <a:pt x="30159" y="86708"/>
                    <a:pt x="33059" y="86716"/>
                  </a:cubicBezTo>
                  <a:cubicBezTo>
                    <a:pt x="35959" y="86724"/>
                    <a:pt x="39551" y="86117"/>
                    <a:pt x="42110" y="84467"/>
                  </a:cubicBezTo>
                  <a:cubicBezTo>
                    <a:pt x="44669" y="82817"/>
                    <a:pt x="46610" y="79496"/>
                    <a:pt x="48412" y="76814"/>
                  </a:cubicBezTo>
                  <a:cubicBezTo>
                    <a:pt x="50214" y="74132"/>
                    <a:pt x="51438" y="70846"/>
                    <a:pt x="52923" y="68376"/>
                  </a:cubicBezTo>
                  <a:cubicBezTo>
                    <a:pt x="54408" y="65906"/>
                    <a:pt x="55490" y="64196"/>
                    <a:pt x="57323" y="61996"/>
                  </a:cubicBezTo>
                  <a:cubicBezTo>
                    <a:pt x="59156" y="59796"/>
                    <a:pt x="61980" y="56900"/>
                    <a:pt x="63923" y="55177"/>
                  </a:cubicBezTo>
                  <a:cubicBezTo>
                    <a:pt x="65866" y="53454"/>
                    <a:pt x="67039" y="52610"/>
                    <a:pt x="68982" y="51657"/>
                  </a:cubicBezTo>
                  <a:cubicBezTo>
                    <a:pt x="70925" y="50704"/>
                    <a:pt x="72869" y="49785"/>
                    <a:pt x="75582" y="49457"/>
                  </a:cubicBezTo>
                  <a:cubicBezTo>
                    <a:pt x="78295" y="49129"/>
                    <a:pt x="82745" y="49443"/>
                    <a:pt x="85262" y="49691"/>
                  </a:cubicBezTo>
                  <a:cubicBezTo>
                    <a:pt x="87780" y="49939"/>
                    <a:pt x="88983" y="50248"/>
                    <a:pt x="90687" y="50943"/>
                  </a:cubicBezTo>
                  <a:cubicBezTo>
                    <a:pt x="92391" y="51639"/>
                    <a:pt x="94166" y="52741"/>
                    <a:pt x="95486" y="53864"/>
                  </a:cubicBezTo>
                  <a:cubicBezTo>
                    <a:pt x="96806" y="54987"/>
                    <a:pt x="97901" y="56445"/>
                    <a:pt x="98609" y="57681"/>
                  </a:cubicBezTo>
                  <a:cubicBezTo>
                    <a:pt x="99317" y="58917"/>
                    <a:pt x="99622" y="59781"/>
                    <a:pt x="99735" y="61282"/>
                  </a:cubicBezTo>
                  <a:cubicBezTo>
                    <a:pt x="99848" y="62783"/>
                    <a:pt x="99660" y="65184"/>
                    <a:pt x="99285" y="66685"/>
                  </a:cubicBezTo>
                  <a:cubicBezTo>
                    <a:pt x="98910" y="68186"/>
                    <a:pt x="98488" y="69115"/>
                    <a:pt x="97484" y="70286"/>
                  </a:cubicBezTo>
                  <a:cubicBezTo>
                    <a:pt x="96480" y="71457"/>
                    <a:pt x="94949" y="72846"/>
                    <a:pt x="93261" y="73709"/>
                  </a:cubicBezTo>
                  <a:cubicBezTo>
                    <a:pt x="91573" y="74572"/>
                    <a:pt x="89389" y="75358"/>
                    <a:pt x="87354" y="75463"/>
                  </a:cubicBezTo>
                  <a:cubicBezTo>
                    <a:pt x="85319" y="75568"/>
                    <a:pt x="82757" y="75156"/>
                    <a:pt x="81052" y="74338"/>
                  </a:cubicBezTo>
                  <a:cubicBezTo>
                    <a:pt x="79347" y="73521"/>
                    <a:pt x="78097" y="72280"/>
                    <a:pt x="77123" y="70558"/>
                  </a:cubicBezTo>
                  <a:cubicBezTo>
                    <a:pt x="76150" y="68836"/>
                    <a:pt x="75373" y="66281"/>
                    <a:pt x="75211" y="64006"/>
                  </a:cubicBezTo>
                  <a:cubicBezTo>
                    <a:pt x="75049" y="61732"/>
                    <a:pt x="75538" y="59263"/>
                    <a:pt x="76150" y="56911"/>
                  </a:cubicBezTo>
                  <a:cubicBezTo>
                    <a:pt x="76762" y="54560"/>
                    <a:pt x="77730" y="51799"/>
                    <a:pt x="78882" y="49897"/>
                  </a:cubicBezTo>
                  <a:cubicBezTo>
                    <a:pt x="80034" y="47995"/>
                    <a:pt x="81191" y="46560"/>
                    <a:pt x="83061" y="45497"/>
                  </a:cubicBezTo>
                  <a:cubicBezTo>
                    <a:pt x="84931" y="44434"/>
                    <a:pt x="86875" y="44104"/>
                    <a:pt x="90101" y="43517"/>
                  </a:cubicBezTo>
                  <a:cubicBezTo>
                    <a:pt x="93328" y="42930"/>
                    <a:pt x="98526" y="42543"/>
                    <a:pt x="102420" y="41977"/>
                  </a:cubicBezTo>
                  <a:cubicBezTo>
                    <a:pt x="106314" y="41411"/>
                    <a:pt x="110387" y="41032"/>
                    <a:pt x="113466" y="40123"/>
                  </a:cubicBezTo>
                  <a:cubicBezTo>
                    <a:pt x="116545" y="39214"/>
                    <a:pt x="118734" y="38513"/>
                    <a:pt x="120894" y="36521"/>
                  </a:cubicBezTo>
                  <a:cubicBezTo>
                    <a:pt x="123054" y="34529"/>
                    <a:pt x="125312" y="30675"/>
                    <a:pt x="126425" y="28170"/>
                  </a:cubicBezTo>
                  <a:cubicBezTo>
                    <a:pt x="127538" y="25665"/>
                    <a:pt x="127747" y="23771"/>
                    <a:pt x="127573" y="21493"/>
                  </a:cubicBezTo>
                  <a:cubicBezTo>
                    <a:pt x="127399" y="19215"/>
                    <a:pt x="126547" y="16398"/>
                    <a:pt x="125382" y="14502"/>
                  </a:cubicBezTo>
                  <a:cubicBezTo>
                    <a:pt x="124217" y="12607"/>
                    <a:pt x="122687" y="11007"/>
                    <a:pt x="120583" y="10120"/>
                  </a:cubicBezTo>
                  <a:cubicBezTo>
                    <a:pt x="118479" y="9233"/>
                    <a:pt x="115157" y="8746"/>
                    <a:pt x="112757" y="9181"/>
                  </a:cubicBezTo>
                  <a:cubicBezTo>
                    <a:pt x="110357" y="9616"/>
                    <a:pt x="107749" y="11094"/>
                    <a:pt x="106184" y="12729"/>
                  </a:cubicBezTo>
                  <a:cubicBezTo>
                    <a:pt x="104619" y="14364"/>
                    <a:pt x="103701" y="16791"/>
                    <a:pt x="103367" y="18989"/>
                  </a:cubicBezTo>
                  <a:cubicBezTo>
                    <a:pt x="103033" y="21187"/>
                    <a:pt x="103206" y="23797"/>
                    <a:pt x="104180" y="25918"/>
                  </a:cubicBezTo>
                  <a:cubicBezTo>
                    <a:pt x="105154" y="28040"/>
                    <a:pt x="106981" y="30525"/>
                    <a:pt x="109210" y="31718"/>
                  </a:cubicBezTo>
                  <a:cubicBezTo>
                    <a:pt x="111440" y="32911"/>
                    <a:pt x="114949" y="33087"/>
                    <a:pt x="117557" y="33074"/>
                  </a:cubicBezTo>
                  <a:cubicBezTo>
                    <a:pt x="120165" y="33061"/>
                    <a:pt x="122651" y="32490"/>
                    <a:pt x="124859" y="31638"/>
                  </a:cubicBezTo>
                  <a:cubicBezTo>
                    <a:pt x="127067" y="30786"/>
                    <a:pt x="128338" y="30243"/>
                    <a:pt x="130807" y="27961"/>
                  </a:cubicBezTo>
                  <a:cubicBezTo>
                    <a:pt x="133277" y="25679"/>
                    <a:pt x="136476" y="22605"/>
                    <a:pt x="139676" y="17945"/>
                  </a:cubicBezTo>
                  <a:cubicBezTo>
                    <a:pt x="142876" y="13285"/>
                    <a:pt x="148284" y="2991"/>
                    <a:pt x="150005" y="0"/>
                  </a:cubicBez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8" name="Google Shape;318;p23"/>
            <p:cNvSpPr/>
            <p:nvPr/>
          </p:nvSpPr>
          <p:spPr>
            <a:xfrm>
              <a:off x="854792" y="3609013"/>
              <a:ext cx="1801022" cy="507270"/>
            </a:xfrm>
            <a:custGeom>
              <a:avLst/>
              <a:gdLst/>
              <a:ahLst/>
              <a:cxnLst/>
              <a:rect l="l" t="t" r="r" b="b"/>
              <a:pathLst>
                <a:path w="10918" h="3075" extrusionOk="0">
                  <a:moveTo>
                    <a:pt x="10663" y="1"/>
                  </a:moveTo>
                  <a:cubicBezTo>
                    <a:pt x="10650" y="1"/>
                    <a:pt x="10636" y="1"/>
                    <a:pt x="10622" y="3"/>
                  </a:cubicBezTo>
                  <a:cubicBezTo>
                    <a:pt x="8717" y="146"/>
                    <a:pt x="7169" y="694"/>
                    <a:pt x="5669" y="1432"/>
                  </a:cubicBezTo>
                  <a:cubicBezTo>
                    <a:pt x="4002" y="2241"/>
                    <a:pt x="2358" y="2789"/>
                    <a:pt x="215" y="2861"/>
                  </a:cubicBezTo>
                  <a:cubicBezTo>
                    <a:pt x="1" y="2861"/>
                    <a:pt x="1" y="3075"/>
                    <a:pt x="215" y="3075"/>
                  </a:cubicBezTo>
                  <a:cubicBezTo>
                    <a:pt x="2120" y="3004"/>
                    <a:pt x="3716" y="2599"/>
                    <a:pt x="5264" y="1884"/>
                  </a:cubicBezTo>
                  <a:cubicBezTo>
                    <a:pt x="7002" y="1075"/>
                    <a:pt x="8550" y="384"/>
                    <a:pt x="10717" y="170"/>
                  </a:cubicBezTo>
                  <a:cubicBezTo>
                    <a:pt x="10917" y="147"/>
                    <a:pt x="10848" y="1"/>
                    <a:pt x="10663" y="1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 dirty="0"/>
            </a:p>
          </p:txBody>
        </p:sp>
      </p:grpSp>
      <p:sp>
        <p:nvSpPr>
          <p:cNvPr id="320" name="Google Shape;320;p23"/>
          <p:cNvSpPr txBox="1"/>
          <p:nvPr/>
        </p:nvSpPr>
        <p:spPr>
          <a:xfrm>
            <a:off x="2690246" y="4340933"/>
            <a:ext cx="3630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3000" b="1" dirty="0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4" name="Google Shape;321;p23">
            <a:extLst>
              <a:ext uri="{FF2B5EF4-FFF2-40B4-BE49-F238E27FC236}">
                <a16:creationId xmlns:a16="http://schemas.microsoft.com/office/drawing/2014/main" id="{CF68A064-4CBD-4182-BFBF-7C4446669630}"/>
              </a:ext>
            </a:extLst>
          </p:cNvPr>
          <p:cNvSpPr txBox="1"/>
          <p:nvPr/>
        </p:nvSpPr>
        <p:spPr>
          <a:xfrm>
            <a:off x="3234780" y="2978406"/>
            <a:ext cx="3630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3000" b="1" dirty="0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" name="Google Shape;322;p23">
            <a:extLst>
              <a:ext uri="{FF2B5EF4-FFF2-40B4-BE49-F238E27FC236}">
                <a16:creationId xmlns:a16="http://schemas.microsoft.com/office/drawing/2014/main" id="{33C1C687-B4AE-48EF-92D0-1A0F76A2EC2E}"/>
              </a:ext>
            </a:extLst>
          </p:cNvPr>
          <p:cNvSpPr txBox="1"/>
          <p:nvPr/>
        </p:nvSpPr>
        <p:spPr>
          <a:xfrm>
            <a:off x="4740216" y="2616907"/>
            <a:ext cx="3630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3000" b="1" dirty="0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" name="Google Shape;323;p23">
            <a:extLst>
              <a:ext uri="{FF2B5EF4-FFF2-40B4-BE49-F238E27FC236}">
                <a16:creationId xmlns:a16="http://schemas.microsoft.com/office/drawing/2014/main" id="{0F3454A4-FC05-4C05-9D91-1A64D86758BC}"/>
              </a:ext>
            </a:extLst>
          </p:cNvPr>
          <p:cNvSpPr txBox="1"/>
          <p:nvPr/>
        </p:nvSpPr>
        <p:spPr>
          <a:xfrm>
            <a:off x="5438202" y="1377009"/>
            <a:ext cx="3657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50000"/>
              </a:lnSpc>
            </a:pPr>
            <a:r>
              <a:rPr lang="en" sz="30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sz="3000" b="1" dirty="0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038D137-9E0D-40DE-B324-F96BD03BA8BA}"/>
              </a:ext>
            </a:extLst>
          </p:cNvPr>
          <p:cNvSpPr/>
          <p:nvPr/>
        </p:nvSpPr>
        <p:spPr>
          <a:xfrm>
            <a:off x="609600" y="180735"/>
            <a:ext cx="8194432" cy="3661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91ABBC-20E6-4A14-9745-DCD8C83BC22F}"/>
              </a:ext>
            </a:extLst>
          </p:cNvPr>
          <p:cNvSpPr txBox="1"/>
          <p:nvPr/>
        </p:nvSpPr>
        <p:spPr>
          <a:xfrm>
            <a:off x="3453488" y="4285830"/>
            <a:ext cx="1160863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D4B707-C610-4FFD-9630-31DE0EED8EE5}"/>
              </a:ext>
            </a:extLst>
          </p:cNvPr>
          <p:cNvSpPr txBox="1"/>
          <p:nvPr/>
        </p:nvSpPr>
        <p:spPr>
          <a:xfrm>
            <a:off x="4094841" y="3228775"/>
            <a:ext cx="1160863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AF781D-A073-4812-9C8A-09E46674E316}"/>
              </a:ext>
            </a:extLst>
          </p:cNvPr>
          <p:cNvSpPr txBox="1"/>
          <p:nvPr/>
        </p:nvSpPr>
        <p:spPr>
          <a:xfrm>
            <a:off x="5411374" y="2488369"/>
            <a:ext cx="1160863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293F9C-F956-4555-8894-53D08B75EDB8}"/>
              </a:ext>
            </a:extLst>
          </p:cNvPr>
          <p:cNvSpPr txBox="1"/>
          <p:nvPr/>
        </p:nvSpPr>
        <p:spPr>
          <a:xfrm>
            <a:off x="6232789" y="1644556"/>
            <a:ext cx="1160863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CBA325-B0F5-4783-B2F5-5F9219AFC4E3}"/>
              </a:ext>
            </a:extLst>
          </p:cNvPr>
          <p:cNvSpPr txBox="1"/>
          <p:nvPr/>
        </p:nvSpPr>
        <p:spPr>
          <a:xfrm>
            <a:off x="3344408" y="4222106"/>
            <a:ext cx="3012854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058174-25C2-4496-BBAE-8583A9407599}"/>
              </a:ext>
            </a:extLst>
          </p:cNvPr>
          <p:cNvSpPr txBox="1"/>
          <p:nvPr/>
        </p:nvSpPr>
        <p:spPr>
          <a:xfrm>
            <a:off x="3864160" y="3165051"/>
            <a:ext cx="423842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lập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 ý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5FB528-12CD-4746-8E35-7C14BAA7C1A6}"/>
              </a:ext>
            </a:extLst>
          </p:cNvPr>
          <p:cNvSpPr txBox="1"/>
          <p:nvPr/>
        </p:nvSpPr>
        <p:spPr>
          <a:xfrm>
            <a:off x="6066900" y="1605343"/>
            <a:ext cx="2863422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Kiểm tra, chỉnh sửa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E7197E-5DCB-4799-BFB0-F09DC3AEEC4A}"/>
              </a:ext>
            </a:extLst>
          </p:cNvPr>
          <p:cNvSpPr txBox="1"/>
          <p:nvPr/>
        </p:nvSpPr>
        <p:spPr>
          <a:xfrm>
            <a:off x="5303956" y="2444016"/>
            <a:ext cx="2106612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60" y="171986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614" y="551877"/>
            <a:ext cx="8115300" cy="421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ClrTx/>
            </a:pPr>
            <a:r>
              <a:rPr lang="en-US" sz="2025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025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025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025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25" b="1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endParaRPr lang="en-US" sz="2025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2265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41886"/>
              </p:ext>
            </p:extLst>
          </p:nvPr>
        </p:nvGraphicFramePr>
        <p:xfrm>
          <a:off x="115614" y="1015850"/>
          <a:ext cx="8870731" cy="3614928"/>
        </p:xfrm>
        <a:graphic>
          <a:graphicData uri="http://schemas.openxmlformats.org/drawingml/2006/table">
            <a:tbl>
              <a:tblPr>
                <a:tableStyleId>{FEAA01CB-20DF-45F0-827F-4329BD10BE0B}</a:tableStyleId>
              </a:tblPr>
              <a:tblGrid>
                <a:gridCol w="8870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9241">
                <a:tc>
                  <a:txBody>
                    <a:bodyPr/>
                    <a:lstStyle/>
                    <a:p>
                      <a:pPr indent="279400" algn="l">
                        <a:lnSpc>
                          <a:spcPct val="142000"/>
                        </a:lnSpc>
                        <a:spcAft>
                          <a:spcPts val="30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ọc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 và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thông tin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9400" algn="l">
                        <a:lnSpc>
                          <a:spcPct val="142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Trọng tâm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rõ: tinh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b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khu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không chịu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9400" algn="l">
                        <a:lnSpc>
                          <a:spcPct val="142000"/>
                        </a:lnSpc>
                        <a:spcAft>
                          <a:spcPts val="30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ch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nghị luận về một tư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ạo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9400" algn="just">
                        <a:lnSpc>
                          <a:spcPct val="142000"/>
                        </a:lnSpc>
                        <a:spcAft>
                          <a:spcPts val="30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Phạm vi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ằ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ch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c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 động: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ằ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ch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ki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 lịch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ử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lí và thơ văn liên quan (ví dụ: đoạn trích Bên hờ Thiên Mạc).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31800" algn="just">
                        <a:lnSpc>
                          <a:spcPct val="142000"/>
                        </a:lnSpc>
                        <a:spcAft>
                          <a:spcPts val="30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đ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 lại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văn nghị luận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tư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ưở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đạo lí.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9400" algn="l">
                        <a:lnSpc>
                          <a:spcPct val="142000"/>
                        </a:lnSpc>
                        <a:spcAft>
                          <a:spcPts val="30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Tim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dung, ý nghĩa câu nói 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ủa</a:t>
                      </a:r>
                      <a:r>
                        <a:rPr lang="vi-VN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tướng Trân Bình Trọng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2265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60" y="171986"/>
            <a:ext cx="2263697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1061" y="527469"/>
            <a:ext cx="616450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182880" indent="457200" algn="ctr">
              <a:lnSpc>
                <a:spcPct val="115000"/>
              </a:lnSpc>
              <a:buClrTx/>
              <a:buFontTx/>
              <a:buNone/>
            </a:pPr>
            <a:r>
              <a:rPr lang="en-US" sz="28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PHIẾU HỌC TẬP 01: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991347"/>
              </p:ext>
            </p:extLst>
          </p:nvPr>
        </p:nvGraphicFramePr>
        <p:xfrm>
          <a:off x="257560" y="1115322"/>
          <a:ext cx="8657840" cy="3924765"/>
        </p:xfrm>
        <a:graphic>
          <a:graphicData uri="http://schemas.openxmlformats.org/drawingml/2006/table">
            <a:tbl>
              <a:tblPr firstRow="1" firstCol="1" bandRow="1"/>
              <a:tblGrid>
                <a:gridCol w="4934926">
                  <a:extLst>
                    <a:ext uri="{9D8B030D-6E8A-4147-A177-3AD203B41FA5}">
                      <a16:colId xmlns:a16="http://schemas.microsoft.com/office/drawing/2014/main" val="2281966316"/>
                    </a:ext>
                  </a:extLst>
                </a:gridCol>
                <a:gridCol w="3722914">
                  <a:extLst>
                    <a:ext uri="{9D8B030D-6E8A-4147-A177-3AD203B41FA5}">
                      <a16:colId xmlns:a16="http://schemas.microsoft.com/office/drawing/2014/main" val="415168075"/>
                    </a:ext>
                  </a:extLst>
                </a:gridCol>
              </a:tblGrid>
              <a:tr h="4905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Định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hướng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7A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Dự kiến</a:t>
                      </a:r>
                      <a:endParaRPr lang="en-US" sz="2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80321"/>
                  </a:ext>
                </a:extLst>
              </a:tr>
              <a:tr h="4905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  <a:sym typeface="Arial"/>
                        </a:rPr>
                        <a:t>    </a:t>
                      </a:r>
                      <a:r>
                        <a:rPr lang="vi-VN" sz="18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  <a:sym typeface="Arial"/>
                        </a:rPr>
                        <a:t>Câu nói c</a:t>
                      </a:r>
                      <a:r>
                        <a:rPr lang="en-US" sz="18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  <a:sym typeface="Arial"/>
                        </a:rPr>
                        <a:t>ủa</a:t>
                      </a:r>
                      <a:r>
                        <a:rPr lang="vi-VN" sz="18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  <a:sym typeface="Arial"/>
                        </a:rPr>
                        <a:t>Trần</a:t>
                      </a:r>
                      <a:r>
                        <a:rPr lang="en-US" sz="18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"/>
                          <a:cs typeface="Times New Roman" panose="02020603050405020304" pitchFamily="18" charset="0"/>
                          <a:sym typeface="Arial"/>
                        </a:rPr>
                        <a:t>Bình Trọng có ý nghĩa gì?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…………………………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025818"/>
                  </a:ext>
                </a:extLst>
              </a:tr>
              <a:tr h="981191">
                <a:tc>
                  <a:txBody>
                    <a:bodyPr/>
                    <a:lstStyle/>
                    <a:p>
                      <a:pPr indent="279400"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 nói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 tư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ạo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nào? Tại sao có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 như vậy?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………………………………………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580953"/>
                  </a:ext>
                </a:extLst>
              </a:tr>
              <a:tr h="981191"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ạo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ó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ã th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 như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nào (trong cuộc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văn học, nghệ thuật, lịch sử,...)?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………………………………………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39567"/>
                  </a:ext>
                </a:extLst>
              </a:tr>
              <a:tr h="981191">
                <a:tc>
                  <a:txBody>
                    <a:bodyPr/>
                    <a:lstStyle/>
                    <a:p>
                      <a:pPr indent="2794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Giá trị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ủa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ạo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vừa nêu là gì?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phê phán những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 ngược lại với tư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ạo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trên như thê nào?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………………………………………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184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9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abic Culture &amp; Language Lesson by Slidesgo">
  <a:themeElements>
    <a:clrScheme name="Simple Light">
      <a:dk1>
        <a:srgbClr val="043B3B"/>
      </a:dk1>
      <a:lt1>
        <a:srgbClr val="FFFFFF"/>
      </a:lt1>
      <a:dk2>
        <a:srgbClr val="00908E"/>
      </a:dk2>
      <a:lt2>
        <a:srgbClr val="F8F6EF"/>
      </a:lt2>
      <a:accent1>
        <a:srgbClr val="936037"/>
      </a:accent1>
      <a:accent2>
        <a:srgbClr val="E0D2B4"/>
      </a:accent2>
      <a:accent3>
        <a:srgbClr val="936037"/>
      </a:accent3>
      <a:accent4>
        <a:srgbClr val="CA9E67"/>
      </a:accent4>
      <a:accent5>
        <a:srgbClr val="0097A7"/>
      </a:accent5>
      <a:accent6>
        <a:srgbClr val="043B3B"/>
      </a:accent6>
      <a:hlink>
        <a:srgbClr val="0090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1771</Words>
  <Application>Microsoft Office PowerPoint</Application>
  <PresentationFormat>On-screen Show (16:9)</PresentationFormat>
  <Paragraphs>155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MS Mincho</vt:lpstr>
      <vt:lpstr>.VnTime</vt:lpstr>
      <vt:lpstr>El Messiri</vt:lpstr>
      <vt:lpstr>Lato</vt:lpstr>
      <vt:lpstr>Calibri Light</vt:lpstr>
      <vt:lpstr>Times New Roman</vt:lpstr>
      <vt:lpstr>El Messiri SemiBold</vt:lpstr>
      <vt:lpstr>字魂36号-正文宋楷</vt:lpstr>
      <vt:lpstr>Symbol</vt:lpstr>
      <vt:lpstr>Fira Sans Extra Condensed</vt:lpstr>
      <vt:lpstr>Calibri</vt:lpstr>
      <vt:lpstr>Arial</vt:lpstr>
      <vt:lpstr>Arabic Culture &amp; Language Lesson by Slidesgo</vt:lpstr>
      <vt:lpstr>PowerPoint Presentation</vt:lpstr>
      <vt:lpstr>PowerPoint Presentation</vt:lpstr>
      <vt:lpstr>PowerPoint Presentation</vt:lpstr>
      <vt:lpstr>Để viết bài văn nghị luận về một tư tưởng, đạo lí. các em cần 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RÈN KỸ NĂNG VIẾT ĐOẠN VĂN NGHỊ LUẬN XÃ HỘI VỀ MỘT VẤN ĐỀ TƯ TƯỞNG ĐẠO LÝ</dc:title>
  <dc:creator>Admin</dc:creator>
  <cp:lastModifiedBy>NGUYEN THI ANH HONG</cp:lastModifiedBy>
  <cp:revision>144</cp:revision>
  <dcterms:modified xsi:type="dcterms:W3CDTF">2026-04-03T01:29:03Z</dcterms:modified>
</cp:coreProperties>
</file>