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9" r:id="rId2"/>
    <p:sldId id="390" r:id="rId3"/>
    <p:sldId id="389" r:id="rId4"/>
    <p:sldId id="391" r:id="rId5"/>
    <p:sldId id="393" r:id="rId6"/>
    <p:sldId id="394" r:id="rId7"/>
    <p:sldId id="395" r:id="rId8"/>
    <p:sldId id="3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96571-8AF8-4B91-90C2-B3A1CBFBCB37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9B21-55A5-4AF7-821D-83988BDE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2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2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7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11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63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71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61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8ECA-3B26-4036-842E-AA35C4485E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5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 l="4285" t="-1" r="3334" b="1285"/>
          <a:stretch>
            <a:fillRect/>
          </a:stretch>
        </p:blipFill>
        <p:spPr>
          <a:xfrm>
            <a:off x="0" y="-23183"/>
            <a:ext cx="12192000" cy="68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5AEC-A4EA-4FE7-B2BE-92A6FA8665B3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4D95-C805-470B-9346-5C150F141B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0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5AEC-A4EA-4FE7-B2BE-92A6FA8665B3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4D95-C805-470B-9346-5C150F141B0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3E147F42-F236-4F00-115B-BB1DCD7A47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BD4027-0B96-E64C-61E4-AF382BE520D3}"/>
              </a:ext>
            </a:extLst>
          </p:cNvPr>
          <p:cNvSpPr/>
          <p:nvPr userDrawn="1"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76F1D8E-CCA4-E5CC-7F93-B8447BCB1E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0"/>
            <a:ext cx="1571656" cy="15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1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wav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组 1"/>
          <p:cNvPicPr>
            <a:picLocks noChangeAspect="1"/>
          </p:cNvPicPr>
          <p:nvPr/>
        </p:nvPicPr>
        <p:blipFill>
          <a:blip r:embed="rId4"/>
          <a:srcRect l="12590" t="58667" r="78321" b="24917"/>
          <a:stretch>
            <a:fillRect/>
          </a:stretch>
        </p:blipFill>
        <p:spPr>
          <a:xfrm>
            <a:off x="276225" y="5325110"/>
            <a:ext cx="1091565" cy="112585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AD0E90-FD73-42E9-AC71-117E09C462F1}"/>
              </a:ext>
            </a:extLst>
          </p:cNvPr>
          <p:cNvSpPr/>
          <p:nvPr/>
        </p:nvSpPr>
        <p:spPr>
          <a:xfrm>
            <a:off x="554804" y="113016"/>
            <a:ext cx="11209106" cy="1109609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cùng bạn thảo luận về ảnh hưởng của việc sử dụng dụng cụ mất an toàn trong các tình huống ở Hình 7.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3B6FA7-EBBE-4677-9939-39A560295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7" y="1422489"/>
            <a:ext cx="5453894" cy="37967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D71862-C679-4A1F-8D3E-B78341838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906" y="1355547"/>
            <a:ext cx="5139158" cy="387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21E9D8-3A4A-4BAB-B513-3EB9E6FC3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033" y="4711203"/>
            <a:ext cx="3830257" cy="2146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7">
            <a:extLst>
              <a:ext uri="{FF2B5EF4-FFF2-40B4-BE49-F238E27FC236}">
                <a16:creationId xmlns:a16="http://schemas.microsoft.com/office/drawing/2014/main" id="{FA4B0C30-90C0-4F3F-9D78-8AD2849D3459}"/>
              </a:ext>
            </a:extLst>
          </p:cNvPr>
          <p:cNvSpPr/>
          <p:nvPr/>
        </p:nvSpPr>
        <p:spPr>
          <a:xfrm>
            <a:off x="6493267" y="1957069"/>
            <a:ext cx="5157627" cy="2306705"/>
          </a:xfrm>
          <a:prstGeom prst="roundRect">
            <a:avLst>
              <a:gd name="adj" fmla="val 50000"/>
            </a:avLst>
          </a:prstGeom>
          <a:solidFill>
            <a:srgbClr val="2D8EA8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C</a:t>
            </a:r>
            <a:r>
              <a:rPr lang="vi-VN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họn dụng cụ quá to so với tay cầm nên không thể cắt được</a:t>
            </a: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, </a:t>
            </a:r>
            <a:r>
              <a:rPr lang="en-US" altLang="zh-CN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dễ</a:t>
            </a: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gây</a:t>
            </a: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bị</a:t>
            </a: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thương</a:t>
            </a: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CDCF7CFE-5D6E-01C6-6EEF-365A47F7A3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3720" y="1261110"/>
            <a:ext cx="5252720" cy="3939540"/>
          </a:xfrm>
          <a:prstGeom prst="rect">
            <a:avLst/>
          </a:prstGeom>
        </p:spPr>
      </p:pic>
      <p:pic>
        <p:nvPicPr>
          <p:cNvPr id="3" name="tải xuống">
            <a:hlinkClick r:id="" action="ppaction://media"/>
            <a:extLst>
              <a:ext uri="{FF2B5EF4-FFF2-40B4-BE49-F238E27FC236}">
                <a16:creationId xmlns:a16="http://schemas.microsoft.com/office/drawing/2014/main" id="{1DE026AC-B108-78A7-02D4-04A0B57EAF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70890" y="3568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89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7">
            <a:extLst>
              <a:ext uri="{FF2B5EF4-FFF2-40B4-BE49-F238E27FC236}">
                <a16:creationId xmlns:a16="http://schemas.microsoft.com/office/drawing/2014/main" id="{FA4B0C30-90C0-4F3F-9D78-8AD2849D3459}"/>
              </a:ext>
            </a:extLst>
          </p:cNvPr>
          <p:cNvSpPr/>
          <p:nvPr/>
        </p:nvSpPr>
        <p:spPr>
          <a:xfrm>
            <a:off x="5609691" y="1376737"/>
            <a:ext cx="6061752" cy="2887037"/>
          </a:xfrm>
          <a:prstGeom prst="roundRect">
            <a:avLst>
              <a:gd name="adj" fmla="val 50000"/>
            </a:avLst>
          </a:prstGeom>
          <a:solidFill>
            <a:srgbClr val="2D8EA8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K</a:t>
            </a:r>
            <a:r>
              <a:rPr lang="vi-VN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hông cất gọn dụng cụ sau khi sử dụng Có thể làm bị thương chính mình và người xung quanh</a:t>
            </a: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khi</a:t>
            </a: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không</a:t>
            </a: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may </a:t>
            </a:r>
            <a:r>
              <a:rPr lang="en-US" altLang="zh-CN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vấp</a:t>
            </a: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phải</a:t>
            </a:r>
            <a:r>
              <a:rPr lang="en-US" altLang="zh-C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" name="PixVerse_V5_Image_Text_360P">
            <a:hlinkClick r:id="" action="ppaction://media"/>
            <a:extLst>
              <a:ext uri="{FF2B5EF4-FFF2-40B4-BE49-F238E27FC236}">
                <a16:creationId xmlns:a16="http://schemas.microsoft.com/office/drawing/2014/main" id="{2FD15BEB-AA57-F5DD-FC32-6D637E8F26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6409" y="1083310"/>
            <a:ext cx="4869293" cy="3660140"/>
          </a:xfrm>
          <a:prstGeom prst="rect">
            <a:avLst/>
          </a:prstGeom>
        </p:spPr>
      </p:pic>
      <p:pic>
        <p:nvPicPr>
          <p:cNvPr id="3" name="tải xuống (4)">
            <a:hlinkClick r:id="" action="ppaction://media"/>
            <a:extLst>
              <a:ext uri="{FF2B5EF4-FFF2-40B4-BE49-F238E27FC236}">
                <a16:creationId xmlns:a16="http://schemas.microsoft.com/office/drawing/2014/main" id="{697D9C3D-21C6-007B-70B8-969C38FD4B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56640" y="3340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组 3"/>
          <p:cNvPicPr>
            <a:picLocks noChangeAspect="1"/>
          </p:cNvPicPr>
          <p:nvPr/>
        </p:nvPicPr>
        <p:blipFill>
          <a:blip r:embed="rId4"/>
          <a:srcRect l="64661" t="24833"/>
          <a:stretch>
            <a:fillRect/>
          </a:stretch>
        </p:blipFill>
        <p:spPr>
          <a:xfrm>
            <a:off x="9645650" y="3758565"/>
            <a:ext cx="2590165" cy="3099435"/>
          </a:xfrm>
          <a:prstGeom prst="rect">
            <a:avLst/>
          </a:prstGeom>
        </p:spPr>
      </p:pic>
      <p:pic>
        <p:nvPicPr>
          <p:cNvPr id="18" name="图片 17" descr="组 1"/>
          <p:cNvPicPr>
            <a:picLocks noChangeAspect="1"/>
          </p:cNvPicPr>
          <p:nvPr/>
        </p:nvPicPr>
        <p:blipFill>
          <a:blip r:embed="rId5"/>
          <a:srcRect l="12590" t="58667" r="78321" b="24917"/>
          <a:stretch>
            <a:fillRect/>
          </a:stretch>
        </p:blipFill>
        <p:spPr>
          <a:xfrm>
            <a:off x="276225" y="5325110"/>
            <a:ext cx="1091565" cy="112585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AD0E90-FD73-42E9-AC71-117E09C462F1}"/>
              </a:ext>
            </a:extLst>
          </p:cNvPr>
          <p:cNvSpPr/>
          <p:nvPr/>
        </p:nvSpPr>
        <p:spPr>
          <a:xfrm>
            <a:off x="554804" y="113016"/>
            <a:ext cx="11209106" cy="1109609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sử dụng com pa, kéo, hồ dán và giấy thủ công để cắt, dán hình tròn theo các bước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A8991-15A7-45A7-9C6D-D39173CD3F84}"/>
              </a:ext>
            </a:extLst>
          </p:cNvPr>
          <p:cNvSpPr txBox="1"/>
          <p:nvPr/>
        </p:nvSpPr>
        <p:spPr>
          <a:xfrm>
            <a:off x="616449" y="1325366"/>
            <a:ext cx="557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Bước 1: Vẽ đường tròn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80B27-DDC7-4721-B990-1E5A1B9E6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80" y="1956211"/>
            <a:ext cx="5266106" cy="2174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028760-99DA-4DCB-A9DF-284D4A0D1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8333" y="2082214"/>
            <a:ext cx="4609672" cy="2022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CA129B-6810-4E44-BBC5-60CA2CB4F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841" y="4239025"/>
            <a:ext cx="4902966" cy="191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118" name="图片 117" descr="组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" y="0"/>
              <a:ext cx="18912" cy="10800"/>
            </a:xfrm>
            <a:prstGeom prst="rect">
              <a:avLst/>
            </a:prstGeom>
          </p:spPr>
        </p:pic>
        <p:pic>
          <p:nvPicPr>
            <p:cNvPr id="2" name="图片 1" descr="组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5" name="图片 4" descr="组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" y="642"/>
              <a:ext cx="18884" cy="951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02B878B-2CFB-4AF0-B5CE-FA8125C5A8D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59105" y="3938905"/>
            <a:ext cx="3351530" cy="2919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ular Callout 4">
            <a:extLst>
              <a:ext uri="{FF2B5EF4-FFF2-40B4-BE49-F238E27FC236}">
                <a16:creationId xmlns:a16="http://schemas.microsoft.com/office/drawing/2014/main" id="{505B101F-C34C-4017-9A75-04E913614521}"/>
              </a:ext>
            </a:extLst>
          </p:cNvPr>
          <p:cNvSpPr/>
          <p:nvPr/>
        </p:nvSpPr>
        <p:spPr>
          <a:xfrm>
            <a:off x="2076450" y="1387475"/>
            <a:ext cx="9255946" cy="2145665"/>
          </a:xfrm>
          <a:prstGeom prst="wedgeRectCallout">
            <a:avLst>
              <a:gd name="adj1" fmla="val -41252"/>
              <a:gd name="adj2" fmla="val 63643"/>
            </a:avLst>
          </a:prstGeom>
          <a:solidFill>
            <a:schemeClr val="bg1"/>
          </a:solidFill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Lưu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ý: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com pa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kim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quá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sắc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nhọn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baseline="0" dirty="0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com pa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trung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cẩn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thận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gọn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com pa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khi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sử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dụng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组 3"/>
          <p:cNvPicPr>
            <a:picLocks noChangeAspect="1"/>
          </p:cNvPicPr>
          <p:nvPr/>
        </p:nvPicPr>
        <p:blipFill>
          <a:blip r:embed="rId4"/>
          <a:srcRect l="64661" t="24833"/>
          <a:stretch>
            <a:fillRect/>
          </a:stretch>
        </p:blipFill>
        <p:spPr>
          <a:xfrm>
            <a:off x="9645650" y="3758565"/>
            <a:ext cx="2590165" cy="3099435"/>
          </a:xfrm>
          <a:prstGeom prst="rect">
            <a:avLst/>
          </a:prstGeom>
        </p:spPr>
      </p:pic>
      <p:pic>
        <p:nvPicPr>
          <p:cNvPr id="18" name="图片 17" descr="组 1"/>
          <p:cNvPicPr>
            <a:picLocks noChangeAspect="1"/>
          </p:cNvPicPr>
          <p:nvPr/>
        </p:nvPicPr>
        <p:blipFill>
          <a:blip r:embed="rId5"/>
          <a:srcRect l="12590" t="58667" r="78321" b="24917"/>
          <a:stretch>
            <a:fillRect/>
          </a:stretch>
        </p:blipFill>
        <p:spPr>
          <a:xfrm>
            <a:off x="276225" y="5078530"/>
            <a:ext cx="1091565" cy="1125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7A8991-15A7-45A7-9C6D-D39173CD3F84}"/>
              </a:ext>
            </a:extLst>
          </p:cNvPr>
          <p:cNvSpPr txBox="1"/>
          <p:nvPr/>
        </p:nvSpPr>
        <p:spPr>
          <a:xfrm>
            <a:off x="616449" y="1078786"/>
            <a:ext cx="557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2: Cắt hình tròn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圆角矩形 7">
            <a:extLst>
              <a:ext uri="{FF2B5EF4-FFF2-40B4-BE49-F238E27FC236}">
                <a16:creationId xmlns:a16="http://schemas.microsoft.com/office/drawing/2014/main" id="{D6EC1FDA-D4AA-415E-8376-BEF2557B38A5}"/>
              </a:ext>
            </a:extLst>
          </p:cNvPr>
          <p:cNvSpPr/>
          <p:nvPr/>
        </p:nvSpPr>
        <p:spPr>
          <a:xfrm>
            <a:off x="708918" y="2013735"/>
            <a:ext cx="5825446" cy="3955550"/>
          </a:xfrm>
          <a:prstGeom prst="roundRect">
            <a:avLst>
              <a:gd name="adj" fmla="val 12341"/>
            </a:avLst>
          </a:prstGeom>
          <a:solidFill>
            <a:srgbClr val="2D8EA8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Sử dụng kéo để cắt theo đường tròn vừa vẽ.</a:t>
            </a:r>
            <a:endParaRPr lang="en-US" altLang="zh-CN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Cầm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kéo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đúng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cách</a:t>
            </a:r>
            <a:endParaRPr kumimoji="0" lang="en-US" altLang="zh-CN" sz="28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lang="en-US" altLang="zh-CN" sz="2800" b="1" baseline="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Cắt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theo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đường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tròn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vừa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vẽ</a:t>
            </a:r>
            <a:endParaRPr lang="en-US" altLang="zh-CN" sz="28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Mắt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luôn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nhìn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theo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kéo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để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cắt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cho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chính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xác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en-US" altLang="zh-CN" sz="2800" b="1" baseline="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Lưu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ý: Khi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sưt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dụng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kéo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không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đùa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nghịch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và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cất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gọn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kéo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sau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khi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sử</a:t>
            </a:r>
            <a:r>
              <a:rPr lang="en-US" altLang="zh-CN" sz="2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dụng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8C13A1-C412-431A-9E15-134669D94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83" y="2032678"/>
            <a:ext cx="3672078" cy="31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组 3"/>
          <p:cNvPicPr>
            <a:picLocks noChangeAspect="1"/>
          </p:cNvPicPr>
          <p:nvPr/>
        </p:nvPicPr>
        <p:blipFill>
          <a:blip r:embed="rId4"/>
          <a:srcRect l="64661" t="24833"/>
          <a:stretch>
            <a:fillRect/>
          </a:stretch>
        </p:blipFill>
        <p:spPr>
          <a:xfrm>
            <a:off x="9645650" y="3758565"/>
            <a:ext cx="2590165" cy="3099435"/>
          </a:xfrm>
          <a:prstGeom prst="rect">
            <a:avLst/>
          </a:prstGeom>
        </p:spPr>
      </p:pic>
      <p:pic>
        <p:nvPicPr>
          <p:cNvPr id="18" name="图片 17" descr="组 1"/>
          <p:cNvPicPr>
            <a:picLocks noChangeAspect="1"/>
          </p:cNvPicPr>
          <p:nvPr/>
        </p:nvPicPr>
        <p:blipFill>
          <a:blip r:embed="rId5"/>
          <a:srcRect l="12590" t="58667" r="78321" b="24917"/>
          <a:stretch>
            <a:fillRect/>
          </a:stretch>
        </p:blipFill>
        <p:spPr>
          <a:xfrm>
            <a:off x="276225" y="5078530"/>
            <a:ext cx="1091565" cy="1125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7A8991-15A7-45A7-9C6D-D39173CD3F84}"/>
              </a:ext>
            </a:extLst>
          </p:cNvPr>
          <p:cNvSpPr txBox="1"/>
          <p:nvPr/>
        </p:nvSpPr>
        <p:spPr>
          <a:xfrm>
            <a:off x="636997" y="976044"/>
            <a:ext cx="557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Bước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Dán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hình tròn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圆角矩形 7">
            <a:extLst>
              <a:ext uri="{FF2B5EF4-FFF2-40B4-BE49-F238E27FC236}">
                <a16:creationId xmlns:a16="http://schemas.microsoft.com/office/drawing/2014/main" id="{D6EC1FDA-D4AA-415E-8376-BEF2557B38A5}"/>
              </a:ext>
            </a:extLst>
          </p:cNvPr>
          <p:cNvSpPr/>
          <p:nvPr/>
        </p:nvSpPr>
        <p:spPr>
          <a:xfrm>
            <a:off x="667822" y="1643866"/>
            <a:ext cx="5825446" cy="3256907"/>
          </a:xfrm>
          <a:prstGeom prst="roundRect">
            <a:avLst>
              <a:gd name="adj" fmla="val 12341"/>
            </a:avLst>
          </a:prstGeom>
          <a:solidFill>
            <a:srgbClr val="2D8EA8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Dùng hồ dán để dán hình tròn lên trên mặt giấy thủ công khác.</a:t>
            </a:r>
            <a:endParaRPr lang="en-US" altLang="zh-CN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Bôi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hồ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mặt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sau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hình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tròn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</a:p>
          <a:p>
            <a:pPr marL="457200" lvl="0" indent="-457200" algn="just">
              <a:buFontTx/>
              <a:buChar char="-"/>
              <a:defRPr/>
            </a:pPr>
            <a:r>
              <a:rPr lang="en-US" altLang="zh-CN" sz="3200" b="1" baseline="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Dán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tròn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lên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trên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giấy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thủ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công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khác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màu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D10DD-500C-46C0-B8B3-5825C71EC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296" y="1046358"/>
            <a:ext cx="3410699" cy="2846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0832C4-8042-456C-849C-6A12D69C5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516" y="3865490"/>
            <a:ext cx="2869915" cy="22705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C25159-2AB9-4D57-9242-5BE2865604CE}"/>
              </a:ext>
            </a:extLst>
          </p:cNvPr>
          <p:cNvSpPr txBox="1"/>
          <p:nvPr/>
        </p:nvSpPr>
        <p:spPr>
          <a:xfrm>
            <a:off x="1284269" y="4993241"/>
            <a:ext cx="6102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Bôi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dán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dán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đậy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lọ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dán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tránh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hỏng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đổ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03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build="p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7">
            <a:extLst>
              <a:ext uri="{FF2B5EF4-FFF2-40B4-BE49-F238E27FC236}">
                <a16:creationId xmlns:a16="http://schemas.microsoft.com/office/drawing/2014/main" id="{A32B4788-D54B-4985-9EE8-2E7B6E6FE055}"/>
              </a:ext>
            </a:extLst>
          </p:cNvPr>
          <p:cNvSpPr/>
          <p:nvPr/>
        </p:nvSpPr>
        <p:spPr>
          <a:xfrm>
            <a:off x="1628839" y="521928"/>
            <a:ext cx="9030983" cy="181852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Về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nhà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:</a:t>
            </a:r>
          </a:p>
          <a:p>
            <a:pPr lvl="0" algn="just">
              <a:defRPr/>
            </a:pP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Làm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1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sản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phẩm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thủ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công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bất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kì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và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đánh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dấu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để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đánh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giá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kết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quả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thực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hành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theo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tiêu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chí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sau</a:t>
            </a:r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430458-0D39-4CC0-9D52-45238830D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19216"/>
              </p:ext>
            </p:extLst>
          </p:nvPr>
        </p:nvGraphicFramePr>
        <p:xfrm>
          <a:off x="2057914" y="3046416"/>
          <a:ext cx="7972745" cy="295309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830107">
                  <a:extLst>
                    <a:ext uri="{9D8B030D-6E8A-4147-A177-3AD203B41FA5}">
                      <a16:colId xmlns:a16="http://schemas.microsoft.com/office/drawing/2014/main" val="1722006515"/>
                    </a:ext>
                  </a:extLst>
                </a:gridCol>
                <a:gridCol w="964702">
                  <a:extLst>
                    <a:ext uri="{9D8B030D-6E8A-4147-A177-3AD203B41FA5}">
                      <a16:colId xmlns:a16="http://schemas.microsoft.com/office/drawing/2014/main" val="4018564706"/>
                    </a:ext>
                  </a:extLst>
                </a:gridCol>
                <a:gridCol w="1616872">
                  <a:extLst>
                    <a:ext uri="{9D8B030D-6E8A-4147-A177-3AD203B41FA5}">
                      <a16:colId xmlns:a16="http://schemas.microsoft.com/office/drawing/2014/main" val="4182539039"/>
                    </a:ext>
                  </a:extLst>
                </a:gridCol>
                <a:gridCol w="1561064">
                  <a:extLst>
                    <a:ext uri="{9D8B030D-6E8A-4147-A177-3AD203B41FA5}">
                      <a16:colId xmlns:a16="http://schemas.microsoft.com/office/drawing/2014/main" val="2618464205"/>
                    </a:ext>
                  </a:extLst>
                </a:gridCol>
              </a:tblGrid>
              <a:tr h="414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chí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Tốt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Bình thường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 tốt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865792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 vật liệu phù hợp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943643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 thức sản phẩm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303853"/>
                  </a:ext>
                </a:extLst>
              </a:tr>
              <a:tr h="4142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Sử dụng dụng cụ an toàn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210165"/>
                  </a:ext>
                </a:extLst>
              </a:tr>
              <a:tr h="8499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Vệ sinh, gọn gàng sau khi thực hành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91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7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wrhkeej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348</Words>
  <Application>Microsoft Office PowerPoint</Application>
  <PresentationFormat>Widescreen</PresentationFormat>
  <Paragraphs>50</Paragraphs>
  <Slides>8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Arial</vt:lpstr>
      <vt:lpstr>Calibri</vt:lpstr>
      <vt:lpstr>Cambria</vt:lpstr>
      <vt:lpstr>等线</vt:lpstr>
      <vt:lpstr>Times New Roman</vt:lpstr>
      <vt:lpstr>义启小魏楷</vt:lpstr>
      <vt:lpstr>字魂107号-萌趣欢乐体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64</cp:revision>
  <dcterms:created xsi:type="dcterms:W3CDTF">2022-10-30T11:14:27Z</dcterms:created>
  <dcterms:modified xsi:type="dcterms:W3CDTF">2026-01-26T08:56:21Z</dcterms:modified>
</cp:coreProperties>
</file>