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21" r:id="rId3"/>
    <p:sldId id="322" r:id="rId4"/>
    <p:sldId id="323" r:id="rId5"/>
    <p:sldId id="324" r:id="rId6"/>
    <p:sldId id="298" r:id="rId7"/>
    <p:sldId id="312" r:id="rId8"/>
    <p:sldId id="317" r:id="rId9"/>
    <p:sldId id="325" r:id="rId10"/>
    <p:sldId id="326" r:id="rId11"/>
    <p:sldId id="327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008000"/>
    <a:srgbClr val="DCEEFC"/>
    <a:srgbClr val="CCFFFF"/>
    <a:srgbClr val="FFFF66"/>
    <a:srgbClr val="00FF00"/>
    <a:srgbClr val="66FF99"/>
    <a:srgbClr val="00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23CE-613F-4E02-8E8E-AA7B2631419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D211-CE91-4D33-9994-3F314805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17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4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8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8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6E16D8D-0F41-826D-0AD9-72C24E4B5C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4626E-E951-2572-15ED-E57C59E5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87D9E-A623-DA08-A846-367D5723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32C8-60C2-03F5-4D8F-B90304C6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7374A-A392-4E55-AA20-46E2B8E3F00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5048-F0F7-AE31-511F-DDBF46CA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24B2-2553-6494-2115-2059D186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343198"/>
            <a:ext cx="12192000" cy="89916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BFE72A3-5D40-EB86-A4A1-06B61E0B16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CE308F-3CD7-C621-00EE-9861425271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5440150" h="1028700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01DA305-CD6C-D14C-5D58-965A9F3F3042}"/>
              </a:ext>
            </a:extLst>
          </p:cNvPr>
          <p:cNvSpPr/>
          <p:nvPr/>
        </p:nvSpPr>
        <p:spPr>
          <a:xfrm rot="2009352">
            <a:off x="21265" y="31898"/>
            <a:ext cx="3015731" cy="3381153"/>
          </a:xfrm>
          <a:custGeom>
            <a:avLst/>
            <a:gdLst/>
            <a:ahLst/>
            <a:cxnLst/>
            <a:rect l="l" t="t" r="r" b="b"/>
            <a:pathLst>
              <a:path w="7509510" h="8229600">
                <a:moveTo>
                  <a:pt x="0" y="0"/>
                </a:moveTo>
                <a:lnTo>
                  <a:pt x="7509510" y="0"/>
                </a:lnTo>
                <a:lnTo>
                  <a:pt x="75095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BC31F5C-E8E7-607E-2CF9-0DA55070D0FE}"/>
              </a:ext>
            </a:extLst>
          </p:cNvPr>
          <p:cNvSpPr/>
          <p:nvPr/>
        </p:nvSpPr>
        <p:spPr>
          <a:xfrm flipH="1">
            <a:off x="8481238" y="3078816"/>
            <a:ext cx="3710762" cy="3683491"/>
          </a:xfrm>
          <a:custGeom>
            <a:avLst/>
            <a:gdLst/>
            <a:ahLst/>
            <a:cxnLst/>
            <a:rect l="l" t="t" r="r" b="b"/>
            <a:pathLst>
              <a:path w="8419028" h="8229600">
                <a:moveTo>
                  <a:pt x="0" y="0"/>
                </a:moveTo>
                <a:lnTo>
                  <a:pt x="8419028" y="0"/>
                </a:lnTo>
                <a:lnTo>
                  <a:pt x="84190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09C84EB-03A6-A08D-CCF3-4DDA06577AA1}"/>
              </a:ext>
            </a:extLst>
          </p:cNvPr>
          <p:cNvSpPr/>
          <p:nvPr/>
        </p:nvSpPr>
        <p:spPr>
          <a:xfrm>
            <a:off x="3877627" y="320217"/>
            <a:ext cx="7552373" cy="1880722"/>
          </a:xfrm>
          <a:prstGeom prst="wedgeRoundRectCallout">
            <a:avLst>
              <a:gd name="adj1" fmla="val -56137"/>
              <a:gd name="adj2" fmla="val -54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người sử dụng những phương tiện nào để di chuyển?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B4B776C-7A18-3B9B-FCA4-DA9548CBD48C}"/>
              </a:ext>
            </a:extLst>
          </p:cNvPr>
          <p:cNvSpPr/>
          <p:nvPr/>
        </p:nvSpPr>
        <p:spPr>
          <a:xfrm>
            <a:off x="2860158" y="3677920"/>
            <a:ext cx="4816549" cy="2435799"/>
          </a:xfrm>
          <a:prstGeom prst="wedgeRoundRectCallout">
            <a:avLst>
              <a:gd name="adj1" fmla="val 55200"/>
              <a:gd name="adj2" fmla="val -17644"/>
              <a:gd name="adj3" fmla="val 16667"/>
            </a:avLst>
          </a:prstGeom>
          <a:solidFill>
            <a:srgbClr val="FFFFCC"/>
          </a:solidFill>
          <a:ln w="57150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FF0000"/>
                </a:solidFill>
              </a:rPr>
              <a:t>- Xe đạp, xe máy, ô tô, máy bay…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713FCD81-596B-0CFA-4251-B37BA7F857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33917" y="4125837"/>
            <a:ext cx="2158409" cy="273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" y="277514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8"/>
            <a:ext cx="7746926" cy="2431271"/>
            <a:chOff x="8196577" y="2706504"/>
            <a:chExt cx="6741086" cy="243127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4"/>
              <a:ext cx="6741086" cy="2431271"/>
            </a:xfrm>
            <a:prstGeom prst="wedgeRoundRectCallout">
              <a:avLst>
                <a:gd name="adj1" fmla="val -46189"/>
                <a:gd name="adj2" fmla="val 687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HĐ2: </a:t>
              </a:r>
              <a:r>
                <a: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lượng chi tiết, vật liệu, dụng cụ dùng để tạo nên xe điện chạy bằng pin.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77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97317" y="2220463"/>
            <a:ext cx="5877803" cy="2463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Em hãy lựa chọn đúng số lượng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các chi tiết, vật liệu, dụng cụ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trong bộ lắp ghép mô hình kĩ thuật để lắp mô hình xe điện chạy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bằng pin trong Hình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C03ED-3C78-A822-9184-C2BBD742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0" y="-281718"/>
            <a:ext cx="5282304" cy="71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3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B7206-0DA1-EC76-669D-1D37D7C8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25764"/>
            <a:ext cx="7331710" cy="6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3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E4942615-FE4C-1BD6-01C7-DF481C850C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5440150" h="1028700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8FB3C00F-D772-4C6A-A3E6-8D8E4138F6DB}"/>
              </a:ext>
            </a:extLst>
          </p:cNvPr>
          <p:cNvSpPr/>
          <p:nvPr/>
        </p:nvSpPr>
        <p:spPr>
          <a:xfrm rot="2009352">
            <a:off x="21265" y="31898"/>
            <a:ext cx="3015731" cy="3381153"/>
          </a:xfrm>
          <a:custGeom>
            <a:avLst/>
            <a:gdLst/>
            <a:ahLst/>
            <a:cxnLst/>
            <a:rect l="l" t="t" r="r" b="b"/>
            <a:pathLst>
              <a:path w="7509510" h="8229600">
                <a:moveTo>
                  <a:pt x="0" y="0"/>
                </a:moveTo>
                <a:lnTo>
                  <a:pt x="7509510" y="0"/>
                </a:lnTo>
                <a:lnTo>
                  <a:pt x="75095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2E56ECF7-84DC-268B-E287-1A34E6BCE138}"/>
              </a:ext>
            </a:extLst>
          </p:cNvPr>
          <p:cNvSpPr/>
          <p:nvPr/>
        </p:nvSpPr>
        <p:spPr>
          <a:xfrm flipH="1">
            <a:off x="8481238" y="3078816"/>
            <a:ext cx="3710762" cy="3683491"/>
          </a:xfrm>
          <a:custGeom>
            <a:avLst/>
            <a:gdLst/>
            <a:ahLst/>
            <a:cxnLst/>
            <a:rect l="l" t="t" r="r" b="b"/>
            <a:pathLst>
              <a:path w="8419028" h="8229600">
                <a:moveTo>
                  <a:pt x="0" y="0"/>
                </a:moveTo>
                <a:lnTo>
                  <a:pt x="8419028" y="0"/>
                </a:lnTo>
                <a:lnTo>
                  <a:pt x="84190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ABBC7D3-1EAD-219B-983A-654EC8D120C7}"/>
              </a:ext>
            </a:extLst>
          </p:cNvPr>
          <p:cNvSpPr/>
          <p:nvPr/>
        </p:nvSpPr>
        <p:spPr>
          <a:xfrm>
            <a:off x="3877627" y="320217"/>
            <a:ext cx="7552373" cy="1880722"/>
          </a:xfrm>
          <a:prstGeom prst="wedgeRoundRectCallout">
            <a:avLst>
              <a:gd name="adj1" fmla="val -56137"/>
              <a:gd name="adj2" fmla="val -54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loại phương tiện nào dùng xăng?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E18FB46-BE1B-56D7-D53B-1BAC1CB290B0}"/>
              </a:ext>
            </a:extLst>
          </p:cNvPr>
          <p:cNvSpPr/>
          <p:nvPr/>
        </p:nvSpPr>
        <p:spPr>
          <a:xfrm>
            <a:off x="2860158" y="4463242"/>
            <a:ext cx="4816549" cy="1650477"/>
          </a:xfrm>
          <a:prstGeom prst="wedgeRoundRectCallout">
            <a:avLst>
              <a:gd name="adj1" fmla="val 55200"/>
              <a:gd name="adj2" fmla="val -17644"/>
              <a:gd name="adj3" fmla="val 16667"/>
            </a:avLst>
          </a:prstGeom>
          <a:solidFill>
            <a:srgbClr val="FFFFCC"/>
          </a:solidFill>
          <a:ln w="57150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rgbClr val="FF0000"/>
                </a:solidFill>
              </a:rPr>
              <a:t>- Xe </a:t>
            </a:r>
            <a:r>
              <a:rPr lang="en-US" sz="4800" dirty="0" err="1">
                <a:solidFill>
                  <a:srgbClr val="FF0000"/>
                </a:solidFill>
              </a:rPr>
              <a:t>máy</a:t>
            </a:r>
            <a:r>
              <a:rPr lang="en-US" sz="4800" dirty="0">
                <a:solidFill>
                  <a:srgbClr val="FF0000"/>
                </a:solidFill>
              </a:rPr>
              <a:t>, ô </a:t>
            </a:r>
            <a:r>
              <a:rPr lang="en-US" sz="4800" dirty="0" err="1">
                <a:solidFill>
                  <a:srgbClr val="FF0000"/>
                </a:solidFill>
              </a:rPr>
              <a:t>tô</a:t>
            </a:r>
            <a:r>
              <a:rPr lang="en-US" sz="4800" dirty="0">
                <a:solidFill>
                  <a:srgbClr val="FF0000"/>
                </a:solidFill>
              </a:rPr>
              <a:t>….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4C5392EB-64F3-F3F8-519A-2833AFFD0B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33917" y="4125837"/>
            <a:ext cx="2158409" cy="27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5440150" h="1028700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01DA305-CD6C-D14C-5D58-965A9F3F3042}"/>
              </a:ext>
            </a:extLst>
          </p:cNvPr>
          <p:cNvSpPr/>
          <p:nvPr/>
        </p:nvSpPr>
        <p:spPr>
          <a:xfrm rot="2009352">
            <a:off x="191386" y="361507"/>
            <a:ext cx="3015731" cy="3381153"/>
          </a:xfrm>
          <a:custGeom>
            <a:avLst/>
            <a:gdLst/>
            <a:ahLst/>
            <a:cxnLst/>
            <a:rect l="l" t="t" r="r" b="b"/>
            <a:pathLst>
              <a:path w="7509510" h="8229600">
                <a:moveTo>
                  <a:pt x="0" y="0"/>
                </a:moveTo>
                <a:lnTo>
                  <a:pt x="7509510" y="0"/>
                </a:lnTo>
                <a:lnTo>
                  <a:pt x="75095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BC31F5C-E8E7-607E-2CF9-0DA55070D0FE}"/>
              </a:ext>
            </a:extLst>
          </p:cNvPr>
          <p:cNvSpPr/>
          <p:nvPr/>
        </p:nvSpPr>
        <p:spPr>
          <a:xfrm flipH="1">
            <a:off x="7963787" y="3015020"/>
            <a:ext cx="3710762" cy="3683491"/>
          </a:xfrm>
          <a:custGeom>
            <a:avLst/>
            <a:gdLst/>
            <a:ahLst/>
            <a:cxnLst/>
            <a:rect l="l" t="t" r="r" b="b"/>
            <a:pathLst>
              <a:path w="8419028" h="8229600">
                <a:moveTo>
                  <a:pt x="0" y="0"/>
                </a:moveTo>
                <a:lnTo>
                  <a:pt x="8419028" y="0"/>
                </a:lnTo>
                <a:lnTo>
                  <a:pt x="84190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09C84EB-03A6-A08D-CCF3-4DDA06577AA1}"/>
              </a:ext>
            </a:extLst>
          </p:cNvPr>
          <p:cNvSpPr/>
          <p:nvPr/>
        </p:nvSpPr>
        <p:spPr>
          <a:xfrm>
            <a:off x="3877626" y="320217"/>
            <a:ext cx="7339013" cy="1880722"/>
          </a:xfrm>
          <a:prstGeom prst="wedgeRoundRectCallout">
            <a:avLst>
              <a:gd name="adj1" fmla="val -56137"/>
              <a:gd name="adj2" fmla="val -54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B4B776C-7A18-3B9B-FCA4-DA9548CBD48C}"/>
              </a:ext>
            </a:extLst>
          </p:cNvPr>
          <p:cNvSpPr/>
          <p:nvPr/>
        </p:nvSpPr>
        <p:spPr>
          <a:xfrm>
            <a:off x="2611120" y="4463242"/>
            <a:ext cx="5065587" cy="1650477"/>
          </a:xfrm>
          <a:prstGeom prst="wedgeRoundRectCallout">
            <a:avLst>
              <a:gd name="adj1" fmla="val 55200"/>
              <a:gd name="adj2" fmla="val -17644"/>
              <a:gd name="adj3" fmla="val 16667"/>
            </a:avLst>
          </a:prstGeom>
          <a:solidFill>
            <a:srgbClr val="FFFFCC"/>
          </a:solidFill>
          <a:ln w="57150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>
                <a:solidFill>
                  <a:srgbClr val="FF0000"/>
                </a:solidFill>
                <a:latin typeface="Calibri"/>
              </a:rPr>
              <a:t>Điện, sức người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5A9D5A81-641E-2528-1B7F-FDAEA9C227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4125837"/>
            <a:ext cx="2158409" cy="27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5440150" h="1028700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01DA305-CD6C-D14C-5D58-965A9F3F3042}"/>
              </a:ext>
            </a:extLst>
          </p:cNvPr>
          <p:cNvSpPr/>
          <p:nvPr/>
        </p:nvSpPr>
        <p:spPr>
          <a:xfrm rot="2009352">
            <a:off x="191386" y="361507"/>
            <a:ext cx="3015731" cy="3381153"/>
          </a:xfrm>
          <a:custGeom>
            <a:avLst/>
            <a:gdLst/>
            <a:ahLst/>
            <a:cxnLst/>
            <a:rect l="l" t="t" r="r" b="b"/>
            <a:pathLst>
              <a:path w="7509510" h="8229600">
                <a:moveTo>
                  <a:pt x="0" y="0"/>
                </a:moveTo>
                <a:lnTo>
                  <a:pt x="7509510" y="0"/>
                </a:lnTo>
                <a:lnTo>
                  <a:pt x="75095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BC31F5C-E8E7-607E-2CF9-0DA55070D0FE}"/>
              </a:ext>
            </a:extLst>
          </p:cNvPr>
          <p:cNvSpPr/>
          <p:nvPr/>
        </p:nvSpPr>
        <p:spPr>
          <a:xfrm flipH="1">
            <a:off x="8481238" y="3174509"/>
            <a:ext cx="3710762" cy="3683491"/>
          </a:xfrm>
          <a:custGeom>
            <a:avLst/>
            <a:gdLst/>
            <a:ahLst/>
            <a:cxnLst/>
            <a:rect l="l" t="t" r="r" b="b"/>
            <a:pathLst>
              <a:path w="8419028" h="8229600">
                <a:moveTo>
                  <a:pt x="0" y="0"/>
                </a:moveTo>
                <a:lnTo>
                  <a:pt x="8419028" y="0"/>
                </a:lnTo>
                <a:lnTo>
                  <a:pt x="84190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09C84EB-03A6-A08D-CCF3-4DDA06577AA1}"/>
              </a:ext>
            </a:extLst>
          </p:cNvPr>
          <p:cNvSpPr/>
          <p:nvPr/>
        </p:nvSpPr>
        <p:spPr>
          <a:xfrm>
            <a:off x="3877627" y="320217"/>
            <a:ext cx="7403517" cy="1880722"/>
          </a:xfrm>
          <a:prstGeom prst="wedgeRoundRectCallout">
            <a:avLst>
              <a:gd name="adj1" fmla="val -56137"/>
              <a:gd name="adj2" fmla="val -54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biết những phương tiện nào chạy bằng điện?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B4B776C-7A18-3B9B-FCA4-DA9548CBD48C}"/>
              </a:ext>
            </a:extLst>
          </p:cNvPr>
          <p:cNvSpPr/>
          <p:nvPr/>
        </p:nvSpPr>
        <p:spPr>
          <a:xfrm>
            <a:off x="2349796" y="3413760"/>
            <a:ext cx="5869172" cy="2336800"/>
          </a:xfrm>
          <a:prstGeom prst="wedgeRoundRectCallout">
            <a:avLst>
              <a:gd name="adj1" fmla="val 55200"/>
              <a:gd name="adj2" fmla="val -17644"/>
              <a:gd name="adj3" fmla="val 16667"/>
            </a:avLst>
          </a:prstGeom>
          <a:solidFill>
            <a:srgbClr val="FFFFCC"/>
          </a:solidFill>
          <a:ln w="57150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5400" dirty="0">
                <a:solidFill>
                  <a:srgbClr val="FF0000"/>
                </a:solidFill>
              </a:rPr>
              <a:t>Xe </a:t>
            </a:r>
            <a:r>
              <a:rPr lang="en-US" sz="5400" dirty="0" err="1">
                <a:solidFill>
                  <a:srgbClr val="FF0000"/>
                </a:solidFill>
              </a:rPr>
              <a:t>đạp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điện</a:t>
            </a:r>
            <a:r>
              <a:rPr lang="en-US" sz="5400" dirty="0">
                <a:solidFill>
                  <a:srgbClr val="FF0000"/>
                </a:solidFill>
              </a:rPr>
              <a:t>, </a:t>
            </a:r>
            <a:r>
              <a:rPr lang="en-US" sz="5400" dirty="0" err="1">
                <a:solidFill>
                  <a:srgbClr val="FF0000"/>
                </a:solidFill>
              </a:rPr>
              <a:t>xe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máy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điện</a:t>
            </a:r>
            <a:r>
              <a:rPr lang="en-US" sz="5400" dirty="0">
                <a:solidFill>
                  <a:srgbClr val="FF0000"/>
                </a:solidFill>
              </a:rPr>
              <a:t>, ô </a:t>
            </a:r>
            <a:r>
              <a:rPr lang="en-US" sz="5400" dirty="0" err="1">
                <a:solidFill>
                  <a:srgbClr val="FF0000"/>
                </a:solidFill>
              </a:rPr>
              <a:t>tô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điện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F2E2A9DA-E0E2-D0A5-CBF4-F7E747CC202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4125837"/>
            <a:ext cx="2158409" cy="27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3290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9"/>
            <a:ext cx="7746926" cy="2325624"/>
            <a:chOff x="8196577" y="2706505"/>
            <a:chExt cx="6741086" cy="232562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5"/>
              <a:ext cx="6741086" cy="1978398"/>
            </a:xfrm>
            <a:prstGeom prst="wedgeRoundRectCallout">
              <a:avLst>
                <a:gd name="adj1" fmla="val -45664"/>
                <a:gd name="adj2" fmla="val 892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HĐ1: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4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76997" y="107183"/>
            <a:ext cx="10551403" cy="1202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pin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C66A4-C693-1E1D-837D-618A1984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5" y="1486852"/>
            <a:ext cx="8515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3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điện chạy bằng pin gồm có những bộ phận nào?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4 bộ phận: Khung xe, trục và bánh xe, động cơ và hệ truyền động, nguồn điện.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5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dùng để tạo thành hình cho xe điện?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 xe và trục bánh xe tạo thành hình xe điện.</a:t>
            </a:r>
          </a:p>
        </p:txBody>
      </p:sp>
    </p:spTree>
    <p:extLst>
      <p:ext uri="{BB962C8B-B14F-4D97-AF65-F5344CB8AC3E}">
        <p14:creationId xmlns:p14="http://schemas.microsoft.com/office/powerpoint/2010/main" val="2859245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giúp cho xe điện chạy được?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 cơ và hệ thống truyền động giúp xe điện chạy được.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99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961</TotalTime>
  <Words>260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acer</cp:lastModifiedBy>
  <cp:revision>67</cp:revision>
  <dcterms:created xsi:type="dcterms:W3CDTF">2023-07-08T01:13:32Z</dcterms:created>
  <dcterms:modified xsi:type="dcterms:W3CDTF">2026-01-26T08:57:20Z</dcterms:modified>
  <cp:category>9Slide.vn</cp:category>
</cp:coreProperties>
</file>