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
  </p:notesMasterIdLst>
  <p:sldIdLst>
    <p:sldId id="260" r:id="rId4"/>
    <p:sldId id="289" r:id="rId5"/>
    <p:sldId id="287" r:id="rId6"/>
    <p:sldId id="291" r:id="rId7"/>
    <p:sldId id="275"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A6BC-89FD-4DC8-B5AA-D172BC7C196C}"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6717-2418-4FAB-8DF1-2ED7DAF4239A}" type="slidenum">
              <a:rPr lang="en-US" smtClean="0"/>
              <a:t>‹#›</a:t>
            </a:fld>
            <a:endParaRPr lang="en-US"/>
          </a:p>
        </p:txBody>
      </p:sp>
    </p:spTree>
    <p:extLst>
      <p:ext uri="{BB962C8B-B14F-4D97-AF65-F5344CB8AC3E}">
        <p14:creationId xmlns:p14="http://schemas.microsoft.com/office/powerpoint/2010/main" val="9918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6717-2418-4FAB-8DF1-2ED7DAF4239A}" type="slidenum">
              <a:rPr lang="en-US" smtClean="0"/>
              <a:t>1</a:t>
            </a:fld>
            <a:endParaRPr lang="en-US"/>
          </a:p>
        </p:txBody>
      </p:sp>
    </p:spTree>
    <p:extLst>
      <p:ext uri="{BB962C8B-B14F-4D97-AF65-F5344CB8AC3E}">
        <p14:creationId xmlns:p14="http://schemas.microsoft.com/office/powerpoint/2010/main" val="71506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6717-2418-4FAB-8DF1-2ED7DAF42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31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5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5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39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58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95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46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57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24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66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9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085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78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39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1" name="Picture 10"/>
          <p:cNvPicPr>
            <a:picLocks noChangeAspect="1"/>
          </p:cNvPicPr>
          <p:nvPr userDrawn="1"/>
        </p:nvPicPr>
        <p:blipFill>
          <a:blip r:embed="rId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4279660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1547447" y="2967404"/>
            <a:ext cx="15193107" cy="61722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744373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729763" y="896816"/>
            <a:ext cx="16828478" cy="8664819"/>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2012315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9815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158277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230088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80371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06500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1969326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60474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24/04/2026</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4068150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8586CDFA-7504-6DE8-8344-EE19CBE768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62200" y="190500"/>
            <a:ext cx="2152352" cy="2152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EDE93710-588F-B903-CFF3-EBBB807C65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0"/>
            <a:ext cx="2457153" cy="2457153"/>
          </a:xfrm>
          <a:prstGeom prst="rect">
            <a:avLst/>
          </a:prstGeom>
        </p:spPr>
      </p:pic>
    </p:spTree>
    <p:extLst>
      <p:ext uri="{BB962C8B-B14F-4D97-AF65-F5344CB8AC3E}">
        <p14:creationId xmlns:p14="http://schemas.microsoft.com/office/powerpoint/2010/main" val="2268142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0" name="Picture 9"/>
          <p:cNvPicPr>
            <a:picLocks noChangeAspect="1"/>
          </p:cNvPicPr>
          <p:nvPr userDrawn="1"/>
        </p:nvPicPr>
        <p:blipFill>
          <a:blip r:embed="rId1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284404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sp>
        <p:nvSpPr>
          <p:cNvPr id="14" name="Freeform 19">
            <a:extLst>
              <a:ext uri="{FF2B5EF4-FFF2-40B4-BE49-F238E27FC236}">
                <a16:creationId xmlns:a16="http://schemas.microsoft.com/office/drawing/2014/main" id="{430ADF45-6BA5-8758-E539-B212F91DD284}"/>
              </a:ext>
            </a:extLst>
          </p:cNvPr>
          <p:cNvSpPr/>
          <p:nvPr/>
        </p:nvSpPr>
        <p:spPr>
          <a:xfrm>
            <a:off x="11963400" y="4000500"/>
            <a:ext cx="4171996" cy="6319157"/>
          </a:xfrm>
          <a:custGeom>
            <a:avLst/>
            <a:gdLst/>
            <a:ahLst/>
            <a:cxnLst/>
            <a:rect l="l" t="t" r="r" b="b"/>
            <a:pathLst>
              <a:path w="1748600" h="2323720">
                <a:moveTo>
                  <a:pt x="0" y="0"/>
                </a:moveTo>
                <a:lnTo>
                  <a:pt x="1748599" y="0"/>
                </a:lnTo>
                <a:lnTo>
                  <a:pt x="1748599" y="2323720"/>
                </a:lnTo>
                <a:lnTo>
                  <a:pt x="0" y="232372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20">
            <a:extLst>
              <a:ext uri="{FF2B5EF4-FFF2-40B4-BE49-F238E27FC236}">
                <a16:creationId xmlns:a16="http://schemas.microsoft.com/office/drawing/2014/main" id="{FD6E2B34-FEFB-A30A-9D9B-920AB90D1954}"/>
              </a:ext>
            </a:extLst>
          </p:cNvPr>
          <p:cNvSpPr/>
          <p:nvPr/>
        </p:nvSpPr>
        <p:spPr>
          <a:xfrm>
            <a:off x="1676400" y="4152900"/>
            <a:ext cx="4419600" cy="6101443"/>
          </a:xfrm>
          <a:custGeom>
            <a:avLst/>
            <a:gdLst/>
            <a:ahLst/>
            <a:cxnLst/>
            <a:rect l="l" t="t" r="r" b="b"/>
            <a:pathLst>
              <a:path w="2102985" h="2988256">
                <a:moveTo>
                  <a:pt x="0" y="0"/>
                </a:moveTo>
                <a:lnTo>
                  <a:pt x="2102985" y="0"/>
                </a:lnTo>
                <a:lnTo>
                  <a:pt x="2102985" y="2988256"/>
                </a:lnTo>
                <a:lnTo>
                  <a:pt x="0" y="298825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82BAB3DC-F7C0-30AF-C160-B9F0042DD19E}"/>
              </a:ext>
            </a:extLst>
          </p:cNvPr>
          <p:cNvSpPr txBox="1"/>
          <p:nvPr/>
        </p:nvSpPr>
        <p:spPr>
          <a:xfrm>
            <a:off x="2133600" y="1333500"/>
            <a:ext cx="14249400" cy="3416320"/>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a:t>
            </a:r>
            <a:r>
              <a:rPr lang="en-US" sz="5400" b="1" dirty="0" err="1">
                <a:latin typeface="Cambria" panose="02040503050406030204" pitchFamily="18" charset="0"/>
                <a:ea typeface="Cambria" panose="02040503050406030204" pitchFamily="18" charset="0"/>
              </a:rPr>
              <a:t>Dựa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kiến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thức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đã</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ở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4 –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công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nghệ</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Mô</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mặt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tự</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một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sản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phẩm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muốn</a:t>
            </a:r>
            <a:r>
              <a:rPr lang="en-US" sz="5400" b="1" dirty="0">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pic>
        <p:nvPicPr>
          <p:cNvPr id="5" name="Picture 4">
            <a:extLst>
              <a:ext uri="{FF2B5EF4-FFF2-40B4-BE49-F238E27FC236}">
                <a16:creationId xmlns:a16="http://schemas.microsoft.com/office/drawing/2014/main" id="{DD8B0C7E-B870-AEA7-C98F-D8CE72468C80}"/>
              </a:ext>
            </a:extLst>
          </p:cNvPr>
          <p:cNvPicPr>
            <a:picLocks noChangeAspect="1"/>
          </p:cNvPicPr>
          <p:nvPr/>
        </p:nvPicPr>
        <p:blipFill>
          <a:blip r:embed="rId5"/>
          <a:stretch>
            <a:fillRect/>
          </a:stretch>
        </p:blipFill>
        <p:spPr>
          <a:xfrm>
            <a:off x="5181600" y="6032500"/>
            <a:ext cx="7583434" cy="5055623"/>
          </a:xfrm>
          <a:prstGeom prst="rect">
            <a:avLst/>
          </a:prstGeom>
        </p:spPr>
      </p:pic>
      <p:sp>
        <p:nvSpPr>
          <p:cNvPr id="6" name="Rectangle 5">
            <a:extLst>
              <a:ext uri="{FF2B5EF4-FFF2-40B4-BE49-F238E27FC236}">
                <a16:creationId xmlns:a16="http://schemas.microsoft.com/office/drawing/2014/main" id="{00076E1B-DA9B-FF4A-1058-73887BF5F1BD}"/>
              </a:ext>
            </a:extLst>
          </p:cNvPr>
          <p:cNvSpPr/>
          <p:nvPr/>
        </p:nvSpPr>
        <p:spPr>
          <a:xfrm>
            <a:off x="3352800" y="495300"/>
            <a:ext cx="12039601" cy="1015663"/>
          </a:xfrm>
          <a:prstGeom prst="rect">
            <a:avLst/>
          </a:prstGeom>
          <a:solidFill>
            <a:schemeClr val="accent2">
              <a:lumMod val="20000"/>
              <a:lumOff val="80000"/>
            </a:schemeClr>
          </a:solidFill>
          <a:ln w="28575">
            <a:solidFill>
              <a:schemeClr val="tx1"/>
            </a:solidFill>
            <a:prstDash val="dash"/>
          </a:ln>
        </p:spPr>
        <p:txBody>
          <a:bodyPr wrap="square">
            <a:spAutoFit/>
          </a:bodyPr>
          <a:lstStyle/>
          <a:p>
            <a:pPr algn="ctr"/>
            <a:r>
              <a:rPr lang="vi-VN" sz="6000" b="1" dirty="0">
                <a:latin typeface="Cambria" panose="02040503050406030204" pitchFamily="18" charset="0"/>
                <a:ea typeface="Cambria" panose="02040503050406030204" pitchFamily="18" charset="0"/>
              </a:rPr>
              <a:t> </a:t>
            </a:r>
            <a:r>
              <a:rPr lang="en-US" sz="6000" b="1" dirty="0">
                <a:latin typeface="Cambria" panose="02040503050406030204" pitchFamily="18" charset="0"/>
                <a:ea typeface="Cambria" panose="02040503050406030204" pitchFamily="18" charset="0"/>
              </a:rPr>
              <a:t>T</a:t>
            </a:r>
            <a:r>
              <a:rPr lang="vi-VN" sz="6000" b="1" dirty="0">
                <a:latin typeface="Cambria" panose="02040503050406030204" pitchFamily="18" charset="0"/>
                <a:ea typeface="Cambria" panose="02040503050406030204" pitchFamily="18" charset="0"/>
              </a:rPr>
              <a:t>rò chơi “Đường đua công nghệ”</a:t>
            </a:r>
          </a:p>
        </p:txBody>
      </p:sp>
      <p:sp>
        <p:nvSpPr>
          <p:cNvPr id="7" name="TextBox 6">
            <a:extLst>
              <a:ext uri="{FF2B5EF4-FFF2-40B4-BE49-F238E27FC236}">
                <a16:creationId xmlns:a16="http://schemas.microsoft.com/office/drawing/2014/main" id="{0AAC2114-31FC-439E-B3D2-665F3D23B3B4}"/>
              </a:ext>
            </a:extLst>
          </p:cNvPr>
          <p:cNvSpPr txBox="1"/>
          <p:nvPr/>
        </p:nvSpPr>
        <p:spPr>
          <a:xfrm>
            <a:off x="1828800" y="2019300"/>
            <a:ext cx="15011400" cy="4524315"/>
          </a:xfrm>
          <a:prstGeom prst="rect">
            <a:avLst/>
          </a:prstGeom>
          <a:noFill/>
        </p:spPr>
        <p:txBody>
          <a:bodyPr wrap="square" rtlCol="0">
            <a:spAutoFit/>
          </a:bodyPr>
          <a:lstStyle/>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Chia lớp thành các đội, mỗi đội 3 – 4 HS.</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GV yêu cầu mỗi đội để một bộ lắp ghép mô hình kĩ thuật của nhóm mình lên bục giảng (có thể để trên ghế, bàn, tấm gỗ,…).</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Mỗi đội chọn ra một người đại diện để đại diện đội trong việc chọn chi tiết, vật liệu, dụng cụ.</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Trong thời gian 2 phút, người đại diện phải nhanh chóng lựa chọn những chi tiết, vật liệu, dụng cụ trước mắt họ với sự hướng dẫn của đồng đội phía dưới. HS dưới lớp có quyền hướng dẫn.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332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Hình ảnh Trò Chơi Lắp Hình Vectơ,sticker Clipart Mảnh Ghép Hoạt Hình đầy  Màu Sắc Với Một Khuôn Mặt Màu Vàng Sáng Cho Thấy Nhiều Mảnh Ghép,lap,vecto  PNG Miễn Phí Tải Về -">
            <a:extLst>
              <a:ext uri="{FF2B5EF4-FFF2-40B4-BE49-F238E27FC236}">
                <a16:creationId xmlns:a16="http://schemas.microsoft.com/office/drawing/2014/main" id="{445EF3E0-993C-E031-AE18-519FC9375F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56" b="90000" l="6279" r="91047">
                        <a14:foregroundMark x1="15465" y1="15930" x2="23488" y2="18140"/>
                        <a14:foregroundMark x1="80116" y1="17907" x2="86628" y2="19070"/>
                        <a14:foregroundMark x1="44070" y1="8372" x2="57326" y2="9884"/>
                        <a14:foregroundMark x1="18140" y1="11977" x2="25233" y2="18953"/>
                        <a14:foregroundMark x1="22326" y1="11744" x2="26512" y2="16279"/>
                        <a14:foregroundMark x1="20465" y1="60930" x2="30465" y2="52791"/>
                        <a14:foregroundMark x1="43837" y1="52791" x2="56744" y2="52442"/>
                        <a14:foregroundMark x1="78721" y1="51395" x2="78721" y2="51395"/>
                        <a14:foregroundMark x1="10581" y1="74767" x2="15349" y2="81512"/>
                        <a14:foregroundMark x1="22907" y1="71279" x2="29070" y2="77907"/>
                        <a14:foregroundMark x1="6395" y1="75698" x2="7907" y2="76512"/>
                        <a14:foregroundMark x1="73953" y1="70581" x2="82326" y2="75116"/>
                        <a14:foregroundMark x1="89884" y1="40465" x2="90000" y2="60349"/>
                        <a14:foregroundMark x1="90000" y1="60349" x2="91047" y2="40814"/>
                        <a14:foregroundMark x1="79884" y1="20465" x2="81047" y2="23256"/>
                        <a14:foregroundMark x1="42674" y1="58721" x2="51977" y2="58721"/>
                        <a14:foregroundMark x1="43256" y1="68953" x2="59767" y2="697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2857500"/>
            <a:ext cx="7124700" cy="712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99068C-5F0F-33DE-B9E2-8B2713C2BF6E}"/>
              </a:ext>
            </a:extLst>
          </p:cNvPr>
          <p:cNvPicPr>
            <a:picLocks noChangeAspect="1"/>
          </p:cNvPicPr>
          <p:nvPr/>
        </p:nvPicPr>
        <p:blipFill>
          <a:blip r:embed="rId5"/>
          <a:stretch>
            <a:fillRect/>
          </a:stretch>
        </p:blipFill>
        <p:spPr>
          <a:xfrm>
            <a:off x="4114800" y="571500"/>
            <a:ext cx="12333277" cy="2139881"/>
          </a:xfrm>
          <a:prstGeom prst="rect">
            <a:avLst/>
          </a:prstGeom>
        </p:spPr>
      </p:pic>
      <p:sp>
        <p:nvSpPr>
          <p:cNvPr id="6" name="Rectangle 5">
            <a:extLst>
              <a:ext uri="{FF2B5EF4-FFF2-40B4-BE49-F238E27FC236}">
                <a16:creationId xmlns:a16="http://schemas.microsoft.com/office/drawing/2014/main" id="{4CD8AF96-1346-9B01-1649-E0FB025557CB}"/>
              </a:ext>
            </a:extLst>
          </p:cNvPr>
          <p:cNvSpPr/>
          <p:nvPr/>
        </p:nvSpPr>
        <p:spPr>
          <a:xfrm>
            <a:off x="7162800" y="2933700"/>
            <a:ext cx="10591801" cy="6555641"/>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indent="-857250" algn="just">
              <a:buFont typeface="Arial" panose="020B0604020202020204" pitchFamily="34" charset="0"/>
              <a:buChar char="•"/>
            </a:pPr>
            <a:r>
              <a:rPr lang="en-US" sz="6000" b="1" dirty="0">
                <a:latin typeface="Cambria" panose="02040503050406030204" pitchFamily="18" charset="0"/>
                <a:ea typeface="Cambria" panose="02040503050406030204" pitchFamily="18" charset="0"/>
              </a:rPr>
              <a:t>C</a:t>
            </a:r>
            <a:r>
              <a:rPr lang="vi-VN" sz="6000" b="1" dirty="0">
                <a:latin typeface="Cambria" panose="02040503050406030204" pitchFamily="18" charset="0"/>
                <a:ea typeface="Cambria" panose="02040503050406030204" pitchFamily="18" charset="0"/>
              </a:rPr>
              <a:t>ác nhóm bắt đầu lắp ráp mô hình trong thời gian quy định 15 phút.</a:t>
            </a:r>
          </a:p>
          <a:p>
            <a:pPr marL="857250" indent="-857250" algn="just">
              <a:buFont typeface="Arial" panose="020B0604020202020204" pitchFamily="34" charset="0"/>
              <a:buChar char="•"/>
            </a:pPr>
            <a:r>
              <a:rPr lang="vi-VN" sz="6000" b="1" dirty="0">
                <a:latin typeface="Cambria" panose="02040503050406030204" pitchFamily="18" charset="0"/>
                <a:ea typeface="Cambria" panose="02040503050406030204" pitchFamily="18" charset="0"/>
              </a:rPr>
              <a:t>Khi thời gian kết thúc, người đại diện trình bày mô hình của nhóm mình trước lớp.</a:t>
            </a:r>
          </a:p>
        </p:txBody>
      </p:sp>
    </p:spTree>
    <p:extLst>
      <p:ext uri="{BB962C8B-B14F-4D97-AF65-F5344CB8AC3E}">
        <p14:creationId xmlns:p14="http://schemas.microsoft.com/office/powerpoint/2010/main" val="16604237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Rectangle 5">
            <a:extLst>
              <a:ext uri="{FF2B5EF4-FFF2-40B4-BE49-F238E27FC236}">
                <a16:creationId xmlns:a16="http://schemas.microsoft.com/office/drawing/2014/main" id="{4CD8AF96-1346-9B01-1649-E0FB025557CB}"/>
              </a:ext>
            </a:extLst>
          </p:cNvPr>
          <p:cNvSpPr/>
          <p:nvPr/>
        </p:nvSpPr>
        <p:spPr>
          <a:xfrm>
            <a:off x="6477000" y="2857500"/>
            <a:ext cx="10591801" cy="2862322"/>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ý </a:t>
            </a:r>
            <a:r>
              <a:rPr lang="en-US" sz="6000" b="1" dirty="0" err="1">
                <a:solidFill>
                  <a:prstClr val="black"/>
                </a:solidFill>
                <a:latin typeface="Cambria" panose="02040503050406030204" pitchFamily="18" charset="0"/>
                <a:ea typeface="Cambria" panose="02040503050406030204" pitchFamily="18" charset="0"/>
              </a:rPr>
              <a:t>nghĩa</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sáng</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tạo</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9F649B95-64BD-A320-33ED-538EEB99E20F}"/>
              </a:ext>
            </a:extLst>
          </p:cNvPr>
          <p:cNvPicPr>
            <a:picLocks noChangeAspect="1"/>
          </p:cNvPicPr>
          <p:nvPr/>
        </p:nvPicPr>
        <p:blipFill>
          <a:blip r:embed="rId3"/>
          <a:stretch>
            <a:fillRect/>
          </a:stretch>
        </p:blipFill>
        <p:spPr>
          <a:xfrm>
            <a:off x="304800" y="5219700"/>
            <a:ext cx="9302759" cy="4810908"/>
          </a:xfrm>
          <a:prstGeom prst="rect">
            <a:avLst/>
          </a:prstGeom>
        </p:spPr>
      </p:pic>
      <p:pic>
        <p:nvPicPr>
          <p:cNvPr id="4" name="Picture 3">
            <a:extLst>
              <a:ext uri="{FF2B5EF4-FFF2-40B4-BE49-F238E27FC236}">
                <a16:creationId xmlns:a16="http://schemas.microsoft.com/office/drawing/2014/main" id="{27130CEF-BE0C-371F-83F7-952F769DCE09}"/>
              </a:ext>
            </a:extLst>
          </p:cNvPr>
          <p:cNvPicPr>
            <a:picLocks noChangeAspect="1"/>
          </p:cNvPicPr>
          <p:nvPr/>
        </p:nvPicPr>
        <p:blipFill>
          <a:blip r:embed="rId4"/>
          <a:stretch>
            <a:fillRect/>
          </a:stretch>
        </p:blipFill>
        <p:spPr>
          <a:xfrm>
            <a:off x="3886200" y="571500"/>
            <a:ext cx="9943438" cy="1780186"/>
          </a:xfrm>
          <a:prstGeom prst="rect">
            <a:avLst/>
          </a:prstGeom>
        </p:spPr>
      </p:pic>
    </p:spTree>
    <p:extLst>
      <p:ext uri="{BB962C8B-B14F-4D97-AF65-F5344CB8AC3E}">
        <p14:creationId xmlns:p14="http://schemas.microsoft.com/office/powerpoint/2010/main" val="82478777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C49B2-F870-E211-DE5D-28FAEC3C5E85}"/>
              </a:ext>
            </a:extLst>
          </p:cNvPr>
          <p:cNvPicPr>
            <a:picLocks noChangeAspect="1"/>
          </p:cNvPicPr>
          <p:nvPr/>
        </p:nvPicPr>
        <p:blipFill>
          <a:blip r:embed="rId2"/>
          <a:stretch>
            <a:fillRect/>
          </a:stretch>
        </p:blipFill>
        <p:spPr>
          <a:xfrm>
            <a:off x="3217529" y="3456792"/>
            <a:ext cx="11852943" cy="6129732"/>
          </a:xfrm>
          <a:prstGeom prst="rect">
            <a:avLst/>
          </a:prstGeom>
        </p:spPr>
      </p:pic>
      <p:pic>
        <p:nvPicPr>
          <p:cNvPr id="7" name="Picture 6"/>
          <p:cNvPicPr>
            <a:picLocks noChangeAspect="1"/>
          </p:cNvPicPr>
          <p:nvPr/>
        </p:nvPicPr>
        <p:blipFill>
          <a:blip r:embed="rId3"/>
          <a:stretch>
            <a:fillRect/>
          </a:stretch>
        </p:blipFill>
        <p:spPr>
          <a:xfrm>
            <a:off x="2047641" y="923685"/>
            <a:ext cx="14192718" cy="2533107"/>
          </a:xfrm>
          <a:prstGeom prst="rect">
            <a:avLst/>
          </a:prstGeom>
        </p:spPr>
      </p:pic>
    </p:spTree>
    <p:extLst>
      <p:ext uri="{BB962C8B-B14F-4D97-AF65-F5344CB8AC3E}">
        <p14:creationId xmlns:p14="http://schemas.microsoft.com/office/powerpoint/2010/main" val="4113928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222</Words>
  <Application>Microsoft Office PowerPoint</Application>
  <PresentationFormat>Custom</PresentationFormat>
  <Paragraphs>15</Paragraphs>
  <Slides>5</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Arial</vt:lpstr>
      <vt:lpstr>Calibri</vt:lpstr>
      <vt:lpstr>Calibri Light</vt:lpstr>
      <vt:lpstr>Cambria</vt:lpstr>
      <vt:lpstr>SVN-Newton</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acer</cp:lastModifiedBy>
  <cp:revision>14</cp:revision>
  <dcterms:created xsi:type="dcterms:W3CDTF">2006-08-16T00:00:00Z</dcterms:created>
  <dcterms:modified xsi:type="dcterms:W3CDTF">2026-04-24T08:06:12Z</dcterms:modified>
  <dc:identifier>DAGAeg8Ngk8</dc:identifier>
</cp:coreProperties>
</file>