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Cookie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+rtFmU01WhePSToLIw5d0eQYE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4D72E23-3DC5-4E81-83E6-60BF8304A35E}">
  <a:tblStyle styleId="{D4D72E23-3DC5-4E81-83E6-60BF8304A35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font" Target="fonts/Cooki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E8E6E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964936" y="2325189"/>
            <a:ext cx="3582119" cy="1870502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cap="flat" cmpd="sng" w="28575">
            <a:solidFill>
              <a:srgbClr val="A8D08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664108" y="2178984"/>
            <a:ext cx="3582119" cy="1870502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/>
          <p:nvPr/>
        </p:nvSpPr>
        <p:spPr>
          <a:xfrm flipH="1">
            <a:off x="4419291" y="10313"/>
            <a:ext cx="7811294" cy="6187104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2"/>
          <p:cNvSpPr/>
          <p:nvPr/>
        </p:nvSpPr>
        <p:spPr>
          <a:xfrm flipH="1">
            <a:off x="4547056" y="-30326"/>
            <a:ext cx="7644934" cy="6051298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rgbClr val="C4E0B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/>
          <p:nvPr/>
        </p:nvSpPr>
        <p:spPr>
          <a:xfrm flipH="1" rot="5400000">
            <a:off x="464456" y="-464460"/>
            <a:ext cx="2249716" cy="3178629"/>
          </a:xfrm>
          <a:custGeom>
            <a:rect b="b" l="l" r="r" t="t"/>
            <a:pathLst>
              <a:path extrusionOk="0" h="34874" w="34291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 txBox="1"/>
          <p:nvPr/>
        </p:nvSpPr>
        <p:spPr>
          <a:xfrm>
            <a:off x="168812" y="0"/>
            <a:ext cx="3549479" cy="113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MỞ ĐẦU</a:t>
            </a:r>
            <a:endParaRPr/>
          </a:p>
        </p:txBody>
      </p:sp>
      <p:sp>
        <p:nvSpPr>
          <p:cNvPr id="17" name="Google Shape;17;p13"/>
          <p:cNvSpPr/>
          <p:nvPr/>
        </p:nvSpPr>
        <p:spPr>
          <a:xfrm rot="10800000">
            <a:off x="9332684" y="5791200"/>
            <a:ext cx="2859313" cy="1066800"/>
          </a:xfrm>
          <a:custGeom>
            <a:rect b="b" l="l" r="r" t="t"/>
            <a:pathLst>
              <a:path extrusionOk="0" h="14118" w="3285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14"/>
          <p:cNvGrpSpPr/>
          <p:nvPr/>
        </p:nvGrpSpPr>
        <p:grpSpPr>
          <a:xfrm>
            <a:off x="0" y="6096000"/>
            <a:ext cx="12192000" cy="762000"/>
            <a:chOff x="-25" y="1390650"/>
            <a:chExt cx="9144000" cy="3752700"/>
          </a:xfrm>
        </p:grpSpPr>
        <p:sp>
          <p:nvSpPr>
            <p:cNvPr id="21" name="Google Shape;21;p14"/>
            <p:cNvSpPr/>
            <p:nvPr/>
          </p:nvSpPr>
          <p:spPr>
            <a:xfrm>
              <a:off x="-25" y="1390650"/>
              <a:ext cx="9143955" cy="3152727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4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14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/>
          <p:nvPr/>
        </p:nvSpPr>
        <p:spPr>
          <a:xfrm flipH="1" rot="5400000">
            <a:off x="878115" y="-878118"/>
            <a:ext cx="2249716" cy="4005946"/>
          </a:xfrm>
          <a:custGeom>
            <a:rect b="b" l="l" r="r" t="t"/>
            <a:pathLst>
              <a:path extrusionOk="0" h="34874" w="34291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 txBox="1"/>
          <p:nvPr/>
        </p:nvSpPr>
        <p:spPr>
          <a:xfrm>
            <a:off x="168812" y="0"/>
            <a:ext cx="3549479" cy="113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  <p:sp>
        <p:nvSpPr>
          <p:cNvPr id="27" name="Google Shape;27;p15"/>
          <p:cNvSpPr/>
          <p:nvPr/>
        </p:nvSpPr>
        <p:spPr>
          <a:xfrm flipH="1" rot="10800000">
            <a:off x="11261942" y="-4"/>
            <a:ext cx="930058" cy="6858003"/>
          </a:xfrm>
          <a:custGeom>
            <a:rect b="b" l="l" r="r" t="t"/>
            <a:pathLst>
              <a:path extrusionOk="0" h="34874" w="34291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16"/>
          <p:cNvGrpSpPr/>
          <p:nvPr/>
        </p:nvGrpSpPr>
        <p:grpSpPr>
          <a:xfrm>
            <a:off x="0" y="6096000"/>
            <a:ext cx="12192000" cy="762000"/>
            <a:chOff x="-25" y="1390650"/>
            <a:chExt cx="9144000" cy="3752700"/>
          </a:xfrm>
        </p:grpSpPr>
        <p:sp>
          <p:nvSpPr>
            <p:cNvPr id="30" name="Google Shape;30;p16"/>
            <p:cNvSpPr/>
            <p:nvPr/>
          </p:nvSpPr>
          <p:spPr>
            <a:xfrm>
              <a:off x="-25" y="1390650"/>
              <a:ext cx="9143955" cy="3152727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16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/>
          <p:nvPr/>
        </p:nvSpPr>
        <p:spPr>
          <a:xfrm flipH="1" rot="5400000">
            <a:off x="1074056" y="-1074060"/>
            <a:ext cx="2249716" cy="4397829"/>
          </a:xfrm>
          <a:custGeom>
            <a:rect b="b" l="l" r="r" t="t"/>
            <a:pathLst>
              <a:path extrusionOk="0" h="34874" w="34291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7"/>
          <p:cNvSpPr txBox="1"/>
          <p:nvPr/>
        </p:nvSpPr>
        <p:spPr>
          <a:xfrm>
            <a:off x="168812" y="0"/>
            <a:ext cx="3837134" cy="113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THỰC HÀNH</a:t>
            </a:r>
            <a:endParaRPr/>
          </a:p>
        </p:txBody>
      </p:sp>
      <p:sp>
        <p:nvSpPr>
          <p:cNvPr id="36" name="Google Shape;36;p17"/>
          <p:cNvSpPr/>
          <p:nvPr/>
        </p:nvSpPr>
        <p:spPr>
          <a:xfrm rot="5400000">
            <a:off x="5666839" y="332840"/>
            <a:ext cx="858319" cy="12192001"/>
          </a:xfrm>
          <a:custGeom>
            <a:rect b="b" l="l" r="r" t="t"/>
            <a:pathLst>
              <a:path extrusionOk="0" h="39911" w="17396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18"/>
          <p:cNvGrpSpPr/>
          <p:nvPr/>
        </p:nvGrpSpPr>
        <p:grpSpPr>
          <a:xfrm>
            <a:off x="0" y="6096000"/>
            <a:ext cx="12192000" cy="762000"/>
            <a:chOff x="-25" y="1390650"/>
            <a:chExt cx="9144000" cy="3752700"/>
          </a:xfrm>
        </p:grpSpPr>
        <p:sp>
          <p:nvSpPr>
            <p:cNvPr id="39" name="Google Shape;39;p18"/>
            <p:cNvSpPr/>
            <p:nvPr/>
          </p:nvSpPr>
          <p:spPr>
            <a:xfrm>
              <a:off x="-25" y="1390650"/>
              <a:ext cx="9143955" cy="3152727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8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8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 flipH="1" rot="5400000">
            <a:off x="878116" y="-878119"/>
            <a:ext cx="2249716" cy="4005948"/>
          </a:xfrm>
          <a:custGeom>
            <a:rect b="b" l="l" r="r" t="t"/>
            <a:pathLst>
              <a:path extrusionOk="0" h="34874" w="34291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9"/>
          <p:cNvSpPr txBox="1"/>
          <p:nvPr/>
        </p:nvSpPr>
        <p:spPr>
          <a:xfrm>
            <a:off x="168812" y="0"/>
            <a:ext cx="3837134" cy="113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VẬN DỤNG</a:t>
            </a:r>
            <a:endParaRPr/>
          </a:p>
        </p:txBody>
      </p:sp>
      <p:sp>
        <p:nvSpPr>
          <p:cNvPr id="45" name="Google Shape;45;p19"/>
          <p:cNvSpPr/>
          <p:nvPr/>
        </p:nvSpPr>
        <p:spPr>
          <a:xfrm rot="10800000">
            <a:off x="4920343" y="5250808"/>
            <a:ext cx="7271657" cy="1607191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20"/>
          <p:cNvGrpSpPr/>
          <p:nvPr/>
        </p:nvGrpSpPr>
        <p:grpSpPr>
          <a:xfrm>
            <a:off x="0" y="6096000"/>
            <a:ext cx="12192000" cy="762000"/>
            <a:chOff x="-25" y="1390650"/>
            <a:chExt cx="9144000" cy="3752700"/>
          </a:xfrm>
        </p:grpSpPr>
        <p:sp>
          <p:nvSpPr>
            <p:cNvPr id="49" name="Google Shape;49;p20"/>
            <p:cNvSpPr/>
            <p:nvPr/>
          </p:nvSpPr>
          <p:spPr>
            <a:xfrm>
              <a:off x="-25" y="1390650"/>
              <a:ext cx="9143955" cy="3152727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0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p20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b="0" i="0" sz="4400" u="none" cap="none" strike="noStrik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9.jpg"/><Relationship Id="rId11" Type="http://schemas.openxmlformats.org/officeDocument/2006/relationships/image" Target="../media/image5.jpg"/><Relationship Id="rId10" Type="http://schemas.openxmlformats.org/officeDocument/2006/relationships/image" Target="../media/image16.jpg"/><Relationship Id="rId9" Type="http://schemas.openxmlformats.org/officeDocument/2006/relationships/image" Target="../media/image4.jpg"/><Relationship Id="rId5" Type="http://schemas.openxmlformats.org/officeDocument/2006/relationships/image" Target="../media/image8.jpg"/><Relationship Id="rId6" Type="http://schemas.openxmlformats.org/officeDocument/2006/relationships/image" Target="../media/image2.jpg"/><Relationship Id="rId7" Type="http://schemas.openxmlformats.org/officeDocument/2006/relationships/image" Target="../media/image1.png"/><Relationship Id="rId8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8.jpg"/><Relationship Id="rId9" Type="http://schemas.openxmlformats.org/officeDocument/2006/relationships/image" Target="../media/image20.jpg"/><Relationship Id="rId5" Type="http://schemas.openxmlformats.org/officeDocument/2006/relationships/image" Target="../media/image15.jpg"/><Relationship Id="rId6" Type="http://schemas.openxmlformats.org/officeDocument/2006/relationships/image" Target="../media/image9.jpg"/><Relationship Id="rId7" Type="http://schemas.openxmlformats.org/officeDocument/2006/relationships/image" Target="../media/image21.jpg"/><Relationship Id="rId8" Type="http://schemas.openxmlformats.org/officeDocument/2006/relationships/image" Target="../media/image3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26.jpg"/><Relationship Id="rId10" Type="http://schemas.openxmlformats.org/officeDocument/2006/relationships/image" Target="../media/image28.jpg"/><Relationship Id="rId9" Type="http://schemas.openxmlformats.org/officeDocument/2006/relationships/image" Target="../media/image36.jpg"/><Relationship Id="rId5" Type="http://schemas.openxmlformats.org/officeDocument/2006/relationships/image" Target="../media/image34.jpg"/><Relationship Id="rId6" Type="http://schemas.openxmlformats.org/officeDocument/2006/relationships/image" Target="../media/image22.jpg"/><Relationship Id="rId7" Type="http://schemas.openxmlformats.org/officeDocument/2006/relationships/image" Target="../media/image29.jpg"/><Relationship Id="rId8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7200" u="none" cap="none" strike="noStrik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19</a:t>
            </a:r>
            <a:endParaRPr/>
          </a:p>
        </p:txBody>
      </p:sp>
      <p:sp>
        <p:nvSpPr>
          <p:cNvPr id="57" name="Google Shape;57;p1"/>
          <p:cNvSpPr txBox="1"/>
          <p:nvPr/>
        </p:nvSpPr>
        <p:spPr>
          <a:xfrm>
            <a:off x="297183" y="4459449"/>
            <a:ext cx="630908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4800" u="none" cap="none" strike="noStrike">
                <a:solidFill>
                  <a:srgbClr val="548135"/>
                </a:solidFill>
                <a:latin typeface="Cookie"/>
                <a:ea typeface="Cookie"/>
                <a:cs typeface="Cookie"/>
                <a:sym typeface="Cookie"/>
              </a:rPr>
              <a:t>THỰC VẬT VÀ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>
                <a:solidFill>
                  <a:srgbClr val="548135"/>
                </a:solidFill>
                <a:latin typeface="Cookie"/>
                <a:ea typeface="Cookie"/>
                <a:cs typeface="Cookie"/>
                <a:sym typeface="Cookie"/>
              </a:rPr>
              <a:t>ĐỘNG VẬT QUANH EM</a:t>
            </a:r>
            <a:endParaRPr/>
          </a:p>
        </p:txBody>
      </p:sp>
      <p:sp>
        <p:nvSpPr>
          <p:cNvPr id="58" name="Google Shape;58;p1"/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CHỦ ĐỀ 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THỰC VẬT VÀ ĐỘNG VẬT</a:t>
            </a:r>
            <a:endParaRPr/>
          </a:p>
        </p:txBody>
      </p:sp>
      <p:sp>
        <p:nvSpPr>
          <p:cNvPr id="59" name="Google Shape;59;p1"/>
          <p:cNvSpPr/>
          <p:nvPr/>
        </p:nvSpPr>
        <p:spPr>
          <a:xfrm>
            <a:off x="561920" y="781925"/>
            <a:ext cx="589776" cy="566992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38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p1"/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61" name="Google Shape;61;p1"/>
            <p:cNvSpPr/>
            <p:nvPr/>
          </p:nvSpPr>
          <p:spPr>
            <a:xfrm>
              <a:off x="671800" y="2842750"/>
              <a:ext cx="278625" cy="389950"/>
            </a:xfrm>
            <a:custGeom>
              <a:rect b="b" l="l" r="r" t="t"/>
              <a:pathLst>
                <a:path extrusionOk="0" h="15598" w="11145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45325" y="3232075"/>
              <a:ext cx="156000" cy="130100"/>
            </a:xfrm>
            <a:custGeom>
              <a:rect b="b" l="l" r="r" t="t"/>
              <a:pathLst>
                <a:path extrusionOk="0" h="5204" w="624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87000" y="3269875"/>
              <a:ext cx="70250" cy="16400"/>
            </a:xfrm>
            <a:custGeom>
              <a:rect b="b" l="l" r="r" t="t"/>
              <a:pathLst>
                <a:path extrusionOk="0" h="656" w="281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85500" y="3314225"/>
              <a:ext cx="62225" cy="16700"/>
            </a:xfrm>
            <a:custGeom>
              <a:rect b="b" l="l" r="r" t="t"/>
              <a:pathLst>
                <a:path extrusionOk="0" h="668" w="2489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777175" y="3019250"/>
              <a:ext cx="81575" cy="76225"/>
            </a:xfrm>
            <a:custGeom>
              <a:rect b="b" l="l" r="r" t="t"/>
              <a:pathLst>
                <a:path extrusionOk="0" h="3049" w="3263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56025" y="2832325"/>
              <a:ext cx="311375" cy="548300"/>
            </a:xfrm>
            <a:custGeom>
              <a:rect b="b" l="l" r="r" t="t"/>
              <a:pathLst>
                <a:path extrusionOk="0" h="21932" w="12455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921225" y="2777550"/>
              <a:ext cx="31000" cy="55100"/>
            </a:xfrm>
            <a:custGeom>
              <a:rect b="b" l="l" r="r" t="t"/>
              <a:pathLst>
                <a:path extrusionOk="0" h="2204" w="124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92325" y="2793625"/>
              <a:ext cx="38725" cy="35450"/>
            </a:xfrm>
            <a:custGeom>
              <a:rect b="b" l="l" r="r" t="t"/>
              <a:pathLst>
                <a:path extrusionOk="0" h="1418" w="1549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825675" y="2751350"/>
              <a:ext cx="18500" cy="61650"/>
            </a:xfrm>
            <a:custGeom>
              <a:rect b="b" l="l" r="r" t="t"/>
              <a:pathLst>
                <a:path extrusionOk="0" h="2466" w="74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753350" y="2945425"/>
              <a:ext cx="123550" cy="159875"/>
            </a:xfrm>
            <a:custGeom>
              <a:rect b="b" l="l" r="r" t="t"/>
              <a:pathLst>
                <a:path extrusionOk="0" h="6395" w="4942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1"/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72" name="Google Shape;72;p1"/>
            <p:cNvSpPr/>
            <p:nvPr/>
          </p:nvSpPr>
          <p:spPr>
            <a:xfrm>
              <a:off x="5982875" y="1825225"/>
              <a:ext cx="300950" cy="420750"/>
            </a:xfrm>
            <a:custGeom>
              <a:rect b="b" l="l" r="r" t="t"/>
              <a:pathLst>
                <a:path extrusionOk="0" h="16830" w="12038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5685225" y="1900300"/>
              <a:ext cx="312275" cy="411450"/>
            </a:xfrm>
            <a:custGeom>
              <a:rect b="b" l="l" r="r" t="t"/>
              <a:pathLst>
                <a:path extrusionOk="0" h="16458" w="12491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5732850" y="1586850"/>
              <a:ext cx="514675" cy="296875"/>
            </a:xfrm>
            <a:custGeom>
              <a:rect b="b" l="l" r="r" t="t"/>
              <a:pathLst>
                <a:path extrusionOk="0" h="11875" w="20587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007000" y="1835175"/>
              <a:ext cx="264325" cy="227425"/>
            </a:xfrm>
            <a:custGeom>
              <a:rect b="b" l="l" r="r" t="t"/>
              <a:pathLst>
                <a:path extrusionOk="0" h="9097" w="10573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037350" y="1907500"/>
              <a:ext cx="203025" cy="186375"/>
            </a:xfrm>
            <a:custGeom>
              <a:rect b="b" l="l" r="r" t="t"/>
              <a:pathLst>
                <a:path extrusionOk="0" h="7455" w="8121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995375" y="2128375"/>
              <a:ext cx="270600" cy="103600"/>
            </a:xfrm>
            <a:custGeom>
              <a:rect b="b" l="l" r="r" t="t"/>
              <a:pathLst>
                <a:path extrusionOk="0" h="4144" w="10824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108775" y="2101575"/>
              <a:ext cx="53625" cy="34250"/>
            </a:xfrm>
            <a:custGeom>
              <a:rect b="b" l="l" r="r" t="t"/>
              <a:pathLst>
                <a:path extrusionOk="0" h="1370" w="2145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714700" y="1971800"/>
              <a:ext cx="267000" cy="197375"/>
            </a:xfrm>
            <a:custGeom>
              <a:rect b="b" l="l" r="r" t="t"/>
              <a:pathLst>
                <a:path extrusionOk="0" h="7895" w="1068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699500" y="2187900"/>
              <a:ext cx="284600" cy="110450"/>
            </a:xfrm>
            <a:custGeom>
              <a:rect b="b" l="l" r="r" t="t"/>
              <a:pathLst>
                <a:path extrusionOk="0" h="4418" w="11384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744450" y="1909900"/>
              <a:ext cx="214950" cy="93475"/>
            </a:xfrm>
            <a:custGeom>
              <a:rect b="b" l="l" r="r" t="t"/>
              <a:pathLst>
                <a:path extrusionOk="0" h="3739" w="8598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811425" y="2175400"/>
              <a:ext cx="61350" cy="38725"/>
            </a:xfrm>
            <a:custGeom>
              <a:rect b="b" l="l" r="r" t="t"/>
              <a:pathLst>
                <a:path extrusionOk="0" h="1549" w="2454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744450" y="1638425"/>
              <a:ext cx="270600" cy="226250"/>
            </a:xfrm>
            <a:custGeom>
              <a:rect b="b" l="l" r="r" t="t"/>
              <a:pathLst>
                <a:path extrusionOk="0" h="9050" w="10824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988825" y="1596750"/>
              <a:ext cx="247975" cy="196775"/>
            </a:xfrm>
            <a:custGeom>
              <a:rect b="b" l="l" r="r" t="t"/>
              <a:pathLst>
                <a:path extrusionOk="0" h="7871" w="9919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6105225" y="2017050"/>
              <a:ext cx="60725" cy="44375"/>
            </a:xfrm>
            <a:custGeom>
              <a:rect b="b" l="l" r="r" t="t"/>
              <a:pathLst>
                <a:path extrusionOk="0" h="1775" w="2429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6183800" y="1981925"/>
              <a:ext cx="12225" cy="22350"/>
            </a:xfrm>
            <a:custGeom>
              <a:rect b="b" l="l" r="r" t="t"/>
              <a:pathLst>
                <a:path extrusionOk="0" h="894" w="489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6080500" y="1990250"/>
              <a:ext cx="11950" cy="19975"/>
            </a:xfrm>
            <a:custGeom>
              <a:rect b="b" l="l" r="r" t="t"/>
              <a:pathLst>
                <a:path extrusionOk="0" h="799" w="478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810250" y="2079850"/>
              <a:ext cx="72350" cy="49150"/>
            </a:xfrm>
            <a:custGeom>
              <a:rect b="b" l="l" r="r" t="t"/>
              <a:pathLst>
                <a:path extrusionOk="0" h="1966" w="2894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790300" y="2034300"/>
              <a:ext cx="11025" cy="25025"/>
            </a:xfrm>
            <a:custGeom>
              <a:rect b="b" l="l" r="r" t="t"/>
              <a:pathLst>
                <a:path extrusionOk="0" h="1001" w="441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896550" y="2034600"/>
              <a:ext cx="12225" cy="20275"/>
            </a:xfrm>
            <a:custGeom>
              <a:rect b="b" l="l" r="r" t="t"/>
              <a:pathLst>
                <a:path extrusionOk="0" h="811" w="489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940900" y="1712850"/>
              <a:ext cx="27425" cy="35725"/>
            </a:xfrm>
            <a:custGeom>
              <a:rect b="b" l="l" r="r" t="t"/>
              <a:pathLst>
                <a:path extrusionOk="0" h="1429" w="1097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869175" y="1714625"/>
              <a:ext cx="30375" cy="34250"/>
            </a:xfrm>
            <a:custGeom>
              <a:rect b="b" l="l" r="r" t="t"/>
              <a:pathLst>
                <a:path extrusionOk="0" h="1370" w="1215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5796250" y="1721475"/>
              <a:ext cx="28300" cy="31275"/>
            </a:xfrm>
            <a:custGeom>
              <a:rect b="b" l="l" r="r" t="t"/>
              <a:pathLst>
                <a:path extrusionOk="0" h="1251" w="1132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6161775" y="1659250"/>
              <a:ext cx="24425" cy="27125"/>
            </a:xfrm>
            <a:custGeom>
              <a:rect b="b" l="l" r="r" t="t"/>
              <a:pathLst>
                <a:path extrusionOk="0" h="1085" w="977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6109375" y="1661650"/>
              <a:ext cx="19375" cy="25925"/>
            </a:xfrm>
            <a:custGeom>
              <a:rect b="b" l="l" r="r" t="t"/>
              <a:pathLst>
                <a:path extrusionOk="0" h="1037" w="775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6050150" y="1668500"/>
              <a:ext cx="20550" cy="23825"/>
            </a:xfrm>
            <a:custGeom>
              <a:rect b="b" l="l" r="r" t="t"/>
              <a:pathLst>
                <a:path extrusionOk="0" h="953" w="822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6114750" y="2026275"/>
              <a:ext cx="42275" cy="29200"/>
            </a:xfrm>
            <a:custGeom>
              <a:rect b="b" l="l" r="r" t="t"/>
              <a:pathLst>
                <a:path extrusionOk="0" h="1168" w="1691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822450" y="2086400"/>
              <a:ext cx="49125" cy="29200"/>
            </a:xfrm>
            <a:custGeom>
              <a:rect b="b" l="l" r="r" t="t"/>
              <a:pathLst>
                <a:path extrusionOk="0" h="1168" w="1965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1"/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100" name="Google Shape;100;p1"/>
            <p:cNvSpPr/>
            <p:nvPr/>
          </p:nvSpPr>
          <p:spPr>
            <a:xfrm>
              <a:off x="4858025" y="3105275"/>
              <a:ext cx="263750" cy="382500"/>
            </a:xfrm>
            <a:custGeom>
              <a:rect b="b" l="l" r="r" t="t"/>
              <a:pathLst>
                <a:path extrusionOk="0" h="15300" w="1055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624075" y="3114500"/>
              <a:ext cx="234875" cy="359000"/>
            </a:xfrm>
            <a:custGeom>
              <a:rect b="b" l="l" r="r" t="t"/>
              <a:pathLst>
                <a:path extrusionOk="0" h="14360" w="9395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592525" y="3147550"/>
              <a:ext cx="255700" cy="352725"/>
            </a:xfrm>
            <a:custGeom>
              <a:rect b="b" l="l" r="r" t="t"/>
              <a:pathLst>
                <a:path extrusionOk="0" h="14109" w="10228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880350" y="3133550"/>
              <a:ext cx="270600" cy="356025"/>
            </a:xfrm>
            <a:custGeom>
              <a:rect b="b" l="l" r="r" t="t"/>
              <a:pathLst>
                <a:path extrusionOk="0" h="14241" w="10824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5007450" y="3407700"/>
              <a:ext cx="8075" cy="7150"/>
            </a:xfrm>
            <a:custGeom>
              <a:rect b="b" l="l" r="r" t="t"/>
              <a:pathLst>
                <a:path extrusionOk="0" h="286" w="323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906550" y="3321675"/>
              <a:ext cx="30975" cy="23825"/>
            </a:xfrm>
            <a:custGeom>
              <a:rect b="b" l="l" r="r" t="t"/>
              <a:pathLst>
                <a:path extrusionOk="0" h="953" w="1239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910725" y="3290125"/>
              <a:ext cx="26800" cy="23825"/>
            </a:xfrm>
            <a:custGeom>
              <a:rect b="b" l="l" r="r" t="t"/>
              <a:pathLst>
                <a:path extrusionOk="0" h="953" w="1072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4667525" y="3153500"/>
              <a:ext cx="13425" cy="19075"/>
            </a:xfrm>
            <a:custGeom>
              <a:rect b="b" l="l" r="r" t="t"/>
              <a:pathLst>
                <a:path extrusionOk="0" h="763" w="537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4582100" y="3095150"/>
              <a:ext cx="581650" cy="417350"/>
            </a:xfrm>
            <a:custGeom>
              <a:rect b="b" l="l" r="r" t="t"/>
              <a:pathLst>
                <a:path extrusionOk="0" h="16694" w="23266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4900900" y="3280600"/>
              <a:ext cx="47950" cy="69075"/>
            </a:xfrm>
            <a:custGeom>
              <a:rect b="b" l="l" r="r" t="t"/>
              <a:pathLst>
                <a:path extrusionOk="0" h="2763" w="1918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4649675" y="3136525"/>
              <a:ext cx="48850" cy="75025"/>
            </a:xfrm>
            <a:custGeom>
              <a:rect b="b" l="l" r="r" t="t"/>
              <a:pathLst>
                <a:path extrusionOk="0" h="3001" w="1954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4897925" y="3135925"/>
              <a:ext cx="180100" cy="62250"/>
            </a:xfrm>
            <a:custGeom>
              <a:rect b="b" l="l" r="r" t="t"/>
              <a:pathLst>
                <a:path extrusionOk="0" h="2490" w="7204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4897925" y="3374050"/>
              <a:ext cx="171475" cy="42300"/>
            </a:xfrm>
            <a:custGeom>
              <a:rect b="b" l="l" r="r" t="t"/>
              <a:pathLst>
                <a:path extrusionOk="0" h="1692" w="6859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4896125" y="3336850"/>
              <a:ext cx="171775" cy="43175"/>
            </a:xfrm>
            <a:custGeom>
              <a:rect b="b" l="l" r="r" t="t"/>
              <a:pathLst>
                <a:path extrusionOk="0" h="1727" w="6871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4906550" y="3180575"/>
              <a:ext cx="162250" cy="42300"/>
            </a:xfrm>
            <a:custGeom>
              <a:rect b="b" l="l" r="r" t="t"/>
              <a:pathLst>
                <a:path extrusionOk="0" h="1692" w="649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4900300" y="3223150"/>
              <a:ext cx="124150" cy="36025"/>
            </a:xfrm>
            <a:custGeom>
              <a:rect b="b" l="l" r="r" t="t"/>
              <a:pathLst>
                <a:path extrusionOk="0" h="1441" w="4966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4960725" y="3291600"/>
              <a:ext cx="83375" cy="23250"/>
            </a:xfrm>
            <a:custGeom>
              <a:rect b="b" l="l" r="r" t="t"/>
              <a:pathLst>
                <a:path extrusionOk="0" h="930" w="3335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4907750" y="3408000"/>
              <a:ext cx="73550" cy="28600"/>
            </a:xfrm>
            <a:custGeom>
              <a:rect b="b" l="l" r="r" t="t"/>
              <a:pathLst>
                <a:path extrusionOk="0" h="1144" w="2942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4657425" y="3220475"/>
              <a:ext cx="147950" cy="39000"/>
            </a:xfrm>
            <a:custGeom>
              <a:rect b="b" l="l" r="r" t="t"/>
              <a:pathLst>
                <a:path extrusionOk="0" h="1560" w="5918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4667250" y="3309475"/>
              <a:ext cx="150025" cy="37525"/>
            </a:xfrm>
            <a:custGeom>
              <a:rect b="b" l="l" r="r" t="t"/>
              <a:pathLst>
                <a:path extrusionOk="0" h="1501" w="6001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4661275" y="3253500"/>
              <a:ext cx="149750" cy="39925"/>
            </a:xfrm>
            <a:custGeom>
              <a:rect b="b" l="l" r="r" t="t"/>
              <a:pathLst>
                <a:path extrusionOk="0" h="1597" w="599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4671100" y="3347275"/>
              <a:ext cx="140225" cy="32450"/>
            </a:xfrm>
            <a:custGeom>
              <a:rect b="b" l="l" r="r" t="t"/>
              <a:pathLst>
                <a:path extrusionOk="0" h="1298" w="5609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4677950" y="3381500"/>
              <a:ext cx="134875" cy="34850"/>
            </a:xfrm>
            <a:custGeom>
              <a:rect b="b" l="l" r="r" t="t"/>
              <a:pathLst>
                <a:path extrusionOk="0" h="1394" w="5395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4714575" y="3186225"/>
              <a:ext cx="107175" cy="36350"/>
            </a:xfrm>
            <a:custGeom>
              <a:rect b="b" l="l" r="r" t="t"/>
              <a:pathLst>
                <a:path extrusionOk="0" h="1454" w="4287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1"/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25" name="Google Shape;125;p1"/>
            <p:cNvSpPr/>
            <p:nvPr/>
          </p:nvSpPr>
          <p:spPr>
            <a:xfrm>
              <a:off x="1775500" y="1809575"/>
              <a:ext cx="134275" cy="179800"/>
            </a:xfrm>
            <a:custGeom>
              <a:rect b="b" l="l" r="r" t="t"/>
              <a:pathLst>
                <a:path extrusionOk="0" h="7192" w="5371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1760925" y="1797675"/>
              <a:ext cx="126825" cy="174450"/>
            </a:xfrm>
            <a:custGeom>
              <a:rect b="b" l="l" r="r" t="t"/>
              <a:pathLst>
                <a:path extrusionOk="0" h="6978" w="5073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1799625" y="1824750"/>
              <a:ext cx="126525" cy="172075"/>
            </a:xfrm>
            <a:custGeom>
              <a:rect b="b" l="l" r="r" t="t"/>
              <a:pathLst>
                <a:path extrusionOk="0" h="6883" w="5061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749900" y="1968525"/>
              <a:ext cx="51225" cy="58075"/>
            </a:xfrm>
            <a:custGeom>
              <a:rect b="b" l="l" r="r" t="t"/>
              <a:pathLst>
                <a:path extrusionOk="0" h="2323" w="2049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896950" y="1757775"/>
              <a:ext cx="53900" cy="48550"/>
            </a:xfrm>
            <a:custGeom>
              <a:rect b="b" l="l" r="r" t="t"/>
              <a:pathLst>
                <a:path extrusionOk="0" h="1942" w="2156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878200" y="1780700"/>
              <a:ext cx="62825" cy="50625"/>
            </a:xfrm>
            <a:custGeom>
              <a:rect b="b" l="l" r="r" t="t"/>
              <a:pathLst>
                <a:path extrusionOk="0" h="2025" w="2513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731150" y="1748550"/>
              <a:ext cx="228625" cy="313175"/>
            </a:xfrm>
            <a:custGeom>
              <a:rect b="b" l="l" r="r" t="t"/>
              <a:pathLst>
                <a:path extrusionOk="0" h="12527" w="9145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Premium Vector | Cartoon wild animals in the jungle" id="132" name="Google Shape;13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7915" y="2022793"/>
            <a:ext cx="5394745" cy="4119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lustration of Vector illustration of Girl explorer waving. Download a  Free Preview or High Quality Adobe Illustrator Ai, EPS, PDF … | Pramuka,  Kartun, Kartun lucu" id="133" name="Google Shape;133;p1"/>
          <p:cNvPicPr preferRelativeResize="0"/>
          <p:nvPr/>
        </p:nvPicPr>
        <p:blipFill rotWithShape="1">
          <a:blip r:embed="rId4">
            <a:alphaModFix/>
          </a:blip>
          <a:srcRect b="8564" l="0" r="418" t="0"/>
          <a:stretch/>
        </p:blipFill>
        <p:spPr>
          <a:xfrm>
            <a:off x="5358532" y="3409767"/>
            <a:ext cx="2407598" cy="323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0"/>
          <p:cNvPicPr preferRelativeResize="0"/>
          <p:nvPr/>
        </p:nvPicPr>
        <p:blipFill rotWithShape="1">
          <a:blip r:embed="rId3">
            <a:alphaModFix/>
          </a:blip>
          <a:srcRect b="18325" l="0" r="1" t="3377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"/>
          <p:cNvPicPr preferRelativeResize="0"/>
          <p:nvPr/>
        </p:nvPicPr>
        <p:blipFill rotWithShape="1">
          <a:blip r:embed="rId3">
            <a:alphaModFix/>
          </a:blip>
          <a:srcRect b="0" l="0" r="86408" t="0"/>
          <a:stretch/>
        </p:blipFill>
        <p:spPr>
          <a:xfrm>
            <a:off x="730722" y="1484102"/>
            <a:ext cx="818412" cy="80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"/>
          <p:cNvSpPr txBox="1"/>
          <p:nvPr/>
        </p:nvSpPr>
        <p:spPr>
          <a:xfrm>
            <a:off x="1549135" y="1484101"/>
            <a:ext cx="269266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cần chuẩn bị trang phục và đồ dùng như thế nào cho buổi quan sát, tìm hiểu môi trường sống của thực vật và động vật?</a:t>
            </a:r>
            <a:endParaRPr/>
          </a:p>
        </p:txBody>
      </p:sp>
      <p:pic>
        <p:nvPicPr>
          <p:cNvPr id="140" name="Google Shape;14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5513" y="1"/>
            <a:ext cx="69698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/>
          <p:cNvSpPr/>
          <p:nvPr/>
        </p:nvSpPr>
        <p:spPr>
          <a:xfrm rot="10800000">
            <a:off x="9332684" y="5791200"/>
            <a:ext cx="2859313" cy="1066800"/>
          </a:xfrm>
          <a:custGeom>
            <a:rect b="b" l="l" r="r" t="t"/>
            <a:pathLst>
              <a:path extrusionOk="0" h="14118" w="3285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7683500" y="1658822"/>
            <a:ext cx="1452552" cy="1008178"/>
          </a:xfrm>
          <a:prstGeom prst="wedgeRoundRectCallout">
            <a:avLst>
              <a:gd fmla="val -3347" name="adj1"/>
              <a:gd fmla="val 85175" name="adj2"/>
              <a:gd fmla="val 16667" name="adj3"/>
            </a:avLst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Bạn đừng sờ vào nó. Ngứa đấy!</a:t>
            </a:r>
            <a:endParaRPr/>
          </a:p>
        </p:txBody>
      </p:sp>
      <p:grpSp>
        <p:nvGrpSpPr>
          <p:cNvPr id="144" name="Google Shape;144;p2"/>
          <p:cNvGrpSpPr/>
          <p:nvPr/>
        </p:nvGrpSpPr>
        <p:grpSpPr>
          <a:xfrm>
            <a:off x="9173624" y="167597"/>
            <a:ext cx="2746315" cy="2620168"/>
            <a:chOff x="9173624" y="167597"/>
            <a:chExt cx="2746315" cy="2620168"/>
          </a:xfrm>
        </p:grpSpPr>
        <p:grpSp>
          <p:nvGrpSpPr>
            <p:cNvPr id="145" name="Google Shape;145;p2"/>
            <p:cNvGrpSpPr/>
            <p:nvPr/>
          </p:nvGrpSpPr>
          <p:grpSpPr>
            <a:xfrm>
              <a:off x="9173624" y="167597"/>
              <a:ext cx="2714751" cy="2620168"/>
              <a:chOff x="9156234" y="162381"/>
              <a:chExt cx="2714751" cy="2620168"/>
            </a:xfrm>
          </p:grpSpPr>
          <p:sp>
            <p:nvSpPr>
              <p:cNvPr id="146" name="Google Shape;146;p2"/>
              <p:cNvSpPr/>
              <p:nvPr/>
            </p:nvSpPr>
            <p:spPr>
              <a:xfrm rot="353160">
                <a:off x="9256086" y="582380"/>
                <a:ext cx="2515048" cy="2076685"/>
              </a:xfrm>
              <a:prstGeom prst="rect">
                <a:avLst/>
              </a:prstGeom>
              <a:solidFill>
                <a:srgbClr val="FFFCD7"/>
              </a:solidFill>
              <a:ln cap="flat" cmpd="sng" w="12700">
                <a:solidFill>
                  <a:srgbClr val="FFFCD7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 rot="513954">
                <a:off x="9810896" y="277753"/>
                <a:ext cx="1581028" cy="425450"/>
              </a:xfrm>
              <a:custGeom>
                <a:rect b="b" l="l" r="r" t="t"/>
                <a:pathLst>
                  <a:path extrusionOk="0" h="425450" w="1581028">
                    <a:moveTo>
                      <a:pt x="95128" y="0"/>
                    </a:moveTo>
                    <a:lnTo>
                      <a:pt x="1581028" y="0"/>
                    </a:lnTo>
                    <a:cubicBezTo>
                      <a:pt x="1580763" y="19315"/>
                      <a:pt x="1456674" y="33866"/>
                      <a:pt x="1456409" y="53181"/>
                    </a:cubicBezTo>
                    <a:cubicBezTo>
                      <a:pt x="1457997" y="61912"/>
                      <a:pt x="1573884" y="75407"/>
                      <a:pt x="1575472" y="84138"/>
                    </a:cubicBezTo>
                    <a:cubicBezTo>
                      <a:pt x="1574678" y="109538"/>
                      <a:pt x="1464347" y="113506"/>
                      <a:pt x="1463553" y="138906"/>
                    </a:cubicBezTo>
                    <a:cubicBezTo>
                      <a:pt x="1472284" y="161131"/>
                      <a:pt x="1561978" y="166688"/>
                      <a:pt x="1570709" y="188913"/>
                    </a:cubicBezTo>
                    <a:cubicBezTo>
                      <a:pt x="1572297" y="206375"/>
                      <a:pt x="1466728" y="223838"/>
                      <a:pt x="1468316" y="241300"/>
                    </a:cubicBezTo>
                    <a:cubicBezTo>
                      <a:pt x="1475460" y="254794"/>
                      <a:pt x="1568328" y="275431"/>
                      <a:pt x="1575472" y="288925"/>
                    </a:cubicBezTo>
                    <a:cubicBezTo>
                      <a:pt x="1576266" y="296863"/>
                      <a:pt x="1467522" y="340518"/>
                      <a:pt x="1468316" y="348456"/>
                    </a:cubicBezTo>
                    <a:lnTo>
                      <a:pt x="1581028" y="425450"/>
                    </a:lnTo>
                    <a:lnTo>
                      <a:pt x="95128" y="425450"/>
                    </a:lnTo>
                    <a:cubicBezTo>
                      <a:pt x="94070" y="404548"/>
                      <a:pt x="212074" y="400315"/>
                      <a:pt x="211016" y="379413"/>
                    </a:cubicBezTo>
                    <a:cubicBezTo>
                      <a:pt x="203079" y="360363"/>
                      <a:pt x="107035" y="327025"/>
                      <a:pt x="99098" y="307975"/>
                    </a:cubicBezTo>
                    <a:cubicBezTo>
                      <a:pt x="87192" y="280988"/>
                      <a:pt x="31232" y="263128"/>
                      <a:pt x="41948" y="238919"/>
                    </a:cubicBezTo>
                    <a:cubicBezTo>
                      <a:pt x="52664" y="214710"/>
                      <a:pt x="179664" y="180975"/>
                      <a:pt x="163392" y="162719"/>
                    </a:cubicBezTo>
                    <a:cubicBezTo>
                      <a:pt x="147120" y="144463"/>
                      <a:pt x="22501" y="127794"/>
                      <a:pt x="41948" y="107950"/>
                    </a:cubicBezTo>
                    <a:cubicBezTo>
                      <a:pt x="61395" y="88106"/>
                      <a:pt x="171594" y="71967"/>
                      <a:pt x="163392" y="50800"/>
                    </a:cubicBezTo>
                    <a:cubicBezTo>
                      <a:pt x="162730" y="-529"/>
                      <a:pt x="-153051" y="10451"/>
                      <a:pt x="95128" y="0"/>
                    </a:cubicBezTo>
                    <a:close/>
                  </a:path>
                </a:pathLst>
              </a:custGeom>
              <a:solidFill>
                <a:srgbClr val="FEAD42"/>
              </a:solidFill>
              <a:ln cap="flat" cmpd="sng" w="12700">
                <a:solidFill>
                  <a:srgbClr val="FEAD4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vi-VN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Chuẩn bị</a:t>
                </a:r>
                <a:endParaRPr/>
              </a:p>
            </p:txBody>
          </p:sp>
        </p:grpSp>
        <p:sp>
          <p:nvSpPr>
            <p:cNvPr id="148" name="Google Shape;148;p2"/>
            <p:cNvSpPr txBox="1"/>
            <p:nvPr/>
          </p:nvSpPr>
          <p:spPr>
            <a:xfrm rot="331818">
              <a:off x="9265796" y="713266"/>
              <a:ext cx="2570723" cy="18553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Trang phục gọn gàng.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Giày, dép để đi bộ, mũ, nón,...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Phiếu quan sát.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Giấy, bút để ghi chép.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ẻ em dưới 2 tuổi được miễn phí du lịch nước ngoài" id="153" name="Google Shape;15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332" y="4283080"/>
            <a:ext cx="3187149" cy="2122641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MN iSchool Trà Vinh - Khối Nursery tham quan vườn Đậu Phộng và khu du lịch  sinh thái - iSchool" id="154" name="Google Shape;15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5788" y="4305620"/>
            <a:ext cx="3819880" cy="214501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grpSp>
        <p:nvGrpSpPr>
          <p:cNvPr id="155" name="Google Shape;155;p3"/>
          <p:cNvGrpSpPr/>
          <p:nvPr/>
        </p:nvGrpSpPr>
        <p:grpSpPr>
          <a:xfrm>
            <a:off x="612407" y="1492837"/>
            <a:ext cx="2882224" cy="2515356"/>
            <a:chOff x="612407" y="1492837"/>
            <a:chExt cx="2882224" cy="2515356"/>
          </a:xfrm>
        </p:grpSpPr>
        <p:sp>
          <p:nvSpPr>
            <p:cNvPr id="156" name="Google Shape;156;p3"/>
            <p:cNvSpPr/>
            <p:nvPr/>
          </p:nvSpPr>
          <p:spPr>
            <a:xfrm>
              <a:off x="612407" y="1492837"/>
              <a:ext cx="2882224" cy="2515356"/>
            </a:xfrm>
            <a:prstGeom prst="cloudCallout">
              <a:avLst>
                <a:gd fmla="val 60228" name="adj1"/>
                <a:gd fmla="val 68855" name="adj2"/>
              </a:avLst>
            </a:prstGeom>
            <a:solidFill>
              <a:schemeClr val="lt1"/>
            </a:solidFill>
            <a:ln cap="flat" cmpd="sng" w="2857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Balo Du Lịch, Balo Đi Rừng, Dã Ngoại Với Tính Năng Chống Nước | Shopee Việt  Nam" id="157" name="Google Shape;157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59280" y="1654378"/>
              <a:ext cx="2132196" cy="21321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" name="Google Shape;158;p3"/>
          <p:cNvGrpSpPr/>
          <p:nvPr/>
        </p:nvGrpSpPr>
        <p:grpSpPr>
          <a:xfrm>
            <a:off x="3584154" y="804083"/>
            <a:ext cx="2347942" cy="1989213"/>
            <a:chOff x="3584154" y="804083"/>
            <a:chExt cx="2347942" cy="1989213"/>
          </a:xfrm>
        </p:grpSpPr>
        <p:sp>
          <p:nvSpPr>
            <p:cNvPr id="159" name="Google Shape;159;p3"/>
            <p:cNvSpPr/>
            <p:nvPr/>
          </p:nvSpPr>
          <p:spPr>
            <a:xfrm>
              <a:off x="3584154" y="804083"/>
              <a:ext cx="2327928" cy="1989213"/>
            </a:xfrm>
            <a:prstGeom prst="cloudCallout">
              <a:avLst>
                <a:gd fmla="val 30924" name="adj1"/>
                <a:gd fmla="val 76881" name="adj2"/>
              </a:avLst>
            </a:prstGeom>
            <a:solidFill>
              <a:schemeClr val="lt1"/>
            </a:solidFill>
            <a:ln cap="flat" cmpd="sng" w="2857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ẹ bầy trò chơi để giúp bé phát triển giác quan" id="160" name="Google Shape;160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3170" y="915743"/>
              <a:ext cx="1748926" cy="1163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ính lúp cầm tay 75mm cán nhựa Niigata Seiki No.7507 chính hãng |  Fact-Depot | 100% vốn nhật bản" id="161" name="Google Shape;161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748850" y="1310696"/>
              <a:ext cx="1439819" cy="14398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" name="Google Shape;162;p3"/>
          <p:cNvGrpSpPr/>
          <p:nvPr/>
        </p:nvGrpSpPr>
        <p:grpSpPr>
          <a:xfrm>
            <a:off x="6351288" y="810491"/>
            <a:ext cx="2327928" cy="1989213"/>
            <a:chOff x="6351288" y="810491"/>
            <a:chExt cx="2327928" cy="1989213"/>
          </a:xfrm>
        </p:grpSpPr>
        <p:sp>
          <p:nvSpPr>
            <p:cNvPr id="163" name="Google Shape;163;p3"/>
            <p:cNvSpPr/>
            <p:nvPr/>
          </p:nvSpPr>
          <p:spPr>
            <a:xfrm>
              <a:off x="6351288" y="810491"/>
              <a:ext cx="2327928" cy="1989213"/>
            </a:xfrm>
            <a:prstGeom prst="cloudCallout">
              <a:avLst>
                <a:gd fmla="val -51376" name="adj1"/>
                <a:gd fmla="val 71774" name="adj2"/>
              </a:avLst>
            </a:prstGeom>
            <a:solidFill>
              <a:schemeClr val="lt1"/>
            </a:solidFill>
            <a:ln cap="flat" cmpd="sng" w="2857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ũ tai bèo đi rừng Ktom - Army Box - Shop đồ du lịch - Đồ phượt - Đồ Outdoor" id="164" name="Google Shape;164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698818" y="1039332"/>
              <a:ext cx="1711183" cy="17111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5" name="Google Shape;165;p3"/>
          <p:cNvGrpSpPr/>
          <p:nvPr/>
        </p:nvGrpSpPr>
        <p:grpSpPr>
          <a:xfrm>
            <a:off x="8936096" y="1143942"/>
            <a:ext cx="2643497" cy="2642632"/>
            <a:chOff x="8936096" y="1143942"/>
            <a:chExt cx="2643497" cy="2642632"/>
          </a:xfrm>
        </p:grpSpPr>
        <p:sp>
          <p:nvSpPr>
            <p:cNvPr id="166" name="Google Shape;166;p3"/>
            <p:cNvSpPr/>
            <p:nvPr/>
          </p:nvSpPr>
          <p:spPr>
            <a:xfrm>
              <a:off x="8936096" y="1478802"/>
              <a:ext cx="2643497" cy="2307772"/>
            </a:xfrm>
            <a:prstGeom prst="cloudCallout">
              <a:avLst>
                <a:gd fmla="val -80774" name="adj1"/>
                <a:gd fmla="val 63662" name="adj2"/>
              </a:avLst>
            </a:prstGeom>
            <a:solidFill>
              <a:schemeClr val="lt1"/>
            </a:solidFill>
            <a:ln cap="flat" cmpd="sng" w="2857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ua bán Giày đi rừng giá rẻ chất lượng cao chỉ có tại BHLĐ Việt Nam" id="167" name="Google Shape;167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068489" y="1143942"/>
              <a:ext cx="2285058" cy="22850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picture containing toy, doll&#10;&#10;Description automatically generated" id="168" name="Google Shape;168;p3"/>
          <p:cNvPicPr preferRelativeResize="0"/>
          <p:nvPr/>
        </p:nvPicPr>
        <p:blipFill rotWithShape="1">
          <a:blip r:embed="rId10">
            <a:alphaModFix/>
          </a:blip>
          <a:srcRect b="8571" l="0" r="0" t="0"/>
          <a:stretch/>
        </p:blipFill>
        <p:spPr>
          <a:xfrm>
            <a:off x="4139547" y="3188249"/>
            <a:ext cx="3585099" cy="350397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"/>
          <p:cNvSpPr txBox="1"/>
          <p:nvPr/>
        </p:nvSpPr>
        <p:spPr>
          <a:xfrm>
            <a:off x="3195206" y="165778"/>
            <a:ext cx="58015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C4126B"/>
                </a:solidFill>
                <a:latin typeface="Cookie"/>
                <a:ea typeface="Cookie"/>
                <a:cs typeface="Cookie"/>
                <a:sym typeface="Cookie"/>
              </a:rPr>
              <a:t>CHUẨN BỊ TRANG PHỤC VÀ ĐỒ DÙNG</a:t>
            </a:r>
            <a:endParaRPr/>
          </a:p>
        </p:txBody>
      </p:sp>
      <p:pic>
        <p:nvPicPr>
          <p:cNvPr id="170" name="Google Shape;170;p3"/>
          <p:cNvPicPr preferRelativeResize="0"/>
          <p:nvPr/>
        </p:nvPicPr>
        <p:blipFill rotWithShape="1">
          <a:blip r:embed="rId11">
            <a:alphaModFix/>
          </a:blip>
          <a:srcRect b="66349" l="0" r="48566" t="0"/>
          <a:stretch/>
        </p:blipFill>
        <p:spPr>
          <a:xfrm>
            <a:off x="-49608" y="7204"/>
            <a:ext cx="2521401" cy="230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11">
            <a:alphaModFix/>
          </a:blip>
          <a:srcRect b="66964" l="48357" r="208" t="-615"/>
          <a:stretch/>
        </p:blipFill>
        <p:spPr>
          <a:xfrm>
            <a:off x="9670599" y="-47694"/>
            <a:ext cx="2521401" cy="2307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9796" y="146271"/>
            <a:ext cx="894162" cy="998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"/>
          <p:cNvSpPr txBox="1"/>
          <p:nvPr/>
        </p:nvSpPr>
        <p:spPr>
          <a:xfrm>
            <a:off x="4793958" y="146271"/>
            <a:ext cx="628044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 quan sát vườn trường, vườn cây, công viên hoặc trang trại,... và thực hiện các yêu cầu sau:</a:t>
            </a:r>
            <a:endParaRPr/>
          </a:p>
        </p:txBody>
      </p:sp>
      <p:pic>
        <p:nvPicPr>
          <p:cNvPr id="178" name="Google Shape;17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102" y="1731382"/>
            <a:ext cx="7230156" cy="44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7503886" y="1864195"/>
            <a:ext cx="4020456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kiếm các cây và con vật sống ở khu vực đó.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Mô tả môi trường sống của thực vật và động vật nơi em quan sát.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hiểu việc làm của con người làm cho môi trường sống của thực vật và động vật ở đó thay đổi.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Hoàn thành phiếu quan sát theo gợi ý ở trang bên.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073" y="287012"/>
            <a:ext cx="642125" cy="717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u cảm về cây phượng - HocTotNguVan.vn" id="185" name="Google Shape;18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25925">
            <a:off x="620782" y="1415137"/>
            <a:ext cx="3810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/>
          <p:nvPr/>
        </p:nvSpPr>
        <p:spPr>
          <a:xfrm>
            <a:off x="949871" y="141757"/>
            <a:ext cx="1106905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kiếm các cây và con vật sống ở khu vực đó.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Mô tả môi trường sống của thực vật và động vật nơi em quan sát.</a:t>
            </a:r>
            <a:endParaRPr/>
          </a:p>
        </p:txBody>
      </p:sp>
      <p:pic>
        <p:nvPicPr>
          <p:cNvPr descr="Cây bàng với sân trường buổi trưa nắng. (Redmi5). - Nhiếp ảnh - Mi  Community - Xiaomi" id="187" name="Google Shape;18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28258">
            <a:off x="4305908" y="1503589"/>
            <a:ext cx="4054742" cy="2278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ướng dẫn】Cách trồng và chăm sóc bằng lăng xanh tốt trong vườn" id="188" name="Google Shape;18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70690">
            <a:off x="8379615" y="1203291"/>
            <a:ext cx="3298315" cy="2709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êu chó, học sinh Đài Loan cho ăn đến mức béo phì - VnExpress" id="189" name="Google Shape;18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359583">
            <a:off x="825169" y="3790733"/>
            <a:ext cx="3598045" cy="2504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ô gái 9X về quê nuôi loại gà đặc biệt, bán hơn 1 triệu đồng/con" id="190" name="Google Shape;19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80103">
            <a:off x="4583475" y="3731240"/>
            <a:ext cx="3356429" cy="2430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i chừng bị phạt tù vì... cho chim bồ câu ăn! - Báo Pháp Luật Việt Nam" id="191" name="Google Shape;191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93132">
            <a:off x="7832619" y="3775056"/>
            <a:ext cx="3755981" cy="250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6"/>
          <p:cNvGraphicFramePr/>
          <p:nvPr/>
        </p:nvGraphicFramePr>
        <p:xfrm>
          <a:off x="595518" y="16491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{D4D72E23-3DC5-4E81-83E6-60BF8304A35E}</a:tableStyleId>
              </a:tblPr>
              <a:tblGrid>
                <a:gridCol w="1784400"/>
                <a:gridCol w="2365825"/>
                <a:gridCol w="3410850"/>
                <a:gridCol w="3439875"/>
              </a:tblGrid>
              <a:tr h="1107750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2400" u="none" cap="none" strike="noStrike">
                          <a:solidFill>
                            <a:schemeClr val="lt1"/>
                          </a:solidFill>
                        </a:rPr>
                        <a:t>PHIẾU QUAN SÁT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2400" u="none" cap="none" strike="noStrike">
                          <a:solidFill>
                            <a:schemeClr val="lt1"/>
                          </a:solidFill>
                        </a:rPr>
                        <a:t>THỰC VẬT VÀ ĐỘNG VẬT QUANH EM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53"/>
                    </a:solidFill>
                  </a:tcPr>
                </a:tc>
                <a:tc hMerge="1"/>
                <a:tc hMerge="1"/>
                <a:tc hMerge="1"/>
              </a:tr>
              <a:tr h="754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>
                          <a:solidFill>
                            <a:schemeClr val="dk1"/>
                          </a:solidFill>
                        </a:rPr>
                        <a:t>Số thứ tự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>
                          <a:solidFill>
                            <a:schemeClr val="dk1"/>
                          </a:solidFill>
                        </a:rPr>
                        <a:t>Tên cây,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>
                          <a:solidFill>
                            <a:schemeClr val="dk1"/>
                          </a:solidFill>
                        </a:rPr>
                        <a:t>con vật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>
                          <a:solidFill>
                            <a:schemeClr val="dk1"/>
                          </a:solidFill>
                        </a:rPr>
                        <a:t>Đặc điểm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>
                          <a:solidFill>
                            <a:schemeClr val="dk1"/>
                          </a:solidFill>
                        </a:rPr>
                        <a:t>môi trường sống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>
                          <a:solidFill>
                            <a:schemeClr val="dk1"/>
                          </a:solidFill>
                        </a:rPr>
                        <a:t>Việc làm của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>
                          <a:solidFill>
                            <a:schemeClr val="dk1"/>
                          </a:solidFill>
                        </a:rPr>
                        <a:t>con người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</a:tr>
              <a:tr h="527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vi-VN" sz="2400" u="none" cap="none" strike="noStrike">
                          <a:solidFill>
                            <a:schemeClr val="dk1"/>
                          </a:solidFill>
                        </a:rPr>
                        <a:t>Lục bình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vi-VN" sz="2400" u="none" cap="none" strike="noStrike">
                          <a:solidFill>
                            <a:schemeClr val="dk1"/>
                          </a:solidFill>
                        </a:rPr>
                        <a:t>Nước đen, có mùi hôi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vi-VN" sz="2400" u="none" cap="none" strike="noStrike">
                          <a:solidFill>
                            <a:schemeClr val="dk1"/>
                          </a:solidFill>
                        </a:rPr>
                        <a:t>Vứt rác, đổ nước thải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</a:tr>
              <a:tr h="527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vi-VN" sz="2400" u="none" cap="none" strike="noStrike">
                          <a:solidFill>
                            <a:schemeClr val="dk1"/>
                          </a:solidFill>
                        </a:rPr>
                        <a:t>Cá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vi-VN" sz="2400" u="none" cap="none" strike="noStrike">
                          <a:solidFill>
                            <a:schemeClr val="dk1"/>
                          </a:solidFill>
                        </a:rPr>
                        <a:t>Nước biển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vi-VN" sz="2400" u="none" cap="none" strike="noStrike">
                          <a:solidFill>
                            <a:schemeClr val="dk1"/>
                          </a:solidFill>
                        </a:rPr>
                        <a:t>Đổ nước bẩn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</a:tr>
              <a:tr h="595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</a:tr>
              <a:tr h="595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</a:tr>
              <a:tr h="595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</a:tr>
            </a:tbl>
          </a:graphicData>
        </a:graphic>
      </p:graphicFrame>
      <p:pic>
        <p:nvPicPr>
          <p:cNvPr id="197" name="Google Shape;1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073" y="287012"/>
            <a:ext cx="642125" cy="71732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/>
          <p:nvPr/>
        </p:nvSpPr>
        <p:spPr>
          <a:xfrm>
            <a:off x="986972" y="264149"/>
            <a:ext cx="1081314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hiểu việc làm của con người làm cho môi trường sống của thực vật và động vật ở đó thay đổi.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Hoàn thành phiếu gợi ý.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6633" y="177354"/>
            <a:ext cx="791848" cy="79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5450081" y="452420"/>
            <a:ext cx="4608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Báo cáo kết quả quan sát.</a:t>
            </a:r>
            <a:endParaRPr/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042" y="1774581"/>
            <a:ext cx="5605930" cy="40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5870" y="1774581"/>
            <a:ext cx="5200088" cy="401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 b="21617" l="0" r="0" t="0"/>
          <a:stretch/>
        </p:blipFill>
        <p:spPr>
          <a:xfrm>
            <a:off x="198783" y="0"/>
            <a:ext cx="11370365" cy="63946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3" name="Google Shape;213;p8"/>
          <p:cNvGraphicFramePr/>
          <p:nvPr/>
        </p:nvGraphicFramePr>
        <p:xfrm>
          <a:off x="3270936" y="13914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{D4D72E23-3DC5-4E81-83E6-60BF8304A35E}</a:tableStyleId>
              </a:tblPr>
              <a:tblGrid>
                <a:gridCol w="1141800"/>
                <a:gridCol w="1513850"/>
                <a:gridCol w="2182525"/>
                <a:gridCol w="2201100"/>
              </a:tblGrid>
              <a:tr h="851650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1800" u="none" cap="none" strike="noStrike">
                          <a:solidFill>
                            <a:schemeClr val="lt1"/>
                          </a:solidFill>
                        </a:rPr>
                        <a:t>PHIẾU QUAN SÁT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vi-VN" sz="1800" u="none" cap="none" strike="noStrike">
                          <a:solidFill>
                            <a:schemeClr val="lt1"/>
                          </a:solidFill>
                        </a:rPr>
                        <a:t>THỰC VẬT VÀ ĐỘNG VẬT QUANH EM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5"/>
                    </a:solidFill>
                  </a:tcPr>
                </a:tc>
                <a:tc hMerge="1"/>
                <a:tc hMerge="1"/>
                <a:tc hMerge="1"/>
              </a:tr>
              <a:tr h="67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cap="none" strike="noStrike">
                          <a:solidFill>
                            <a:schemeClr val="dk1"/>
                          </a:solidFill>
                        </a:rPr>
                        <a:t>Số thứ tự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cap="none" strike="noStrike">
                          <a:solidFill>
                            <a:schemeClr val="dk1"/>
                          </a:solidFill>
                        </a:rPr>
                        <a:t>Tên cây,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cap="none" strike="noStrike">
                          <a:solidFill>
                            <a:schemeClr val="dk1"/>
                          </a:solidFill>
                        </a:rPr>
                        <a:t>con vật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cap="none" strike="noStrike">
                          <a:solidFill>
                            <a:schemeClr val="dk1"/>
                          </a:solidFill>
                        </a:rPr>
                        <a:t>Đặc điểm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cap="none" strike="noStrike">
                          <a:solidFill>
                            <a:schemeClr val="dk1"/>
                          </a:solidFill>
                        </a:rPr>
                        <a:t>môi trường sống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cap="none" strike="noStrike">
                          <a:solidFill>
                            <a:schemeClr val="dk1"/>
                          </a:solidFill>
                        </a:rPr>
                        <a:t>Việc làm của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cap="none" strike="noStrike">
                          <a:solidFill>
                            <a:schemeClr val="dk1"/>
                          </a:solidFill>
                        </a:rPr>
                        <a:t>con người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</a:tr>
              <a:tr h="67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</a:tr>
              <a:tr h="405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</a:tr>
              <a:tr h="490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</a:tr>
              <a:tr h="490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EBD"/>
                    </a:solidFill>
                  </a:tcPr>
                </a:tc>
              </a:tr>
            </a:tbl>
          </a:graphicData>
        </a:graphic>
      </p:graphicFrame>
      <p:sp>
        <p:nvSpPr>
          <p:cNvPr id="214" name="Google Shape;214;p8"/>
          <p:cNvSpPr txBox="1"/>
          <p:nvPr/>
        </p:nvSpPr>
        <p:spPr>
          <a:xfrm>
            <a:off x="3031419" y="704254"/>
            <a:ext cx="7511865" cy="6455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BÁO CÁO KẾT QUẢ QUAN SÁT: THỰC VẬT VÀ ĐỘNG VẬT QUANH EM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NHÓM: .......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8684" y="0"/>
            <a:ext cx="1174368" cy="112963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9"/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Thảo luận về các việc nên và không nên làm để bảo vệ môi trường sống của thực vật và động vật nơi em đã quan sát theo gợi ý sau:</a:t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3943868" y="1337231"/>
            <a:ext cx="4304264" cy="972457"/>
          </a:xfrm>
          <a:prstGeom prst="roundRect">
            <a:avLst>
              <a:gd fmla="val 16667" name="adj"/>
            </a:avLst>
          </a:prstGeom>
          <a:solidFill>
            <a:srgbClr val="8DD7DF"/>
          </a:solidFill>
          <a:ln cap="flat" cmpd="sng" w="12700">
            <a:solidFill>
              <a:srgbClr val="8DD7D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BẢO VỆ MÔI TRƯỜNG SỐNG CỦA THỰC VẬT VÀ ĐỘNG VẬT</a:t>
            </a:r>
            <a:endParaRPr/>
          </a:p>
        </p:txBody>
      </p:sp>
      <p:grpSp>
        <p:nvGrpSpPr>
          <p:cNvPr id="222" name="Google Shape;222;p9"/>
          <p:cNvGrpSpPr/>
          <p:nvPr/>
        </p:nvGrpSpPr>
        <p:grpSpPr>
          <a:xfrm>
            <a:off x="2679421" y="2357235"/>
            <a:ext cx="6858557" cy="658868"/>
            <a:chOff x="2673072" y="2421446"/>
            <a:chExt cx="6858557" cy="841628"/>
          </a:xfrm>
        </p:grpSpPr>
        <p:sp>
          <p:nvSpPr>
            <p:cNvPr id="223" name="Google Shape;223;p9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4" name="Google Shape;224;p9"/>
            <p:cNvCxnSpPr>
              <a:stCxn id="223" idx="4"/>
            </p:cNvCxnSpPr>
            <p:nvPr/>
          </p:nvCxnSpPr>
          <p:spPr>
            <a:xfrm>
              <a:off x="6096000" y="2537560"/>
              <a:ext cx="0" cy="304800"/>
            </a:xfrm>
            <a:prstGeom prst="straightConnector1">
              <a:avLst/>
            </a:prstGeom>
            <a:noFill/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5" name="Google Shape;225;p9"/>
            <p:cNvCxnSpPr/>
            <p:nvPr/>
          </p:nvCxnSpPr>
          <p:spPr>
            <a:xfrm rot="10800000">
              <a:off x="2731129" y="2842260"/>
              <a:ext cx="6742443" cy="0"/>
            </a:xfrm>
            <a:prstGeom prst="straightConnector1">
              <a:avLst/>
            </a:prstGeom>
            <a:noFill/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6" name="Google Shape;226;p9"/>
            <p:cNvCxnSpPr/>
            <p:nvPr/>
          </p:nvCxnSpPr>
          <p:spPr>
            <a:xfrm>
              <a:off x="2731129" y="2842260"/>
              <a:ext cx="0" cy="304700"/>
            </a:xfrm>
            <a:prstGeom prst="straightConnector1">
              <a:avLst/>
            </a:prstGeom>
            <a:noFill/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7" name="Google Shape;227;p9"/>
            <p:cNvCxnSpPr/>
            <p:nvPr/>
          </p:nvCxnSpPr>
          <p:spPr>
            <a:xfrm>
              <a:off x="9474201" y="2827052"/>
              <a:ext cx="0" cy="304700"/>
            </a:xfrm>
            <a:prstGeom prst="straightConnector1">
              <a:avLst/>
            </a:prstGeom>
            <a:noFill/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28" name="Google Shape;228;p9"/>
            <p:cNvSpPr/>
            <p:nvPr/>
          </p:nvSpPr>
          <p:spPr>
            <a:xfrm>
              <a:off x="2673072" y="3146960"/>
              <a:ext cx="116114" cy="116114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9415515" y="3146960"/>
              <a:ext cx="116114" cy="116114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9"/>
          <p:cNvSpPr/>
          <p:nvPr/>
        </p:nvSpPr>
        <p:spPr>
          <a:xfrm>
            <a:off x="1851967" y="3106276"/>
            <a:ext cx="1771021" cy="1105700"/>
          </a:xfrm>
          <a:prstGeom prst="ellipse">
            <a:avLst/>
          </a:prstGeom>
          <a:solidFill>
            <a:srgbClr val="9CCE79"/>
          </a:solidFill>
          <a:ln cap="flat" cmpd="sng" w="12700">
            <a:solidFill>
              <a:srgbClr val="9CCE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VIỆC NÊN LÀM</a:t>
            </a: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8569014" y="3111887"/>
            <a:ext cx="1771021" cy="1105700"/>
          </a:xfrm>
          <a:prstGeom prst="ellipse">
            <a:avLst/>
          </a:prstGeom>
          <a:solidFill>
            <a:srgbClr val="F26973"/>
          </a:solidFill>
          <a:ln cap="flat" cmpd="sng" w="12700">
            <a:solidFill>
              <a:srgbClr val="F2697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VIỆC KHÔNG NÊN LÀM</a:t>
            </a:r>
            <a:endParaRPr/>
          </a:p>
        </p:txBody>
      </p:sp>
      <p:grpSp>
        <p:nvGrpSpPr>
          <p:cNvPr id="232" name="Google Shape;232;p9"/>
          <p:cNvGrpSpPr/>
          <p:nvPr/>
        </p:nvGrpSpPr>
        <p:grpSpPr>
          <a:xfrm>
            <a:off x="1243343" y="4318711"/>
            <a:ext cx="2975568" cy="767640"/>
            <a:chOff x="4614566" y="2421446"/>
            <a:chExt cx="2975568" cy="841629"/>
          </a:xfrm>
        </p:grpSpPr>
        <p:sp>
          <p:nvSpPr>
            <p:cNvPr id="233" name="Google Shape;233;p9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4" name="Google Shape;234;p9"/>
            <p:cNvCxnSpPr>
              <a:stCxn id="233" idx="4"/>
            </p:cNvCxnSpPr>
            <p:nvPr/>
          </p:nvCxnSpPr>
          <p:spPr>
            <a:xfrm>
              <a:off x="6096000" y="2537560"/>
              <a:ext cx="0" cy="609300"/>
            </a:xfrm>
            <a:prstGeom prst="straightConnector1">
              <a:avLst/>
            </a:prstGeom>
            <a:noFill/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5" name="Google Shape;235;p9"/>
            <p:cNvCxnSpPr/>
            <p:nvPr/>
          </p:nvCxnSpPr>
          <p:spPr>
            <a:xfrm rot="10800000">
              <a:off x="4672623" y="2842260"/>
              <a:ext cx="2859454" cy="0"/>
            </a:xfrm>
            <a:prstGeom prst="straightConnector1">
              <a:avLst/>
            </a:prstGeom>
            <a:noFill/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6" name="Google Shape;236;p9"/>
            <p:cNvCxnSpPr/>
            <p:nvPr/>
          </p:nvCxnSpPr>
          <p:spPr>
            <a:xfrm>
              <a:off x="4672623" y="2827052"/>
              <a:ext cx="0" cy="304700"/>
            </a:xfrm>
            <a:prstGeom prst="straightConnector1">
              <a:avLst/>
            </a:prstGeom>
            <a:noFill/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7" name="Google Shape;237;p9"/>
            <p:cNvCxnSpPr/>
            <p:nvPr/>
          </p:nvCxnSpPr>
          <p:spPr>
            <a:xfrm>
              <a:off x="7532706" y="2827053"/>
              <a:ext cx="0" cy="304700"/>
            </a:xfrm>
            <a:prstGeom prst="straightConnector1">
              <a:avLst/>
            </a:prstGeom>
            <a:noFill/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8" name="Google Shape;238;p9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9"/>
          <p:cNvGrpSpPr/>
          <p:nvPr/>
        </p:nvGrpSpPr>
        <p:grpSpPr>
          <a:xfrm>
            <a:off x="7992137" y="4318711"/>
            <a:ext cx="2975568" cy="767640"/>
            <a:chOff x="4614566" y="2421446"/>
            <a:chExt cx="2975568" cy="841629"/>
          </a:xfrm>
        </p:grpSpPr>
        <p:sp>
          <p:nvSpPr>
            <p:cNvPr id="242" name="Google Shape;242;p9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3" name="Google Shape;243;p9"/>
            <p:cNvCxnSpPr>
              <a:stCxn id="242" idx="4"/>
            </p:cNvCxnSpPr>
            <p:nvPr/>
          </p:nvCxnSpPr>
          <p:spPr>
            <a:xfrm>
              <a:off x="6096000" y="2537560"/>
              <a:ext cx="0" cy="609300"/>
            </a:xfrm>
            <a:prstGeom prst="straightConnector1">
              <a:avLst/>
            </a:prstGeom>
            <a:noFill/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4" name="Google Shape;244;p9"/>
            <p:cNvCxnSpPr/>
            <p:nvPr/>
          </p:nvCxnSpPr>
          <p:spPr>
            <a:xfrm rot="10800000">
              <a:off x="4672623" y="2842260"/>
              <a:ext cx="2859454" cy="0"/>
            </a:xfrm>
            <a:prstGeom prst="straightConnector1">
              <a:avLst/>
            </a:prstGeom>
            <a:noFill/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5" name="Google Shape;245;p9"/>
            <p:cNvCxnSpPr/>
            <p:nvPr/>
          </p:nvCxnSpPr>
          <p:spPr>
            <a:xfrm>
              <a:off x="4672623" y="2827052"/>
              <a:ext cx="0" cy="304700"/>
            </a:xfrm>
            <a:prstGeom prst="straightConnector1">
              <a:avLst/>
            </a:prstGeom>
            <a:noFill/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6" name="Google Shape;246;p9"/>
            <p:cNvCxnSpPr/>
            <p:nvPr/>
          </p:nvCxnSpPr>
          <p:spPr>
            <a:xfrm>
              <a:off x="7532706" y="2827053"/>
              <a:ext cx="0" cy="304700"/>
            </a:xfrm>
            <a:prstGeom prst="straightConnector1">
              <a:avLst/>
            </a:prstGeom>
            <a:noFill/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7" name="Google Shape;247;p9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76CE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9"/>
          <p:cNvSpPr/>
          <p:nvPr/>
        </p:nvSpPr>
        <p:spPr>
          <a:xfrm>
            <a:off x="730807" y="5171187"/>
            <a:ext cx="1141186" cy="1267697"/>
          </a:xfrm>
          <a:prstGeom prst="roundRect">
            <a:avLst>
              <a:gd fmla="val 16667" name="adj"/>
            </a:avLst>
          </a:prstGeom>
          <a:solidFill>
            <a:srgbClr val="8ED7E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2166884" y="5171186"/>
            <a:ext cx="1141186" cy="1267697"/>
          </a:xfrm>
          <a:prstGeom prst="roundRect">
            <a:avLst>
              <a:gd fmla="val 16667" name="adj"/>
            </a:avLst>
          </a:prstGeom>
          <a:solidFill>
            <a:srgbClr val="8ED7E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532204" y="5187598"/>
            <a:ext cx="1141186" cy="1267697"/>
          </a:xfrm>
          <a:prstGeom prst="roundRect">
            <a:avLst>
              <a:gd fmla="val 16667" name="adj"/>
            </a:avLst>
          </a:prstGeom>
          <a:solidFill>
            <a:srgbClr val="8ED7E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7531308" y="5171187"/>
            <a:ext cx="1141186" cy="1267697"/>
          </a:xfrm>
          <a:prstGeom prst="roundRect">
            <a:avLst>
              <a:gd fmla="val 16667" name="adj"/>
            </a:avLst>
          </a:prstGeom>
          <a:solidFill>
            <a:srgbClr val="8ED7E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8967385" y="5171186"/>
            <a:ext cx="1141186" cy="1267697"/>
          </a:xfrm>
          <a:prstGeom prst="roundRect">
            <a:avLst>
              <a:gd fmla="val 16667" name="adj"/>
            </a:avLst>
          </a:prstGeom>
          <a:solidFill>
            <a:srgbClr val="8ED7E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10332705" y="5187598"/>
            <a:ext cx="1141186" cy="1267697"/>
          </a:xfrm>
          <a:prstGeom prst="roundRect">
            <a:avLst>
              <a:gd fmla="val 16667" name="adj"/>
            </a:avLst>
          </a:prstGeom>
          <a:solidFill>
            <a:srgbClr val="8ED7E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747136" y="5350392"/>
            <a:ext cx="112388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Nhặt rác</a:t>
            </a:r>
            <a:endParaRPr/>
          </a:p>
        </p:txBody>
      </p:sp>
      <p:sp>
        <p:nvSpPr>
          <p:cNvPr id="257" name="Google Shape;257;p9"/>
          <p:cNvSpPr txBox="1"/>
          <p:nvPr/>
        </p:nvSpPr>
        <p:spPr>
          <a:xfrm>
            <a:off x="7434731" y="5350392"/>
            <a:ext cx="134703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Lấp ao, hồ</a:t>
            </a:r>
            <a:endParaRPr/>
          </a:p>
        </p:txBody>
      </p:sp>
      <p:pic>
        <p:nvPicPr>
          <p:cNvPr descr="Kids cleaning vector illustration isolated Premium Vector" id="258" name="Google Shape;25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142" y="1276431"/>
            <a:ext cx="3318942" cy="234340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 txBox="1"/>
          <p:nvPr/>
        </p:nvSpPr>
        <p:spPr>
          <a:xfrm>
            <a:off x="2177001" y="5344220"/>
            <a:ext cx="112388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Trồng cây</a:t>
            </a:r>
            <a:endParaRPr/>
          </a:p>
        </p:txBody>
      </p:sp>
      <p:pic>
        <p:nvPicPr>
          <p:cNvPr id="260" name="Google Shape;26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281" y="3502024"/>
            <a:ext cx="1584327" cy="158432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9"/>
          <p:cNvSpPr txBox="1"/>
          <p:nvPr/>
        </p:nvSpPr>
        <p:spPr>
          <a:xfrm>
            <a:off x="3446023" y="5167649"/>
            <a:ext cx="131438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Không săn bắn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8878347" y="5134947"/>
            <a:ext cx="134703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Xả nước thải</a:t>
            </a:r>
            <a:endParaRPr/>
          </a:p>
        </p:txBody>
      </p:sp>
      <p:pic>
        <p:nvPicPr>
          <p:cNvPr descr="Sewer Cartoon HD Stock Images | Shutterstock" id="263" name="Google Shape;263;p9"/>
          <p:cNvPicPr preferRelativeResize="0"/>
          <p:nvPr/>
        </p:nvPicPr>
        <p:blipFill rotWithShape="1">
          <a:blip r:embed="rId6">
            <a:alphaModFix/>
          </a:blip>
          <a:srcRect b="16078" l="0" r="0" t="0"/>
          <a:stretch/>
        </p:blipFill>
        <p:spPr>
          <a:xfrm flipH="1">
            <a:off x="9242686" y="684898"/>
            <a:ext cx="3052837" cy="275909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"/>
          <p:cNvSpPr txBox="1"/>
          <p:nvPr/>
        </p:nvSpPr>
        <p:spPr>
          <a:xfrm>
            <a:off x="10254134" y="5142158"/>
            <a:ext cx="134703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Bán trái phép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p9"/>
          <p:cNvGrpSpPr/>
          <p:nvPr/>
        </p:nvGrpSpPr>
        <p:grpSpPr>
          <a:xfrm>
            <a:off x="3537155" y="2674763"/>
            <a:ext cx="2529405" cy="2529405"/>
            <a:chOff x="3537155" y="2674763"/>
            <a:chExt cx="2529405" cy="2529405"/>
          </a:xfrm>
        </p:grpSpPr>
        <p:pic>
          <p:nvPicPr>
            <p:cNvPr descr="Hunter Man With Rifle Gun Aiming To Shoot Stock Vector - Illustration of  nature, activity: 147942721" id="266" name="Google Shape;266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537155" y="2674763"/>
              <a:ext cx="2529405" cy="2529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hân Biệt 能 [néng] Và 可以 [kěyǐ] - Trung Tâm Tiếng Trung You Can" id="267" name="Google Shape;267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285649" y="3390385"/>
              <a:ext cx="1335944" cy="1103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Muddy puddle on the ground 294312 Vector Art at Vecteezy" id="268" name="Google Shape;268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19698" y="4084502"/>
            <a:ext cx="2260601" cy="852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9"/>
          <p:cNvGrpSpPr/>
          <p:nvPr/>
        </p:nvGrpSpPr>
        <p:grpSpPr>
          <a:xfrm>
            <a:off x="10155533" y="2949213"/>
            <a:ext cx="1998296" cy="1987647"/>
            <a:chOff x="10155533" y="2949213"/>
            <a:chExt cx="1998296" cy="1987647"/>
          </a:xfrm>
        </p:grpSpPr>
        <p:pic>
          <p:nvPicPr>
            <p:cNvPr descr="Icon&#10;&#10;Description automatically generated" id="270" name="Google Shape;270;p9"/>
            <p:cNvPicPr preferRelativeResize="0"/>
            <p:nvPr/>
          </p:nvPicPr>
          <p:blipFill rotWithShape="1">
            <a:blip r:embed="rId10">
              <a:alphaModFix/>
            </a:blip>
            <a:srcRect b="12137" l="0" r="0" t="0"/>
            <a:stretch/>
          </p:blipFill>
          <p:spPr>
            <a:xfrm>
              <a:off x="10155533" y="2949213"/>
              <a:ext cx="1998296" cy="1987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9"/>
            <p:cNvSpPr txBox="1"/>
            <p:nvPr/>
          </p:nvSpPr>
          <p:spPr>
            <a:xfrm>
              <a:off x="10668483" y="3911248"/>
              <a:ext cx="1119217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Sale!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2021-06-11T08:12:41Z</dcterms:created>
  <dc:creator>Phạm Thanh Hằng (ADAS – GV)</dc:creator>
</cp:coreProperties>
</file>