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0" r:id="rId2"/>
    <p:sldId id="261" r:id="rId3"/>
    <p:sldId id="262" r:id="rId4"/>
    <p:sldId id="265" r:id="rId5"/>
    <p:sldId id="266" r:id="rId6"/>
    <p:sldId id="267" r:id="rId7"/>
    <p:sldId id="268" r:id="rId8"/>
    <p:sldId id="269" r:id="rId9"/>
  </p:sldIdLst>
  <p:sldSz cx="18288000" cy="10287000"/>
  <p:notesSz cx="6858000" cy="9144000"/>
  <p:embeddedFontLst>
    <p:embeddedFont>
      <p:font typeface="Cardo Bold" panose="020B0604020202020204" charset="-79"/>
      <p:regular r:id="rId10"/>
    </p:embeddedFont>
    <p:embeddedFont>
      <p:font typeface="Francois One" panose="020B0604020202020204" charset="0"/>
      <p:regular r:id="rId11"/>
    </p:embeddedFont>
    <p:embeddedFont>
      <p:font typeface="Gotu" panose="020B0604020202020204" charset="0"/>
      <p:regular r:id="rId12"/>
    </p:embeddedFont>
    <p:embeddedFont>
      <p:font typeface="Inter" panose="020B0604020202020204" charset="0"/>
      <p:regular r:id="rId13"/>
    </p:embeddedFont>
    <p:embeddedFont>
      <p:font typeface="More Sugar" panose="020B0604020202020204" charset="0"/>
      <p:regular r:id="rId14"/>
    </p:embeddedFont>
    <p:embeddedFont>
      <p:font typeface="Sriracha" panose="020B0604020202020204" charset="-34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41507">
            <a:off x="2365898" y="3473383"/>
            <a:ext cx="13941344" cy="4714709"/>
          </a:xfrm>
          <a:custGeom>
            <a:avLst/>
            <a:gdLst/>
            <a:ahLst/>
            <a:cxnLst/>
            <a:rect l="l" t="t" r="r" b="b"/>
            <a:pathLst>
              <a:path w="13941344" h="4714709">
                <a:moveTo>
                  <a:pt x="0" y="0"/>
                </a:moveTo>
                <a:lnTo>
                  <a:pt x="13941345" y="0"/>
                </a:lnTo>
                <a:lnTo>
                  <a:pt x="13941345" y="4714709"/>
                </a:lnTo>
                <a:lnTo>
                  <a:pt x="0" y="47147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312848" y="2478554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6"/>
                </a:lnTo>
                <a:lnTo>
                  <a:pt x="0" y="17024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274795" y="3774527"/>
            <a:ext cx="13765865" cy="3916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79"/>
              </a:lnSpc>
            </a:pPr>
            <a:r>
              <a:rPr lang="en-US" sz="11199">
                <a:solidFill>
                  <a:srgbClr val="FFFFFF"/>
                </a:solidFill>
                <a:latin typeface="Francois One"/>
              </a:rPr>
              <a:t>ĐỘNG VẬT </a:t>
            </a:r>
          </a:p>
          <a:p>
            <a:pPr algn="ctr">
              <a:lnSpc>
                <a:spcPts val="15679"/>
              </a:lnSpc>
              <a:spcBef>
                <a:spcPct val="0"/>
              </a:spcBef>
            </a:pPr>
            <a:r>
              <a:rPr lang="en-US" sz="11199">
                <a:solidFill>
                  <a:srgbClr val="FFFFFF"/>
                </a:solidFill>
                <a:latin typeface="Francois One"/>
              </a:rPr>
              <a:t>SỐNG Ở ĐÂU?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46413" y="2624948"/>
            <a:ext cx="6648071" cy="1277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13"/>
              </a:lnSpc>
              <a:spcBef>
                <a:spcPct val="0"/>
              </a:spcBef>
            </a:pPr>
            <a:r>
              <a:rPr lang="en-US" sz="7438">
                <a:solidFill>
                  <a:srgbClr val="FFFFFF"/>
                </a:solidFill>
                <a:latin typeface="More Sugar"/>
              </a:rPr>
              <a:t>BÀI 17</a:t>
            </a:r>
          </a:p>
        </p:txBody>
      </p:sp>
      <p:sp>
        <p:nvSpPr>
          <p:cNvPr id="6" name="Freeform 6"/>
          <p:cNvSpPr/>
          <p:nvPr/>
        </p:nvSpPr>
        <p:spPr>
          <a:xfrm>
            <a:off x="4191304" y="-1229223"/>
            <a:ext cx="5483701" cy="3468441"/>
          </a:xfrm>
          <a:custGeom>
            <a:avLst/>
            <a:gdLst/>
            <a:ahLst/>
            <a:cxnLst/>
            <a:rect l="l" t="t" r="r" b="b"/>
            <a:pathLst>
              <a:path w="5483701" h="3468441">
                <a:moveTo>
                  <a:pt x="0" y="0"/>
                </a:moveTo>
                <a:lnTo>
                  <a:pt x="5483701" y="0"/>
                </a:lnTo>
                <a:lnTo>
                  <a:pt x="5483701" y="3468441"/>
                </a:lnTo>
                <a:lnTo>
                  <a:pt x="0" y="34684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524605" y="7592398"/>
            <a:ext cx="5483701" cy="3468441"/>
          </a:xfrm>
          <a:custGeom>
            <a:avLst/>
            <a:gdLst/>
            <a:ahLst/>
            <a:cxnLst/>
            <a:rect l="l" t="t" r="r" b="b"/>
            <a:pathLst>
              <a:path w="5483701" h="3468441">
                <a:moveTo>
                  <a:pt x="0" y="0"/>
                </a:moveTo>
                <a:lnTo>
                  <a:pt x="5483701" y="0"/>
                </a:lnTo>
                <a:lnTo>
                  <a:pt x="5483701" y="3468441"/>
                </a:lnTo>
                <a:lnTo>
                  <a:pt x="0" y="34684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4460803">
            <a:off x="-2833585" y="181818"/>
            <a:ext cx="5350213" cy="4114800"/>
          </a:xfrm>
          <a:custGeom>
            <a:avLst/>
            <a:gdLst/>
            <a:ahLst/>
            <a:cxnLst/>
            <a:rect l="l" t="t" r="r" b="b"/>
            <a:pathLst>
              <a:path w="5350213" h="4114800">
                <a:moveTo>
                  <a:pt x="0" y="0"/>
                </a:moveTo>
                <a:lnTo>
                  <a:pt x="5350213" y="0"/>
                </a:lnTo>
                <a:lnTo>
                  <a:pt x="5350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190651">
            <a:off x="14866251" y="6000083"/>
            <a:ext cx="5350213" cy="4114800"/>
          </a:xfrm>
          <a:custGeom>
            <a:avLst/>
            <a:gdLst/>
            <a:ahLst/>
            <a:cxnLst/>
            <a:rect l="l" t="t" r="r" b="b"/>
            <a:pathLst>
              <a:path w="5350213" h="4114800">
                <a:moveTo>
                  <a:pt x="0" y="0"/>
                </a:moveTo>
                <a:lnTo>
                  <a:pt x="5350212" y="0"/>
                </a:lnTo>
                <a:lnTo>
                  <a:pt x="53502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041659" y="8269990"/>
            <a:ext cx="2891496" cy="2139388"/>
          </a:xfrm>
          <a:custGeom>
            <a:avLst/>
            <a:gdLst/>
            <a:ahLst/>
            <a:cxnLst/>
            <a:rect l="l" t="t" r="r" b="b"/>
            <a:pathLst>
              <a:path w="2891496" h="2139388">
                <a:moveTo>
                  <a:pt x="0" y="0"/>
                </a:moveTo>
                <a:lnTo>
                  <a:pt x="2891496" y="0"/>
                </a:lnTo>
                <a:lnTo>
                  <a:pt x="2891496" y="2139388"/>
                </a:lnTo>
                <a:lnTo>
                  <a:pt x="0" y="213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55860" y="7093640"/>
            <a:ext cx="1977083" cy="3366384"/>
          </a:xfrm>
          <a:custGeom>
            <a:avLst/>
            <a:gdLst/>
            <a:ahLst/>
            <a:cxnLst/>
            <a:rect l="l" t="t" r="r" b="b"/>
            <a:pathLst>
              <a:path w="1977083" h="3366384">
                <a:moveTo>
                  <a:pt x="0" y="0"/>
                </a:moveTo>
                <a:lnTo>
                  <a:pt x="1977083" y="0"/>
                </a:lnTo>
                <a:lnTo>
                  <a:pt x="1977083" y="3366384"/>
                </a:lnTo>
                <a:lnTo>
                  <a:pt x="0" y="33663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9464" y="9203683"/>
            <a:ext cx="1478473" cy="1083317"/>
          </a:xfrm>
          <a:custGeom>
            <a:avLst/>
            <a:gdLst/>
            <a:ahLst/>
            <a:cxnLst/>
            <a:rect l="l" t="t" r="r" b="b"/>
            <a:pathLst>
              <a:path w="1478473" h="1083317">
                <a:moveTo>
                  <a:pt x="0" y="0"/>
                </a:moveTo>
                <a:lnTo>
                  <a:pt x="1478472" y="0"/>
                </a:lnTo>
                <a:lnTo>
                  <a:pt x="1478472" y="1083317"/>
                </a:lnTo>
                <a:lnTo>
                  <a:pt x="0" y="108331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049425" y="345791"/>
            <a:ext cx="1531359" cy="1141350"/>
          </a:xfrm>
          <a:custGeom>
            <a:avLst/>
            <a:gdLst/>
            <a:ahLst/>
            <a:cxnLst/>
            <a:rect l="l" t="t" r="r" b="b"/>
            <a:pathLst>
              <a:path w="1531359" h="1141350">
                <a:moveTo>
                  <a:pt x="0" y="0"/>
                </a:moveTo>
                <a:lnTo>
                  <a:pt x="1531359" y="0"/>
                </a:lnTo>
                <a:lnTo>
                  <a:pt x="1531359" y="1141350"/>
                </a:lnTo>
                <a:lnTo>
                  <a:pt x="0" y="11413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15867108" y="49648"/>
            <a:ext cx="2670343" cy="1446502"/>
          </a:xfrm>
          <a:custGeom>
            <a:avLst/>
            <a:gdLst/>
            <a:ahLst/>
            <a:cxnLst/>
            <a:rect l="l" t="t" r="r" b="b"/>
            <a:pathLst>
              <a:path w="2670343" h="1446502">
                <a:moveTo>
                  <a:pt x="2670343" y="0"/>
                </a:moveTo>
                <a:lnTo>
                  <a:pt x="0" y="0"/>
                </a:lnTo>
                <a:lnTo>
                  <a:pt x="0" y="1446502"/>
                </a:lnTo>
                <a:lnTo>
                  <a:pt x="2670343" y="1446502"/>
                </a:lnTo>
                <a:lnTo>
                  <a:pt x="2670343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4474843" y="772899"/>
            <a:ext cx="1923503" cy="3129961"/>
          </a:xfrm>
          <a:custGeom>
            <a:avLst/>
            <a:gdLst/>
            <a:ahLst/>
            <a:cxnLst/>
            <a:rect l="l" t="t" r="r" b="b"/>
            <a:pathLst>
              <a:path w="1923503" h="3129961">
                <a:moveTo>
                  <a:pt x="1923503" y="0"/>
                </a:moveTo>
                <a:lnTo>
                  <a:pt x="0" y="0"/>
                </a:lnTo>
                <a:lnTo>
                  <a:pt x="0" y="3129960"/>
                </a:lnTo>
                <a:lnTo>
                  <a:pt x="1923503" y="3129960"/>
                </a:lnTo>
                <a:lnTo>
                  <a:pt x="1923503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15896" y="7473039"/>
            <a:ext cx="3793383" cy="3570522"/>
          </a:xfrm>
          <a:custGeom>
            <a:avLst/>
            <a:gdLst/>
            <a:ahLst/>
            <a:cxnLst/>
            <a:rect l="l" t="t" r="r" b="b"/>
            <a:pathLst>
              <a:path w="3793383" h="3570522">
                <a:moveTo>
                  <a:pt x="0" y="0"/>
                </a:moveTo>
                <a:lnTo>
                  <a:pt x="3793383" y="0"/>
                </a:lnTo>
                <a:lnTo>
                  <a:pt x="3793383" y="3570522"/>
                </a:lnTo>
                <a:lnTo>
                  <a:pt x="0" y="35705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809056" y="6066045"/>
            <a:ext cx="3947147" cy="3192255"/>
          </a:xfrm>
          <a:custGeom>
            <a:avLst/>
            <a:gdLst/>
            <a:ahLst/>
            <a:cxnLst/>
            <a:rect l="l" t="t" r="r" b="b"/>
            <a:pathLst>
              <a:path w="3947147" h="3192255">
                <a:moveTo>
                  <a:pt x="0" y="0"/>
                </a:moveTo>
                <a:lnTo>
                  <a:pt x="3947148" y="0"/>
                </a:lnTo>
                <a:lnTo>
                  <a:pt x="3947148" y="3192255"/>
                </a:lnTo>
                <a:lnTo>
                  <a:pt x="0" y="31922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86864" y="2929988"/>
            <a:ext cx="6618815" cy="6179902"/>
          </a:xfrm>
          <a:custGeom>
            <a:avLst/>
            <a:gdLst/>
            <a:ahLst/>
            <a:cxnLst/>
            <a:rect l="l" t="t" r="r" b="b"/>
            <a:pathLst>
              <a:path w="6618815" h="6179902">
                <a:moveTo>
                  <a:pt x="0" y="0"/>
                </a:moveTo>
                <a:lnTo>
                  <a:pt x="6618815" y="0"/>
                </a:lnTo>
                <a:lnTo>
                  <a:pt x="6618815" y="6179902"/>
                </a:lnTo>
                <a:lnTo>
                  <a:pt x="0" y="61799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374982" y="2929988"/>
            <a:ext cx="8221216" cy="6272113"/>
          </a:xfrm>
          <a:custGeom>
            <a:avLst/>
            <a:gdLst/>
            <a:ahLst/>
            <a:cxnLst/>
            <a:rect l="l" t="t" r="r" b="b"/>
            <a:pathLst>
              <a:path w="8221216" h="6272113">
                <a:moveTo>
                  <a:pt x="0" y="0"/>
                </a:moveTo>
                <a:lnTo>
                  <a:pt x="8221217" y="0"/>
                </a:lnTo>
                <a:lnTo>
                  <a:pt x="8221217" y="6272113"/>
                </a:lnTo>
                <a:lnTo>
                  <a:pt x="0" y="62721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25396" y="128203"/>
            <a:ext cx="910113" cy="962261"/>
          </a:xfrm>
          <a:custGeom>
            <a:avLst/>
            <a:gdLst/>
            <a:ahLst/>
            <a:cxnLst/>
            <a:rect l="l" t="t" r="r" b="b"/>
            <a:pathLst>
              <a:path w="910113" h="962261">
                <a:moveTo>
                  <a:pt x="0" y="0"/>
                </a:moveTo>
                <a:lnTo>
                  <a:pt x="910113" y="0"/>
                </a:lnTo>
                <a:lnTo>
                  <a:pt x="910113" y="962261"/>
                </a:lnTo>
                <a:lnTo>
                  <a:pt x="0" y="9622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724" t="-10170" b="-101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khám phá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38046" y="1336580"/>
            <a:ext cx="16473872" cy="220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1. Chỉ và nói tên các con vật mà em quan sát được trong hình dưới đây. Chúng sống ở đâu?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5396" y="128203"/>
            <a:ext cx="910113" cy="962261"/>
          </a:xfrm>
          <a:custGeom>
            <a:avLst/>
            <a:gdLst/>
            <a:ahLst/>
            <a:cxnLst/>
            <a:rect l="l" t="t" r="r" b="b"/>
            <a:pathLst>
              <a:path w="910113" h="962261">
                <a:moveTo>
                  <a:pt x="0" y="0"/>
                </a:moveTo>
                <a:lnTo>
                  <a:pt x="910113" y="0"/>
                </a:lnTo>
                <a:lnTo>
                  <a:pt x="910113" y="962261"/>
                </a:lnTo>
                <a:lnTo>
                  <a:pt x="0" y="9622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724" t="-10170" b="-101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khám phá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38046" y="1336580"/>
            <a:ext cx="16473872" cy="146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2. Các con vật đó sống ở môi trường trên cạn hay dưới nước?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86864" y="2929988"/>
            <a:ext cx="6618815" cy="6179902"/>
          </a:xfrm>
          <a:custGeom>
            <a:avLst/>
            <a:gdLst/>
            <a:ahLst/>
            <a:cxnLst/>
            <a:rect l="l" t="t" r="r" b="b"/>
            <a:pathLst>
              <a:path w="6618815" h="6179902">
                <a:moveTo>
                  <a:pt x="0" y="0"/>
                </a:moveTo>
                <a:lnTo>
                  <a:pt x="6618815" y="0"/>
                </a:lnTo>
                <a:lnTo>
                  <a:pt x="6618815" y="6179902"/>
                </a:lnTo>
                <a:lnTo>
                  <a:pt x="0" y="6179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374982" y="2929988"/>
            <a:ext cx="8221216" cy="6272113"/>
          </a:xfrm>
          <a:custGeom>
            <a:avLst/>
            <a:gdLst/>
            <a:ahLst/>
            <a:cxnLst/>
            <a:rect l="l" t="t" r="r" b="b"/>
            <a:pathLst>
              <a:path w="8221216" h="6272113">
                <a:moveTo>
                  <a:pt x="0" y="0"/>
                </a:moveTo>
                <a:lnTo>
                  <a:pt x="8221217" y="0"/>
                </a:lnTo>
                <a:lnTo>
                  <a:pt x="8221217" y="6272113"/>
                </a:lnTo>
                <a:lnTo>
                  <a:pt x="0" y="62721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5200518" y="2111720"/>
            <a:ext cx="3693015" cy="4021439"/>
            <a:chOff x="0" y="0"/>
            <a:chExt cx="972646" cy="10591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72646" cy="1059144"/>
            </a:xfrm>
            <a:custGeom>
              <a:avLst/>
              <a:gdLst/>
              <a:ahLst/>
              <a:cxnLst/>
              <a:rect l="l" t="t" r="r" b="b"/>
              <a:pathLst>
                <a:path w="972646" h="1059144">
                  <a:moveTo>
                    <a:pt x="106915" y="0"/>
                  </a:moveTo>
                  <a:lnTo>
                    <a:pt x="865731" y="0"/>
                  </a:lnTo>
                  <a:cubicBezTo>
                    <a:pt x="924779" y="0"/>
                    <a:pt x="972646" y="47867"/>
                    <a:pt x="972646" y="106915"/>
                  </a:cubicBezTo>
                  <a:lnTo>
                    <a:pt x="972646" y="952229"/>
                  </a:lnTo>
                  <a:cubicBezTo>
                    <a:pt x="972646" y="1011277"/>
                    <a:pt x="924779" y="1059144"/>
                    <a:pt x="865731" y="1059144"/>
                  </a:cubicBezTo>
                  <a:lnTo>
                    <a:pt x="106915" y="1059144"/>
                  </a:lnTo>
                  <a:cubicBezTo>
                    <a:pt x="47867" y="1059144"/>
                    <a:pt x="0" y="1011277"/>
                    <a:pt x="0" y="952229"/>
                  </a:cubicBezTo>
                  <a:lnTo>
                    <a:pt x="0" y="106915"/>
                  </a:lnTo>
                  <a:cubicBezTo>
                    <a:pt x="0" y="47867"/>
                    <a:pt x="47867" y="0"/>
                    <a:pt x="106915" y="0"/>
                  </a:cubicBezTo>
                  <a:close/>
                </a:path>
              </a:pathLst>
            </a:custGeom>
            <a:solidFill>
              <a:srgbClr val="FADEE9">
                <a:alpha val="64706"/>
              </a:srgbClr>
            </a:solidFill>
            <a:ln w="66675" cap="rnd">
              <a:solidFill>
                <a:srgbClr val="000000">
                  <a:alpha val="64706"/>
                </a:srgbClr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724754" y="2395495"/>
            <a:ext cx="3168778" cy="3906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Gotu"/>
              </a:rPr>
              <a:t>-con </a:t>
            </a:r>
            <a:r>
              <a:rPr lang="en-US" sz="3699" dirty="0" err="1">
                <a:solidFill>
                  <a:srgbClr val="000000"/>
                </a:solidFill>
                <a:latin typeface="Gotu"/>
              </a:rPr>
              <a:t>vịt</a:t>
            </a:r>
            <a:endParaRPr lang="en-US" sz="3699" dirty="0">
              <a:solidFill>
                <a:srgbClr val="000000"/>
              </a:solidFill>
              <a:latin typeface="Gotu"/>
            </a:endParaRPr>
          </a:p>
          <a:p>
            <a:pPr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Gotu"/>
              </a:rPr>
              <a:t>-con </a:t>
            </a:r>
            <a:r>
              <a:rPr lang="en-US" sz="3699" dirty="0" err="1">
                <a:solidFill>
                  <a:srgbClr val="000000"/>
                </a:solidFill>
                <a:latin typeface="Gotu"/>
              </a:rPr>
              <a:t>ếch</a:t>
            </a:r>
            <a:endParaRPr lang="en-US" sz="3699" dirty="0">
              <a:solidFill>
                <a:srgbClr val="000000"/>
              </a:solidFill>
              <a:latin typeface="Gotu"/>
            </a:endParaRPr>
          </a:p>
          <a:p>
            <a:pPr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Gotu"/>
              </a:rPr>
              <a:t>-con </a:t>
            </a:r>
            <a:r>
              <a:rPr lang="en-US" sz="3699" dirty="0" err="1">
                <a:solidFill>
                  <a:srgbClr val="000000"/>
                </a:solidFill>
                <a:latin typeface="Gotu"/>
              </a:rPr>
              <a:t>cá</a:t>
            </a:r>
            <a:endParaRPr lang="en-US" sz="3699" dirty="0">
              <a:solidFill>
                <a:srgbClr val="000000"/>
              </a:solidFill>
              <a:latin typeface="Gotu"/>
            </a:endParaRPr>
          </a:p>
          <a:p>
            <a:pPr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Gotu"/>
              </a:rPr>
              <a:t>-con </a:t>
            </a:r>
            <a:r>
              <a:rPr lang="en-US" sz="3699" dirty="0" err="1">
                <a:solidFill>
                  <a:srgbClr val="000000"/>
                </a:solidFill>
                <a:latin typeface="Gotu"/>
              </a:rPr>
              <a:t>tôm</a:t>
            </a:r>
            <a:endParaRPr lang="en-US" sz="3699" dirty="0">
              <a:solidFill>
                <a:srgbClr val="000000"/>
              </a:solidFill>
              <a:latin typeface="Gotu"/>
            </a:endParaRPr>
          </a:p>
          <a:p>
            <a:pPr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Gotu"/>
              </a:rPr>
              <a:t>-con </a:t>
            </a:r>
            <a:r>
              <a:rPr lang="en-US" sz="3699" dirty="0" err="1">
                <a:solidFill>
                  <a:srgbClr val="000000"/>
                </a:solidFill>
                <a:latin typeface="Gotu"/>
              </a:rPr>
              <a:t>cua</a:t>
            </a:r>
            <a:endParaRPr lang="en-US" sz="3699" dirty="0">
              <a:solidFill>
                <a:srgbClr val="000000"/>
              </a:solidFill>
              <a:latin typeface="Gotu"/>
            </a:endParaRPr>
          </a:p>
          <a:p>
            <a:pPr>
              <a:lnSpc>
                <a:spcPts val="5179"/>
              </a:lnSpc>
            </a:pPr>
            <a:endParaRPr lang="en-US" sz="3699" dirty="0">
              <a:solidFill>
                <a:srgbClr val="000000"/>
              </a:solidFill>
              <a:latin typeface="Gotu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4594985" y="2044606"/>
            <a:ext cx="3693015" cy="4021439"/>
            <a:chOff x="0" y="0"/>
            <a:chExt cx="972646" cy="105914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72646" cy="1059144"/>
            </a:xfrm>
            <a:custGeom>
              <a:avLst/>
              <a:gdLst/>
              <a:ahLst/>
              <a:cxnLst/>
              <a:rect l="l" t="t" r="r" b="b"/>
              <a:pathLst>
                <a:path w="972646" h="1059144">
                  <a:moveTo>
                    <a:pt x="62891" y="0"/>
                  </a:moveTo>
                  <a:lnTo>
                    <a:pt x="909755" y="0"/>
                  </a:lnTo>
                  <a:cubicBezTo>
                    <a:pt x="944489" y="0"/>
                    <a:pt x="972646" y="28157"/>
                    <a:pt x="972646" y="62891"/>
                  </a:cubicBezTo>
                  <a:lnTo>
                    <a:pt x="972646" y="996253"/>
                  </a:lnTo>
                  <a:cubicBezTo>
                    <a:pt x="972646" y="1030987"/>
                    <a:pt x="944489" y="1059144"/>
                    <a:pt x="909755" y="1059144"/>
                  </a:cubicBezTo>
                  <a:lnTo>
                    <a:pt x="62891" y="1059144"/>
                  </a:lnTo>
                  <a:cubicBezTo>
                    <a:pt x="28157" y="1059144"/>
                    <a:pt x="0" y="1030987"/>
                    <a:pt x="0" y="996253"/>
                  </a:cubicBezTo>
                  <a:lnTo>
                    <a:pt x="0" y="62891"/>
                  </a:lnTo>
                  <a:cubicBezTo>
                    <a:pt x="0" y="28157"/>
                    <a:pt x="28157" y="0"/>
                    <a:pt x="62891" y="0"/>
                  </a:cubicBezTo>
                  <a:close/>
                </a:path>
              </a:pathLst>
            </a:custGeom>
            <a:solidFill>
              <a:srgbClr val="FFE6E6">
                <a:alpha val="64706"/>
              </a:srgbClr>
            </a:solidFill>
            <a:ln w="66675" cap="rnd">
              <a:solidFill>
                <a:srgbClr val="000000">
                  <a:alpha val="64706"/>
                </a:srgbClr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857103" y="2395495"/>
            <a:ext cx="3168778" cy="3906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Gotu"/>
              </a:rPr>
              <a:t>-con </a:t>
            </a:r>
            <a:r>
              <a:rPr lang="en-US" sz="3699" dirty="0" err="1">
                <a:solidFill>
                  <a:srgbClr val="000000"/>
                </a:solidFill>
                <a:latin typeface="Gotu"/>
              </a:rPr>
              <a:t>chim</a:t>
            </a:r>
            <a:endParaRPr lang="en-US" sz="3699" dirty="0">
              <a:solidFill>
                <a:srgbClr val="000000"/>
              </a:solidFill>
              <a:latin typeface="Gotu"/>
            </a:endParaRPr>
          </a:p>
          <a:p>
            <a:pPr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Gotu"/>
              </a:rPr>
              <a:t>-con </a:t>
            </a:r>
            <a:r>
              <a:rPr lang="en-US" sz="3699" dirty="0" err="1">
                <a:solidFill>
                  <a:srgbClr val="000000"/>
                </a:solidFill>
                <a:latin typeface="Gotu"/>
              </a:rPr>
              <a:t>chuồn</a:t>
            </a:r>
            <a:r>
              <a:rPr lang="en-US" sz="3699" dirty="0">
                <a:solidFill>
                  <a:srgbClr val="000000"/>
                </a:solidFill>
                <a:latin typeface="Gotu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Gotu"/>
              </a:rPr>
              <a:t>chuồn</a:t>
            </a:r>
            <a:endParaRPr lang="en-US" sz="3699" dirty="0">
              <a:solidFill>
                <a:srgbClr val="000000"/>
              </a:solidFill>
              <a:latin typeface="Gotu"/>
            </a:endParaRPr>
          </a:p>
          <a:p>
            <a:pPr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Gotu"/>
              </a:rPr>
              <a:t>-con </a:t>
            </a:r>
            <a:r>
              <a:rPr lang="en-US" sz="3699" dirty="0" err="1">
                <a:solidFill>
                  <a:srgbClr val="000000"/>
                </a:solidFill>
                <a:latin typeface="Gotu"/>
              </a:rPr>
              <a:t>ong</a:t>
            </a:r>
            <a:endParaRPr lang="en-US" sz="3699" dirty="0">
              <a:solidFill>
                <a:srgbClr val="000000"/>
              </a:solidFill>
              <a:latin typeface="Gotu"/>
            </a:endParaRPr>
          </a:p>
          <a:p>
            <a:pPr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Gotu"/>
              </a:rPr>
              <a:t>-con </a:t>
            </a:r>
            <a:r>
              <a:rPr lang="en-US" sz="3699" dirty="0" err="1">
                <a:solidFill>
                  <a:srgbClr val="000000"/>
                </a:solidFill>
                <a:latin typeface="Gotu"/>
              </a:rPr>
              <a:t>bò</a:t>
            </a:r>
            <a:endParaRPr lang="en-US" sz="3699" dirty="0">
              <a:solidFill>
                <a:srgbClr val="000000"/>
              </a:solidFill>
              <a:latin typeface="Gotu"/>
            </a:endParaRPr>
          </a:p>
          <a:p>
            <a:pPr>
              <a:lnSpc>
                <a:spcPts val="5179"/>
              </a:lnSpc>
            </a:pPr>
            <a:endParaRPr lang="en-US" sz="3699" dirty="0">
              <a:solidFill>
                <a:srgbClr val="000000"/>
              </a:solidFill>
              <a:latin typeface="Got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531" y="224932"/>
            <a:ext cx="985326" cy="1010808"/>
          </a:xfrm>
          <a:custGeom>
            <a:avLst/>
            <a:gdLst/>
            <a:ahLst/>
            <a:cxnLst/>
            <a:rect l="l" t="t" r="r" b="b"/>
            <a:pathLst>
              <a:path w="985326" h="1010808">
                <a:moveTo>
                  <a:pt x="0" y="0"/>
                </a:moveTo>
                <a:lnTo>
                  <a:pt x="985325" y="0"/>
                </a:lnTo>
                <a:lnTo>
                  <a:pt x="985325" y="1010809"/>
                </a:lnTo>
                <a:lnTo>
                  <a:pt x="0" y="1010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433282" y="2483195"/>
            <a:ext cx="10632023" cy="7368635"/>
          </a:xfrm>
          <a:custGeom>
            <a:avLst/>
            <a:gdLst/>
            <a:ahLst/>
            <a:cxnLst/>
            <a:rect l="l" t="t" r="r" b="b"/>
            <a:pathLst>
              <a:path w="10632023" h="7368635">
                <a:moveTo>
                  <a:pt x="0" y="0"/>
                </a:moveTo>
                <a:lnTo>
                  <a:pt x="10632023" y="0"/>
                </a:lnTo>
                <a:lnTo>
                  <a:pt x="10632023" y="7368635"/>
                </a:lnTo>
                <a:lnTo>
                  <a:pt x="0" y="736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thực hành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38046" y="1336580"/>
            <a:ext cx="16473872" cy="220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1. Nơi em đangsống có những con vật gì? Chúng sống ở môi trường nào?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531" y="224932"/>
            <a:ext cx="985326" cy="1010808"/>
          </a:xfrm>
          <a:custGeom>
            <a:avLst/>
            <a:gdLst/>
            <a:ahLst/>
            <a:cxnLst/>
            <a:rect l="l" t="t" r="r" b="b"/>
            <a:pathLst>
              <a:path w="985326" h="1010808">
                <a:moveTo>
                  <a:pt x="0" y="0"/>
                </a:moveTo>
                <a:lnTo>
                  <a:pt x="985325" y="0"/>
                </a:lnTo>
                <a:lnTo>
                  <a:pt x="985325" y="1010809"/>
                </a:lnTo>
                <a:lnTo>
                  <a:pt x="0" y="1010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85812" y="3119133"/>
            <a:ext cx="6876227" cy="6139167"/>
          </a:xfrm>
          <a:custGeom>
            <a:avLst/>
            <a:gdLst/>
            <a:ahLst/>
            <a:cxnLst/>
            <a:rect l="l" t="t" r="r" b="b"/>
            <a:pathLst>
              <a:path w="6876227" h="6139167">
                <a:moveTo>
                  <a:pt x="0" y="0"/>
                </a:moveTo>
                <a:lnTo>
                  <a:pt x="6876226" y="0"/>
                </a:lnTo>
                <a:lnTo>
                  <a:pt x="6876226" y="6139167"/>
                </a:lnTo>
                <a:lnTo>
                  <a:pt x="0" y="61391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thực hành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38046" y="1336580"/>
            <a:ext cx="16473872" cy="220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2. Đặt và trả lời câu hỏi về tên và nơi sống của các con vật trong mỗi hình sau: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665526" y="3245956"/>
            <a:ext cx="6669572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B4848"/>
                </a:solidFill>
                <a:latin typeface="Inter"/>
              </a:rPr>
              <a:t>• Đây là con vật gì?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B4848"/>
              </a:solidFill>
              <a:latin typeface="Inte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665526" y="4365220"/>
            <a:ext cx="7388561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B4848"/>
                </a:solidFill>
                <a:latin typeface="Inter"/>
              </a:rPr>
              <a:t>•Con vật này sống ở đâu?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B4848"/>
              </a:solidFill>
              <a:latin typeface="Inter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7689257" y="5917796"/>
            <a:ext cx="9922661" cy="1254544"/>
            <a:chOff x="0" y="0"/>
            <a:chExt cx="2613376" cy="3304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13376" cy="330415"/>
            </a:xfrm>
            <a:custGeom>
              <a:avLst/>
              <a:gdLst/>
              <a:ahLst/>
              <a:cxnLst/>
              <a:rect l="l" t="t" r="r" b="b"/>
              <a:pathLst>
                <a:path w="2613376" h="330415">
                  <a:moveTo>
                    <a:pt x="39792" y="0"/>
                  </a:moveTo>
                  <a:lnTo>
                    <a:pt x="2573584" y="0"/>
                  </a:lnTo>
                  <a:cubicBezTo>
                    <a:pt x="2595561" y="0"/>
                    <a:pt x="2613376" y="17815"/>
                    <a:pt x="2613376" y="39792"/>
                  </a:cubicBezTo>
                  <a:lnTo>
                    <a:pt x="2613376" y="290623"/>
                  </a:lnTo>
                  <a:cubicBezTo>
                    <a:pt x="2613376" y="301177"/>
                    <a:pt x="2609183" y="311298"/>
                    <a:pt x="2601721" y="318760"/>
                  </a:cubicBezTo>
                  <a:cubicBezTo>
                    <a:pt x="2594259" y="326223"/>
                    <a:pt x="2584138" y="330415"/>
                    <a:pt x="2573584" y="330415"/>
                  </a:cubicBezTo>
                  <a:lnTo>
                    <a:pt x="39792" y="330415"/>
                  </a:lnTo>
                  <a:cubicBezTo>
                    <a:pt x="17815" y="330415"/>
                    <a:pt x="0" y="312600"/>
                    <a:pt x="0" y="290623"/>
                  </a:cubicBezTo>
                  <a:lnTo>
                    <a:pt x="0" y="39792"/>
                  </a:lnTo>
                  <a:cubicBezTo>
                    <a:pt x="0" y="17815"/>
                    <a:pt x="17815" y="0"/>
                    <a:pt x="39792" y="0"/>
                  </a:cubicBezTo>
                  <a:close/>
                </a:path>
              </a:pathLst>
            </a:custGeom>
            <a:solidFill>
              <a:srgbClr val="FFDED7"/>
            </a:solidFill>
            <a:ln w="38100" cap="rnd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290670" y="6086112"/>
            <a:ext cx="8968630" cy="1393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0"/>
              </a:lnSpc>
            </a:pPr>
            <a:r>
              <a:rPr lang="en-US" sz="4300" dirty="0">
                <a:solidFill>
                  <a:srgbClr val="000000"/>
                </a:solidFill>
                <a:latin typeface="Inter"/>
              </a:rPr>
              <a:t>Hình 1: Con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hổ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sống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ở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trong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rừng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.</a:t>
            </a:r>
          </a:p>
          <a:p>
            <a:pPr>
              <a:lnSpc>
                <a:spcPts val="5590"/>
              </a:lnSpc>
            </a:pPr>
            <a:endParaRPr lang="en-US" sz="4300" dirty="0">
              <a:solidFill>
                <a:srgbClr val="000000"/>
              </a:solidFill>
              <a:latin typeface="In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531" y="224932"/>
            <a:ext cx="985326" cy="1010808"/>
          </a:xfrm>
          <a:custGeom>
            <a:avLst/>
            <a:gdLst/>
            <a:ahLst/>
            <a:cxnLst/>
            <a:rect l="l" t="t" r="r" b="b"/>
            <a:pathLst>
              <a:path w="985326" h="1010808">
                <a:moveTo>
                  <a:pt x="0" y="0"/>
                </a:moveTo>
                <a:lnTo>
                  <a:pt x="985325" y="0"/>
                </a:lnTo>
                <a:lnTo>
                  <a:pt x="985325" y="1010809"/>
                </a:lnTo>
                <a:lnTo>
                  <a:pt x="0" y="1010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689257" y="5917796"/>
            <a:ext cx="9922661" cy="1752306"/>
            <a:chOff x="0" y="0"/>
            <a:chExt cx="2613376" cy="4615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13376" cy="461513"/>
            </a:xfrm>
            <a:custGeom>
              <a:avLst/>
              <a:gdLst/>
              <a:ahLst/>
              <a:cxnLst/>
              <a:rect l="l" t="t" r="r" b="b"/>
              <a:pathLst>
                <a:path w="2613376" h="461513">
                  <a:moveTo>
                    <a:pt x="39792" y="0"/>
                  </a:moveTo>
                  <a:lnTo>
                    <a:pt x="2573584" y="0"/>
                  </a:lnTo>
                  <a:cubicBezTo>
                    <a:pt x="2595561" y="0"/>
                    <a:pt x="2613376" y="17815"/>
                    <a:pt x="2613376" y="39792"/>
                  </a:cubicBezTo>
                  <a:lnTo>
                    <a:pt x="2613376" y="421721"/>
                  </a:lnTo>
                  <a:cubicBezTo>
                    <a:pt x="2613376" y="443697"/>
                    <a:pt x="2595561" y="461513"/>
                    <a:pt x="2573584" y="461513"/>
                  </a:cubicBezTo>
                  <a:lnTo>
                    <a:pt x="39792" y="461513"/>
                  </a:lnTo>
                  <a:cubicBezTo>
                    <a:pt x="17815" y="461513"/>
                    <a:pt x="0" y="443697"/>
                    <a:pt x="0" y="421721"/>
                  </a:cubicBezTo>
                  <a:lnTo>
                    <a:pt x="0" y="39792"/>
                  </a:lnTo>
                  <a:cubicBezTo>
                    <a:pt x="0" y="17815"/>
                    <a:pt x="17815" y="0"/>
                    <a:pt x="39792" y="0"/>
                  </a:cubicBezTo>
                  <a:close/>
                </a:path>
              </a:pathLst>
            </a:custGeom>
            <a:solidFill>
              <a:srgbClr val="FFDED7"/>
            </a:solidFill>
            <a:ln w="38100" cap="rnd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8531" y="3172611"/>
            <a:ext cx="6874231" cy="6085689"/>
          </a:xfrm>
          <a:custGeom>
            <a:avLst/>
            <a:gdLst/>
            <a:ahLst/>
            <a:cxnLst/>
            <a:rect l="l" t="t" r="r" b="b"/>
            <a:pathLst>
              <a:path w="6874231" h="6085689">
                <a:moveTo>
                  <a:pt x="0" y="0"/>
                </a:moveTo>
                <a:lnTo>
                  <a:pt x="6874230" y="0"/>
                </a:lnTo>
                <a:lnTo>
                  <a:pt x="6874230" y="6085689"/>
                </a:lnTo>
                <a:lnTo>
                  <a:pt x="0" y="6085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thực hành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38046" y="1336580"/>
            <a:ext cx="16473872" cy="220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2. Đặt và trả lời câu hỏi về tên và nơi sống của các con vật trong mỗi hình sau: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665526" y="3245956"/>
            <a:ext cx="6669572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B4848"/>
                </a:solidFill>
                <a:latin typeface="Inter"/>
              </a:rPr>
              <a:t>• Đây là con vật gì?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B4848"/>
              </a:solidFill>
              <a:latin typeface="Inte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665526" y="4365220"/>
            <a:ext cx="7388561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B4848"/>
                </a:solidFill>
                <a:latin typeface="Inter"/>
              </a:rPr>
              <a:t>•Con vật này sống ở đâu?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B4848"/>
              </a:solidFill>
              <a:latin typeface="Inte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290670" y="6086112"/>
            <a:ext cx="8968630" cy="2070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0"/>
              </a:lnSpc>
            </a:pPr>
            <a:r>
              <a:rPr lang="en-US" sz="4300" dirty="0">
                <a:solidFill>
                  <a:srgbClr val="000000"/>
                </a:solidFill>
                <a:latin typeface="Inter"/>
              </a:rPr>
              <a:t>Hình 2: Con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cá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heo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sống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ở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dưới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biển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,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đại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dương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.</a:t>
            </a:r>
          </a:p>
          <a:p>
            <a:pPr>
              <a:lnSpc>
                <a:spcPts val="5330"/>
              </a:lnSpc>
            </a:pPr>
            <a:endParaRPr lang="en-US" sz="4300" dirty="0">
              <a:solidFill>
                <a:srgbClr val="000000"/>
              </a:solidFill>
              <a:latin typeface="In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531" y="224932"/>
            <a:ext cx="985326" cy="1010808"/>
          </a:xfrm>
          <a:custGeom>
            <a:avLst/>
            <a:gdLst/>
            <a:ahLst/>
            <a:cxnLst/>
            <a:rect l="l" t="t" r="r" b="b"/>
            <a:pathLst>
              <a:path w="985326" h="1010808">
                <a:moveTo>
                  <a:pt x="0" y="0"/>
                </a:moveTo>
                <a:lnTo>
                  <a:pt x="985325" y="0"/>
                </a:lnTo>
                <a:lnTo>
                  <a:pt x="985325" y="1010809"/>
                </a:lnTo>
                <a:lnTo>
                  <a:pt x="0" y="1010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689257" y="5917796"/>
            <a:ext cx="9922661" cy="1254544"/>
            <a:chOff x="0" y="0"/>
            <a:chExt cx="2613376" cy="3304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13376" cy="330415"/>
            </a:xfrm>
            <a:custGeom>
              <a:avLst/>
              <a:gdLst/>
              <a:ahLst/>
              <a:cxnLst/>
              <a:rect l="l" t="t" r="r" b="b"/>
              <a:pathLst>
                <a:path w="2613376" h="330415">
                  <a:moveTo>
                    <a:pt x="39792" y="0"/>
                  </a:moveTo>
                  <a:lnTo>
                    <a:pt x="2573584" y="0"/>
                  </a:lnTo>
                  <a:cubicBezTo>
                    <a:pt x="2595561" y="0"/>
                    <a:pt x="2613376" y="17815"/>
                    <a:pt x="2613376" y="39792"/>
                  </a:cubicBezTo>
                  <a:lnTo>
                    <a:pt x="2613376" y="290623"/>
                  </a:lnTo>
                  <a:cubicBezTo>
                    <a:pt x="2613376" y="301177"/>
                    <a:pt x="2609183" y="311298"/>
                    <a:pt x="2601721" y="318760"/>
                  </a:cubicBezTo>
                  <a:cubicBezTo>
                    <a:pt x="2594259" y="326223"/>
                    <a:pt x="2584138" y="330415"/>
                    <a:pt x="2573584" y="330415"/>
                  </a:cubicBezTo>
                  <a:lnTo>
                    <a:pt x="39792" y="330415"/>
                  </a:lnTo>
                  <a:cubicBezTo>
                    <a:pt x="17815" y="330415"/>
                    <a:pt x="0" y="312600"/>
                    <a:pt x="0" y="290623"/>
                  </a:cubicBezTo>
                  <a:lnTo>
                    <a:pt x="0" y="39792"/>
                  </a:lnTo>
                  <a:cubicBezTo>
                    <a:pt x="0" y="17815"/>
                    <a:pt x="17815" y="0"/>
                    <a:pt x="39792" y="0"/>
                  </a:cubicBezTo>
                  <a:close/>
                </a:path>
              </a:pathLst>
            </a:custGeom>
            <a:solidFill>
              <a:srgbClr val="FFDED7"/>
            </a:solidFill>
            <a:ln w="38100" cap="rnd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77856" y="3331681"/>
            <a:ext cx="6700515" cy="6183743"/>
          </a:xfrm>
          <a:custGeom>
            <a:avLst/>
            <a:gdLst/>
            <a:ahLst/>
            <a:cxnLst/>
            <a:rect l="l" t="t" r="r" b="b"/>
            <a:pathLst>
              <a:path w="6700515" h="6183743">
                <a:moveTo>
                  <a:pt x="0" y="0"/>
                </a:moveTo>
                <a:lnTo>
                  <a:pt x="6700514" y="0"/>
                </a:lnTo>
                <a:lnTo>
                  <a:pt x="6700514" y="6183742"/>
                </a:lnTo>
                <a:lnTo>
                  <a:pt x="0" y="6183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thực hành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38046" y="1336580"/>
            <a:ext cx="16473872" cy="220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2. Đặt và trả lời câu hỏi về tên và nơi sống của các con vật trong mỗi hình sau: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665526" y="3245956"/>
            <a:ext cx="6669572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B4848"/>
                </a:solidFill>
                <a:latin typeface="Inter"/>
              </a:rPr>
              <a:t>• Đây là con vật gì?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B4848"/>
              </a:solidFill>
              <a:latin typeface="Inte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665526" y="4365220"/>
            <a:ext cx="7388561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B4848"/>
                </a:solidFill>
                <a:latin typeface="Inter"/>
              </a:rPr>
              <a:t>•Con vật này sống ở đâu?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B4848"/>
              </a:solidFill>
              <a:latin typeface="Inte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290670" y="6086112"/>
            <a:ext cx="8968630" cy="1393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0"/>
              </a:lnSpc>
            </a:pPr>
            <a:r>
              <a:rPr lang="en-US" sz="4300" dirty="0">
                <a:solidFill>
                  <a:srgbClr val="000000"/>
                </a:solidFill>
                <a:latin typeface="Inter"/>
              </a:rPr>
              <a:t>Hình 3: Con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voi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sống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ở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trong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rừng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.</a:t>
            </a:r>
          </a:p>
          <a:p>
            <a:pPr>
              <a:lnSpc>
                <a:spcPts val="5590"/>
              </a:lnSpc>
            </a:pPr>
            <a:endParaRPr lang="en-US" sz="4300" dirty="0">
              <a:solidFill>
                <a:srgbClr val="000000"/>
              </a:solidFill>
              <a:latin typeface="In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531" y="224932"/>
            <a:ext cx="985326" cy="1010808"/>
          </a:xfrm>
          <a:custGeom>
            <a:avLst/>
            <a:gdLst/>
            <a:ahLst/>
            <a:cxnLst/>
            <a:rect l="l" t="t" r="r" b="b"/>
            <a:pathLst>
              <a:path w="985326" h="1010808">
                <a:moveTo>
                  <a:pt x="0" y="0"/>
                </a:moveTo>
                <a:lnTo>
                  <a:pt x="985325" y="0"/>
                </a:lnTo>
                <a:lnTo>
                  <a:pt x="985325" y="1010809"/>
                </a:lnTo>
                <a:lnTo>
                  <a:pt x="0" y="1010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689257" y="5917796"/>
            <a:ext cx="9922661" cy="1696999"/>
            <a:chOff x="0" y="0"/>
            <a:chExt cx="2613376" cy="4469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13376" cy="446946"/>
            </a:xfrm>
            <a:custGeom>
              <a:avLst/>
              <a:gdLst/>
              <a:ahLst/>
              <a:cxnLst/>
              <a:rect l="l" t="t" r="r" b="b"/>
              <a:pathLst>
                <a:path w="2613376" h="446946">
                  <a:moveTo>
                    <a:pt x="39792" y="0"/>
                  </a:moveTo>
                  <a:lnTo>
                    <a:pt x="2573584" y="0"/>
                  </a:lnTo>
                  <a:cubicBezTo>
                    <a:pt x="2595561" y="0"/>
                    <a:pt x="2613376" y="17815"/>
                    <a:pt x="2613376" y="39792"/>
                  </a:cubicBezTo>
                  <a:lnTo>
                    <a:pt x="2613376" y="407155"/>
                  </a:lnTo>
                  <a:cubicBezTo>
                    <a:pt x="2613376" y="429131"/>
                    <a:pt x="2595561" y="446946"/>
                    <a:pt x="2573584" y="446946"/>
                  </a:cubicBezTo>
                  <a:lnTo>
                    <a:pt x="39792" y="446946"/>
                  </a:lnTo>
                  <a:cubicBezTo>
                    <a:pt x="17815" y="446946"/>
                    <a:pt x="0" y="429131"/>
                    <a:pt x="0" y="407155"/>
                  </a:cubicBezTo>
                  <a:lnTo>
                    <a:pt x="0" y="39792"/>
                  </a:lnTo>
                  <a:cubicBezTo>
                    <a:pt x="0" y="17815"/>
                    <a:pt x="17815" y="0"/>
                    <a:pt x="39792" y="0"/>
                  </a:cubicBezTo>
                  <a:close/>
                </a:path>
              </a:pathLst>
            </a:custGeom>
            <a:solidFill>
              <a:srgbClr val="FFDED7"/>
            </a:solidFill>
            <a:ln w="38100" cap="rnd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8531" y="3331681"/>
            <a:ext cx="6872233" cy="6177979"/>
          </a:xfrm>
          <a:custGeom>
            <a:avLst/>
            <a:gdLst/>
            <a:ahLst/>
            <a:cxnLst/>
            <a:rect l="l" t="t" r="r" b="b"/>
            <a:pathLst>
              <a:path w="6872233" h="6177979">
                <a:moveTo>
                  <a:pt x="0" y="0"/>
                </a:moveTo>
                <a:lnTo>
                  <a:pt x="6872232" y="0"/>
                </a:lnTo>
                <a:lnTo>
                  <a:pt x="6872232" y="6177978"/>
                </a:lnTo>
                <a:lnTo>
                  <a:pt x="0" y="61779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35509" y="220980"/>
            <a:ext cx="6930017" cy="156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4799">
                <a:solidFill>
                  <a:srgbClr val="231F20"/>
                </a:solidFill>
                <a:latin typeface="Cardo Bold"/>
              </a:rPr>
              <a:t>Hoạt động thực hành</a:t>
            </a:r>
          </a:p>
          <a:p>
            <a:pPr>
              <a:lnSpc>
                <a:spcPts val="6239"/>
              </a:lnSpc>
            </a:pPr>
            <a:endParaRPr lang="en-US" sz="4799">
              <a:solidFill>
                <a:srgbClr val="231F20"/>
              </a:solidFill>
              <a:latin typeface="Card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38046" y="1336580"/>
            <a:ext cx="16473872" cy="220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1"/>
              </a:lnSpc>
            </a:pPr>
            <a:r>
              <a:rPr lang="en-US" sz="4215">
                <a:solidFill>
                  <a:srgbClr val="231F20"/>
                </a:solidFill>
                <a:latin typeface="Sriracha"/>
              </a:rPr>
              <a:t>2. Đặt và trả lời câu hỏi về tên và nơi sống của các con vật trong mỗi hình sau:</a:t>
            </a:r>
          </a:p>
          <a:p>
            <a:pPr>
              <a:lnSpc>
                <a:spcPts val="5901"/>
              </a:lnSpc>
              <a:spcBef>
                <a:spcPct val="0"/>
              </a:spcBef>
            </a:pPr>
            <a:endParaRPr lang="en-US" sz="4215">
              <a:solidFill>
                <a:srgbClr val="231F20"/>
              </a:solidFill>
              <a:latin typeface="Srirach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665526" y="3245956"/>
            <a:ext cx="6669572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B4848"/>
                </a:solidFill>
                <a:latin typeface="Inter"/>
              </a:rPr>
              <a:t>• Đây là con vật gì?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B4848"/>
              </a:solidFill>
              <a:latin typeface="Inte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665526" y="4365220"/>
            <a:ext cx="7388561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4B4848"/>
                </a:solidFill>
                <a:latin typeface="Inter"/>
              </a:rPr>
              <a:t>•Con vật này sống ở đâu?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499">
              <a:solidFill>
                <a:srgbClr val="4B4848"/>
              </a:solidFill>
              <a:latin typeface="Inte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290670" y="6086112"/>
            <a:ext cx="8968630" cy="2098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0"/>
              </a:lnSpc>
            </a:pPr>
            <a:r>
              <a:rPr lang="en-US" sz="4300" dirty="0">
                <a:solidFill>
                  <a:srgbClr val="000000"/>
                </a:solidFill>
                <a:latin typeface="Inter"/>
              </a:rPr>
              <a:t>Hình 4: Con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mèo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sống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ở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sân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,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vườn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,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trong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chuồng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, </a:t>
            </a:r>
            <a:r>
              <a:rPr lang="en-US" sz="4300" dirty="0" err="1">
                <a:solidFill>
                  <a:srgbClr val="000000"/>
                </a:solidFill>
                <a:latin typeface="Inter"/>
              </a:rPr>
              <a:t>nhà</a:t>
            </a:r>
            <a:r>
              <a:rPr lang="en-US" sz="4300" dirty="0">
                <a:solidFill>
                  <a:srgbClr val="000000"/>
                </a:solidFill>
                <a:latin typeface="Inter"/>
              </a:rPr>
              <a:t>.</a:t>
            </a:r>
          </a:p>
          <a:p>
            <a:pPr>
              <a:lnSpc>
                <a:spcPts val="5590"/>
              </a:lnSpc>
            </a:pPr>
            <a:endParaRPr lang="en-US" sz="4300" dirty="0">
              <a:solidFill>
                <a:srgbClr val="000000"/>
              </a:solidFill>
              <a:latin typeface="In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320</Words>
  <Application>Microsoft Office PowerPoint</Application>
  <PresentationFormat>Custom</PresentationFormat>
  <Paragraphs>38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More Sugar</vt:lpstr>
      <vt:lpstr>Sriracha</vt:lpstr>
      <vt:lpstr>Arial</vt:lpstr>
      <vt:lpstr>Calibri</vt:lpstr>
      <vt:lpstr>Gotu</vt:lpstr>
      <vt:lpstr>Inter</vt:lpstr>
      <vt:lpstr>Francois One</vt:lpstr>
      <vt:lpstr>Cardo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16</dc:title>
  <cp:lastModifiedBy>Mai Loan</cp:lastModifiedBy>
  <cp:revision>4</cp:revision>
  <dcterms:created xsi:type="dcterms:W3CDTF">2006-08-16T00:00:00Z</dcterms:created>
  <dcterms:modified xsi:type="dcterms:W3CDTF">2026-01-25T13:07:18Z</dcterms:modified>
  <dc:identifier>DAFuUlUbXUk</dc:identifier>
</cp:coreProperties>
</file>