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7" y="17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9A8A674-1D19-F56F-F8C6-078F3BE80D94}"/>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4DE8FDE4-8AF9-51BF-328F-DB4D59871B6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5A267C7-0F5C-33C1-3E0E-F59EC044CCBA}"/>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5" name="Chỗ dành sẵn cho Chân trang 4">
            <a:extLst>
              <a:ext uri="{FF2B5EF4-FFF2-40B4-BE49-F238E27FC236}">
                <a16:creationId xmlns:a16="http://schemas.microsoft.com/office/drawing/2014/main" id="{B8C5ABF7-1301-14FC-33BF-53A8996344A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F5131B7-21AC-4530-C104-DDBADBEE71CD}"/>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2168488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E2F511B-F46F-50CF-3D9B-4618C88F9966}"/>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C14449CC-84CE-50E7-6ADE-D977E8358B5F}"/>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4FEBCBF5-06FD-30B5-E880-793512968558}"/>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5" name="Chỗ dành sẵn cho Chân trang 4">
            <a:extLst>
              <a:ext uri="{FF2B5EF4-FFF2-40B4-BE49-F238E27FC236}">
                <a16:creationId xmlns:a16="http://schemas.microsoft.com/office/drawing/2014/main" id="{C8968A19-13BB-CD55-E355-1EA12AC51B9E}"/>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71817597-2ED5-D6F8-50D6-5C606A8B55CD}"/>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217193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39E0EEE5-A3D3-62A2-0DF2-55A448E48784}"/>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F1786F3E-EBBC-588B-0730-762E1A480B85}"/>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F082A6F-9171-F798-6AAF-8914C2686ADF}"/>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5" name="Chỗ dành sẵn cho Chân trang 4">
            <a:extLst>
              <a:ext uri="{FF2B5EF4-FFF2-40B4-BE49-F238E27FC236}">
                <a16:creationId xmlns:a16="http://schemas.microsoft.com/office/drawing/2014/main" id="{985F0EBA-6E75-7192-BEE2-3B0C91EB6B98}"/>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3CCCDC9F-AFA2-520A-67F8-26B7DE108F6B}"/>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536867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14128A8-EE16-8782-D76E-A16DDD537FB1}"/>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8F59F17-BCD9-56AF-22F1-ED8D68BD336B}"/>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95AA077A-C0CF-E7C9-DE11-3820E167B2F0}"/>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5" name="Chỗ dành sẵn cho Chân trang 4">
            <a:extLst>
              <a:ext uri="{FF2B5EF4-FFF2-40B4-BE49-F238E27FC236}">
                <a16:creationId xmlns:a16="http://schemas.microsoft.com/office/drawing/2014/main" id="{40F4DC0F-D5A2-0D63-DEFE-6BED647AFA7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8D81A326-3A28-0958-633A-A4FE42237C53}"/>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2385030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C2AE8F6-9C1E-816C-F3A9-099DACE9850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6652F81-F787-9ED2-26DF-E57E647B15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FA406BCD-26B6-97B3-0017-C600186E3720}"/>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5" name="Chỗ dành sẵn cho Chân trang 4">
            <a:extLst>
              <a:ext uri="{FF2B5EF4-FFF2-40B4-BE49-F238E27FC236}">
                <a16:creationId xmlns:a16="http://schemas.microsoft.com/office/drawing/2014/main" id="{85BF91F0-9688-E775-79FC-CCCB307424BD}"/>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9E90BD7-A216-BDFE-BFDC-E3E79C2CABD0}"/>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11244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0198C1D4-1282-E501-8E6E-139D9F7E5016}"/>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821CE82B-867C-879C-B460-8168925C737B}"/>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6EA405EE-6E43-43FC-FFB5-6849B44E6E4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9F346618-D95C-E8BB-DB38-8CAD0C2CA120}"/>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6" name="Chỗ dành sẵn cho Chân trang 5">
            <a:extLst>
              <a:ext uri="{FF2B5EF4-FFF2-40B4-BE49-F238E27FC236}">
                <a16:creationId xmlns:a16="http://schemas.microsoft.com/office/drawing/2014/main" id="{3F10C11F-72EA-1B80-7AA8-5549D24E756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FC35AD7E-EFDF-D52C-BCF3-216F048A9E43}"/>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2851412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9BA7314-70C3-45F9-BF1E-958A79819561}"/>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B8D62D92-D870-8C8D-30C6-86260C10720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A821186A-4265-50F2-4728-ED91C0648B51}"/>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8B9F4E3F-0388-86C4-D5DA-7B3F692BC3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ED9C5AD5-5B41-F013-4568-2324FC04604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F0C7E164-FB88-10EF-4FDB-6EBFF05D6867}"/>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8" name="Chỗ dành sẵn cho Chân trang 7">
            <a:extLst>
              <a:ext uri="{FF2B5EF4-FFF2-40B4-BE49-F238E27FC236}">
                <a16:creationId xmlns:a16="http://schemas.microsoft.com/office/drawing/2014/main" id="{AD2AFA02-D31F-1505-2097-78B943C40587}"/>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F4D98156-EB2D-E834-A269-5E9FDE3D055F}"/>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830233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D95CB4-5283-31FA-EA14-76D7B43335E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6C7E4221-77A7-772C-5BCE-5CA887A21C4C}"/>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4" name="Chỗ dành sẵn cho Chân trang 3">
            <a:extLst>
              <a:ext uri="{FF2B5EF4-FFF2-40B4-BE49-F238E27FC236}">
                <a16:creationId xmlns:a16="http://schemas.microsoft.com/office/drawing/2014/main" id="{83732F61-B6AA-220B-353E-ACA109AD502A}"/>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571DCAE4-F1A4-4788-8523-4DA2FBD58BC6}"/>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398646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51361B83-9356-618B-F6CC-5183F5CE0ABA}"/>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3" name="Chỗ dành sẵn cho Chân trang 2">
            <a:extLst>
              <a:ext uri="{FF2B5EF4-FFF2-40B4-BE49-F238E27FC236}">
                <a16:creationId xmlns:a16="http://schemas.microsoft.com/office/drawing/2014/main" id="{CA3717F2-6AB7-E045-6B9C-3914B65E4E10}"/>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D4811133-CD83-8E8B-C9B6-BA8C4D475AB8}"/>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263556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9BB7EF3-E6F5-E23A-7605-3C8034CA8CE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DF7D4184-4E75-6B9B-7D25-61103DC701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8006E5E9-499B-D341-E843-C828E225ED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5817B0D8-BDF2-B648-3245-420CEEF5CA45}"/>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6" name="Chỗ dành sẵn cho Chân trang 5">
            <a:extLst>
              <a:ext uri="{FF2B5EF4-FFF2-40B4-BE49-F238E27FC236}">
                <a16:creationId xmlns:a16="http://schemas.microsoft.com/office/drawing/2014/main" id="{1652A11B-6E7D-4FCD-B9A8-91A708AA50B9}"/>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C4650A85-F2CE-E8C1-3114-4D76D14BDDD2}"/>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2323164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82667A6-0A76-4DC0-F2D6-098376191A5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8BD1EF6-9FAF-D277-7581-55DD7866668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0379BDB-143F-0425-D730-0EAFB52977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07F2C402-986B-97F8-F1B0-912675A6C725}"/>
              </a:ext>
            </a:extLst>
          </p:cNvPr>
          <p:cNvSpPr>
            <a:spLocks noGrp="1"/>
          </p:cNvSpPr>
          <p:nvPr>
            <p:ph type="dt" sz="half" idx="10"/>
          </p:nvPr>
        </p:nvSpPr>
        <p:spPr/>
        <p:txBody>
          <a:bodyPr/>
          <a:lstStyle/>
          <a:p>
            <a:fld id="{D7EF99C1-D940-4390-A282-01F9CF40B646}" type="datetimeFigureOut">
              <a:rPr lang="en-US" smtClean="0"/>
              <a:t>2/7/2023</a:t>
            </a:fld>
            <a:endParaRPr lang="en-US"/>
          </a:p>
        </p:txBody>
      </p:sp>
      <p:sp>
        <p:nvSpPr>
          <p:cNvPr id="6" name="Chỗ dành sẵn cho Chân trang 5">
            <a:extLst>
              <a:ext uri="{FF2B5EF4-FFF2-40B4-BE49-F238E27FC236}">
                <a16:creationId xmlns:a16="http://schemas.microsoft.com/office/drawing/2014/main" id="{FFD437FF-5985-31A2-2D26-A539877B1095}"/>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475FE49-BA28-D39E-D2A2-1F074EA3093A}"/>
              </a:ext>
            </a:extLst>
          </p:cNvPr>
          <p:cNvSpPr>
            <a:spLocks noGrp="1"/>
          </p:cNvSpPr>
          <p:nvPr>
            <p:ph type="sldNum" sz="quarter" idx="12"/>
          </p:nvPr>
        </p:nvSpPr>
        <p:spPr/>
        <p:txBody>
          <a:bodyPr/>
          <a:lstStyle/>
          <a:p>
            <a:fld id="{22B7F20B-7E1B-4599-83B3-9FDC4456987B}" type="slidenum">
              <a:rPr lang="en-US" smtClean="0"/>
              <a:t>‹#›</a:t>
            </a:fld>
            <a:endParaRPr lang="en-US"/>
          </a:p>
        </p:txBody>
      </p:sp>
    </p:spTree>
    <p:extLst>
      <p:ext uri="{BB962C8B-B14F-4D97-AF65-F5344CB8AC3E}">
        <p14:creationId xmlns:p14="http://schemas.microsoft.com/office/powerpoint/2010/main" val="301710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E724E959-980D-1226-CC31-99E5B442C6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12EEFF6E-3ABA-A37B-E841-0D50AE24BE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497C7D6-9B65-0498-BE0A-DD262F46A37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EF99C1-D940-4390-A282-01F9CF40B646}" type="datetimeFigureOut">
              <a:rPr lang="en-US" smtClean="0"/>
              <a:t>2/7/2023</a:t>
            </a:fld>
            <a:endParaRPr lang="en-US"/>
          </a:p>
        </p:txBody>
      </p:sp>
      <p:sp>
        <p:nvSpPr>
          <p:cNvPr id="5" name="Chỗ dành sẵn cho Chân trang 4">
            <a:extLst>
              <a:ext uri="{FF2B5EF4-FFF2-40B4-BE49-F238E27FC236}">
                <a16:creationId xmlns:a16="http://schemas.microsoft.com/office/drawing/2014/main" id="{02183925-7A8A-D7B2-4CA7-83EEC4A111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D415D0A9-C302-7550-B770-B6070C38EDC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B7F20B-7E1B-4599-83B3-9FDC4456987B}" type="slidenum">
              <a:rPr lang="en-US" smtClean="0"/>
              <a:t>‹#›</a:t>
            </a:fld>
            <a:endParaRPr lang="en-US"/>
          </a:p>
        </p:txBody>
      </p:sp>
    </p:spTree>
    <p:extLst>
      <p:ext uri="{BB962C8B-B14F-4D97-AF65-F5344CB8AC3E}">
        <p14:creationId xmlns:p14="http://schemas.microsoft.com/office/powerpoint/2010/main" val="11409334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EACA2A-1431-F70D-31B9-0AE72BA75BB0}"/>
              </a:ext>
            </a:extLst>
          </p:cNvPr>
          <p:cNvSpPr>
            <a:spLocks noGrp="1"/>
          </p:cNvSpPr>
          <p:nvPr>
            <p:ph type="ctrTitle"/>
          </p:nvPr>
        </p:nvSpPr>
        <p:spPr>
          <a:xfrm>
            <a:off x="1029478" y="1583348"/>
            <a:ext cx="9638522" cy="1061000"/>
          </a:xfrm>
        </p:spPr>
        <p:txBody>
          <a:bodyPr>
            <a:noAutofit/>
          </a:bodyPr>
          <a:lstStyle/>
          <a:p>
            <a:r>
              <a:rPr lang="vi-VN" sz="4000" b="1" dirty="0">
                <a:solidFill>
                  <a:schemeClr val="accent1"/>
                </a:solidFill>
              </a:rPr>
              <a:t>CHỦ ĐỀ 4: THỰC VẬT VÀ ĐỘNG VẬT</a:t>
            </a:r>
            <a:endParaRPr lang="en-US" sz="4000" b="1" dirty="0">
              <a:solidFill>
                <a:schemeClr val="accent1"/>
              </a:solidFill>
            </a:endParaRPr>
          </a:p>
        </p:txBody>
      </p:sp>
      <p:sp>
        <p:nvSpPr>
          <p:cNvPr id="3" name="Tiêu đề phụ 2">
            <a:extLst>
              <a:ext uri="{FF2B5EF4-FFF2-40B4-BE49-F238E27FC236}">
                <a16:creationId xmlns:a16="http://schemas.microsoft.com/office/drawing/2014/main" id="{9B7B4F54-3F93-C083-09DF-C0162F386273}"/>
              </a:ext>
            </a:extLst>
          </p:cNvPr>
          <p:cNvSpPr>
            <a:spLocks noGrp="1"/>
          </p:cNvSpPr>
          <p:nvPr>
            <p:ph type="subTitle" idx="1"/>
          </p:nvPr>
        </p:nvSpPr>
        <p:spPr>
          <a:xfrm>
            <a:off x="1524000" y="3930445"/>
            <a:ext cx="9144000" cy="1655762"/>
          </a:xfrm>
        </p:spPr>
        <p:txBody>
          <a:bodyPr>
            <a:normAutofit/>
          </a:bodyPr>
          <a:lstStyle/>
          <a:p>
            <a:r>
              <a:rPr lang="vi-VN" sz="4800" b="1" dirty="0">
                <a:solidFill>
                  <a:srgbClr val="FF0000"/>
                </a:solidFill>
                <a:latin typeface="+mj-lt"/>
              </a:rPr>
              <a:t>BÀI 17: ÔN TẬP CHỦ ĐỀ ĐỘNG VẬT VÀ THỰC VẬT</a:t>
            </a:r>
            <a:endParaRPr lang="en-US" sz="4800" b="1" dirty="0">
              <a:solidFill>
                <a:srgbClr val="FF0000"/>
              </a:solidFill>
              <a:latin typeface="+mj-lt"/>
            </a:endParaRPr>
          </a:p>
        </p:txBody>
      </p:sp>
    </p:spTree>
    <p:extLst>
      <p:ext uri="{BB962C8B-B14F-4D97-AF65-F5344CB8AC3E}">
        <p14:creationId xmlns:p14="http://schemas.microsoft.com/office/powerpoint/2010/main" val="287705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13B08553-76B6-ED4A-B8D5-152F848ACC99}"/>
              </a:ext>
            </a:extLst>
          </p:cNvPr>
          <p:cNvSpPr>
            <a:spLocks noGrp="1"/>
          </p:cNvSpPr>
          <p:nvPr>
            <p:ph idx="1"/>
          </p:nvPr>
        </p:nvSpPr>
        <p:spPr>
          <a:xfrm>
            <a:off x="1162665" y="2506662"/>
            <a:ext cx="10515600" cy="4351338"/>
          </a:xfrm>
        </p:spPr>
        <p:txBody>
          <a:bodyPr>
            <a:normAutofit/>
          </a:bodyPr>
          <a:lstStyle/>
          <a:p>
            <a:pPr marL="0" indent="0" algn="ctr">
              <a:buNone/>
            </a:pPr>
            <a:r>
              <a:rPr lang="vi-VN" sz="8000" b="1" dirty="0">
                <a:solidFill>
                  <a:schemeClr val="accent1"/>
                </a:solidFill>
                <a:latin typeface="+mj-lt"/>
              </a:rPr>
              <a:t>THỰC HÀNH</a:t>
            </a:r>
            <a:endParaRPr lang="en-US" sz="8000" b="1" dirty="0">
              <a:solidFill>
                <a:schemeClr val="accent1"/>
              </a:solidFill>
              <a:latin typeface="+mj-lt"/>
            </a:endParaRPr>
          </a:p>
        </p:txBody>
      </p:sp>
    </p:spTree>
    <p:extLst>
      <p:ext uri="{BB962C8B-B14F-4D97-AF65-F5344CB8AC3E}">
        <p14:creationId xmlns:p14="http://schemas.microsoft.com/office/powerpoint/2010/main" val="172369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C42FA86-FBB3-BF75-2DA9-BACB40CFCF8D}"/>
              </a:ext>
            </a:extLst>
          </p:cNvPr>
          <p:cNvSpPr>
            <a:spLocks noGrp="1"/>
          </p:cNvSpPr>
          <p:nvPr>
            <p:ph type="title"/>
          </p:nvPr>
        </p:nvSpPr>
        <p:spPr>
          <a:xfrm>
            <a:off x="960073" y="253955"/>
            <a:ext cx="10515600" cy="329912"/>
          </a:xfrm>
        </p:spPr>
        <p:txBody>
          <a:bodyPr>
            <a:noAutofit/>
          </a:bodyPr>
          <a:lstStyle/>
          <a:p>
            <a:r>
              <a:rPr lang="vi-VN" sz="3600" b="1" dirty="0"/>
              <a:t>1. Thảo luận và hoàn thành sơ đồ theo gợi ý sau.</a:t>
            </a:r>
            <a:endParaRPr lang="en-US" sz="3600" b="1" dirty="0"/>
          </a:p>
        </p:txBody>
      </p:sp>
      <p:sp>
        <p:nvSpPr>
          <p:cNvPr id="8" name="Hình Bầu dục 7">
            <a:extLst>
              <a:ext uri="{FF2B5EF4-FFF2-40B4-BE49-F238E27FC236}">
                <a16:creationId xmlns:a16="http://schemas.microsoft.com/office/drawing/2014/main" id="{DFF25A0C-3C3C-321E-C64A-5FC0E6D94FC7}"/>
              </a:ext>
            </a:extLst>
          </p:cNvPr>
          <p:cNvSpPr/>
          <p:nvPr/>
        </p:nvSpPr>
        <p:spPr>
          <a:xfrm>
            <a:off x="4785639" y="2908988"/>
            <a:ext cx="2446433" cy="1701147"/>
          </a:xfrm>
          <a:prstGeom prst="ellipse">
            <a:avLst/>
          </a:prstGeom>
          <a:solidFill>
            <a:schemeClr val="tx2">
              <a:lumMod val="20000"/>
              <a:lumOff val="8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vi-VN" sz="2800" b="1" dirty="0">
                <a:solidFill>
                  <a:srgbClr val="FF0000"/>
                </a:solidFill>
                <a:latin typeface="+mj-lt"/>
              </a:rPr>
              <a:t>Thực vật và động vật</a:t>
            </a:r>
            <a:endParaRPr lang="en-US" sz="2800" b="1" dirty="0">
              <a:solidFill>
                <a:srgbClr val="FF0000"/>
              </a:solidFill>
              <a:latin typeface="+mj-lt"/>
            </a:endParaRPr>
          </a:p>
        </p:txBody>
      </p:sp>
      <p:cxnSp>
        <p:nvCxnSpPr>
          <p:cNvPr id="10" name="Đường nối Thẳng 9">
            <a:extLst>
              <a:ext uri="{FF2B5EF4-FFF2-40B4-BE49-F238E27FC236}">
                <a16:creationId xmlns:a16="http://schemas.microsoft.com/office/drawing/2014/main" id="{A67C8F61-FC22-CB3E-3A31-0D02CCD7AAFC}"/>
              </a:ext>
            </a:extLst>
          </p:cNvPr>
          <p:cNvCxnSpPr>
            <a:cxnSpLocks/>
          </p:cNvCxnSpPr>
          <p:nvPr/>
        </p:nvCxnSpPr>
        <p:spPr>
          <a:xfrm flipH="1" flipV="1">
            <a:off x="5171766" y="2438400"/>
            <a:ext cx="556649" cy="566104"/>
          </a:xfrm>
          <a:prstGeom prst="line">
            <a:avLst/>
          </a:prstGeom>
        </p:spPr>
        <p:style>
          <a:lnRef idx="3">
            <a:schemeClr val="accent6"/>
          </a:lnRef>
          <a:fillRef idx="0">
            <a:schemeClr val="accent6"/>
          </a:fillRef>
          <a:effectRef idx="2">
            <a:schemeClr val="accent6"/>
          </a:effectRef>
          <a:fontRef idx="minor">
            <a:schemeClr val="tx1"/>
          </a:fontRef>
        </p:style>
      </p:cxnSp>
      <p:sp>
        <p:nvSpPr>
          <p:cNvPr id="11" name="Hình chữ nhật: Góc Tròn 10">
            <a:extLst>
              <a:ext uri="{FF2B5EF4-FFF2-40B4-BE49-F238E27FC236}">
                <a16:creationId xmlns:a16="http://schemas.microsoft.com/office/drawing/2014/main" id="{4B1912B7-C74F-7834-4DA8-EA401ED545A2}"/>
              </a:ext>
            </a:extLst>
          </p:cNvPr>
          <p:cNvSpPr/>
          <p:nvPr/>
        </p:nvSpPr>
        <p:spPr>
          <a:xfrm>
            <a:off x="4323830" y="717549"/>
            <a:ext cx="2030788" cy="1720851"/>
          </a:xfrm>
          <a:prstGeom prst="round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dirty="0"/>
              <a:t>Các bộ phận của thực vật và chức năng</a:t>
            </a:r>
            <a:endParaRPr lang="en-US" sz="2400" dirty="0"/>
          </a:p>
        </p:txBody>
      </p:sp>
      <p:cxnSp>
        <p:nvCxnSpPr>
          <p:cNvPr id="13" name="Đường nối Thẳng 12">
            <a:extLst>
              <a:ext uri="{FF2B5EF4-FFF2-40B4-BE49-F238E27FC236}">
                <a16:creationId xmlns:a16="http://schemas.microsoft.com/office/drawing/2014/main" id="{7E22BC9F-683D-05BC-4007-48EFF2C7D15D}"/>
              </a:ext>
            </a:extLst>
          </p:cNvPr>
          <p:cNvCxnSpPr>
            <a:cxnSpLocks/>
          </p:cNvCxnSpPr>
          <p:nvPr/>
        </p:nvCxnSpPr>
        <p:spPr>
          <a:xfrm flipV="1">
            <a:off x="6630290" y="2448704"/>
            <a:ext cx="449118" cy="555800"/>
          </a:xfrm>
          <a:prstGeom prst="line">
            <a:avLst/>
          </a:prstGeom>
        </p:spPr>
        <p:style>
          <a:lnRef idx="3">
            <a:schemeClr val="accent6"/>
          </a:lnRef>
          <a:fillRef idx="0">
            <a:schemeClr val="accent6"/>
          </a:fillRef>
          <a:effectRef idx="2">
            <a:schemeClr val="accent6"/>
          </a:effectRef>
          <a:fontRef idx="minor">
            <a:schemeClr val="tx1"/>
          </a:fontRef>
        </p:style>
      </p:cxnSp>
      <p:sp>
        <p:nvSpPr>
          <p:cNvPr id="14" name="Hình chữ nhật: Góc Tròn 13">
            <a:extLst>
              <a:ext uri="{FF2B5EF4-FFF2-40B4-BE49-F238E27FC236}">
                <a16:creationId xmlns:a16="http://schemas.microsoft.com/office/drawing/2014/main" id="{ADAC0FB1-5D4A-02E8-BAF1-CB16830E0636}"/>
              </a:ext>
            </a:extLst>
          </p:cNvPr>
          <p:cNvSpPr/>
          <p:nvPr/>
        </p:nvSpPr>
        <p:spPr>
          <a:xfrm>
            <a:off x="6453205" y="810188"/>
            <a:ext cx="2133599" cy="1638516"/>
          </a:xfrm>
          <a:prstGeom prst="round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dirty="0"/>
              <a:t>Các bộ phận của động vật và chức năng</a:t>
            </a:r>
            <a:endParaRPr lang="en-US" sz="2400" dirty="0"/>
          </a:p>
        </p:txBody>
      </p:sp>
      <p:cxnSp>
        <p:nvCxnSpPr>
          <p:cNvPr id="19" name="Đường nối Thẳng 18">
            <a:extLst>
              <a:ext uri="{FF2B5EF4-FFF2-40B4-BE49-F238E27FC236}">
                <a16:creationId xmlns:a16="http://schemas.microsoft.com/office/drawing/2014/main" id="{21F0B052-06B7-4D1E-2A24-9123DF336C3A}"/>
              </a:ext>
            </a:extLst>
          </p:cNvPr>
          <p:cNvCxnSpPr>
            <a:cxnSpLocks/>
            <a:stCxn id="20" idx="1"/>
            <a:endCxn id="8" idx="6"/>
          </p:cNvCxnSpPr>
          <p:nvPr/>
        </p:nvCxnSpPr>
        <p:spPr>
          <a:xfrm flipH="1">
            <a:off x="7232072" y="3659009"/>
            <a:ext cx="1281439" cy="100553"/>
          </a:xfrm>
          <a:prstGeom prst="line">
            <a:avLst/>
          </a:prstGeom>
        </p:spPr>
        <p:style>
          <a:lnRef idx="3">
            <a:schemeClr val="accent6"/>
          </a:lnRef>
          <a:fillRef idx="0">
            <a:schemeClr val="accent6"/>
          </a:fillRef>
          <a:effectRef idx="2">
            <a:schemeClr val="accent6"/>
          </a:effectRef>
          <a:fontRef idx="minor">
            <a:schemeClr val="tx1"/>
          </a:fontRef>
        </p:style>
      </p:cxnSp>
      <p:sp>
        <p:nvSpPr>
          <p:cNvPr id="20" name="Hình chữ nhật: Góc Tròn 19">
            <a:extLst>
              <a:ext uri="{FF2B5EF4-FFF2-40B4-BE49-F238E27FC236}">
                <a16:creationId xmlns:a16="http://schemas.microsoft.com/office/drawing/2014/main" id="{76FA054D-E00B-B57C-8217-D16E579D8DD8}"/>
              </a:ext>
            </a:extLst>
          </p:cNvPr>
          <p:cNvSpPr/>
          <p:nvPr/>
        </p:nvSpPr>
        <p:spPr>
          <a:xfrm>
            <a:off x="8513511" y="2805763"/>
            <a:ext cx="2137909" cy="1706491"/>
          </a:xfrm>
          <a:prstGeom prst="roundRect">
            <a:avLst/>
          </a:prstGeom>
          <a:solidFill>
            <a:schemeClr val="accent3">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lang="vi-VN" sz="2400" dirty="0"/>
              <a:t>Sử dụng hợp lí thực vật và động vật</a:t>
            </a:r>
            <a:endParaRPr lang="en-US" sz="2400" dirty="0"/>
          </a:p>
        </p:txBody>
      </p:sp>
      <p:cxnSp>
        <p:nvCxnSpPr>
          <p:cNvPr id="22" name="Đường nối Thẳng 21">
            <a:extLst>
              <a:ext uri="{FF2B5EF4-FFF2-40B4-BE49-F238E27FC236}">
                <a16:creationId xmlns:a16="http://schemas.microsoft.com/office/drawing/2014/main" id="{B5EEC8AC-0EF3-AC56-1EFC-6407CBD212CE}"/>
              </a:ext>
            </a:extLst>
          </p:cNvPr>
          <p:cNvCxnSpPr>
            <a:cxnSpLocks/>
            <a:stCxn id="11" idx="1"/>
          </p:cNvCxnSpPr>
          <p:nvPr/>
        </p:nvCxnSpPr>
        <p:spPr>
          <a:xfrm flipH="1">
            <a:off x="3822052" y="1577975"/>
            <a:ext cx="501778" cy="51471"/>
          </a:xfrm>
          <a:prstGeom prst="line">
            <a:avLst/>
          </a:prstGeom>
        </p:spPr>
        <p:style>
          <a:lnRef idx="3">
            <a:schemeClr val="accent6"/>
          </a:lnRef>
          <a:fillRef idx="0">
            <a:schemeClr val="accent6"/>
          </a:fillRef>
          <a:effectRef idx="2">
            <a:schemeClr val="accent6"/>
          </a:effectRef>
          <a:fontRef idx="minor">
            <a:schemeClr val="tx1"/>
          </a:fontRef>
        </p:style>
      </p:cxnSp>
      <p:cxnSp>
        <p:nvCxnSpPr>
          <p:cNvPr id="23" name="Đường nối Thẳng 22">
            <a:extLst>
              <a:ext uri="{FF2B5EF4-FFF2-40B4-BE49-F238E27FC236}">
                <a16:creationId xmlns:a16="http://schemas.microsoft.com/office/drawing/2014/main" id="{CD637915-D647-7CD2-CA6C-0D2B305384DE}"/>
              </a:ext>
            </a:extLst>
          </p:cNvPr>
          <p:cNvCxnSpPr>
            <a:cxnSpLocks/>
            <a:stCxn id="11" idx="1"/>
            <a:endCxn id="30" idx="3"/>
          </p:cNvCxnSpPr>
          <p:nvPr/>
        </p:nvCxnSpPr>
        <p:spPr>
          <a:xfrm flipH="1">
            <a:off x="3537527" y="1577975"/>
            <a:ext cx="786303" cy="2057725"/>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Đường nối Thẳng 24">
            <a:extLst>
              <a:ext uri="{FF2B5EF4-FFF2-40B4-BE49-F238E27FC236}">
                <a16:creationId xmlns:a16="http://schemas.microsoft.com/office/drawing/2014/main" id="{B215418B-E313-2B2A-8983-91A6A62372F8}"/>
              </a:ext>
            </a:extLst>
          </p:cNvPr>
          <p:cNvCxnSpPr>
            <a:cxnSpLocks/>
            <a:stCxn id="11" idx="1"/>
            <a:endCxn id="31" idx="3"/>
          </p:cNvCxnSpPr>
          <p:nvPr/>
        </p:nvCxnSpPr>
        <p:spPr>
          <a:xfrm flipH="1">
            <a:off x="3566654" y="1577975"/>
            <a:ext cx="757176" cy="4057833"/>
          </a:xfrm>
          <a:prstGeom prst="line">
            <a:avLst/>
          </a:prstGeom>
        </p:spPr>
        <p:style>
          <a:lnRef idx="3">
            <a:schemeClr val="accent6"/>
          </a:lnRef>
          <a:fillRef idx="0">
            <a:schemeClr val="accent6"/>
          </a:fillRef>
          <a:effectRef idx="2">
            <a:schemeClr val="accent6"/>
          </a:effectRef>
          <a:fontRef idx="minor">
            <a:schemeClr val="tx1"/>
          </a:fontRef>
        </p:style>
      </p:cxnSp>
      <p:sp>
        <p:nvSpPr>
          <p:cNvPr id="29" name="Hình chữ nhật: Góc Tròn 28">
            <a:extLst>
              <a:ext uri="{FF2B5EF4-FFF2-40B4-BE49-F238E27FC236}">
                <a16:creationId xmlns:a16="http://schemas.microsoft.com/office/drawing/2014/main" id="{E1E1FFBB-971E-846F-F4FA-C087FE609B85}"/>
              </a:ext>
            </a:extLst>
          </p:cNvPr>
          <p:cNvSpPr/>
          <p:nvPr/>
        </p:nvSpPr>
        <p:spPr>
          <a:xfrm>
            <a:off x="444764" y="953655"/>
            <a:ext cx="3377288" cy="1623290"/>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t>Thân cây vận chuyển nước, muối khoáng, chất dinh dưỡng đi khắp các bộ phận</a:t>
            </a:r>
            <a:endParaRPr lang="en-US" sz="2400" dirty="0"/>
          </a:p>
        </p:txBody>
      </p:sp>
      <p:sp>
        <p:nvSpPr>
          <p:cNvPr id="30" name="Hình chữ nhật: Góc Tròn 29">
            <a:extLst>
              <a:ext uri="{FF2B5EF4-FFF2-40B4-BE49-F238E27FC236}">
                <a16:creationId xmlns:a16="http://schemas.microsoft.com/office/drawing/2014/main" id="{A54A7E4E-A423-F606-D274-9C8B0C9E186B}"/>
              </a:ext>
            </a:extLst>
          </p:cNvPr>
          <p:cNvSpPr/>
          <p:nvPr/>
        </p:nvSpPr>
        <p:spPr>
          <a:xfrm>
            <a:off x="415636" y="2661264"/>
            <a:ext cx="3121891" cy="1948872"/>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t>Hoa giúp cây tạo hạt. Quả chứa hạt. Khi gặp điều kiện thích hợp hạt mọc thành cây</a:t>
            </a:r>
            <a:endParaRPr lang="en-US" sz="2400" dirty="0"/>
          </a:p>
        </p:txBody>
      </p:sp>
      <p:sp>
        <p:nvSpPr>
          <p:cNvPr id="31" name="Hình chữ nhật: Góc Tròn 30">
            <a:extLst>
              <a:ext uri="{FF2B5EF4-FFF2-40B4-BE49-F238E27FC236}">
                <a16:creationId xmlns:a16="http://schemas.microsoft.com/office/drawing/2014/main" id="{429CC8EE-99E2-7CF4-AB8F-9F071676CAB3}"/>
              </a:ext>
            </a:extLst>
          </p:cNvPr>
          <p:cNvSpPr/>
          <p:nvPr/>
        </p:nvSpPr>
        <p:spPr>
          <a:xfrm>
            <a:off x="444763" y="4694456"/>
            <a:ext cx="3121891" cy="1882704"/>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t>Rễ cây hút nước và muối khoáng để nuôi cây.</a:t>
            </a:r>
            <a:endParaRPr lang="en-US" sz="2400" dirty="0"/>
          </a:p>
        </p:txBody>
      </p:sp>
      <p:cxnSp>
        <p:nvCxnSpPr>
          <p:cNvPr id="33" name="Đường nối Thẳng 32">
            <a:extLst>
              <a:ext uri="{FF2B5EF4-FFF2-40B4-BE49-F238E27FC236}">
                <a16:creationId xmlns:a16="http://schemas.microsoft.com/office/drawing/2014/main" id="{069D5230-E004-6959-1192-DAAD570F12AF}"/>
              </a:ext>
            </a:extLst>
          </p:cNvPr>
          <p:cNvCxnSpPr>
            <a:cxnSpLocks/>
          </p:cNvCxnSpPr>
          <p:nvPr/>
        </p:nvCxnSpPr>
        <p:spPr>
          <a:xfrm flipH="1">
            <a:off x="6197600" y="4534765"/>
            <a:ext cx="3233722" cy="476253"/>
          </a:xfrm>
          <a:prstGeom prst="line">
            <a:avLst/>
          </a:prstGeom>
        </p:spPr>
        <p:style>
          <a:lnRef idx="3">
            <a:schemeClr val="accent6"/>
          </a:lnRef>
          <a:fillRef idx="0">
            <a:schemeClr val="accent6"/>
          </a:fillRef>
          <a:effectRef idx="2">
            <a:schemeClr val="accent6"/>
          </a:effectRef>
          <a:fontRef idx="minor">
            <a:schemeClr val="tx1"/>
          </a:fontRef>
        </p:style>
      </p:cxnSp>
      <p:cxnSp>
        <p:nvCxnSpPr>
          <p:cNvPr id="35" name="Đường nối Thẳng 34">
            <a:extLst>
              <a:ext uri="{FF2B5EF4-FFF2-40B4-BE49-F238E27FC236}">
                <a16:creationId xmlns:a16="http://schemas.microsoft.com/office/drawing/2014/main" id="{AA54FE45-C589-063F-ECB2-D38356B437D7}"/>
              </a:ext>
            </a:extLst>
          </p:cNvPr>
          <p:cNvCxnSpPr>
            <a:cxnSpLocks/>
          </p:cNvCxnSpPr>
          <p:nvPr/>
        </p:nvCxnSpPr>
        <p:spPr>
          <a:xfrm flipH="1">
            <a:off x="9088582" y="4512110"/>
            <a:ext cx="357802" cy="364692"/>
          </a:xfrm>
          <a:prstGeom prst="line">
            <a:avLst/>
          </a:prstGeom>
        </p:spPr>
        <p:style>
          <a:lnRef idx="3">
            <a:schemeClr val="accent6"/>
          </a:lnRef>
          <a:fillRef idx="0">
            <a:schemeClr val="accent6"/>
          </a:fillRef>
          <a:effectRef idx="2">
            <a:schemeClr val="accent6"/>
          </a:effectRef>
          <a:fontRef idx="minor">
            <a:schemeClr val="tx1"/>
          </a:fontRef>
        </p:style>
      </p:cxnSp>
      <p:cxnSp>
        <p:nvCxnSpPr>
          <p:cNvPr id="37" name="Đường nối Thẳng 36">
            <a:extLst>
              <a:ext uri="{FF2B5EF4-FFF2-40B4-BE49-F238E27FC236}">
                <a16:creationId xmlns:a16="http://schemas.microsoft.com/office/drawing/2014/main" id="{0EB83F10-09E8-D27D-60CF-F6AE0D7C85F1}"/>
              </a:ext>
            </a:extLst>
          </p:cNvPr>
          <p:cNvCxnSpPr>
            <a:cxnSpLocks/>
          </p:cNvCxnSpPr>
          <p:nvPr/>
        </p:nvCxnSpPr>
        <p:spPr>
          <a:xfrm>
            <a:off x="9446384" y="4534765"/>
            <a:ext cx="1625600" cy="272908"/>
          </a:xfrm>
          <a:prstGeom prst="line">
            <a:avLst/>
          </a:prstGeom>
        </p:spPr>
        <p:style>
          <a:lnRef idx="3">
            <a:schemeClr val="accent6"/>
          </a:lnRef>
          <a:fillRef idx="0">
            <a:schemeClr val="accent6"/>
          </a:fillRef>
          <a:effectRef idx="2">
            <a:schemeClr val="accent6"/>
          </a:effectRef>
          <a:fontRef idx="minor">
            <a:schemeClr val="tx1"/>
          </a:fontRef>
        </p:style>
      </p:cxnSp>
      <p:sp>
        <p:nvSpPr>
          <p:cNvPr id="38" name="Hình chữ nhật: Góc Tròn 37">
            <a:extLst>
              <a:ext uri="{FF2B5EF4-FFF2-40B4-BE49-F238E27FC236}">
                <a16:creationId xmlns:a16="http://schemas.microsoft.com/office/drawing/2014/main" id="{F11876D8-BB25-4109-7221-D4E4EB14579C}"/>
              </a:ext>
            </a:extLst>
          </p:cNvPr>
          <p:cNvSpPr/>
          <p:nvPr/>
        </p:nvSpPr>
        <p:spPr>
          <a:xfrm>
            <a:off x="5089236" y="5006691"/>
            <a:ext cx="1847273" cy="157046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t>Không lãng phí đồ ăn, thức uống</a:t>
            </a:r>
            <a:endParaRPr lang="en-US" sz="2400" dirty="0"/>
          </a:p>
        </p:txBody>
      </p:sp>
      <p:sp>
        <p:nvSpPr>
          <p:cNvPr id="39" name="Hình chữ nhật: Góc Tròn 38">
            <a:extLst>
              <a:ext uri="{FF2B5EF4-FFF2-40B4-BE49-F238E27FC236}">
                <a16:creationId xmlns:a16="http://schemas.microsoft.com/office/drawing/2014/main" id="{51A891A0-AE18-5CD9-7046-A4A72B79DEA0}"/>
              </a:ext>
            </a:extLst>
          </p:cNvPr>
          <p:cNvSpPr/>
          <p:nvPr/>
        </p:nvSpPr>
        <p:spPr>
          <a:xfrm>
            <a:off x="7342908" y="4876801"/>
            <a:ext cx="2341205" cy="1727197"/>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t>Không sử dụng thực vật, động vật hoang dã</a:t>
            </a:r>
            <a:endParaRPr lang="en-US" sz="2400" dirty="0"/>
          </a:p>
        </p:txBody>
      </p:sp>
      <p:sp>
        <p:nvSpPr>
          <p:cNvPr id="40" name="Hình chữ nhật: Góc Tròn 39">
            <a:extLst>
              <a:ext uri="{FF2B5EF4-FFF2-40B4-BE49-F238E27FC236}">
                <a16:creationId xmlns:a16="http://schemas.microsoft.com/office/drawing/2014/main" id="{3CDCEBC6-3CC1-0858-2B1F-EC84E24526FF}"/>
              </a:ext>
            </a:extLst>
          </p:cNvPr>
          <p:cNvSpPr/>
          <p:nvPr/>
        </p:nvSpPr>
        <p:spPr>
          <a:xfrm>
            <a:off x="9804615" y="4816908"/>
            <a:ext cx="2341205" cy="1787091"/>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t>Tận dụng quần áo, sách vở cũ hợp lý</a:t>
            </a:r>
            <a:endParaRPr lang="en-US" sz="2400" dirty="0"/>
          </a:p>
        </p:txBody>
      </p:sp>
      <p:cxnSp>
        <p:nvCxnSpPr>
          <p:cNvPr id="42" name="Đường nối Thẳng 41">
            <a:extLst>
              <a:ext uri="{FF2B5EF4-FFF2-40B4-BE49-F238E27FC236}">
                <a16:creationId xmlns:a16="http://schemas.microsoft.com/office/drawing/2014/main" id="{E860E6DA-8A33-07D4-C2A3-1DBDB37D1EF8}"/>
              </a:ext>
            </a:extLst>
          </p:cNvPr>
          <p:cNvCxnSpPr>
            <a:cxnSpLocks/>
            <a:stCxn id="14" idx="3"/>
          </p:cNvCxnSpPr>
          <p:nvPr/>
        </p:nvCxnSpPr>
        <p:spPr>
          <a:xfrm flipV="1">
            <a:off x="8586804" y="1590773"/>
            <a:ext cx="544945" cy="38673"/>
          </a:xfrm>
          <a:prstGeom prst="line">
            <a:avLst/>
          </a:prstGeom>
        </p:spPr>
        <p:style>
          <a:lnRef idx="3">
            <a:schemeClr val="accent6"/>
          </a:lnRef>
          <a:fillRef idx="0">
            <a:schemeClr val="accent6"/>
          </a:fillRef>
          <a:effectRef idx="2">
            <a:schemeClr val="accent6"/>
          </a:effectRef>
          <a:fontRef idx="minor">
            <a:schemeClr val="tx1"/>
          </a:fontRef>
        </p:style>
      </p:cxnSp>
      <p:sp>
        <p:nvSpPr>
          <p:cNvPr id="43" name="Hình chữ nhật: Góc Tròn 42">
            <a:extLst>
              <a:ext uri="{FF2B5EF4-FFF2-40B4-BE49-F238E27FC236}">
                <a16:creationId xmlns:a16="http://schemas.microsoft.com/office/drawing/2014/main" id="{3DB87A21-94E5-E3A0-660E-AD8AFFAEB740}"/>
              </a:ext>
            </a:extLst>
          </p:cNvPr>
          <p:cNvSpPr/>
          <p:nvPr/>
        </p:nvSpPr>
        <p:spPr>
          <a:xfrm>
            <a:off x="9088582" y="1051070"/>
            <a:ext cx="2341205" cy="1255929"/>
          </a:xfrm>
          <a:prstGeom prst="round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vi-VN" sz="2400" dirty="0"/>
              <a:t>Lớp bao phủ bên ngoài giúp bảo vệ cơ thể</a:t>
            </a:r>
            <a:endParaRPr lang="en-US" sz="2400" dirty="0"/>
          </a:p>
        </p:txBody>
      </p:sp>
    </p:spTree>
    <p:extLst>
      <p:ext uri="{BB962C8B-B14F-4D97-AF65-F5344CB8AC3E}">
        <p14:creationId xmlns:p14="http://schemas.microsoft.com/office/powerpoint/2010/main" val="2460334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par>
                                <p:cTn id="36" presetID="10" presetClass="entr" presetSubtype="0" fill="hold"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fade">
                                      <p:cBhvr>
                                        <p:cTn id="52" dur="500"/>
                                        <p:tgtEl>
                                          <p:spTgt spid="4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500"/>
                                        <p:tgtEl>
                                          <p:spTgt spid="4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fade">
                                      <p:cBhvr>
                                        <p:cTn id="60" dur="500"/>
                                        <p:tgtEl>
                                          <p:spTgt spid="33"/>
                                        </p:tgtEl>
                                      </p:cBhvr>
                                    </p:animEffect>
                                  </p:childTnLst>
                                </p:cTn>
                              </p:par>
                              <p:par>
                                <p:cTn id="61" presetID="10" presetClass="entr" presetSubtype="0" fill="hold" nodeType="with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fade">
                                      <p:cBhvr>
                                        <p:cTn id="63" dur="500"/>
                                        <p:tgtEl>
                                          <p:spTgt spid="35"/>
                                        </p:tgtEl>
                                      </p:cBhvr>
                                    </p:animEffect>
                                  </p:childTnLst>
                                </p:cTn>
                              </p:par>
                              <p:par>
                                <p:cTn id="64" presetID="10" presetClass="entr" presetSubtype="0" fill="hold" nodeType="with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fade">
                                      <p:cBhvr>
                                        <p:cTn id="66" dur="500"/>
                                        <p:tgtEl>
                                          <p:spTgt spid="3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38"/>
                                        </p:tgtEl>
                                        <p:attrNameLst>
                                          <p:attrName>style.visibility</p:attrName>
                                        </p:attrNameLst>
                                      </p:cBhvr>
                                      <p:to>
                                        <p:strVal val="visible"/>
                                      </p:to>
                                    </p:set>
                                    <p:animEffect transition="in" filter="fade">
                                      <p:cBhvr>
                                        <p:cTn id="69" dur="500"/>
                                        <p:tgtEl>
                                          <p:spTgt spid="3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500"/>
                                        <p:tgtEl>
                                          <p:spTgt spid="3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20" grpId="0" animBg="1"/>
      <p:bldP spid="29" grpId="0" animBg="1"/>
      <p:bldP spid="30" grpId="0" animBg="1"/>
      <p:bldP spid="31" grpId="0" animBg="1"/>
      <p:bldP spid="38" grpId="0" animBg="1"/>
      <p:bldP spid="39" grpId="0" animBg="1"/>
      <p:bldP spid="40"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67E0305-29B0-10D4-E52F-5317B718EFB5}"/>
              </a:ext>
            </a:extLst>
          </p:cNvPr>
          <p:cNvSpPr>
            <a:spLocks noGrp="1"/>
          </p:cNvSpPr>
          <p:nvPr>
            <p:ph type="title"/>
          </p:nvPr>
        </p:nvSpPr>
        <p:spPr>
          <a:xfrm>
            <a:off x="838200" y="177283"/>
            <a:ext cx="10515600" cy="615819"/>
          </a:xfrm>
        </p:spPr>
        <p:txBody>
          <a:bodyPr>
            <a:normAutofit/>
          </a:bodyPr>
          <a:lstStyle/>
          <a:p>
            <a:r>
              <a:rPr lang="vi-VN" sz="3600" b="1" dirty="0"/>
              <a:t>2. Em ứng xử như thế nào trong tình huống sau:</a:t>
            </a:r>
            <a:endParaRPr lang="en-US" sz="3600" b="1" dirty="0"/>
          </a:p>
        </p:txBody>
      </p:sp>
      <p:pic>
        <p:nvPicPr>
          <p:cNvPr id="5" name="Chỗ dành sẵn cho Nội dung 4">
            <a:extLst>
              <a:ext uri="{FF2B5EF4-FFF2-40B4-BE49-F238E27FC236}">
                <a16:creationId xmlns:a16="http://schemas.microsoft.com/office/drawing/2014/main" id="{08B8BFE8-E287-7370-1DD1-77F4E34F9BB2}"/>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822" t="29948" r="45241" b="31053"/>
          <a:stretch/>
        </p:blipFill>
        <p:spPr>
          <a:xfrm>
            <a:off x="2271253" y="727788"/>
            <a:ext cx="7934632" cy="4301412"/>
          </a:xfrm>
        </p:spPr>
      </p:pic>
      <p:sp>
        <p:nvSpPr>
          <p:cNvPr id="6" name="Hình chữ nhật 5">
            <a:extLst>
              <a:ext uri="{FF2B5EF4-FFF2-40B4-BE49-F238E27FC236}">
                <a16:creationId xmlns:a16="http://schemas.microsoft.com/office/drawing/2014/main" id="{2B10CA90-1686-C80D-EE1B-48AD826D7167}"/>
              </a:ext>
            </a:extLst>
          </p:cNvPr>
          <p:cNvSpPr/>
          <p:nvPr/>
        </p:nvSpPr>
        <p:spPr>
          <a:xfrm>
            <a:off x="1897625" y="5029200"/>
            <a:ext cx="10176387" cy="1651518"/>
          </a:xfrm>
          <a:prstGeom prst="rect">
            <a:avLst/>
          </a:prstGeom>
          <a:noFill/>
          <a:ln>
            <a:noFill/>
          </a:ln>
        </p:spPr>
        <p:style>
          <a:lnRef idx="0">
            <a:scrgbClr r="0" g="0" b="0"/>
          </a:lnRef>
          <a:fillRef idx="0">
            <a:scrgbClr r="0" g="0" b="0"/>
          </a:fillRef>
          <a:effectRef idx="0">
            <a:scrgbClr r="0" g="0" b="0"/>
          </a:effectRef>
          <a:fontRef idx="minor">
            <a:schemeClr val="dk1"/>
          </a:fontRef>
        </p:style>
        <p:txBody>
          <a:bodyPr rtlCol="0" anchor="ctr"/>
          <a:lstStyle/>
          <a:p>
            <a:pPr algn="ctr"/>
            <a:r>
              <a:rPr lang="vi-VN" sz="2400" b="1" dirty="0">
                <a:solidFill>
                  <a:srgbClr val="0070C0"/>
                </a:solidFill>
              </a:rPr>
              <a:t>Nếu em là bạn nam trong hình em sẽ giữ lại những tờ giấy trắng đó để làm nháp hoặc đóng thành quyển vở mới vì nếu bỏ quyển vở cũ đó đi sẽ rất lãng phí và làm ô nhiễm môi trường</a:t>
            </a:r>
            <a:endParaRPr lang="en-US" sz="2400" b="1" dirty="0">
              <a:solidFill>
                <a:srgbClr val="0070C0"/>
              </a:solidFill>
            </a:endParaRPr>
          </a:p>
        </p:txBody>
      </p:sp>
    </p:spTree>
    <p:extLst>
      <p:ext uri="{BB962C8B-B14F-4D97-AF65-F5344CB8AC3E}">
        <p14:creationId xmlns:p14="http://schemas.microsoft.com/office/powerpoint/2010/main" val="3363927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71EF99DA-D6C1-E5B2-B146-DD39D67E0255}"/>
              </a:ext>
            </a:extLst>
          </p:cNvPr>
          <p:cNvSpPr>
            <a:spLocks noGrp="1"/>
          </p:cNvSpPr>
          <p:nvPr>
            <p:ph idx="1"/>
          </p:nvPr>
        </p:nvSpPr>
        <p:spPr/>
        <p:txBody>
          <a:bodyPr>
            <a:normAutofit/>
          </a:bodyPr>
          <a:lstStyle/>
          <a:p>
            <a:pPr marL="0" indent="0" algn="ctr">
              <a:buNone/>
            </a:pPr>
            <a:r>
              <a:rPr lang="vi-VN" sz="8800" b="1" dirty="0">
                <a:solidFill>
                  <a:srgbClr val="0070C0"/>
                </a:solidFill>
                <a:latin typeface="+mj-lt"/>
              </a:rPr>
              <a:t>VẬN DỤNG</a:t>
            </a:r>
            <a:endParaRPr lang="en-US" sz="8800" b="1" dirty="0">
              <a:solidFill>
                <a:srgbClr val="0070C0"/>
              </a:solidFill>
              <a:latin typeface="+mj-lt"/>
            </a:endParaRPr>
          </a:p>
        </p:txBody>
      </p:sp>
    </p:spTree>
    <p:extLst>
      <p:ext uri="{BB962C8B-B14F-4D97-AF65-F5344CB8AC3E}">
        <p14:creationId xmlns:p14="http://schemas.microsoft.com/office/powerpoint/2010/main" val="3129306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283800-8637-1798-732F-D3C9CBE3532B}"/>
              </a:ext>
            </a:extLst>
          </p:cNvPr>
          <p:cNvSpPr>
            <a:spLocks noGrp="1"/>
          </p:cNvSpPr>
          <p:nvPr>
            <p:ph type="title"/>
          </p:nvPr>
        </p:nvSpPr>
        <p:spPr>
          <a:xfrm>
            <a:off x="1091382" y="260641"/>
            <a:ext cx="10262418" cy="1325563"/>
          </a:xfrm>
        </p:spPr>
        <p:txBody>
          <a:bodyPr>
            <a:noAutofit/>
          </a:bodyPr>
          <a:lstStyle/>
          <a:p>
            <a:r>
              <a:rPr lang="vi-VN" sz="2400" b="1" dirty="0"/>
              <a:t>1. Nêu cách sử dụng hợp lý động vật và thực vật của em và gia đình</a:t>
            </a:r>
            <a:br>
              <a:rPr lang="vi-VN" sz="2400" b="1" dirty="0"/>
            </a:br>
            <a:r>
              <a:rPr lang="vi-VN" sz="2400" b="1" dirty="0"/>
              <a:t>2. Chia sẻ một số việc em và gia đình đã làm để những người xung quanh cùng sử dụng hợp lí thực vật và động vật</a:t>
            </a:r>
            <a:endParaRPr lang="en-US" sz="2400" b="1" dirty="0"/>
          </a:p>
        </p:txBody>
      </p:sp>
      <p:pic>
        <p:nvPicPr>
          <p:cNvPr id="5" name="Chỗ dành sẵn cho Nội dung 4">
            <a:extLst>
              <a:ext uri="{FF2B5EF4-FFF2-40B4-BE49-F238E27FC236}">
                <a16:creationId xmlns:a16="http://schemas.microsoft.com/office/drawing/2014/main" id="{EF401C70-D983-90E4-73AF-D8A26E8EBC5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082" t="34596" r="53359" b="24662"/>
          <a:stretch/>
        </p:blipFill>
        <p:spPr>
          <a:xfrm>
            <a:off x="678425" y="1818580"/>
            <a:ext cx="7317910" cy="4778779"/>
          </a:xfrm>
        </p:spPr>
      </p:pic>
      <p:sp>
        <p:nvSpPr>
          <p:cNvPr id="6" name="Hình chữ nhật 5">
            <a:extLst>
              <a:ext uri="{FF2B5EF4-FFF2-40B4-BE49-F238E27FC236}">
                <a16:creationId xmlns:a16="http://schemas.microsoft.com/office/drawing/2014/main" id="{69ACAC7F-0584-8DF5-4D19-DCDECA2195E9}"/>
              </a:ext>
            </a:extLst>
          </p:cNvPr>
          <p:cNvSpPr/>
          <p:nvPr/>
        </p:nvSpPr>
        <p:spPr>
          <a:xfrm>
            <a:off x="7949885" y="1818580"/>
            <a:ext cx="3563690" cy="4241718"/>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marL="285750" indent="-285750" algn="ctr">
              <a:buFontTx/>
              <a:buChar char="-"/>
            </a:pPr>
            <a:r>
              <a:rPr lang="vi-VN" sz="3200" dirty="0">
                <a:solidFill>
                  <a:srgbClr val="0070C0"/>
                </a:solidFill>
                <a:latin typeface="+mj-lt"/>
              </a:rPr>
              <a:t>Không lãng phí đồ ăn thực uống.</a:t>
            </a:r>
          </a:p>
          <a:p>
            <a:pPr algn="ctr"/>
            <a:r>
              <a:rPr lang="vi-VN" sz="3200" dirty="0">
                <a:solidFill>
                  <a:srgbClr val="0070C0"/>
                </a:solidFill>
                <a:latin typeface="+mj-lt"/>
              </a:rPr>
              <a:t>- Các vỏ hoa quả rau đã cũ dùng để bón cây.</a:t>
            </a:r>
          </a:p>
          <a:p>
            <a:pPr algn="ctr"/>
            <a:r>
              <a:rPr lang="vi-VN" sz="3200" dirty="0">
                <a:solidFill>
                  <a:srgbClr val="0070C0"/>
                </a:solidFill>
                <a:latin typeface="+mj-lt"/>
              </a:rPr>
              <a:t>- Vở còn nhiều trang giấy trắng sử dụng để làm nháp</a:t>
            </a:r>
            <a:endParaRPr lang="en-US" sz="3200" dirty="0">
              <a:solidFill>
                <a:srgbClr val="0070C0"/>
              </a:solidFill>
              <a:latin typeface="+mj-lt"/>
            </a:endParaRPr>
          </a:p>
        </p:txBody>
      </p:sp>
    </p:spTree>
    <p:extLst>
      <p:ext uri="{BB962C8B-B14F-4D97-AF65-F5344CB8AC3E}">
        <p14:creationId xmlns:p14="http://schemas.microsoft.com/office/powerpoint/2010/main" val="55525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1283800-8637-1798-732F-D3C9CBE3532B}"/>
              </a:ext>
            </a:extLst>
          </p:cNvPr>
          <p:cNvSpPr>
            <a:spLocks noGrp="1"/>
          </p:cNvSpPr>
          <p:nvPr>
            <p:ph type="title"/>
          </p:nvPr>
        </p:nvSpPr>
        <p:spPr>
          <a:xfrm>
            <a:off x="838200" y="176666"/>
            <a:ext cx="10515600" cy="1325563"/>
          </a:xfrm>
        </p:spPr>
        <p:txBody>
          <a:bodyPr>
            <a:noAutofit/>
          </a:bodyPr>
          <a:lstStyle/>
          <a:p>
            <a:r>
              <a:rPr lang="vi-VN" sz="2400" b="1" dirty="0"/>
              <a:t>1. Nêu cách sử dụng hợp lý động vật và thực vật của em và gia đình</a:t>
            </a:r>
            <a:br>
              <a:rPr lang="vi-VN" sz="2400" b="1" dirty="0"/>
            </a:br>
            <a:r>
              <a:rPr lang="vi-VN" sz="2400" b="1" dirty="0"/>
              <a:t>2. Chia sẻ một số việc em và gia đình đã làm để những người xung quanh cùng sử dụng hợp lí thực vật và động vật</a:t>
            </a:r>
            <a:endParaRPr lang="en-US" sz="2400" b="1" dirty="0"/>
          </a:p>
        </p:txBody>
      </p:sp>
      <p:pic>
        <p:nvPicPr>
          <p:cNvPr id="5" name="Chỗ dành sẵn cho Nội dung 4">
            <a:extLst>
              <a:ext uri="{FF2B5EF4-FFF2-40B4-BE49-F238E27FC236}">
                <a16:creationId xmlns:a16="http://schemas.microsoft.com/office/drawing/2014/main" id="{EF401C70-D983-90E4-73AF-D8A26E8EBC54}"/>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13082" t="34596" r="53359" b="24662"/>
          <a:stretch/>
        </p:blipFill>
        <p:spPr>
          <a:xfrm>
            <a:off x="550506" y="1586204"/>
            <a:ext cx="6774526" cy="4991878"/>
          </a:xfrm>
        </p:spPr>
      </p:pic>
      <p:sp>
        <p:nvSpPr>
          <p:cNvPr id="6" name="Hình chữ nhật 5">
            <a:extLst>
              <a:ext uri="{FF2B5EF4-FFF2-40B4-BE49-F238E27FC236}">
                <a16:creationId xmlns:a16="http://schemas.microsoft.com/office/drawing/2014/main" id="{69ACAC7F-0584-8DF5-4D19-DCDECA2195E9}"/>
              </a:ext>
            </a:extLst>
          </p:cNvPr>
          <p:cNvSpPr/>
          <p:nvPr/>
        </p:nvSpPr>
        <p:spPr>
          <a:xfrm>
            <a:off x="7461581" y="1418254"/>
            <a:ext cx="4040155" cy="4991878"/>
          </a:xfrm>
          <a:prstGeom prst="rect">
            <a:avLst/>
          </a:prstGeom>
          <a:noFill/>
          <a:ln>
            <a:noFill/>
          </a:ln>
        </p:spPr>
        <p:style>
          <a:lnRef idx="0">
            <a:scrgbClr r="0" g="0" b="0"/>
          </a:lnRef>
          <a:fillRef idx="0">
            <a:scrgbClr r="0" g="0" b="0"/>
          </a:fillRef>
          <a:effectRef idx="0">
            <a:scrgbClr r="0" g="0" b="0"/>
          </a:effectRef>
          <a:fontRef idx="minor">
            <a:schemeClr val="accent2"/>
          </a:fontRef>
        </p:style>
        <p:txBody>
          <a:bodyPr rtlCol="0" anchor="ctr"/>
          <a:lstStyle/>
          <a:p>
            <a:pPr marL="285750" indent="-285750" algn="ctr">
              <a:buFontTx/>
              <a:buChar char="-"/>
            </a:pPr>
            <a:r>
              <a:rPr lang="vi-VN" sz="2800" dirty="0">
                <a:solidFill>
                  <a:srgbClr val="0070C0"/>
                </a:solidFill>
                <a:latin typeface="+mj-lt"/>
              </a:rPr>
              <a:t>Tuyên truyền cho mọi người về tầm quan trọng của bảo vệ môi trường,</a:t>
            </a:r>
          </a:p>
          <a:p>
            <a:pPr marL="285750" indent="-285750" algn="ctr">
              <a:buFontTx/>
              <a:buChar char="-"/>
            </a:pPr>
            <a:r>
              <a:rPr lang="vi-VN" sz="2800" dirty="0">
                <a:solidFill>
                  <a:srgbClr val="0070C0"/>
                </a:solidFill>
                <a:latin typeface="+mj-lt"/>
              </a:rPr>
              <a:t>Không săn bắt các loại động vật hoang dã.</a:t>
            </a:r>
          </a:p>
          <a:p>
            <a:pPr marL="285750" indent="-285750" algn="ctr">
              <a:buFontTx/>
              <a:buChar char="-"/>
            </a:pPr>
            <a:r>
              <a:rPr lang="vi-VN" sz="2800" dirty="0">
                <a:solidFill>
                  <a:srgbClr val="0070C0"/>
                </a:solidFill>
                <a:latin typeface="+mj-lt"/>
              </a:rPr>
              <a:t>Không tiêu thụ các sản phẩm từ động vật hoang dã như: mất gấu, cao hổ….</a:t>
            </a:r>
            <a:endParaRPr lang="en-US" sz="2800" dirty="0">
              <a:solidFill>
                <a:srgbClr val="0070C0"/>
              </a:solidFill>
              <a:latin typeface="+mj-lt"/>
            </a:endParaRPr>
          </a:p>
        </p:txBody>
      </p:sp>
    </p:spTree>
    <p:extLst>
      <p:ext uri="{BB962C8B-B14F-4D97-AF65-F5344CB8AC3E}">
        <p14:creationId xmlns:p14="http://schemas.microsoft.com/office/powerpoint/2010/main" val="162921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id="{933F89E1-E753-0C1C-52EE-EA78B11F6215}"/>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574" t="25265" r="40003" b="24117"/>
          <a:stretch/>
        </p:blipFill>
        <p:spPr>
          <a:xfrm>
            <a:off x="1" y="111968"/>
            <a:ext cx="12192000" cy="6568750"/>
          </a:xfrm>
        </p:spPr>
      </p:pic>
    </p:spTree>
    <p:extLst>
      <p:ext uri="{BB962C8B-B14F-4D97-AF65-F5344CB8AC3E}">
        <p14:creationId xmlns:p14="http://schemas.microsoft.com/office/powerpoint/2010/main" val="1534273027"/>
      </p:ext>
    </p:extLst>
  </p:cSld>
  <p:clrMapOvr>
    <a:masterClrMapping/>
  </p:clrMapOvr>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384</Words>
  <Application>Microsoft Office PowerPoint</Application>
  <PresentationFormat>Màn hình rộng</PresentationFormat>
  <Paragraphs>26</Paragraphs>
  <Slides>8</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8</vt:i4>
      </vt:variant>
    </vt:vector>
  </HeadingPairs>
  <TitlesOfParts>
    <vt:vector size="13" baseType="lpstr">
      <vt:lpstr>Arial</vt:lpstr>
      <vt:lpstr>Calibri</vt:lpstr>
      <vt:lpstr>Calibri Light</vt:lpstr>
      <vt:lpstr>Times New Roman</vt:lpstr>
      <vt:lpstr>Chủ đề Office</vt:lpstr>
      <vt:lpstr>CHỦ ĐỀ 4: THỰC VẬT VÀ ĐỘNG VẬT</vt:lpstr>
      <vt:lpstr>Bản trình bày PowerPoint</vt:lpstr>
      <vt:lpstr>1. Thảo luận và hoàn thành sơ đồ theo gợi ý sau.</vt:lpstr>
      <vt:lpstr>2. Em ứng xử như thế nào trong tình huống sau:</vt:lpstr>
      <vt:lpstr>Bản trình bày PowerPoint</vt:lpstr>
      <vt:lpstr>1. Nêu cách sử dụng hợp lý động vật và thực vật của em và gia đình 2. Chia sẻ một số việc em và gia đình đã làm để những người xung quanh cùng sử dụng hợp lí thực vật và động vật</vt:lpstr>
      <vt:lpstr>1. Nêu cách sử dụng hợp lý động vật và thực vật của em và gia đình 2. Chia sẻ một số việc em và gia đình đã làm để những người xung quanh cùng sử dụng hợp lí thực vật và động vật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4: THỰC VẬT VÀ ĐỘNG VẬT</dc:title>
  <dc:creator>Phương Thảo Lưu</dc:creator>
  <cp:lastModifiedBy>Phương Thảo Lưu</cp:lastModifiedBy>
  <cp:revision>1</cp:revision>
  <dcterms:created xsi:type="dcterms:W3CDTF">2023-02-07T12:12:13Z</dcterms:created>
  <dcterms:modified xsi:type="dcterms:W3CDTF">2023-02-07T12:25:39Z</dcterms:modified>
</cp:coreProperties>
</file>