
<file path=[Content_Types].xml><?xml version="1.0" encoding="utf-8"?>
<Types xmlns="http://schemas.openxmlformats.org/package/2006/content-types">
  <Default Extension="gif" ContentType="image/gif"/>
  <Default Extension="jfif" ContentType="image/jpeg"/>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67" r:id="rId3"/>
    <p:sldId id="258" r:id="rId4"/>
    <p:sldId id="269" r:id="rId5"/>
    <p:sldId id="270" r:id="rId6"/>
    <p:sldId id="271" r:id="rId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CEDB4-A405-4A06-843A-DADD4790514B}"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FC899-BB40-4796-A129-FD61E15F4CA2}" type="slidenum">
              <a:rPr lang="en-US" smtClean="0"/>
              <a:t>‹#›</a:t>
            </a:fld>
            <a:endParaRPr lang="en-US"/>
          </a:p>
        </p:txBody>
      </p:sp>
    </p:spTree>
    <p:extLst>
      <p:ext uri="{BB962C8B-B14F-4D97-AF65-F5344CB8AC3E}">
        <p14:creationId xmlns:p14="http://schemas.microsoft.com/office/powerpoint/2010/main" val="16561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0D37-1A9B-16A9-0D54-E8DA4648CED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F194BE4D-B00D-394C-B0A7-7C0F64C4312E}"/>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D360731-36C0-C66A-5C9C-9B2808B2BE21}"/>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2/25/2026</a:t>
            </a:fld>
            <a:endParaRPr lang="en-US"/>
          </a:p>
        </p:txBody>
      </p:sp>
      <p:sp>
        <p:nvSpPr>
          <p:cNvPr id="5" name="Footer Placeholder 4">
            <a:extLst>
              <a:ext uri="{FF2B5EF4-FFF2-40B4-BE49-F238E27FC236}">
                <a16:creationId xmlns:a16="http://schemas.microsoft.com/office/drawing/2014/main" id="{A716595F-DBA5-6C43-E520-25755082A8D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BA8CED-41B3-6065-481F-D87A8335E0E3}"/>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91113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5D8C-4A43-823A-D321-4A58E6D2423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8A0B07-5A30-F4E2-A41A-827638D3E5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99ACF-68F7-35CA-2569-09343624EB42}"/>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2/25/2026</a:t>
            </a:fld>
            <a:endParaRPr lang="en-US"/>
          </a:p>
        </p:txBody>
      </p:sp>
      <p:sp>
        <p:nvSpPr>
          <p:cNvPr id="5" name="Footer Placeholder 4">
            <a:extLst>
              <a:ext uri="{FF2B5EF4-FFF2-40B4-BE49-F238E27FC236}">
                <a16:creationId xmlns:a16="http://schemas.microsoft.com/office/drawing/2014/main" id="{7F0AB4B8-7273-1FBC-6F70-D55F8AAB85F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FB58F0-FAD3-5160-48D4-5E389D449C72}"/>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70561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24AC-0D5B-6C7E-204F-48C6EBB8F420}"/>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4E2F1E8-A0A7-6146-52C8-89328B8F50DE}"/>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EF956B-34FE-C6F4-CB8A-83697C84BD8B}"/>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2/25/2026</a:t>
            </a:fld>
            <a:endParaRPr lang="en-US"/>
          </a:p>
        </p:txBody>
      </p:sp>
      <p:sp>
        <p:nvSpPr>
          <p:cNvPr id="5" name="Footer Placeholder 4">
            <a:extLst>
              <a:ext uri="{FF2B5EF4-FFF2-40B4-BE49-F238E27FC236}">
                <a16:creationId xmlns:a16="http://schemas.microsoft.com/office/drawing/2014/main" id="{B2392E58-9A6D-47C6-98AD-AF0CCFBD940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B9F24A-8371-C266-A2B5-72185CB112B8}"/>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416647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AF59-21FE-7EC2-CA45-D7AE48D96EC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2B66A2-41AE-CB44-B03A-F516621D8068}"/>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3A7BD-93ED-32E5-A931-754D5B4B0443}"/>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588B5D-0ED2-7828-A651-D298286EE92C}"/>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2/25/2026</a:t>
            </a:fld>
            <a:endParaRPr lang="en-US"/>
          </a:p>
        </p:txBody>
      </p:sp>
      <p:sp>
        <p:nvSpPr>
          <p:cNvPr id="6" name="Footer Placeholder 5">
            <a:extLst>
              <a:ext uri="{FF2B5EF4-FFF2-40B4-BE49-F238E27FC236}">
                <a16:creationId xmlns:a16="http://schemas.microsoft.com/office/drawing/2014/main" id="{21BB37A8-AAB0-6285-EE32-0E07BB851C9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3D213E-67BB-0F3D-EEAB-A11102003284}"/>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1351048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0E39-1886-D01A-0172-B6E16275DF98}"/>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935AA2-1F18-8A39-99EF-8915C88375B8}"/>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3702C-DAC8-0425-33CA-CDD4A731A494}"/>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509E27-B027-2175-9EDA-6E120377994E}"/>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82053-239D-2A5D-FCBE-A0536FFE0976}"/>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0CE38F-CB57-12B9-C55C-E9400841D29E}"/>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2/25/2026</a:t>
            </a:fld>
            <a:endParaRPr lang="en-US"/>
          </a:p>
        </p:txBody>
      </p:sp>
      <p:sp>
        <p:nvSpPr>
          <p:cNvPr id="8" name="Footer Placeholder 7">
            <a:extLst>
              <a:ext uri="{FF2B5EF4-FFF2-40B4-BE49-F238E27FC236}">
                <a16:creationId xmlns:a16="http://schemas.microsoft.com/office/drawing/2014/main" id="{5C5A9CCD-6DB4-D932-3821-CAB92FBC002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B0345B-166B-4AFE-91F1-63051883BB29}"/>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232807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40ED-D6E2-8B31-D3C6-E6F081264B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7A97319-C801-E908-FEF6-928075EC39D7}"/>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2/25/2026</a:t>
            </a:fld>
            <a:endParaRPr lang="en-US"/>
          </a:p>
        </p:txBody>
      </p:sp>
      <p:sp>
        <p:nvSpPr>
          <p:cNvPr id="4" name="Footer Placeholder 3">
            <a:extLst>
              <a:ext uri="{FF2B5EF4-FFF2-40B4-BE49-F238E27FC236}">
                <a16:creationId xmlns:a16="http://schemas.microsoft.com/office/drawing/2014/main" id="{740392EE-7EEC-B372-CF47-AF561E6A504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41BB2F-C032-A9AC-F448-9B870FDCF87F}"/>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1127329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9ACF5-B2C1-5785-66DB-81075C5B2EBD}"/>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2/25/2026</a:t>
            </a:fld>
            <a:endParaRPr lang="en-US"/>
          </a:p>
        </p:txBody>
      </p:sp>
      <p:sp>
        <p:nvSpPr>
          <p:cNvPr id="3" name="Footer Placeholder 2">
            <a:extLst>
              <a:ext uri="{FF2B5EF4-FFF2-40B4-BE49-F238E27FC236}">
                <a16:creationId xmlns:a16="http://schemas.microsoft.com/office/drawing/2014/main" id="{75C4A284-1C9E-4C5C-D371-05314394442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3699D83-7A31-E396-E2D7-D8F99BB0CD66}"/>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93130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EB50-8831-4866-DB8E-38738A423FC4}"/>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CF834E4-8ACA-149F-AE3F-5FE57C5A357B}"/>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1AFE1B-3969-46AA-6884-3C5A3ADE9B1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D401E63-E617-F35B-08B6-5E00832BC820}"/>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2/25/2026</a:t>
            </a:fld>
            <a:endParaRPr lang="en-US"/>
          </a:p>
        </p:txBody>
      </p:sp>
      <p:sp>
        <p:nvSpPr>
          <p:cNvPr id="6" name="Footer Placeholder 5">
            <a:extLst>
              <a:ext uri="{FF2B5EF4-FFF2-40B4-BE49-F238E27FC236}">
                <a16:creationId xmlns:a16="http://schemas.microsoft.com/office/drawing/2014/main" id="{613A7BE3-7987-886F-1142-F891A3036B1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918707-AACD-1671-AB70-2DEEC9D2F9BD}"/>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29367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D05E-CF98-CCBB-762C-6723B5B70279}"/>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931E3C83-ADBB-AA8F-9527-9220AA77F73D}"/>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B98356DD-DAF2-2D81-984A-7B5B487A0FF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A02C135-9A6F-148C-9AFD-12F276B52328}"/>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2/25/2026</a:t>
            </a:fld>
            <a:endParaRPr lang="en-US"/>
          </a:p>
        </p:txBody>
      </p:sp>
      <p:sp>
        <p:nvSpPr>
          <p:cNvPr id="6" name="Footer Placeholder 5">
            <a:extLst>
              <a:ext uri="{FF2B5EF4-FFF2-40B4-BE49-F238E27FC236}">
                <a16:creationId xmlns:a16="http://schemas.microsoft.com/office/drawing/2014/main" id="{E320B817-B251-0FE8-E761-15D06CC9817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7240CE-68B6-2FD4-30D6-5C75CCD4F426}"/>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275282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DD72-C5E3-9C4E-4848-F10F40AADD6C}"/>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6491F-325A-DB4C-A493-2440B38E7B2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7339E-A84F-4B01-4282-16C0BC614354}"/>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2/25/2026</a:t>
            </a:fld>
            <a:endParaRPr lang="en-US"/>
          </a:p>
        </p:txBody>
      </p:sp>
      <p:sp>
        <p:nvSpPr>
          <p:cNvPr id="5" name="Footer Placeholder 4">
            <a:extLst>
              <a:ext uri="{FF2B5EF4-FFF2-40B4-BE49-F238E27FC236}">
                <a16:creationId xmlns:a16="http://schemas.microsoft.com/office/drawing/2014/main" id="{5A6B1A06-DE00-E7E8-57BE-F74322A7FAA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936F26-3229-7769-E10C-D66CB9E45D13}"/>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672310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EE52B5-5E01-DBD8-1E56-959D9A98A31D}"/>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D396B8-3570-B1ED-2C70-A759A15C9B93}"/>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03714-DA8E-670B-6898-0D77119B3CF7}"/>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2/25/2026</a:t>
            </a:fld>
            <a:endParaRPr lang="en-US"/>
          </a:p>
        </p:txBody>
      </p:sp>
      <p:sp>
        <p:nvSpPr>
          <p:cNvPr id="5" name="Footer Placeholder 4">
            <a:extLst>
              <a:ext uri="{FF2B5EF4-FFF2-40B4-BE49-F238E27FC236}">
                <a16:creationId xmlns:a16="http://schemas.microsoft.com/office/drawing/2014/main" id="{F9E8CE64-8F22-7839-25C7-7FFD00593F5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8040C2-0234-104B-EF0A-152685608378}"/>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230413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485113E9-B36A-DD20-1437-43FE3E634D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114300"/>
            <a:ext cx="2152352" cy="21523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2CBA844B-3B59-D372-0F85-C8DCD9B2D9D4}"/>
              </a:ext>
            </a:extLst>
          </p:cNvPr>
          <p:cNvSpPr/>
          <p:nvPr userDrawn="1"/>
        </p:nvSpPr>
        <p:spPr>
          <a:xfrm>
            <a:off x="0" y="-514797"/>
            <a:ext cx="18288000" cy="13487400"/>
          </a:xfrm>
          <a:custGeom>
            <a:avLst/>
            <a:gdLst/>
            <a:ahLst/>
            <a:cxnLst/>
            <a:rect l="l" t="t" r="r" b="b"/>
            <a:pathLst>
              <a:path w="10417215" h="8229600">
                <a:moveTo>
                  <a:pt x="0" y="0"/>
                </a:moveTo>
                <a:lnTo>
                  <a:pt x="10417216" y="0"/>
                </a:lnTo>
                <a:lnTo>
                  <a:pt x="10417216" y="8229600"/>
                </a:lnTo>
                <a:lnTo>
                  <a:pt x="0" y="8229600"/>
                </a:lnTo>
                <a:lnTo>
                  <a:pt x="0" y="0"/>
                </a:lnTo>
                <a:close/>
              </a:path>
            </a:pathLst>
          </a:custGeom>
          <a:blipFill>
            <a:blip r:embed="rId13"/>
            <a:stretch>
              <a:fillRect/>
            </a:stretch>
          </a:blipFill>
        </p:spPr>
        <p:txBody>
          <a:bodyPr/>
          <a:lstStyle/>
          <a:p>
            <a:endParaRPr lang="en-US" sz="2700"/>
          </a:p>
        </p:txBody>
      </p:sp>
      <p:pic>
        <p:nvPicPr>
          <p:cNvPr id="10" name="Picture 9" descr="A round pink label with white text and a black background&#10;&#10;Description automatically generated">
            <a:extLst>
              <a:ext uri="{FF2B5EF4-FFF2-40B4-BE49-F238E27FC236}">
                <a16:creationId xmlns:a16="http://schemas.microsoft.com/office/drawing/2014/main" id="{8728BFB7-46ED-FB2D-6CAF-96EA515ABD3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3200" y="-114300"/>
            <a:ext cx="2152352" cy="2152352"/>
          </a:xfrm>
          <a:prstGeom prst="rect">
            <a:avLst/>
          </a:prstGeom>
        </p:spPr>
      </p:pic>
    </p:spTree>
    <p:extLst>
      <p:ext uri="{BB962C8B-B14F-4D97-AF65-F5344CB8AC3E}">
        <p14:creationId xmlns:p14="http://schemas.microsoft.com/office/powerpoint/2010/main" val="1888270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6.gif"/></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fif"/><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18288000" cy="10287000"/>
          </a:xfrm>
          <a:custGeom>
            <a:avLst/>
            <a:gdLst/>
            <a:ahLst/>
            <a:cxnLst/>
            <a:rect l="l" t="t" r="r" b="b"/>
            <a:pathLst>
              <a:path w="19925367" h="10121619">
                <a:moveTo>
                  <a:pt x="0" y="0"/>
                </a:moveTo>
                <a:lnTo>
                  <a:pt x="19925367" y="0"/>
                </a:lnTo>
                <a:lnTo>
                  <a:pt x="19925367" y="10121619"/>
                </a:lnTo>
                <a:lnTo>
                  <a:pt x="0" y="10121619"/>
                </a:lnTo>
                <a:lnTo>
                  <a:pt x="0" y="0"/>
                </a:lnTo>
                <a:close/>
              </a:path>
            </a:pathLst>
          </a:custGeom>
          <a:blipFill>
            <a:blip r:embed="rId6"/>
            <a:stretch>
              <a:fillRect t="-15701" b="-1570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020375" y="4446932"/>
            <a:ext cx="12852412" cy="5840068"/>
          </a:xfrm>
          <a:custGeom>
            <a:avLst/>
            <a:gdLst/>
            <a:ahLst/>
            <a:cxnLst/>
            <a:rect l="l" t="t" r="r" b="b"/>
            <a:pathLst>
              <a:path w="12852412" h="5840068">
                <a:moveTo>
                  <a:pt x="0" y="0"/>
                </a:moveTo>
                <a:lnTo>
                  <a:pt x="12852412" y="0"/>
                </a:lnTo>
                <a:lnTo>
                  <a:pt x="12852412" y="5840068"/>
                </a:lnTo>
                <a:lnTo>
                  <a:pt x="0" y="584006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peech Bubble: Rectangle with Corners Rounded 3">
            <a:extLst>
              <a:ext uri="{FF2B5EF4-FFF2-40B4-BE49-F238E27FC236}">
                <a16:creationId xmlns:a16="http://schemas.microsoft.com/office/drawing/2014/main" id="{B8F48421-52DD-CD57-5D04-7EB1A238BC6D}"/>
              </a:ext>
            </a:extLst>
          </p:cNvPr>
          <p:cNvSpPr/>
          <p:nvPr/>
        </p:nvSpPr>
        <p:spPr>
          <a:xfrm>
            <a:off x="2514600" y="2171700"/>
            <a:ext cx="5029200" cy="2133600"/>
          </a:xfrm>
          <a:prstGeom prst="wedgeRoundRectCallout">
            <a:avLst>
              <a:gd name="adj1" fmla="val 20726"/>
              <a:gd name="adj2" fmla="val 64796"/>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biết</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không</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gió</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cũng</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tạo</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ra</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điện</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đấy</a:t>
            </a: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Speech Bubble: Rectangle with Corners Rounded 4">
            <a:extLst>
              <a:ext uri="{FF2B5EF4-FFF2-40B4-BE49-F238E27FC236}">
                <a16:creationId xmlns:a16="http://schemas.microsoft.com/office/drawing/2014/main" id="{A21530B4-36A5-44A6-A8F4-2A0B1EF8A281}"/>
              </a:ext>
            </a:extLst>
          </p:cNvPr>
          <p:cNvSpPr/>
          <p:nvPr/>
        </p:nvSpPr>
        <p:spPr>
          <a:xfrm>
            <a:off x="11125200" y="2095500"/>
            <a:ext cx="5257800" cy="2133600"/>
          </a:xfrm>
          <a:prstGeom prst="wedgeRoundRectCallout">
            <a:avLst>
              <a:gd name="adj1" fmla="val -19957"/>
              <a:gd name="adj2" fmla="val 67857"/>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Gió</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cũng</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tạo</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ra</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điện</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bằng</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nào</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nhỉ</a:t>
            </a: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6" name="J2TEAM-TTS-1733220570726 (1)">
            <a:hlinkClick r:id="" action="ppaction://media"/>
            <a:extLst>
              <a:ext uri="{FF2B5EF4-FFF2-40B4-BE49-F238E27FC236}">
                <a16:creationId xmlns:a16="http://schemas.microsoft.com/office/drawing/2014/main" id="{90C7586A-7795-FEEF-90F3-B77F23CA5B9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95400" y="571500"/>
            <a:ext cx="406400" cy="406400"/>
          </a:xfrm>
          <a:prstGeom prst="rect">
            <a:avLst/>
          </a:prstGeom>
        </p:spPr>
      </p:pic>
      <p:pic>
        <p:nvPicPr>
          <p:cNvPr id="7" name="J2TEAM-TTS-1733220584942 (1)">
            <a:hlinkClick r:id="" action="ppaction://media"/>
            <a:extLst>
              <a:ext uri="{FF2B5EF4-FFF2-40B4-BE49-F238E27FC236}">
                <a16:creationId xmlns:a16="http://schemas.microsoft.com/office/drawing/2014/main" id="{96DE6089-9B5C-6D88-0B33-FDDE8B84BABF}"/>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0" y="495300"/>
            <a:ext cx="406400" cy="406400"/>
          </a:xfrm>
          <a:prstGeom prst="rect">
            <a:avLst/>
          </a:prstGeom>
        </p:spPr>
      </p:pic>
      <p:pic>
        <p:nvPicPr>
          <p:cNvPr id="9" name="Picture 8">
            <a:extLst>
              <a:ext uri="{FF2B5EF4-FFF2-40B4-BE49-F238E27FC236}">
                <a16:creationId xmlns:a16="http://schemas.microsoft.com/office/drawing/2014/main" id="{03DB0B08-2AE8-3834-E5BB-DF7C74D39E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3785">
            <a:off x="5867400" y="6667500"/>
            <a:ext cx="584433" cy="223838"/>
          </a:xfrm>
          <a:prstGeom prst="rect">
            <a:avLst/>
          </a:prstGeom>
        </p:spPr>
      </p:pic>
      <p:pic>
        <p:nvPicPr>
          <p:cNvPr id="10" name="Picture 9">
            <a:extLst>
              <a:ext uri="{FF2B5EF4-FFF2-40B4-BE49-F238E27FC236}">
                <a16:creationId xmlns:a16="http://schemas.microsoft.com/office/drawing/2014/main" id="{CAE9457A-C0FF-BD32-E713-586C64FF20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94498">
            <a:off x="12058661" y="6511124"/>
            <a:ext cx="584433" cy="223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mediacall" presetSubtype="0" fill="hold" nodeType="withEffect">
                                  <p:stCondLst>
                                    <p:cond delay="0"/>
                                  </p:stCondLst>
                                  <p:childTnLst>
                                    <p:cmd type="call" cmd="playFrom(0.0)">
                                      <p:cBhvr>
                                        <p:cTn id="9" dur="3096" fill="hold"/>
                                        <p:tgtEl>
                                          <p:spTgt spid="6"/>
                                        </p:tgtEl>
                                      </p:cBhvr>
                                    </p:cmd>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 presetClass="mediacall" presetSubtype="0" fill="hold" nodeType="withEffect">
                                  <p:stCondLst>
                                    <p:cond delay="0"/>
                                  </p:stCondLst>
                                  <p:childTnLst>
                                    <p:cmd type="call" cmd="playFrom(0.0)">
                                      <p:cBhvr>
                                        <p:cTn id="19" dur="2232" fill="hold"/>
                                        <p:tgtEl>
                                          <p:spTgt spid="7"/>
                                        </p:tgtEl>
                                      </p:cBhvr>
                                    </p:cmd>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6"/>
                </p:tgtEl>
              </p:cMediaNode>
            </p:audio>
            <p:audio>
              <p:cMediaNode vol="80000">
                <p:cTn id="27" fill="hold" display="0">
                  <p:stCondLst>
                    <p:cond delay="indefinite"/>
                  </p:stCondLst>
                  <p:endCondLst>
                    <p:cond evt="onStopAudio" delay="0">
                      <p:tgtEl>
                        <p:sldTgt/>
                      </p:tgtEl>
                    </p:cond>
                  </p:endCondLst>
                </p:cTn>
                <p:tgtEl>
                  <p:spTgt spid="7"/>
                </p:tgtEl>
              </p:cMediaNode>
            </p:audio>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E9FCA8-E19D-B4E6-4BCE-A3A6669963C2}"/>
              </a:ext>
            </a:extLst>
          </p:cNvPr>
          <p:cNvSpPr txBox="1"/>
          <p:nvPr/>
        </p:nvSpPr>
        <p:spPr>
          <a:xfrm>
            <a:off x="1600200" y="876300"/>
            <a:ext cx="15240000" cy="1323439"/>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Quan sát Hình 1, đọc thông tin và sắp xếp các từ thích hợp dưới đây vào chỗ trống trong đoạn văn sau để mô tả cách tạo ra điện từ gió</a:t>
            </a:r>
            <a:endParaRPr lang="en-US" sz="4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2A0942F9-C1F5-F536-4516-14E5F1A15729}"/>
              </a:ext>
            </a:extLst>
          </p:cNvPr>
          <p:cNvPicPr>
            <a:picLocks noChangeAspect="1"/>
          </p:cNvPicPr>
          <p:nvPr/>
        </p:nvPicPr>
        <p:blipFill>
          <a:blip r:embed="rId2"/>
          <a:stretch>
            <a:fillRect/>
          </a:stretch>
        </p:blipFill>
        <p:spPr>
          <a:xfrm>
            <a:off x="762000" y="1104900"/>
            <a:ext cx="800100" cy="1152525"/>
          </a:xfrm>
          <a:prstGeom prst="rect">
            <a:avLst/>
          </a:prstGeom>
        </p:spPr>
      </p:pic>
      <p:sp>
        <p:nvSpPr>
          <p:cNvPr id="10" name="Rectangle 9">
            <a:extLst>
              <a:ext uri="{FF2B5EF4-FFF2-40B4-BE49-F238E27FC236}">
                <a16:creationId xmlns:a16="http://schemas.microsoft.com/office/drawing/2014/main" id="{65CA38BF-027F-9086-68F9-0617705DABE7}"/>
              </a:ext>
            </a:extLst>
          </p:cNvPr>
          <p:cNvSpPr/>
          <p:nvPr/>
        </p:nvSpPr>
        <p:spPr>
          <a:xfrm>
            <a:off x="990600" y="5067300"/>
            <a:ext cx="16459200" cy="434340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5400" b="1" dirty="0" err="1">
                <a:latin typeface="Cambria" panose="02040503050406030204" pitchFamily="18" charset="0"/>
                <a:ea typeface="Cambria" panose="02040503050406030204" pitchFamily="18" charset="0"/>
              </a:rPr>
              <a:t>Cách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tạo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ra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từ</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gió</a:t>
            </a:r>
            <a:r>
              <a:rPr lang="en-US" sz="5400" b="1" dirty="0">
                <a:latin typeface="Cambria" panose="02040503050406030204" pitchFamily="18" charset="0"/>
                <a:ea typeface="Cambria" panose="02040503050406030204" pitchFamily="18" charset="0"/>
              </a:rPr>
              <a:t>:</a:t>
            </a:r>
          </a:p>
          <a:p>
            <a:pPr algn="ctr">
              <a:lnSpc>
                <a:spcPct val="150000"/>
              </a:lnSpc>
            </a:pPr>
            <a:r>
              <a:rPr lang="en-US" sz="5400" dirty="0" err="1">
                <a:latin typeface="Cambria" panose="02040503050406030204" pitchFamily="18" charset="0"/>
                <a:ea typeface="Cambria" panose="02040503050406030204" pitchFamily="18" charset="0"/>
              </a:rPr>
              <a:t>Gió</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làm</a:t>
            </a:r>
            <a:r>
              <a:rPr lang="en-US" sz="5400" dirty="0">
                <a:latin typeface="Cambria" panose="02040503050406030204" pitchFamily="18" charset="0"/>
                <a:ea typeface="Cambria" panose="02040503050406030204" pitchFamily="18" charset="0"/>
              </a:rPr>
              <a:t> quay .........(1)........ </a:t>
            </a:r>
            <a:r>
              <a:rPr lang="en-US" sz="5400" dirty="0" err="1">
                <a:latin typeface="Cambria" panose="02040503050406030204" pitchFamily="18" charset="0"/>
                <a:ea typeface="Cambria" panose="02040503050406030204" pitchFamily="18" charset="0"/>
              </a:rPr>
              <a:t>của</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máy</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phát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Khi </a:t>
            </a:r>
            <a:r>
              <a:rPr lang="en-US" sz="5400" dirty="0" err="1">
                <a:latin typeface="Cambria" panose="02040503050406030204" pitchFamily="18" charset="0"/>
                <a:ea typeface="Cambria" panose="02040503050406030204" pitchFamily="18" charset="0"/>
              </a:rPr>
              <a:t>cánh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quạt</a:t>
            </a:r>
            <a:r>
              <a:rPr lang="en-US" sz="5400" dirty="0">
                <a:latin typeface="Cambria" panose="02040503050406030204" pitchFamily="18" charset="0"/>
                <a:ea typeface="Cambria" panose="02040503050406030204" pitchFamily="18" charset="0"/>
              </a:rPr>
              <a:t> ....... (2) ......., </a:t>
            </a:r>
            <a:r>
              <a:rPr lang="en-US" sz="5400" dirty="0" err="1">
                <a:latin typeface="Cambria" panose="02040503050406030204" pitchFamily="18" charset="0"/>
                <a:ea typeface="Cambria" panose="02040503050406030204" pitchFamily="18" charset="0"/>
              </a:rPr>
              <a:t>máy</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phát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gió</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sẽ</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tạo</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ra</a:t>
            </a:r>
            <a:r>
              <a:rPr lang="en-US" sz="5400" dirty="0">
                <a:latin typeface="Cambria" panose="02040503050406030204" pitchFamily="18" charset="0"/>
                <a:ea typeface="Cambria" panose="02040503050406030204" pitchFamily="18" charset="0"/>
              </a:rPr>
              <a:t> ..... (3) ........</a:t>
            </a:r>
          </a:p>
        </p:txBody>
      </p:sp>
      <p:sp>
        <p:nvSpPr>
          <p:cNvPr id="11" name="Rectangle: Rounded Corners 10">
            <a:extLst>
              <a:ext uri="{FF2B5EF4-FFF2-40B4-BE49-F238E27FC236}">
                <a16:creationId xmlns:a16="http://schemas.microsoft.com/office/drawing/2014/main" id="{5822D27E-E2CC-F6DB-6616-689A22B25BF6}"/>
              </a:ext>
            </a:extLst>
          </p:cNvPr>
          <p:cNvSpPr/>
          <p:nvPr/>
        </p:nvSpPr>
        <p:spPr>
          <a:xfrm>
            <a:off x="1524000" y="2933700"/>
            <a:ext cx="2209800" cy="1143000"/>
          </a:xfrm>
          <a:prstGeom prst="roundRect">
            <a:avLst>
              <a:gd name="adj" fmla="val 46667"/>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Cambria" panose="02040503050406030204" pitchFamily="18" charset="0"/>
                <a:ea typeface="Cambria" panose="02040503050406030204" pitchFamily="18" charset="0"/>
              </a:rPr>
              <a:t>điện</a:t>
            </a:r>
            <a:endParaRPr lang="en-US" sz="4800" dirty="0">
              <a:solidFill>
                <a:srgbClr val="002060"/>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CD3B03BD-174B-6566-E68D-232CDA7E7933}"/>
              </a:ext>
            </a:extLst>
          </p:cNvPr>
          <p:cNvSpPr/>
          <p:nvPr/>
        </p:nvSpPr>
        <p:spPr>
          <a:xfrm>
            <a:off x="7086600" y="2781300"/>
            <a:ext cx="3276600" cy="1143000"/>
          </a:xfrm>
          <a:prstGeom prst="roundRect">
            <a:avLst>
              <a:gd name="adj" fmla="val 466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Cambria" panose="02040503050406030204" pitchFamily="18" charset="0"/>
                <a:ea typeface="Cambria" panose="02040503050406030204" pitchFamily="18" charset="0"/>
              </a:rPr>
              <a:t>cánh</a:t>
            </a:r>
            <a:r>
              <a:rPr lang="en-US" sz="4800" dirty="0">
                <a:solidFill>
                  <a:srgbClr val="002060"/>
                </a:solidFill>
                <a:latin typeface="Cambria" panose="02040503050406030204" pitchFamily="18" charset="0"/>
                <a:ea typeface="Cambria" panose="02040503050406030204" pitchFamily="18" charset="0"/>
              </a:rPr>
              <a:t> </a:t>
            </a:r>
            <a:r>
              <a:rPr lang="en-US" sz="4800" dirty="0" err="1">
                <a:solidFill>
                  <a:srgbClr val="002060"/>
                </a:solidFill>
                <a:latin typeface="Cambria" panose="02040503050406030204" pitchFamily="18" charset="0"/>
                <a:ea typeface="Cambria" panose="02040503050406030204" pitchFamily="18" charset="0"/>
              </a:rPr>
              <a:t>quạt</a:t>
            </a:r>
            <a:endParaRPr lang="en-US" sz="4800"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9D6E74CD-EEEB-946D-991D-DE7EF929F1EB}"/>
              </a:ext>
            </a:extLst>
          </p:cNvPr>
          <p:cNvSpPr/>
          <p:nvPr/>
        </p:nvSpPr>
        <p:spPr>
          <a:xfrm>
            <a:off x="12649200" y="2857500"/>
            <a:ext cx="3581400" cy="1143000"/>
          </a:xfrm>
          <a:prstGeom prst="roundRect">
            <a:avLst>
              <a:gd name="adj" fmla="val 46667"/>
            </a:avLst>
          </a:prstGeom>
          <a:solidFill>
            <a:srgbClr val="EF9B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latin typeface="Cambria" panose="02040503050406030204" pitchFamily="18" charset="0"/>
                <a:ea typeface="Cambria" panose="02040503050406030204" pitchFamily="18" charset="0"/>
              </a:rPr>
              <a:t>chuyển</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động</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07407E-6 L -0.09791 0.36666 " pathEditMode="relative" rAng="0" ptsTypes="AA">
                                      <p:cBhvr>
                                        <p:cTn id="6" dur="2000" fill="hold"/>
                                        <p:tgtEl>
                                          <p:spTgt spid="12"/>
                                        </p:tgtEl>
                                        <p:attrNameLst>
                                          <p:attrName>ppt_x</p:attrName>
                                          <p:attrName>ppt_y</p:attrName>
                                        </p:attrNameLst>
                                      </p:cBhvr>
                                      <p:rCtr x="-4896" y="183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3.33333E-6 L -0.55208 0.5 " pathEditMode="relative" rAng="0" ptsTypes="AA">
                                      <p:cBhvr>
                                        <p:cTn id="10" dur="2000" fill="hold"/>
                                        <p:tgtEl>
                                          <p:spTgt spid="13"/>
                                        </p:tgtEl>
                                        <p:attrNameLst>
                                          <p:attrName>ppt_x</p:attrName>
                                          <p:attrName>ppt_y</p:attrName>
                                        </p:attrNameLst>
                                      </p:cBhvr>
                                      <p:rCtr x="-27604" y="250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7.40741E-7 L 0.69375 0.48519 " pathEditMode="relative" rAng="0" ptsTypes="AA">
                                      <p:cBhvr>
                                        <p:cTn id="14" dur="2000" fill="hold"/>
                                        <p:tgtEl>
                                          <p:spTgt spid="11"/>
                                        </p:tgtEl>
                                        <p:attrNameLst>
                                          <p:attrName>ppt_x</p:attrName>
                                          <p:attrName>ppt_y</p:attrName>
                                        </p:attrNameLst>
                                      </p:cBhvr>
                                      <p:rCtr x="34688" y="2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045036D2-C6D1-31FA-F6FC-FFF65105C71B}"/>
              </a:ext>
            </a:extLst>
          </p:cNvPr>
          <p:cNvSpPr/>
          <p:nvPr/>
        </p:nvSpPr>
        <p:spPr>
          <a:xfrm>
            <a:off x="4138847" y="4056606"/>
            <a:ext cx="8929041" cy="6172200"/>
          </a:xfrm>
          <a:custGeom>
            <a:avLst/>
            <a:gdLst/>
            <a:ahLst/>
            <a:cxnLst/>
            <a:rect l="l" t="t" r="r" b="b"/>
            <a:pathLst>
              <a:path w="5952694" h="4114800">
                <a:moveTo>
                  <a:pt x="0" y="0"/>
                </a:moveTo>
                <a:lnTo>
                  <a:pt x="5952694" y="0"/>
                </a:lnTo>
                <a:lnTo>
                  <a:pt x="59526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4" name="Picture 3" descr="A black and orange text&#10;&#10;Description automatically generated">
            <a:extLst>
              <a:ext uri="{FF2B5EF4-FFF2-40B4-BE49-F238E27FC236}">
                <a16:creationId xmlns:a16="http://schemas.microsoft.com/office/drawing/2014/main" id="{433FFAAD-FCA0-7246-D3B1-FD069B6367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342900"/>
            <a:ext cx="22451953" cy="5413585"/>
          </a:xfrm>
          <a:prstGeom prst="rect">
            <a:avLst/>
          </a:prstGeom>
        </p:spPr>
      </p:pic>
    </p:spTree>
    <p:extLst>
      <p:ext uri="{BB962C8B-B14F-4D97-AF65-F5344CB8AC3E}">
        <p14:creationId xmlns:p14="http://schemas.microsoft.com/office/powerpoint/2010/main" val="5732445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E9FCA8-E19D-B4E6-4BCE-A3A6669963C2}"/>
              </a:ext>
            </a:extLst>
          </p:cNvPr>
          <p:cNvSpPr txBox="1"/>
          <p:nvPr/>
        </p:nvSpPr>
        <p:spPr>
          <a:xfrm>
            <a:off x="990600" y="4229100"/>
            <a:ext cx="67056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nhóm</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57EBB328-214A-2349-1AB0-AD6A0D849245}"/>
              </a:ext>
            </a:extLst>
          </p:cNvPr>
          <p:cNvPicPr>
            <a:picLocks noChangeAspect="1"/>
          </p:cNvPicPr>
          <p:nvPr/>
        </p:nvPicPr>
        <p:blipFill>
          <a:blip r:embed="rId2"/>
          <a:stretch>
            <a:fillRect/>
          </a:stretch>
        </p:blipFill>
        <p:spPr>
          <a:xfrm>
            <a:off x="8915400" y="952500"/>
            <a:ext cx="6705600" cy="8780261"/>
          </a:xfrm>
          <a:prstGeom prst="rect">
            <a:avLst/>
          </a:prstGeom>
        </p:spPr>
      </p:pic>
    </p:spTree>
    <p:extLst>
      <p:ext uri="{BB962C8B-B14F-4D97-AF65-F5344CB8AC3E}">
        <p14:creationId xmlns:p14="http://schemas.microsoft.com/office/powerpoint/2010/main" val="39912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E9FCA8-E19D-B4E6-4BCE-A3A6669963C2}"/>
              </a:ext>
            </a:extLst>
          </p:cNvPr>
          <p:cNvSpPr txBox="1"/>
          <p:nvPr/>
        </p:nvSpPr>
        <p:spPr>
          <a:xfrm>
            <a:off x="685800" y="800100"/>
            <a:ext cx="6705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Quạt</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9FBD510-2BED-057A-9BBE-BFFBAA969DFF}"/>
              </a:ext>
            </a:extLst>
          </p:cNvPr>
          <p:cNvSpPr txBox="1"/>
          <p:nvPr/>
        </p:nvSpPr>
        <p:spPr>
          <a:xfrm>
            <a:off x="10515600" y="876300"/>
            <a:ext cx="6705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Máy</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phát</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 name="Straight Connector 4">
            <a:extLst>
              <a:ext uri="{FF2B5EF4-FFF2-40B4-BE49-F238E27FC236}">
                <a16:creationId xmlns:a16="http://schemas.microsoft.com/office/drawing/2014/main" id="{5CB801C1-22AA-44C3-B259-752C927C13AF}"/>
              </a:ext>
            </a:extLst>
          </p:cNvPr>
          <p:cNvCxnSpPr>
            <a:cxnSpLocks/>
          </p:cNvCxnSpPr>
          <p:nvPr/>
        </p:nvCxnSpPr>
        <p:spPr>
          <a:xfrm>
            <a:off x="8610600" y="952500"/>
            <a:ext cx="0" cy="708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B4AA89-6781-7037-24F5-75AA7647DE01}"/>
              </a:ext>
            </a:extLst>
          </p:cNvPr>
          <p:cNvSpPr txBox="1"/>
          <p:nvPr/>
        </p:nvSpPr>
        <p:spPr>
          <a:xfrm>
            <a:off x="685800" y="2400300"/>
            <a:ext cx="7696200" cy="1754326"/>
          </a:xfrm>
          <a:prstGeom prst="rect">
            <a:avLst/>
          </a:prstGeom>
          <a:noFill/>
        </p:spPr>
        <p:txBody>
          <a:bodyPr wrap="square" rtlCol="0">
            <a:spAutoFit/>
          </a:bodyPr>
          <a:lstStyle/>
          <a:p>
            <a:pPr algn="just"/>
            <a:r>
              <a:rPr lang="en-US" sz="5400" dirty="0" err="1">
                <a:solidFill>
                  <a:srgbClr val="FF0000"/>
                </a:solidFill>
                <a:latin typeface="Cambria" panose="02040503050406030204" pitchFamily="18" charset="0"/>
                <a:ea typeface="Cambria" panose="02040503050406030204" pitchFamily="18" charset="0"/>
              </a:rPr>
              <a:t>Cần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có</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điện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làm</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cho</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cánh</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quạt</a:t>
            </a:r>
            <a:r>
              <a:rPr lang="en-US" sz="5400" dirty="0">
                <a:solidFill>
                  <a:srgbClr val="FF0000"/>
                </a:solidFill>
                <a:latin typeface="Cambria" panose="02040503050406030204" pitchFamily="18" charset="0"/>
                <a:ea typeface="Cambria" panose="02040503050406030204" pitchFamily="18" charset="0"/>
              </a:rPr>
              <a:t> quay </a:t>
            </a:r>
            <a:r>
              <a:rPr lang="en-US" sz="5400" dirty="0" err="1">
                <a:solidFill>
                  <a:srgbClr val="FF0000"/>
                </a:solidFill>
                <a:latin typeface="Cambria" panose="02040503050406030204" pitchFamily="18" charset="0"/>
                <a:ea typeface="Cambria" panose="02040503050406030204" pitchFamily="18" charset="0"/>
              </a:rPr>
              <a:t>để</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tạo</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ra</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gió</a:t>
            </a:r>
            <a:endParaRPr lang="en-US" sz="54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D5CDD4AD-AC89-3A2A-5DFC-E11171CCF490}"/>
              </a:ext>
            </a:extLst>
          </p:cNvPr>
          <p:cNvSpPr txBox="1"/>
          <p:nvPr/>
        </p:nvSpPr>
        <p:spPr>
          <a:xfrm>
            <a:off x="9144000" y="2476500"/>
            <a:ext cx="8229600" cy="2585323"/>
          </a:xfrm>
          <a:prstGeom prst="rect">
            <a:avLst/>
          </a:prstGeom>
          <a:noFill/>
        </p:spPr>
        <p:txBody>
          <a:bodyPr wrap="square" rtlCol="0">
            <a:spAutoFit/>
          </a:bodyPr>
          <a:lstStyle/>
          <a:p>
            <a:pPr algn="just"/>
            <a:r>
              <a:rPr lang="en-US" sz="5400" dirty="0">
                <a:solidFill>
                  <a:srgbClr val="FF0000"/>
                </a:solidFill>
                <a:latin typeface="Cambria" panose="02040503050406030204" pitchFamily="18" charset="0"/>
                <a:ea typeface="Cambria" panose="02040503050406030204" pitchFamily="18" charset="0"/>
              </a:rPr>
              <a:t>D</a:t>
            </a:r>
            <a:r>
              <a:rPr lang="vi-VN" sz="5400" dirty="0">
                <a:solidFill>
                  <a:srgbClr val="FF0000"/>
                </a:solidFill>
                <a:latin typeface="Cambria" panose="02040503050406030204" pitchFamily="18" charset="0"/>
                <a:ea typeface="Cambria" panose="02040503050406030204" pitchFamily="18" charset="0"/>
              </a:rPr>
              <a:t>ùng để biến đổi năng lượng gió thành năng lượng điện.</a:t>
            </a:r>
            <a:endParaRPr lang="en-US" sz="5400" dirty="0">
              <a:solidFill>
                <a:srgbClr val="FF0000"/>
              </a:solidFill>
              <a:latin typeface="Cambria" panose="02040503050406030204" pitchFamily="18" charset="0"/>
              <a:ea typeface="Cambria" panose="02040503050406030204" pitchFamily="18" charset="0"/>
            </a:endParaRPr>
          </a:p>
        </p:txBody>
      </p:sp>
      <p:pic>
        <p:nvPicPr>
          <p:cNvPr id="1026" name="Picture 2" descr="Quạt Hình ảnh PNG | Vector Và Các Tập Tin PSD | Tải Về Miễn ...">
            <a:extLst>
              <a:ext uri="{FF2B5EF4-FFF2-40B4-BE49-F238E27FC236}">
                <a16:creationId xmlns:a16="http://schemas.microsoft.com/office/drawing/2014/main" id="{FCA19840-304F-A340-4DC0-800F606CC90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5000" y="43053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áy Phát điện Gió Hình ảnh PNG | Vector Và Các Tập Tin PSD | Tải Về Miễn  Phí Trên Pngtree">
            <a:extLst>
              <a:ext uri="{FF2B5EF4-FFF2-40B4-BE49-F238E27FC236}">
                <a16:creationId xmlns:a16="http://schemas.microsoft.com/office/drawing/2014/main" id="{9FE4A45B-8158-E08B-80CC-55F5A2631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2400" y="49149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136</Words>
  <Application>Microsoft Office PowerPoint</Application>
  <PresentationFormat>Custom</PresentationFormat>
  <Paragraphs>13</Paragraphs>
  <Slides>5</Slides>
  <Notes>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Aptos</vt:lpstr>
      <vt:lpstr>Arial</vt:lpstr>
      <vt:lpstr>Calibri</vt:lpstr>
      <vt:lpstr>Cambria</vt:lpstr>
      <vt:lpstr>Office Theme</vt:lpstr>
      <vt:lpstr>Custom Design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Mai Loan</cp:lastModifiedBy>
  <cp:revision>13</cp:revision>
  <dcterms:created xsi:type="dcterms:W3CDTF">2006-08-16T00:00:00Z</dcterms:created>
  <dcterms:modified xsi:type="dcterms:W3CDTF">2026-02-25T14:55:21Z</dcterms:modified>
  <dc:identifier>DAGYIOoSE4U</dc:identifier>
</cp:coreProperties>
</file>