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8"/>
  </p:notesMasterIdLst>
  <p:sldIdLst>
    <p:sldId id="266" r:id="rId3"/>
    <p:sldId id="256" r:id="rId4"/>
    <p:sldId id="268" r:id="rId5"/>
    <p:sldId id="258" r:id="rId6"/>
    <p:sldId id="282" r:id="rId7"/>
    <p:sldId id="259" r:id="rId8"/>
    <p:sldId id="269" r:id="rId9"/>
    <p:sldId id="276" r:id="rId10"/>
    <p:sldId id="277" r:id="rId11"/>
    <p:sldId id="278" r:id="rId12"/>
    <p:sldId id="279" r:id="rId13"/>
    <p:sldId id="280" r:id="rId14"/>
    <p:sldId id="281" r:id="rId15"/>
    <p:sldId id="283" r:id="rId16"/>
    <p:sldId id="284" r:id="rId17"/>
    <p:sldId id="285" r:id="rId18"/>
    <p:sldId id="286" r:id="rId19"/>
    <p:sldId id="260" r:id="rId20"/>
    <p:sldId id="271" r:id="rId21"/>
    <p:sldId id="287" r:id="rId22"/>
    <p:sldId id="288" r:id="rId23"/>
    <p:sldId id="289" r:id="rId24"/>
    <p:sldId id="290" r:id="rId25"/>
    <p:sldId id="291" r:id="rId26"/>
    <p:sldId id="264" r:id="rId27"/>
  </p:sldIdLst>
  <p:sldSz cx="12192000" cy="6858000"/>
  <p:notesSz cx="6858000" cy="9144000"/>
  <p:embeddedFontLs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
      <p:font typeface="Maven Pro ExtraBold" panose="020B0604020202020204" charset="0"/>
      <p:bold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C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0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1/9/2024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1/9/2024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oan-8-tap-2/1/419/57/" TargetMode="External"/><Relationship Id="rId2" Type="http://schemas.openxmlformats.org/officeDocument/2006/relationships/image" Target="../media/image3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41.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oan-8-tap-2/1/419/52/"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8</a:t>
            </a:r>
          </a:p>
        </p:txBody>
      </p:sp>
      <p:sp>
        <p:nvSpPr>
          <p:cNvPr id="6" name="Rectangle 5">
            <a:extLst>
              <a:ext uri="{FF2B5EF4-FFF2-40B4-BE49-F238E27FC236}">
                <a16:creationId xmlns:a16="http://schemas.microsoft.com/office/drawing/2014/main" id="{E749AAE4-AAE8-4F14-B963-C4BD00694A92}"/>
              </a:ext>
            </a:extLst>
          </p:cNvPr>
          <p:cNvSpPr/>
          <p:nvPr/>
        </p:nvSpPr>
        <p:spPr>
          <a:xfrm>
            <a:off x="10712133" y="646331"/>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 y="1670704"/>
            <a:ext cx="12191999" cy="351659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19</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lang="en-US" sz="5200" b="1" kern="0" dirty="0">
                <a:solidFill>
                  <a:srgbClr val="FF0000"/>
                </a:solidFill>
                <a:latin typeface="UTM Avo" panose="02040603050506020204" pitchFamily="18" charset="0"/>
                <a:cs typeface="Arial" panose="020B0604020202020204" pitchFamily="34" charset="0"/>
              </a:rPr>
              <a:t>1</a:t>
            </a:r>
            <a:r>
              <a:rPr kumimoji="0" lang="en-US"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smtClean="0">
                <a:ln>
                  <a:noFill/>
                </a:ln>
                <a:solidFill>
                  <a:srgbClr val="FF0000"/>
                </a:solidFill>
                <a:effectLst/>
                <a:uLnTx/>
                <a:uFillTx/>
                <a:latin typeface="UTM Avo" panose="02040603050506020204" pitchFamily="18" charset="0"/>
                <a:cs typeface="Arial" panose="020B0604020202020204" pitchFamily="34" charset="0"/>
                <a:sym typeface="Calibri"/>
              </a:rPr>
              <a:t>Định lí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Thalès</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trong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tam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giác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Google Shape;997;p41">
            <a:extLst>
              <a:ext uri="{FF2B5EF4-FFF2-40B4-BE49-F238E27FC236}">
                <a16:creationId xmlns:a16="http://schemas.microsoft.com/office/drawing/2014/main" id="{D321B37B-14B0-8349-BF89-1E194074343D}"/>
              </a:ext>
            </a:extLst>
          </p:cNvPr>
          <p:cNvSpPr txBox="1">
            <a:spLocks/>
          </p:cNvSpPr>
          <p:nvPr/>
        </p:nvSpPr>
        <p:spPr>
          <a:xfrm>
            <a:off x="0" y="3492271"/>
            <a:ext cx="8223852" cy="163679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b="1" dirty="0">
                <a:latin typeface="UTM Avo" panose="02040603050506020204" pitchFamily="18" charset="0"/>
              </a:rPr>
              <a:t>ĐỊNH LÍ THALÈS </a:t>
            </a:r>
            <a:br>
              <a:rPr lang="en-US" b="1" dirty="0">
                <a:latin typeface="UTM Avo" panose="02040603050506020204" pitchFamily="18" charset="0"/>
              </a:rPr>
            </a:br>
            <a:r>
              <a:rPr lang="en-US" b="1" dirty="0">
                <a:latin typeface="UTM Avo" panose="02040603050506020204" pitchFamily="18" charset="0"/>
              </a:rPr>
              <a:t>TRONG TAM GIÁC </a:t>
            </a:r>
          </a:p>
        </p:txBody>
      </p:sp>
      <p:sp>
        <p:nvSpPr>
          <p:cNvPr id="19" name="Google Shape;998;p41">
            <a:extLst>
              <a:ext uri="{FF2B5EF4-FFF2-40B4-BE49-F238E27FC236}">
                <a16:creationId xmlns:a16="http://schemas.microsoft.com/office/drawing/2014/main" id="{5FAC188C-6B7B-3C52-6857-471713524C56}"/>
              </a:ext>
            </a:extLst>
          </p:cNvPr>
          <p:cNvSpPr txBox="1">
            <a:spLocks/>
          </p:cNvSpPr>
          <p:nvPr/>
        </p:nvSpPr>
        <p:spPr>
          <a:xfrm>
            <a:off x="3376210" y="2104452"/>
            <a:ext cx="1471431" cy="1387819"/>
          </a:xfrm>
          <a:prstGeom prst="ellipse">
            <a:avLst/>
          </a:prstGeom>
          <a:ln w="7620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dirty="0">
                <a:latin typeface="UTM Avo" panose="02040603050506020204" pitchFamily="18" charset="0"/>
              </a:rPr>
              <a:t>II</a:t>
            </a:r>
          </a:p>
        </p:txBody>
      </p:sp>
    </p:spTree>
    <p:extLst>
      <p:ext uri="{BB962C8B-B14F-4D97-AF65-F5344CB8AC3E}">
        <p14:creationId xmlns:p14="http://schemas.microsoft.com/office/powerpoint/2010/main" val="12854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CA2AFF-38F7-D195-1777-31A948ED626D}"/>
                  </a:ext>
                </a:extLst>
              </p:cNvPr>
              <p:cNvSpPr/>
              <p:nvPr/>
            </p:nvSpPr>
            <p:spPr>
              <a:xfrm>
                <a:off x="562589" y="1801706"/>
                <a:ext cx="7898239" cy="2621808"/>
              </a:xfrm>
              <a:prstGeom prst="rect">
                <a:avLst/>
              </a:prstGeom>
            </p:spPr>
            <p:txBody>
              <a:bodyPr wrap="square">
                <a:spAutoFit/>
              </a:bodyPr>
              <a:lstStyle/>
              <a:p>
                <a:pPr algn="just">
                  <a:lnSpc>
                    <a:spcPct val="150000"/>
                  </a:lnSpc>
                  <a:buClr>
                    <a:srgbClr val="C00000"/>
                  </a:buClr>
                  <a:defRPr/>
                </a:pPr>
                <a:r>
                  <a:rPr lang="en-US" sz="2400" b="1" kern="0" dirty="0">
                    <a:solidFill>
                      <a:srgbClr val="C00000"/>
                    </a:solidFill>
                    <a:latin typeface="UTM Avo" panose="02040603050506020204" pitchFamily="18" charset="0"/>
                    <a:ea typeface="Dotum" panose="020B0600000101010101" pitchFamily="34" charset="-127"/>
                    <a:cs typeface="Times New Roman" panose="02020603050405020304" pitchFamily="18" charset="0"/>
                    <a:sym typeface="Arial"/>
                  </a:rPr>
                  <a:t>HĐ2:</a:t>
                </a:r>
                <a:r>
                  <a:rPr lang="en-US" sz="2400" b="1" kern="0" dirty="0">
                    <a:solidFill>
                      <a:srgbClr val="F7F7F7">
                        <a:lumMod val="10000"/>
                      </a:srgbClr>
                    </a:solidFill>
                    <a:latin typeface="UTM Avo" panose="02040603050506020204" pitchFamily="18" charset="0"/>
                    <a:ea typeface="Dotum" panose="020B0600000101010101" pitchFamily="34" charset="-127"/>
                    <a:cs typeface="Times New Roman" panose="02020603050405020304" pitchFamily="18" charset="0"/>
                    <a:sym typeface="Arial"/>
                  </a:rPr>
                  <a:t> </a:t>
                </a:r>
                <a:r>
                  <a:rPr lang="vi-VN" sz="2400" kern="0" dirty="0">
                    <a:solidFill>
                      <a:srgbClr val="000000"/>
                    </a:solidFill>
                    <a:latin typeface="UTM Avo" panose="02040603050506020204" pitchFamily="18" charset="0"/>
                    <a:cs typeface="Arial"/>
                    <a:sym typeface="Arial"/>
                  </a:rPr>
                  <a:t>Quan sát </a:t>
                </a:r>
                <a:r>
                  <a:rPr lang="vi-VN" sz="2400" i="1" kern="0" dirty="0">
                    <a:solidFill>
                      <a:srgbClr val="000000"/>
                    </a:solidFill>
                    <a:latin typeface="UTM Avo" panose="02040603050506020204" pitchFamily="18" charset="0"/>
                    <a:cs typeface="Arial"/>
                    <a:sym typeface="Arial"/>
                  </a:rPr>
                  <a:t>Hình 3 </a:t>
                </a:r>
                <a:r>
                  <a:rPr lang="vi-VN" sz="2400" kern="0" dirty="0">
                    <a:solidFill>
                      <a:srgbClr val="000000"/>
                    </a:solidFill>
                    <a:latin typeface="UTM Avo" panose="02040603050506020204" pitchFamily="18" charset="0"/>
                    <a:cs typeface="Arial"/>
                    <a:sym typeface="Arial"/>
                  </a:rPr>
                  <a:t>và cho biết:</a:t>
                </a:r>
              </a:p>
              <a:p>
                <a:pPr algn="just">
                  <a:lnSpc>
                    <a:spcPct val="150000"/>
                  </a:lnSpc>
                  <a:buClr>
                    <a:srgbClr val="C00000"/>
                  </a:buClr>
                  <a:defRPr/>
                </a:pPr>
                <a:r>
                  <a:rPr lang="vi-VN" sz="2400" kern="0" dirty="0">
                    <a:solidFill>
                      <a:srgbClr val="000000"/>
                    </a:solidFill>
                    <a:latin typeface="UTM Avo" panose="02040603050506020204" pitchFamily="18" charset="0"/>
                    <a:cs typeface="Arial"/>
                    <a:sym typeface="Arial"/>
                  </a:rPr>
                  <a:t>a) Đường thẳng </a:t>
                </a:r>
                <a:r>
                  <a:rPr lang="en-US" sz="2400" i="1" kern="0" dirty="0">
                    <a:solidFill>
                      <a:srgbClr val="000000"/>
                    </a:solidFill>
                    <a:latin typeface="UTM Avo" panose="02040603050506020204" pitchFamily="18" charset="0"/>
                    <a:cs typeface="Arial"/>
                    <a:sym typeface="Arial"/>
                  </a:rPr>
                  <a:t>d</a:t>
                </a:r>
                <a:r>
                  <a:rPr lang="vi-VN" sz="2400" i="1" kern="0" dirty="0">
                    <a:solidFill>
                      <a:srgbClr val="000000"/>
                    </a:solidFill>
                    <a:latin typeface="UTM Avo" panose="02040603050506020204" pitchFamily="18" charset="0"/>
                    <a:cs typeface="Arial"/>
                    <a:sym typeface="Arial"/>
                  </a:rPr>
                  <a:t> </a:t>
                </a:r>
                <a:r>
                  <a:rPr lang="vi-VN" sz="2400" kern="0" dirty="0">
                    <a:solidFill>
                      <a:srgbClr val="000000"/>
                    </a:solidFill>
                    <a:latin typeface="UTM Avo" panose="02040603050506020204" pitchFamily="18" charset="0"/>
                    <a:cs typeface="Arial"/>
                    <a:sym typeface="Arial"/>
                  </a:rPr>
                  <a:t>có song song với </a:t>
                </a:r>
                <a:r>
                  <a:rPr lang="en-US" sz="2400" kern="0" dirty="0">
                    <a:solidFill>
                      <a:srgbClr val="000000"/>
                    </a:solidFill>
                    <a:latin typeface="UTM Avo" panose="02040603050506020204" pitchFamily="18" charset="0"/>
                    <a:cs typeface="Arial"/>
                    <a:sym typeface="Arial"/>
                  </a:rPr>
                  <a:t>BC </a:t>
                </a:r>
                <a:r>
                  <a:rPr lang="vi-VN" sz="2400" kern="0" dirty="0">
                    <a:solidFill>
                      <a:srgbClr val="000000"/>
                    </a:solidFill>
                    <a:latin typeface="UTM Avo" panose="02040603050506020204" pitchFamily="18" charset="0"/>
                    <a:cs typeface="Arial"/>
                    <a:sym typeface="Arial"/>
                  </a:rPr>
                  <a:t>hay không;</a:t>
                </a:r>
              </a:p>
              <a:p>
                <a:pPr algn="just">
                  <a:lnSpc>
                    <a:spcPct val="150000"/>
                  </a:lnSpc>
                  <a:buClr>
                    <a:srgbClr val="C00000"/>
                  </a:buClr>
                  <a:defRPr/>
                </a:pPr>
                <a:r>
                  <a:rPr lang="vi-VN" sz="2400" kern="0" dirty="0">
                    <a:solidFill>
                      <a:srgbClr val="000000"/>
                    </a:solidFill>
                    <a:latin typeface="UTM Avo" panose="02040603050506020204" pitchFamily="18" charset="0"/>
                    <a:cs typeface="Arial"/>
                    <a:sym typeface="Arial"/>
                  </a:rPr>
                  <a:t>b) Bằng cách đếm số ô vuông, dự đoán xem các tỉ số </a:t>
                </a:r>
                <a14:m>
                  <m:oMath xmlns:m="http://schemas.openxmlformats.org/officeDocument/2006/math">
                    <m:f>
                      <m:fPr>
                        <m:ctrlPr>
                          <a:rPr lang="vi-VN" sz="2400" i="1" kern="0" smtClean="0">
                            <a:solidFill>
                              <a:srgbClr val="000000"/>
                            </a:solidFill>
                            <a:latin typeface="Cambria Math" panose="02040503050406030204" pitchFamily="18" charset="0"/>
                            <a:cs typeface="Arial"/>
                            <a:sym typeface="Arial"/>
                          </a:rPr>
                        </m:ctrlPr>
                      </m:fPr>
                      <m:num>
                        <m:r>
                          <m:rPr>
                            <m:nor/>
                          </m:rPr>
                          <a:rPr lang="en-US" sz="2400" b="0" i="0" kern="0" smtClean="0">
                            <a:solidFill>
                              <a:srgbClr val="000000"/>
                            </a:solidFill>
                            <a:latin typeface="UTM Avo" panose="02040603050506020204" pitchFamily="18" charset="0"/>
                            <a:cs typeface="Arial"/>
                            <a:sym typeface="Arial"/>
                          </a:rPr>
                          <m:t>AM</m:t>
                        </m:r>
                      </m:num>
                      <m:den>
                        <m:r>
                          <m:rPr>
                            <m:nor/>
                          </m:rPr>
                          <a:rPr lang="en-US" sz="2400" b="0" i="0" kern="0" smtClean="0">
                            <a:solidFill>
                              <a:srgbClr val="000000"/>
                            </a:solidFill>
                            <a:latin typeface="UTM Avo" panose="02040603050506020204" pitchFamily="18" charset="0"/>
                            <a:cs typeface="Arial"/>
                            <a:sym typeface="Arial"/>
                          </a:rPr>
                          <m:t>MB</m:t>
                        </m:r>
                      </m:den>
                    </m:f>
                    <m:r>
                      <m:rPr>
                        <m:nor/>
                      </m:rPr>
                      <a:rPr lang="en-US" sz="2400" b="0" i="0" kern="0" smtClean="0">
                        <a:solidFill>
                          <a:srgbClr val="000000"/>
                        </a:solidFill>
                        <a:latin typeface="UTM Avo" panose="02040603050506020204" pitchFamily="18" charset="0"/>
                        <a:cs typeface="Arial"/>
                        <a:sym typeface="Arial"/>
                      </a:rPr>
                      <m:t>, </m:t>
                    </m:r>
                    <m:f>
                      <m:fPr>
                        <m:ctrlPr>
                          <a:rPr lang="en-US" sz="2400" b="0" i="1" kern="0" smtClean="0">
                            <a:solidFill>
                              <a:srgbClr val="000000"/>
                            </a:solidFill>
                            <a:latin typeface="Cambria Math" panose="02040503050406030204" pitchFamily="18" charset="0"/>
                            <a:cs typeface="Arial"/>
                            <a:sym typeface="Arial"/>
                          </a:rPr>
                        </m:ctrlPr>
                      </m:fPr>
                      <m:num>
                        <m:r>
                          <m:rPr>
                            <m:nor/>
                          </m:rPr>
                          <a:rPr lang="en-US" sz="2400" b="0" i="0" kern="0" smtClean="0">
                            <a:solidFill>
                              <a:srgbClr val="000000"/>
                            </a:solidFill>
                            <a:latin typeface="UTM Avo" panose="02040603050506020204" pitchFamily="18" charset="0"/>
                            <a:cs typeface="Arial"/>
                            <a:sym typeface="Arial"/>
                          </a:rPr>
                          <m:t>AN</m:t>
                        </m:r>
                      </m:num>
                      <m:den>
                        <m:r>
                          <m:rPr>
                            <m:nor/>
                          </m:rPr>
                          <a:rPr lang="en-US" sz="2400" b="0" i="0" kern="0" smtClean="0">
                            <a:solidFill>
                              <a:srgbClr val="000000"/>
                            </a:solidFill>
                            <a:latin typeface="UTM Avo" panose="02040603050506020204" pitchFamily="18" charset="0"/>
                            <a:cs typeface="Arial"/>
                            <a:sym typeface="Arial"/>
                          </a:rPr>
                          <m:t>NC</m:t>
                        </m:r>
                      </m:den>
                    </m:f>
                  </m:oMath>
                </a14:m>
                <a:r>
                  <a:rPr lang="en-US" sz="2400" kern="0" dirty="0">
                    <a:solidFill>
                      <a:srgbClr val="000000"/>
                    </a:solidFill>
                    <a:latin typeface="UTM Avo" panose="02040603050506020204" pitchFamily="18" charset="0"/>
                    <a:cs typeface="Arial"/>
                    <a:sym typeface="Arial"/>
                  </a:rPr>
                  <a:t> </a:t>
                </a:r>
                <a:r>
                  <a:rPr lang="vi-VN" sz="2400" kern="0" dirty="0">
                    <a:solidFill>
                      <a:srgbClr val="000000"/>
                    </a:solidFill>
                    <a:latin typeface="UTM Avo" panose="02040603050506020204" pitchFamily="18" charset="0"/>
                    <a:cs typeface="Arial"/>
                    <a:sym typeface="Arial"/>
                  </a:rPr>
                  <a:t>có bằng nhau hay không.</a:t>
                </a:r>
              </a:p>
            </p:txBody>
          </p:sp>
        </mc:Choice>
        <mc:Fallback xmlns="">
          <p:sp>
            <p:nvSpPr>
              <p:cNvPr id="4" name="Rectangle 3">
                <a:extLst>
                  <a:ext uri="{FF2B5EF4-FFF2-40B4-BE49-F238E27FC236}">
                    <a16:creationId xmlns:a16="http://schemas.microsoft.com/office/drawing/2014/main" id="{B7CA2AFF-38F7-D195-1777-31A948ED626D}"/>
                  </a:ext>
                </a:extLst>
              </p:cNvPr>
              <p:cNvSpPr>
                <a:spLocks noRot="1" noChangeAspect="1" noMove="1" noResize="1" noEditPoints="1" noAdjustHandles="1" noChangeArrowheads="1" noChangeShapeType="1" noTextEdit="1"/>
              </p:cNvSpPr>
              <p:nvPr/>
            </p:nvSpPr>
            <p:spPr>
              <a:xfrm>
                <a:off x="562589" y="1801706"/>
                <a:ext cx="7898239" cy="2621808"/>
              </a:xfrm>
              <a:prstGeom prst="rect">
                <a:avLst/>
              </a:prstGeom>
              <a:blipFill>
                <a:blip r:embed="rId3"/>
                <a:stretch>
                  <a:fillRect l="-1157" r="-123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A914EC4-A95C-574D-2C4A-F44A9ABE5179}"/>
              </a:ext>
            </a:extLst>
          </p:cNvPr>
          <p:cNvSpPr/>
          <p:nvPr/>
        </p:nvSpPr>
        <p:spPr>
          <a:xfrm>
            <a:off x="3599482" y="4208557"/>
            <a:ext cx="840295" cy="461665"/>
          </a:xfrm>
          <a:prstGeom prst="rect">
            <a:avLst/>
          </a:prstGeom>
        </p:spPr>
        <p:txBody>
          <a:bodyPr wrap="none">
            <a:spAutoFit/>
          </a:bodyPr>
          <a:lstStyle/>
          <a:p>
            <a:pPr algn="ctr">
              <a:buFont typeface="Arial"/>
              <a:buNone/>
              <a:defRPr/>
            </a:pPr>
            <a:r>
              <a:rPr lang="en-US" sz="2400" b="1" dirty="0">
                <a:solidFill>
                  <a:srgbClr val="011C26">
                    <a:lumMod val="90000"/>
                    <a:lumOff val="10000"/>
                  </a:srgbClr>
                </a:solidFill>
                <a:latin typeface="UTM Avo" panose="02040603050506020204" pitchFamily="18" charset="0"/>
                <a:cs typeface="Arial"/>
                <a:sym typeface="Arial"/>
              </a:rPr>
              <a:t>Giải</a:t>
            </a:r>
            <a:endParaRPr lang="en-US" sz="2400" b="1" dirty="0">
              <a:solidFill>
                <a:srgbClr val="011C26">
                  <a:lumMod val="90000"/>
                  <a:lumOff val="10000"/>
                </a:srgbClr>
              </a:solidFill>
              <a:cs typeface="Arial"/>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857CE8B-CA75-B8C0-04AD-2A5F073E37E8}"/>
                  </a:ext>
                </a:extLst>
              </p:cNvPr>
              <p:cNvSpPr/>
              <p:nvPr/>
            </p:nvSpPr>
            <p:spPr>
              <a:xfrm>
                <a:off x="688594" y="4670222"/>
                <a:ext cx="7415171" cy="2187778"/>
              </a:xfrm>
              <a:prstGeom prst="rect">
                <a:avLst/>
              </a:prstGeom>
            </p:spPr>
            <p:txBody>
              <a:bodyPr wrap="square">
                <a:spAutoFit/>
              </a:bodyPr>
              <a:lstStyle/>
              <a:p>
                <a:pPr algn="just">
                  <a:lnSpc>
                    <a:spcPct val="125000"/>
                  </a:lnSpc>
                </a:pPr>
                <a:r>
                  <a:rPr lang="vi-VN" sz="2400" kern="0" dirty="0">
                    <a:solidFill>
                      <a:srgbClr val="000000"/>
                    </a:solidFill>
                    <a:latin typeface="UTM Avo" panose="02040603050506020204" pitchFamily="18" charset="0"/>
                    <a:cs typeface="Arial"/>
                  </a:rPr>
                  <a:t>a) Quan sát Hình 3 ta thấy</a:t>
                </a:r>
                <a:r>
                  <a:rPr lang="en-US" sz="2400" kern="0" dirty="0">
                    <a:solidFill>
                      <a:srgbClr val="000000"/>
                    </a:solidFill>
                    <a:latin typeface="UTM Avo" panose="02040603050506020204" pitchFamily="18" charset="0"/>
                    <a:cs typeface="Arial"/>
                  </a:rPr>
                  <a:t> </a:t>
                </a:r>
                <a:r>
                  <a:rPr lang="en-US" sz="2400" i="1" kern="0" dirty="0">
                    <a:solidFill>
                      <a:srgbClr val="000000"/>
                    </a:solidFill>
                    <a:latin typeface="UTM Avo" panose="02040603050506020204" pitchFamily="18" charset="0"/>
                    <a:cs typeface="Arial"/>
                  </a:rPr>
                  <a:t>d</a:t>
                </a:r>
                <a:r>
                  <a:rPr lang="en-US" sz="2400" kern="0" dirty="0">
                    <a:solidFill>
                      <a:srgbClr val="000000"/>
                    </a:solidFill>
                    <a:latin typeface="UTM Avo" panose="02040603050506020204" pitchFamily="18" charset="0"/>
                    <a:cs typeface="Arial"/>
                  </a:rPr>
                  <a:t> // BC</a:t>
                </a:r>
              </a:p>
              <a:p>
                <a:pPr algn="just">
                  <a:lnSpc>
                    <a:spcPct val="125000"/>
                  </a:lnSpc>
                </a:pPr>
                <a:r>
                  <a:rPr lang="vi-VN" sz="2400" kern="0" dirty="0">
                    <a:solidFill>
                      <a:srgbClr val="000000"/>
                    </a:solidFill>
                    <a:latin typeface="UTM Avo" panose="02040603050506020204" pitchFamily="18" charset="0"/>
                    <a:cs typeface="Arial"/>
                  </a:rPr>
                  <a:t>b) Ta có: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AM</m:t>
                        </m:r>
                      </m:num>
                      <m:den>
                        <m:r>
                          <m:rPr>
                            <m:nor/>
                          </m:rPr>
                          <a:rPr lang="vi-VN" sz="2400" i="0" kern="0">
                            <a:solidFill>
                              <a:srgbClr val="000000"/>
                            </a:solidFill>
                            <a:latin typeface="UTM Avo" panose="02040603050506020204" pitchFamily="18" charset="0"/>
                            <a:cs typeface="Arial"/>
                          </a:rPr>
                          <m:t>MB</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2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num>
                      <m:den>
                        <m:r>
                          <m:rPr>
                            <m:nor/>
                          </m:rPr>
                          <a:rPr lang="vi-VN" sz="2400" i="0" kern="0">
                            <a:solidFill>
                              <a:srgbClr val="000000"/>
                            </a:solidFill>
                            <a:latin typeface="UTM Avo" panose="02040603050506020204" pitchFamily="18" charset="0"/>
                            <a:cs typeface="Arial"/>
                          </a:rPr>
                          <m:t>1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den>
                    </m:f>
                  </m:oMath>
                </a14:m>
                <a:r>
                  <a:rPr lang="vi-VN" sz="2400" kern="0" dirty="0">
                    <a:solidFill>
                      <a:srgbClr val="000000"/>
                    </a:solidFill>
                    <a:latin typeface="UTM Avo" panose="02040603050506020204" pitchFamily="18" charset="0"/>
                    <a:cs typeface="Arial"/>
                  </a:rPr>
                  <a:t>;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AN</m:t>
                        </m:r>
                      </m:num>
                      <m:den>
                        <m:r>
                          <m:rPr>
                            <m:nor/>
                          </m:rPr>
                          <a:rPr lang="vi-VN" sz="2400" i="0" kern="0">
                            <a:solidFill>
                              <a:srgbClr val="000000"/>
                            </a:solidFill>
                            <a:latin typeface="UTM Avo" panose="02040603050506020204" pitchFamily="18" charset="0"/>
                            <a:cs typeface="Arial"/>
                          </a:rPr>
                          <m:t>NC</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2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num>
                      <m:den>
                        <m:r>
                          <m:rPr>
                            <m:nor/>
                          </m:rPr>
                          <a:rPr lang="vi-VN" sz="2400" i="0" kern="0">
                            <a:solidFill>
                              <a:srgbClr val="000000"/>
                            </a:solidFill>
                            <a:latin typeface="UTM Avo" panose="02040603050506020204" pitchFamily="18" charset="0"/>
                            <a:cs typeface="Arial"/>
                          </a:rPr>
                          <m:t>1 ô </m:t>
                        </m:r>
                        <m:r>
                          <m:rPr>
                            <m:nor/>
                          </m:rPr>
                          <a:rPr lang="vi-VN" sz="2400" i="0" kern="0">
                            <a:solidFill>
                              <a:srgbClr val="000000"/>
                            </a:solidFill>
                            <a:latin typeface="UTM Avo" panose="02040603050506020204" pitchFamily="18" charset="0"/>
                            <a:cs typeface="Arial"/>
                          </a:rPr>
                          <m:t>vu</m:t>
                        </m:r>
                        <m:r>
                          <m:rPr>
                            <m:nor/>
                          </m:rPr>
                          <a:rPr lang="vi-VN" sz="2400" i="0" kern="0">
                            <a:solidFill>
                              <a:srgbClr val="000000"/>
                            </a:solidFill>
                            <a:latin typeface="UTM Avo" panose="02040603050506020204" pitchFamily="18" charset="0"/>
                            <a:cs typeface="Arial"/>
                          </a:rPr>
                          <m:t>ô</m:t>
                        </m:r>
                        <m:r>
                          <m:rPr>
                            <m:nor/>
                          </m:rPr>
                          <a:rPr lang="vi-VN" sz="2400" i="0" kern="0">
                            <a:solidFill>
                              <a:srgbClr val="000000"/>
                            </a:solidFill>
                            <a:latin typeface="UTM Avo" panose="02040603050506020204" pitchFamily="18" charset="0"/>
                            <a:cs typeface="Arial"/>
                          </a:rPr>
                          <m:t>ng</m:t>
                        </m:r>
                      </m:den>
                    </m:f>
                    <m:r>
                      <m:rPr>
                        <m:nor/>
                      </m:rPr>
                      <a:rPr lang="en-US" sz="2400" i="0" kern="0">
                        <a:solidFill>
                          <a:srgbClr val="000000"/>
                        </a:solidFill>
                        <a:latin typeface="UTM Avo" panose="02040603050506020204" pitchFamily="18" charset="0"/>
                        <a:cs typeface="Arial"/>
                      </a:rPr>
                      <m:t>.</m:t>
                    </m:r>
                  </m:oMath>
                </a14:m>
                <a:endParaRPr lang="en-US" sz="2400" kern="0" dirty="0">
                  <a:solidFill>
                    <a:srgbClr val="000000"/>
                  </a:solidFill>
                  <a:latin typeface="UTM Avo" panose="02040603050506020204" pitchFamily="18" charset="0"/>
                  <a:cs typeface="Arial"/>
                </a:endParaRPr>
              </a:p>
              <a:p>
                <a:pPr algn="just">
                  <a:lnSpc>
                    <a:spcPct val="125000"/>
                  </a:lnSpc>
                </a:pPr>
                <a:r>
                  <a:rPr lang="vi-VN" sz="2400" kern="0" dirty="0">
                    <a:solidFill>
                      <a:srgbClr val="000000"/>
                    </a:solidFill>
                    <a:latin typeface="UTM Avo" panose="02040603050506020204" pitchFamily="18" charset="0"/>
                    <a:cs typeface="Arial"/>
                  </a:rPr>
                  <a:t>Vậy ta thấy </a:t>
                </a:r>
                <a14:m>
                  <m:oMath xmlns:m="http://schemas.openxmlformats.org/officeDocument/2006/math">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AM</m:t>
                        </m:r>
                      </m:num>
                      <m:den>
                        <m:r>
                          <m:rPr>
                            <m:nor/>
                          </m:rPr>
                          <a:rPr lang="vi-VN" sz="2400" i="0" kern="0">
                            <a:solidFill>
                              <a:srgbClr val="000000"/>
                            </a:solidFill>
                            <a:latin typeface="UTM Avo" panose="02040603050506020204" pitchFamily="18" charset="0"/>
                            <a:cs typeface="Arial"/>
                          </a:rPr>
                          <m:t>MB</m:t>
                        </m:r>
                      </m:den>
                    </m:f>
                    <m:r>
                      <m:rPr>
                        <m:nor/>
                      </m:rPr>
                      <a:rPr lang="en-US" sz="2400" b="0" i="0" kern="0" smtClean="0">
                        <a:solidFill>
                          <a:srgbClr val="000000"/>
                        </a:solidFill>
                        <a:latin typeface="Cambria Math" panose="02040503050406030204" pitchFamily="18" charset="0"/>
                        <a:cs typeface="Arial"/>
                      </a:rPr>
                      <m:t> </m:t>
                    </m:r>
                    <m:r>
                      <m:rPr>
                        <m:nor/>
                      </m:rPr>
                      <a:rPr lang="vi-VN" sz="2400" i="0" kern="0">
                        <a:solidFill>
                          <a:srgbClr val="000000"/>
                        </a:solidFill>
                        <a:latin typeface="UTM Avo" panose="02040603050506020204" pitchFamily="18" charset="0"/>
                        <a:cs typeface="Arial"/>
                      </a:rPr>
                      <m:t>=</m:t>
                    </m:r>
                    <m:r>
                      <m:rPr>
                        <m:nor/>
                      </m:rPr>
                      <a:rPr lang="en-US" sz="2400" b="0" i="0" kern="0" smtClean="0">
                        <a:solidFill>
                          <a:srgbClr val="000000"/>
                        </a:solidFill>
                        <a:latin typeface="UTM Avo" panose="02040603050506020204" pitchFamily="18" charset="0"/>
                        <a:cs typeface="Arial"/>
                      </a:rPr>
                      <m:t> </m:t>
                    </m:r>
                    <m:f>
                      <m:fPr>
                        <m:ctrlPr>
                          <a:rPr lang="en-US" sz="2400" i="1" kern="0">
                            <a:solidFill>
                              <a:srgbClr val="000000"/>
                            </a:solidFill>
                            <a:latin typeface="Cambria Math" panose="02040503050406030204" pitchFamily="18" charset="0"/>
                            <a:cs typeface="Arial"/>
                          </a:rPr>
                        </m:ctrlPr>
                      </m:fPr>
                      <m:num>
                        <m:r>
                          <m:rPr>
                            <m:nor/>
                          </m:rPr>
                          <a:rPr lang="vi-VN" sz="2400" i="0" kern="0">
                            <a:solidFill>
                              <a:srgbClr val="000000"/>
                            </a:solidFill>
                            <a:latin typeface="UTM Avo" panose="02040603050506020204" pitchFamily="18" charset="0"/>
                            <a:cs typeface="Arial"/>
                          </a:rPr>
                          <m:t>AN</m:t>
                        </m:r>
                      </m:num>
                      <m:den>
                        <m:r>
                          <m:rPr>
                            <m:nor/>
                          </m:rPr>
                          <a:rPr lang="vi-VN" sz="2400" i="0" kern="0">
                            <a:solidFill>
                              <a:srgbClr val="000000"/>
                            </a:solidFill>
                            <a:latin typeface="UTM Avo" panose="02040603050506020204" pitchFamily="18" charset="0"/>
                            <a:cs typeface="Arial"/>
                          </a:rPr>
                          <m:t>NC</m:t>
                        </m:r>
                      </m:den>
                    </m:f>
                  </m:oMath>
                </a14:m>
                <a:endParaRPr lang="en-US" sz="2400" kern="0" dirty="0">
                  <a:solidFill>
                    <a:srgbClr val="000000"/>
                  </a:solidFill>
                  <a:latin typeface="UTM Avo" panose="02040603050506020204" pitchFamily="18" charset="0"/>
                  <a:cs typeface="Arial"/>
                </a:endParaRPr>
              </a:p>
            </p:txBody>
          </p:sp>
        </mc:Choice>
        <mc:Fallback xmlns="">
          <p:sp>
            <p:nvSpPr>
              <p:cNvPr id="3" name="Rectangle 2">
                <a:extLst>
                  <a:ext uri="{FF2B5EF4-FFF2-40B4-BE49-F238E27FC236}">
                    <a16:creationId xmlns:a16="http://schemas.microsoft.com/office/drawing/2014/main" id="{9857CE8B-CA75-B8C0-04AD-2A5F073E37E8}"/>
                  </a:ext>
                </a:extLst>
              </p:cNvPr>
              <p:cNvSpPr>
                <a:spLocks noRot="1" noChangeAspect="1" noMove="1" noResize="1" noEditPoints="1" noAdjustHandles="1" noChangeArrowheads="1" noChangeShapeType="1" noTextEdit="1"/>
              </p:cNvSpPr>
              <p:nvPr/>
            </p:nvSpPr>
            <p:spPr>
              <a:xfrm>
                <a:off x="688594" y="4670222"/>
                <a:ext cx="7415171" cy="2187778"/>
              </a:xfrm>
              <a:prstGeom prst="rect">
                <a:avLst/>
              </a:prstGeom>
              <a:blipFill>
                <a:blip r:embed="rId4"/>
                <a:stretch>
                  <a:fillRect l="-1316" t="-557" b="-27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6A1543C-1EBD-4C35-827D-63F4FF677EBA}"/>
              </a:ext>
            </a:extLst>
          </p:cNvPr>
          <p:cNvPicPr>
            <a:picLocks noChangeAspect="1"/>
          </p:cNvPicPr>
          <p:nvPr/>
        </p:nvPicPr>
        <p:blipFill>
          <a:blip r:embed="rId5"/>
          <a:stretch>
            <a:fillRect/>
          </a:stretch>
        </p:blipFill>
        <p:spPr>
          <a:xfrm>
            <a:off x="8592519" y="1958182"/>
            <a:ext cx="2910887" cy="2941636"/>
          </a:xfrm>
          <a:prstGeom prst="rect">
            <a:avLst/>
          </a:prstGeom>
        </p:spPr>
      </p:pic>
      <p:sp>
        <p:nvSpPr>
          <p:cNvPr id="8" name="TextBox 7">
            <a:extLst>
              <a:ext uri="{FF2B5EF4-FFF2-40B4-BE49-F238E27FC236}">
                <a16:creationId xmlns:a16="http://schemas.microsoft.com/office/drawing/2014/main" id="{33A0E68C-4DE3-83C5-777D-4394208EEDCF}"/>
              </a:ext>
            </a:extLst>
          </p:cNvPr>
          <p:cNvSpPr txBox="1"/>
          <p:nvPr/>
        </p:nvSpPr>
        <p:spPr>
          <a:xfrm>
            <a:off x="9678993" y="4899818"/>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3</a:t>
            </a:r>
            <a:r>
              <a:rPr lang="en-US" sz="2400" dirty="0">
                <a:latin typeface="UTM Avo" panose="02040603050506020204" pitchFamily="18" charset="0"/>
              </a:rPr>
              <a:t> </a:t>
            </a:r>
          </a:p>
        </p:txBody>
      </p:sp>
    </p:spTree>
    <p:extLst>
      <p:ext uri="{BB962C8B-B14F-4D97-AF65-F5344CB8AC3E}">
        <p14:creationId xmlns:p14="http://schemas.microsoft.com/office/powerpoint/2010/main" val="9553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540;p49">
            <a:extLst>
              <a:ext uri="{FF2B5EF4-FFF2-40B4-BE49-F238E27FC236}">
                <a16:creationId xmlns:a16="http://schemas.microsoft.com/office/drawing/2014/main" id="{993CD2A4-159E-271A-9C17-1B48CCF2177B}"/>
              </a:ext>
            </a:extLst>
          </p:cNvPr>
          <p:cNvSpPr txBox="1">
            <a:spLocks/>
          </p:cNvSpPr>
          <p:nvPr/>
        </p:nvSpPr>
        <p:spPr>
          <a:xfrm>
            <a:off x="4505423" y="3671044"/>
            <a:ext cx="3181154" cy="56966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2800" b="1" dirty="0" err="1">
                <a:solidFill>
                  <a:srgbClr val="C00000"/>
                </a:solidFill>
                <a:latin typeface="UTM Avo" panose="02040603050506020204" pitchFamily="18" charset="0"/>
              </a:rPr>
              <a:t>Định</a:t>
            </a:r>
            <a:r>
              <a:rPr lang="en-US" sz="2800" b="1" dirty="0">
                <a:solidFill>
                  <a:srgbClr val="C00000"/>
                </a:solidFill>
                <a:latin typeface="UTM Avo" panose="02040603050506020204" pitchFamily="18" charset="0"/>
              </a:rPr>
              <a:t> </a:t>
            </a:r>
            <a:r>
              <a:rPr lang="en-US" sz="2800" b="1" dirty="0" err="1">
                <a:solidFill>
                  <a:srgbClr val="C00000"/>
                </a:solidFill>
                <a:latin typeface="UTM Avo" panose="02040603050506020204" pitchFamily="18" charset="0"/>
              </a:rPr>
              <a:t>lí</a:t>
            </a:r>
            <a:r>
              <a:rPr lang="en-US" sz="2800" b="1" dirty="0">
                <a:solidFill>
                  <a:srgbClr val="C00000"/>
                </a:solidFill>
                <a:latin typeface="UTM Avo" panose="02040603050506020204" pitchFamily="18" charset="0"/>
              </a:rPr>
              <a:t> </a:t>
            </a:r>
            <a:r>
              <a:rPr lang="en-US" sz="2800" b="1" dirty="0" err="1">
                <a:solidFill>
                  <a:srgbClr val="C00000"/>
                </a:solidFill>
                <a:latin typeface="UTM Avo" panose="02040603050506020204" pitchFamily="18" charset="0"/>
              </a:rPr>
              <a:t>Thalès</a:t>
            </a:r>
            <a:endParaRPr lang="vi-VN" sz="2800" b="1" dirty="0">
              <a:solidFill>
                <a:srgbClr val="C00000"/>
              </a:solidFill>
              <a:latin typeface="Arial" panose="020B0604020202020204" pitchFamily="34" charset="0"/>
            </a:endParaRPr>
          </a:p>
        </p:txBody>
      </p:sp>
      <p:sp>
        <p:nvSpPr>
          <p:cNvPr id="7" name="Rectangle 6">
            <a:extLst>
              <a:ext uri="{FF2B5EF4-FFF2-40B4-BE49-F238E27FC236}">
                <a16:creationId xmlns:a16="http://schemas.microsoft.com/office/drawing/2014/main" id="{D9CAF2E7-C46D-1F0D-652D-17D4DC9581EA}"/>
              </a:ext>
            </a:extLst>
          </p:cNvPr>
          <p:cNvSpPr/>
          <p:nvPr/>
        </p:nvSpPr>
        <p:spPr>
          <a:xfrm>
            <a:off x="649244" y="4392452"/>
            <a:ext cx="10893512" cy="1675843"/>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vi-VN" sz="2400" dirty="0">
                <a:latin typeface="UTM Avo" panose="02040603050506020204" pitchFamily="18" charset="0"/>
                <a:ea typeface="Arial" panose="020B0604020202020204" pitchFamily="34" charset="0"/>
                <a:cs typeface="Times New Roman" panose="02020603050405020304" pitchFamily="18" charset="0"/>
              </a:rPr>
              <a:t>Nếu một đường thẳng song song với một cạnh của tam giác và cắt hai cạnh còn lại thì nó định ra trên hai cạnh đó những đoạn thẳng tương ứng tỉ lệ.</a:t>
            </a:r>
            <a:endParaRPr lang="en-US" sz="2400" dirty="0">
              <a:latin typeface="UTM Avo" panose="020406030505060202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8360BAC-C9FB-A5ED-0F38-8D9A7630B4AA}"/>
              </a:ext>
            </a:extLst>
          </p:cNvPr>
          <p:cNvSpPr/>
          <p:nvPr/>
        </p:nvSpPr>
        <p:spPr>
          <a:xfrm>
            <a:off x="444416" y="1627626"/>
            <a:ext cx="7720725" cy="2229841"/>
          </a:xfrm>
          <a:prstGeom prst="rect">
            <a:avLst/>
          </a:prstGeom>
        </p:spPr>
        <p:txBody>
          <a:bodyPr wrap="square">
            <a:spAutoFit/>
          </a:bodyPr>
          <a:lstStyle/>
          <a:p>
            <a:pPr marL="457189" indent="-457189" algn="just">
              <a:lnSpc>
                <a:spcPct val="150000"/>
              </a:lnSpc>
              <a:buFontTx/>
              <a:buChar char="-"/>
            </a:pPr>
            <a:r>
              <a:rPr lang="vi-VN" sz="2400" dirty="0">
                <a:latin typeface="UTM Avo" panose="02040603050506020204" pitchFamily="18" charset="0"/>
                <a:ea typeface="Arial" panose="020B0604020202020204" pitchFamily="34" charset="0"/>
                <a:cs typeface="Times New Roman" panose="02020603050405020304" pitchFamily="18" charset="0"/>
              </a:rPr>
              <a:t>Cho ∆</a:t>
            </a:r>
            <a:r>
              <a:rPr lang="en-US" sz="2400" dirty="0">
                <a:latin typeface="UTM Avo" panose="02040603050506020204" pitchFamily="18" charset="0"/>
                <a:ea typeface="Arial" panose="020B0604020202020204" pitchFamily="34" charset="0"/>
                <a:cs typeface="Times New Roman" panose="02020603050405020304" pitchFamily="18" charset="0"/>
              </a:rPr>
              <a:t>ABC</a:t>
            </a:r>
            <a:r>
              <a:rPr lang="vi-VN" sz="2400" dirty="0">
                <a:latin typeface="UTM Avo" panose="02040603050506020204" pitchFamily="18" charset="0"/>
                <a:ea typeface="Arial" panose="020B0604020202020204" pitchFamily="34" charset="0"/>
                <a:cs typeface="Times New Roman" panose="02020603050405020304" pitchFamily="18" charset="0"/>
              </a:rPr>
              <a:t>, có </a:t>
            </a:r>
            <a:r>
              <a:rPr lang="en-US" sz="2400" i="1" dirty="0">
                <a:latin typeface="UTM Avo" panose="02040603050506020204" pitchFamily="18" charset="0"/>
                <a:ea typeface="Arial" panose="020B0604020202020204" pitchFamily="34" charset="0"/>
                <a:cs typeface="Times New Roman" panose="02020603050405020304" pitchFamily="18" charset="0"/>
              </a:rPr>
              <a:t>d </a:t>
            </a:r>
            <a:r>
              <a:rPr lang="en-US" sz="2400" dirty="0">
                <a:latin typeface="UTM Avo" panose="02040603050506020204" pitchFamily="18" charset="0"/>
                <a:ea typeface="Arial" panose="020B0604020202020204" pitchFamily="34" charset="0"/>
                <a:cs typeface="Times New Roman" panose="02020603050405020304" pitchFamily="18" charset="0"/>
              </a:rPr>
              <a:t>//BC</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i="1" dirty="0">
                <a:latin typeface="UTM Avo" panose="02040603050506020204" pitchFamily="18" charset="0"/>
                <a:ea typeface="Arial" panose="020B0604020202020204" pitchFamily="34" charset="0"/>
                <a:cs typeface="Times New Roman" panose="02020603050405020304" pitchFamily="18" charset="0"/>
              </a:rPr>
              <a:t>d </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AB = M</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dirty="0">
                <a:latin typeface="UTM Avo" panose="02040603050506020204" pitchFamily="18" charset="0"/>
                <a:ea typeface="Arial" panose="020B0604020202020204" pitchFamily="34" charset="0"/>
                <a:cs typeface="Times New Roman" panose="02020603050405020304" pitchFamily="18" charset="0"/>
              </a:rPr>
              <a:t>d </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AC = N</a:t>
            </a:r>
            <a:endParaRPr lang="vi-VN" sz="2400" dirty="0">
              <a:latin typeface="UTM Avo" panose="02040603050506020204" pitchFamily="18" charset="0"/>
              <a:ea typeface="Arial" panose="020B0604020202020204" pitchFamily="34" charset="0"/>
              <a:cs typeface="Times New Roman" panose="02020603050405020304" pitchFamily="18" charset="0"/>
            </a:endParaRPr>
          </a:p>
          <a:p>
            <a:pPr marL="457189" indent="-457189" algn="just">
              <a:lnSpc>
                <a:spcPct val="150000"/>
              </a:lnSpc>
              <a:buFontTx/>
              <a:buChar char="-"/>
            </a:pPr>
            <a:r>
              <a:rPr lang="vi-VN" sz="2400" dirty="0">
                <a:latin typeface="UTM Avo" panose="02040603050506020204" pitchFamily="18" charset="0"/>
                <a:ea typeface="Arial" panose="020B0604020202020204" pitchFamily="34" charset="0"/>
                <a:cs typeface="Times New Roman" panose="02020603050405020304" pitchFamily="18" charset="0"/>
              </a:rPr>
              <a:t>Đường thẳng </a:t>
            </a:r>
            <a:r>
              <a:rPr lang="en-US" sz="2400" i="1" dirty="0">
                <a:latin typeface="UTM Avo" panose="02040603050506020204" pitchFamily="18" charset="0"/>
                <a:ea typeface="Arial" panose="020B0604020202020204" pitchFamily="34" charset="0"/>
                <a:cs typeface="Times New Roman" panose="02020603050405020304" pitchFamily="18" charset="0"/>
              </a:rPr>
              <a:t>d</a:t>
            </a:r>
            <a:r>
              <a:rPr lang="vi-VN" sz="2400" dirty="0">
                <a:latin typeface="UTM Avo" panose="02040603050506020204" pitchFamily="18" charset="0"/>
                <a:ea typeface="Arial" panose="020B0604020202020204" pitchFamily="34" charset="0"/>
                <a:cs typeface="Times New Roman" panose="02020603050405020304" pitchFamily="18" charset="0"/>
              </a:rPr>
              <a:t> định ra trên cạnh </a:t>
            </a:r>
            <a:r>
              <a:rPr lang="en-US" sz="2400" dirty="0">
                <a:latin typeface="UTM Avo" panose="02040603050506020204" pitchFamily="18" charset="0"/>
                <a:ea typeface="Arial" panose="020B0604020202020204" pitchFamily="34" charset="0"/>
                <a:cs typeface="Times New Roman" panose="02020603050405020304" pitchFamily="18" charset="0"/>
              </a:rPr>
              <a:t>AB </a:t>
            </a:r>
            <a:r>
              <a:rPr lang="vi-VN" sz="2400" dirty="0">
                <a:latin typeface="UTM Avo" panose="02040603050506020204" pitchFamily="18" charset="0"/>
                <a:ea typeface="Arial" panose="020B0604020202020204" pitchFamily="34" charset="0"/>
                <a:cs typeface="Times New Roman" panose="02020603050405020304" pitchFamily="18" charset="0"/>
              </a:rPr>
              <a:t>hai đoạn </a:t>
            </a:r>
            <a:r>
              <a:rPr lang="en-US" sz="2400" dirty="0">
                <a:latin typeface="UTM Avo" panose="02040603050506020204" pitchFamily="18" charset="0"/>
                <a:ea typeface="Arial" panose="020B0604020202020204" pitchFamily="34" charset="0"/>
                <a:cs typeface="Times New Roman" panose="02020603050405020304" pitchFamily="18" charset="0"/>
              </a:rPr>
              <a:t>AM</a:t>
            </a:r>
            <a:r>
              <a:rPr lang="vi-VN" sz="2400" dirty="0">
                <a:latin typeface="UTM Avo" panose="02040603050506020204" pitchFamily="18" charset="0"/>
                <a:ea typeface="Arial" panose="020B0604020202020204" pitchFamily="34" charset="0"/>
                <a:cs typeface="Times New Roman" panose="02020603050405020304" pitchFamily="18" charset="0"/>
              </a:rPr>
              <a:t>, </a:t>
            </a:r>
            <a:r>
              <a:rPr lang="en-US" sz="2400" dirty="0">
                <a:latin typeface="UTM Avo" panose="02040603050506020204" pitchFamily="18" charset="0"/>
                <a:ea typeface="Arial" panose="020B0604020202020204" pitchFamily="34" charset="0"/>
                <a:cs typeface="Times New Roman" panose="02020603050405020304" pitchFamily="18" charset="0"/>
              </a:rPr>
              <a:t>MB</a:t>
            </a:r>
            <a:r>
              <a:rPr lang="vi-VN" sz="2400" dirty="0">
                <a:latin typeface="UTM Avo" panose="02040603050506020204" pitchFamily="18" charset="0"/>
                <a:ea typeface="Arial" panose="020B0604020202020204" pitchFamily="34" charset="0"/>
                <a:cs typeface="Times New Roman" panose="02020603050405020304" pitchFamily="18" charset="0"/>
              </a:rPr>
              <a:t> và định ra trên cạnh </a:t>
            </a:r>
            <a:r>
              <a:rPr lang="en-US" sz="2400" dirty="0">
                <a:latin typeface="UTM Avo" panose="02040603050506020204" pitchFamily="18" charset="0"/>
                <a:ea typeface="Arial" panose="020B0604020202020204" pitchFamily="34" charset="0"/>
                <a:cs typeface="Times New Roman" panose="02020603050405020304" pitchFamily="18" charset="0"/>
              </a:rPr>
              <a:t>AC</a:t>
            </a:r>
            <a:r>
              <a:rPr lang="vi-VN" sz="2400" dirty="0">
                <a:latin typeface="UTM Avo" panose="02040603050506020204" pitchFamily="18" charset="0"/>
                <a:ea typeface="Arial" panose="020B0604020202020204" pitchFamily="34" charset="0"/>
                <a:cs typeface="Times New Roman" panose="02020603050405020304" pitchFamily="18" charset="0"/>
              </a:rPr>
              <a:t> hai đoạn thẳng tương ứng là</a:t>
            </a:r>
            <a:r>
              <a:rPr lang="en-US" sz="2400" dirty="0">
                <a:latin typeface="UTM Avo" panose="02040603050506020204" pitchFamily="18" charset="0"/>
                <a:ea typeface="Arial" panose="020B0604020202020204" pitchFamily="34" charset="0"/>
                <a:cs typeface="Times New Roman" panose="02020603050405020304" pitchFamily="18" charset="0"/>
              </a:rPr>
              <a:t> AN</a:t>
            </a:r>
            <a:r>
              <a:rPr lang="vi-VN" sz="2400" dirty="0">
                <a:latin typeface="UTM Avo" panose="02040603050506020204" pitchFamily="18" charset="0"/>
                <a:ea typeface="Arial" panose="020B0604020202020204" pitchFamily="34" charset="0"/>
                <a:cs typeface="Times New Roman" panose="02020603050405020304" pitchFamily="18" charset="0"/>
              </a:rPr>
              <a:t>,</a:t>
            </a:r>
            <a:r>
              <a:rPr lang="en-US" sz="2400" dirty="0">
                <a:latin typeface="UTM Avo" panose="02040603050506020204" pitchFamily="18" charset="0"/>
                <a:ea typeface="Arial" panose="020B0604020202020204" pitchFamily="34" charset="0"/>
                <a:cs typeface="Times New Roman" panose="02020603050405020304" pitchFamily="18" charset="0"/>
              </a:rPr>
              <a:t> NC</a:t>
            </a:r>
            <a:r>
              <a:rPr lang="vi-VN" sz="2400" dirty="0">
                <a:latin typeface="UTM Avo" panose="020406030505060202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1EDE300F-B8EA-F36D-2673-564D7AFA9DFB}"/>
              </a:ext>
            </a:extLst>
          </p:cNvPr>
          <p:cNvPicPr>
            <a:picLocks noChangeAspect="1"/>
          </p:cNvPicPr>
          <p:nvPr/>
        </p:nvPicPr>
        <p:blipFill>
          <a:blip r:embed="rId3"/>
          <a:stretch>
            <a:fillRect/>
          </a:stretch>
        </p:blipFill>
        <p:spPr>
          <a:xfrm>
            <a:off x="8376942" y="1316999"/>
            <a:ext cx="2971429" cy="2361905"/>
          </a:xfrm>
          <a:prstGeom prst="rect">
            <a:avLst/>
          </a:prstGeom>
        </p:spPr>
      </p:pic>
    </p:spTree>
    <p:extLst>
      <p:ext uri="{BB962C8B-B14F-4D97-AF65-F5344CB8AC3E}">
        <p14:creationId xmlns:p14="http://schemas.microsoft.com/office/powerpoint/2010/main" val="35820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40;p49">
            <a:extLst>
              <a:ext uri="{FF2B5EF4-FFF2-40B4-BE49-F238E27FC236}">
                <a16:creationId xmlns:a16="http://schemas.microsoft.com/office/drawing/2014/main" id="{5508FAB2-814E-712D-BF49-325DABE7276A}"/>
              </a:ext>
            </a:extLst>
          </p:cNvPr>
          <p:cNvSpPr txBox="1">
            <a:spLocks/>
          </p:cNvSpPr>
          <p:nvPr/>
        </p:nvSpPr>
        <p:spPr>
          <a:xfrm>
            <a:off x="4012135" y="1585093"/>
            <a:ext cx="4167729" cy="70343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200" b="1" dirty="0" err="1">
                <a:solidFill>
                  <a:srgbClr val="C00000"/>
                </a:solidFill>
                <a:latin typeface="UTM Avo" panose="02040603050506020204" pitchFamily="18" charset="0"/>
              </a:rPr>
              <a:t>Nhận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xét</a:t>
            </a:r>
            <a:endParaRPr lang="vi-VN" sz="3200" b="1" dirty="0">
              <a:solidFill>
                <a:srgbClr val="C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6E6A5B2-A1A0-65F6-DF71-3EAE9B078CA4}"/>
                  </a:ext>
                </a:extLst>
              </p:cNvPr>
              <p:cNvSpPr/>
              <p:nvPr/>
            </p:nvSpPr>
            <p:spPr>
              <a:xfrm>
                <a:off x="736214" y="2525906"/>
                <a:ext cx="10454682" cy="3722428"/>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Trong </a:t>
                </a:r>
                <a:r>
                  <a:rPr lang="en-US" sz="2800" dirty="0" err="1">
                    <a:latin typeface="UTM Avo" panose="02040603050506020204" pitchFamily="18" charset="0"/>
                    <a:ea typeface="Arial" panose="020B0604020202020204" pitchFamily="34" charset="0"/>
                    <a:cs typeface="Times New Roman" panose="02020603050405020304" pitchFamily="18" charset="0"/>
                  </a:rPr>
                  <a:t>Hình</a:t>
                </a:r>
                <a:r>
                  <a:rPr lang="en-US" sz="2800" dirty="0">
                    <a:latin typeface="UTM Avo" panose="02040603050506020204" pitchFamily="18" charset="0"/>
                    <a:ea typeface="Arial" panose="020B0604020202020204" pitchFamily="34" charset="0"/>
                    <a:cs typeface="Times New Roman" panose="02020603050405020304" pitchFamily="18" charset="0"/>
                  </a:rPr>
                  <a:t> 4, </a:t>
                </a:r>
                <a:r>
                  <a:rPr lang="en-US" sz="2800" dirty="0" err="1">
                    <a:latin typeface="UTM Avo" panose="02040603050506020204" pitchFamily="18" charset="0"/>
                    <a:ea typeface="Arial" panose="020B0604020202020204" pitchFamily="34" charset="0"/>
                    <a:cs typeface="Times New Roman" panose="02020603050405020304" pitchFamily="18" charset="0"/>
                  </a:rPr>
                  <a:t>nếu</a:t>
                </a:r>
                <a:r>
                  <a:rPr lang="en-US" sz="2800" dirty="0">
                    <a:latin typeface="UTM Avo" panose="02040603050506020204" pitchFamily="18" charset="0"/>
                    <a:ea typeface="Arial" panose="020B0604020202020204" pitchFamily="34" charset="0"/>
                    <a:cs typeface="Times New Roman" panose="02020603050405020304" pitchFamily="18" charset="0"/>
                  </a:rPr>
                  <a:t> MN // BC </a:t>
                </a:r>
                <a:r>
                  <a:rPr lang="en-US" sz="2800" dirty="0" err="1">
                    <a:latin typeface="UTM Avo" panose="02040603050506020204" pitchFamily="18" charset="0"/>
                    <a:ea typeface="Arial" panose="020B0604020202020204" pitchFamily="34" charset="0"/>
                    <a:cs typeface="Times New Roman" panose="02020603050405020304" pitchFamily="18" charset="0"/>
                  </a:rPr>
                  <a:t>thì</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B</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AN</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C</m:t>
                        </m:r>
                      </m:den>
                    </m:f>
                  </m:oMath>
                </a14:m>
                <a:endParaRPr lang="en-US" sz="2800" dirty="0">
                  <a:latin typeface="UTM Avo" panose="02040603050506020204" pitchFamily="18" charset="0"/>
                  <a:ea typeface="Arial" panose="020B0604020202020204" pitchFamily="34" charset="0"/>
                  <a:cs typeface="Times New Roman" panose="02020603050405020304" pitchFamily="18" charset="0"/>
                </a:endParaRPr>
              </a:p>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Do </a:t>
                </a:r>
                <a:r>
                  <a:rPr lang="en-US" sz="2800" dirty="0" err="1">
                    <a:latin typeface="UTM Avo" panose="02040603050506020204" pitchFamily="18" charset="0"/>
                    <a:ea typeface="Arial" panose="020B0604020202020204" pitchFamily="34" charset="0"/>
                    <a:cs typeface="Times New Roman" panose="02020603050405020304" pitchFamily="18" charset="0"/>
                  </a:rPr>
                  <a:t>đó</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UTM Avo" panose="02040603050506020204" pitchFamily="18" charset="0"/>
                            <a:cs typeface="Arial"/>
                          </a:rPr>
                          <m:t>AN</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en-US" sz="2800" b="0" i="0" kern="0" smtClean="0">
                            <a:solidFill>
                              <a:srgbClr val="000000"/>
                            </a:solidFill>
                            <a:latin typeface="UTM Avo" panose="02040603050506020204" pitchFamily="18" charset="0"/>
                            <a:cs typeface="Arial"/>
                          </a:rPr>
                          <m:t>MB</m:t>
                        </m:r>
                      </m:num>
                      <m:den>
                        <m:r>
                          <m:rPr>
                            <m:nor/>
                          </m:rPr>
                          <a:rPr lang="vi-VN" sz="2800" i="0" kern="0">
                            <a:solidFill>
                              <a:srgbClr val="000000"/>
                            </a:solidFill>
                            <a:latin typeface="UTM Avo" panose="02040603050506020204" pitchFamily="18" charset="0"/>
                            <a:cs typeface="Arial"/>
                          </a:rPr>
                          <m:t>NC</m:t>
                        </m:r>
                      </m:den>
                    </m:f>
                    <m:r>
                      <m:rPr>
                        <m:nor/>
                      </m:rPr>
                      <a:rPr lang="vi-VN" sz="2800" i="0" kern="0">
                        <a:solidFill>
                          <a:srgbClr val="000000"/>
                        </a:solidFill>
                        <a:latin typeface="Cambria Math" panose="02040503050406030204" pitchFamily="18" charset="0"/>
                        <a:cs typeface="Arial"/>
                      </a:rPr>
                      <m:t> </m:t>
                    </m:r>
                  </m:oMath>
                </a14:m>
                <a:r>
                  <a:rPr lang="en-US" sz="2800" dirty="0">
                    <a:latin typeface="UTM Avo" panose="02040603050506020204" pitchFamily="18" charset="0"/>
                    <a:ea typeface="Arial" panose="020B0604020202020204" pitchFamily="34" charset="0"/>
                    <a:cs typeface="Times New Roman" panose="02020603050405020304" pitchFamily="18" charset="0"/>
                  </a:rPr>
                  <a:t> =  </a:t>
                </a:r>
                <a14:m>
                  <m:oMath xmlns:m="http://schemas.openxmlformats.org/officeDocument/2006/math">
                    <m:f>
                      <m:fPr>
                        <m:ctrlPr>
                          <a:rPr lang="en-US" sz="2800" i="1" kern="0">
                            <a:solidFill>
                              <a:srgbClr val="000000"/>
                            </a:solidFill>
                            <a:latin typeface="Cambria Math" panose="02040503050406030204" pitchFamily="18" charset="0"/>
                            <a:cs typeface="Arial"/>
                          </a:rPr>
                        </m:ctrlPr>
                      </m:fPr>
                      <m:num>
                        <m:r>
                          <m:rPr>
                            <m:nor/>
                          </m:rPr>
                          <a:rPr lang="vi-VN" sz="2800" kern="0">
                            <a:solidFill>
                              <a:srgbClr val="000000"/>
                            </a:solidFill>
                            <a:latin typeface="UTM Avo" panose="02040603050506020204" pitchFamily="18" charset="0"/>
                            <a:cs typeface="Arial"/>
                          </a:rPr>
                          <m:t>AM</m:t>
                        </m:r>
                        <m:r>
                          <m:rPr>
                            <m:nor/>
                          </m:rPr>
                          <a:rPr lang="en-US" sz="2800" b="0" i="0" kern="0" smtClean="0">
                            <a:solidFill>
                              <a:srgbClr val="000000"/>
                            </a:solidFill>
                            <a:latin typeface="UTM Avo" panose="02040603050506020204" pitchFamily="18" charset="0"/>
                            <a:cs typeface="Arial"/>
                          </a:rPr>
                          <m:t> + </m:t>
                        </m:r>
                        <m:r>
                          <m:rPr>
                            <m:nor/>
                          </m:rPr>
                          <a:rPr lang="en-US" sz="2800" b="0" i="0" kern="0" smtClean="0">
                            <a:solidFill>
                              <a:srgbClr val="000000"/>
                            </a:solidFill>
                            <a:latin typeface="UTM Avo" panose="02040603050506020204" pitchFamily="18" charset="0"/>
                            <a:cs typeface="Arial"/>
                          </a:rPr>
                          <m:t>MB</m:t>
                        </m:r>
                      </m:num>
                      <m:den>
                        <m:r>
                          <m:rPr>
                            <m:nor/>
                          </m:rPr>
                          <a:rPr lang="en-US" sz="2800" b="0" i="0" kern="0" smtClean="0">
                            <a:solidFill>
                              <a:srgbClr val="000000"/>
                            </a:solidFill>
                            <a:latin typeface="UTM Avo" panose="02040603050506020204" pitchFamily="18" charset="0"/>
                            <a:cs typeface="Arial"/>
                          </a:rPr>
                          <m:t>AN</m:t>
                        </m:r>
                        <m:r>
                          <m:rPr>
                            <m:nor/>
                          </m:rPr>
                          <a:rPr lang="en-US" sz="2800" b="0" i="0" kern="0" smtClean="0">
                            <a:solidFill>
                              <a:srgbClr val="000000"/>
                            </a:solidFill>
                            <a:latin typeface="UTM Avo" panose="02040603050506020204" pitchFamily="18" charset="0"/>
                            <a:cs typeface="Arial"/>
                          </a:rPr>
                          <m:t> + </m:t>
                        </m:r>
                        <m:r>
                          <m:rPr>
                            <m:nor/>
                          </m:rPr>
                          <a:rPr lang="en-US" sz="2800" b="0" i="0" kern="0" smtClean="0">
                            <a:solidFill>
                              <a:srgbClr val="000000"/>
                            </a:solidFill>
                            <a:latin typeface="UTM Avo" panose="02040603050506020204" pitchFamily="18" charset="0"/>
                            <a:cs typeface="Arial"/>
                          </a:rPr>
                          <m:t>NC</m:t>
                        </m:r>
                      </m:den>
                    </m:f>
                  </m:oMath>
                </a14:m>
                <a:r>
                  <a:rPr lang="en-US" sz="2800" dirty="0">
                    <a:latin typeface="UTM Avo" panose="02040603050506020204" pitchFamily="18" charset="0"/>
                    <a:ea typeface="Arial" panose="020B0604020202020204" pitchFamily="34" charset="0"/>
                    <a:cs typeface="Times New Roman" panose="02020603050405020304" pitchFamily="18" charset="0"/>
                  </a:rPr>
                  <a:t>  =</a:t>
                </a:r>
                <a:r>
                  <a:rPr lang="en-US" sz="2800" kern="0" dirty="0">
                    <a:solidFill>
                      <a:srgbClr val="000000"/>
                    </a:solidFill>
                    <a:latin typeface="UTM Avo" panose="02040603050506020204" pitchFamily="18" charset="0"/>
                    <a:cs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rPr>
                        </m:ctrlPr>
                      </m:fPr>
                      <m:num>
                        <m:r>
                          <m:rPr>
                            <m:nor/>
                          </m:rPr>
                          <a:rPr lang="vi-VN" sz="2800" kern="0">
                            <a:solidFill>
                              <a:srgbClr val="000000"/>
                            </a:solidFill>
                            <a:latin typeface="UTM Avo" panose="02040603050506020204" pitchFamily="18" charset="0"/>
                            <a:cs typeface="Arial"/>
                          </a:rPr>
                          <m:t>A</m:t>
                        </m:r>
                        <m:r>
                          <m:rPr>
                            <m:nor/>
                          </m:rPr>
                          <a:rPr lang="en-US" sz="2800" b="0" i="0" kern="0" smtClean="0">
                            <a:solidFill>
                              <a:srgbClr val="000000"/>
                            </a:solidFill>
                            <a:latin typeface="UTM Avo" panose="02040603050506020204" pitchFamily="18" charset="0"/>
                            <a:cs typeface="Arial"/>
                          </a:rPr>
                          <m:t>B</m:t>
                        </m:r>
                      </m:num>
                      <m:den>
                        <m:r>
                          <m:rPr>
                            <m:nor/>
                          </m:rPr>
                          <a:rPr lang="en-US" sz="2800" b="0" i="0" kern="0" smtClean="0">
                            <a:solidFill>
                              <a:srgbClr val="000000"/>
                            </a:solidFill>
                            <a:latin typeface="UTM Avo" panose="02040603050506020204" pitchFamily="18" charset="0"/>
                            <a:cs typeface="Arial"/>
                          </a:rPr>
                          <m:t>AC</m:t>
                        </m:r>
                      </m:den>
                    </m:f>
                  </m:oMath>
                </a14:m>
                <a:endParaRPr lang="en-US" sz="2800" dirty="0">
                  <a:latin typeface="UTM Avo" panose="02040603050506020204" pitchFamily="18" charset="0"/>
                  <a:ea typeface="Arial" panose="020B0604020202020204" pitchFamily="34" charset="0"/>
                  <a:cs typeface="Times New Roman" panose="02020603050405020304" pitchFamily="18" charset="0"/>
                </a:endParaRPr>
              </a:p>
              <a:p>
                <a:pPr algn="just">
                  <a:lnSpc>
                    <a:spcPct val="150000"/>
                  </a:lnSpc>
                  <a:spcBef>
                    <a:spcPts val="800"/>
                  </a:spcBef>
                  <a:spcAft>
                    <a:spcPts val="800"/>
                  </a:spcAft>
                </a:pPr>
                <a:r>
                  <a:rPr lang="en-US" sz="2800" dirty="0">
                    <a:latin typeface="UTM Avo" panose="02040603050506020204" pitchFamily="18" charset="0"/>
                    <a:ea typeface="Arial" panose="020B0604020202020204" pitchFamily="34" charset="0"/>
                    <a:cs typeface="Times New Roman" panose="02020603050405020304" pitchFamily="18" charset="0"/>
                  </a:rPr>
                  <a:t>Suy </a:t>
                </a:r>
                <a:r>
                  <a:rPr lang="en-US" sz="2800" dirty="0" err="1">
                    <a:latin typeface="UTM Avo" panose="02040603050506020204" pitchFamily="18" charset="0"/>
                    <a:ea typeface="Arial" panose="020B0604020202020204" pitchFamily="34" charset="0"/>
                    <a:cs typeface="Times New Roman" panose="02020603050405020304" pitchFamily="18" charset="0"/>
                  </a:rPr>
                  <a:t>ra</a:t>
                </a:r>
                <a:r>
                  <a:rPr lang="en-US" sz="2800" dirty="0">
                    <a:latin typeface="UTM Avo" panose="020406030505060202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2800" i="1" kern="0" smtClea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AM</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B</m:t>
                        </m:r>
                      </m:den>
                    </m:f>
                    <m:r>
                      <m:rPr>
                        <m:nor/>
                      </m:rPr>
                      <a:rPr lang="en-US" sz="2800" b="0" i="0" kern="0" smtClean="0">
                        <a:solidFill>
                          <a:srgbClr val="000000"/>
                        </a:solidFill>
                        <a:latin typeface="Cambria Math" panose="02040503050406030204" pitchFamily="18" charset="0"/>
                        <a:cs typeface="Arial"/>
                      </a:rPr>
                      <m:t> </m:t>
                    </m:r>
                    <m:r>
                      <m:rPr>
                        <m:nor/>
                      </m:rPr>
                      <a:rPr lang="vi-VN" sz="2800" i="0" kern="0">
                        <a:solidFill>
                          <a:srgbClr val="000000"/>
                        </a:solidFill>
                        <a:latin typeface="UTM Avo" panose="02040603050506020204" pitchFamily="18" charset="0"/>
                        <a:cs typeface="Arial"/>
                      </a:rPr>
                      <m:t>=</m:t>
                    </m:r>
                    <m:r>
                      <m:rPr>
                        <m:nor/>
                      </m:rPr>
                      <a:rPr lang="en-US" sz="2800" b="0" i="0" kern="0" smtClean="0">
                        <a:solidFill>
                          <a:srgbClr val="000000"/>
                        </a:solidFill>
                        <a:latin typeface="UTM Avo" panose="02040603050506020204" pitchFamily="18" charset="0"/>
                        <a:cs typeface="Arial"/>
                      </a:rPr>
                      <m:t> </m:t>
                    </m:r>
                    <m:f>
                      <m:fPr>
                        <m:ctrlPr>
                          <a:rPr lang="en-US" sz="2800" i="1" kern="0">
                            <a:solidFill>
                              <a:srgbClr val="000000"/>
                            </a:solidFill>
                            <a:latin typeface="Cambria Math" panose="02040503050406030204" pitchFamily="18" charset="0"/>
                            <a:cs typeface="Arial"/>
                          </a:rPr>
                        </m:ctrlPr>
                      </m:fPr>
                      <m:num>
                        <m:r>
                          <m:rPr>
                            <m:nor/>
                          </m:rPr>
                          <a:rPr lang="vi-VN" sz="2800" i="0" kern="0">
                            <a:solidFill>
                              <a:srgbClr val="000000"/>
                            </a:solidFill>
                            <a:latin typeface="UTM Avo" panose="02040603050506020204" pitchFamily="18" charset="0"/>
                            <a:cs typeface="Arial"/>
                          </a:rPr>
                          <m:t>AN</m:t>
                        </m:r>
                      </m:num>
                      <m:den>
                        <m:r>
                          <m:rPr>
                            <m:nor/>
                          </m:rPr>
                          <a:rPr lang="en-US" sz="2800" b="0" i="0" kern="0" smtClean="0">
                            <a:solidFill>
                              <a:srgbClr val="000000"/>
                            </a:solidFill>
                            <a:latin typeface="UTM Avo" panose="02040603050506020204" pitchFamily="18" charset="0"/>
                            <a:cs typeface="Arial"/>
                          </a:rPr>
                          <m:t>A</m:t>
                        </m:r>
                        <m:r>
                          <m:rPr>
                            <m:nor/>
                          </m:rPr>
                          <a:rPr lang="vi-VN" sz="2800" i="0" kern="0">
                            <a:solidFill>
                              <a:srgbClr val="000000"/>
                            </a:solidFill>
                            <a:latin typeface="UTM Avo" panose="02040603050506020204" pitchFamily="18" charset="0"/>
                            <a:cs typeface="Arial"/>
                          </a:rPr>
                          <m:t>C</m:t>
                        </m:r>
                      </m:den>
                    </m:f>
                  </m:oMath>
                </a14:m>
                <a:r>
                  <a:rPr lang="en-US" sz="2800" dirty="0">
                    <a:latin typeface="UTM Avo" panose="02040603050506020204" pitchFamily="18" charset="0"/>
                    <a:ea typeface="Arial" panose="020B0604020202020204" pitchFamily="34" charset="0"/>
                    <a:cs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E6E6A5B2-A1A0-65F6-DF71-3EAE9B078CA4}"/>
                  </a:ext>
                </a:extLst>
              </p:cNvPr>
              <p:cNvSpPr>
                <a:spLocks noRot="1" noChangeAspect="1" noMove="1" noResize="1" noEditPoints="1" noAdjustHandles="1" noChangeArrowheads="1" noChangeShapeType="1" noTextEdit="1"/>
              </p:cNvSpPr>
              <p:nvPr/>
            </p:nvSpPr>
            <p:spPr>
              <a:xfrm>
                <a:off x="736214" y="2525906"/>
                <a:ext cx="10454682" cy="3722428"/>
              </a:xfrm>
              <a:prstGeom prst="rect">
                <a:avLst/>
              </a:prstGeom>
              <a:blipFill>
                <a:blip r:embed="rId3"/>
                <a:stretch>
                  <a:fillRect l="-1105"/>
                </a:stretch>
              </a:blipFill>
              <a:ln w="25400" cap="flat" cmpd="sng" algn="ctr">
                <a:solidFill>
                  <a:srgbClr val="FFFFFF"/>
                </a:solidFill>
                <a:prstDash val="solid"/>
              </a:ln>
              <a:effectLst/>
            </p:spPr>
            <p:txBody>
              <a:bodyPr/>
              <a:lstStyle/>
              <a:p>
                <a:r>
                  <a:rPr lang="en-US">
                    <a:noFill/>
                  </a:rPr>
                  <a:t> </a:t>
                </a:r>
              </a:p>
            </p:txBody>
          </p:sp>
        </mc:Fallback>
      </mc:AlternateContent>
      <p:pic>
        <p:nvPicPr>
          <p:cNvPr id="4" name="Picture 3">
            <a:extLst>
              <a:ext uri="{FF2B5EF4-FFF2-40B4-BE49-F238E27FC236}">
                <a16:creationId xmlns:a16="http://schemas.microsoft.com/office/drawing/2014/main" id="{B26AB228-B7DB-C18E-F315-48EEE4CA4740}"/>
              </a:ext>
            </a:extLst>
          </p:cNvPr>
          <p:cNvPicPr>
            <a:picLocks noChangeAspect="1"/>
          </p:cNvPicPr>
          <p:nvPr/>
        </p:nvPicPr>
        <p:blipFill>
          <a:blip r:embed="rId4"/>
          <a:stretch>
            <a:fillRect/>
          </a:stretch>
        </p:blipFill>
        <p:spPr>
          <a:xfrm>
            <a:off x="7991048" y="3086946"/>
            <a:ext cx="2971429" cy="2361905"/>
          </a:xfrm>
          <a:prstGeom prst="rect">
            <a:avLst/>
          </a:prstGeom>
        </p:spPr>
      </p:pic>
    </p:spTree>
    <p:extLst>
      <p:ext uri="{BB962C8B-B14F-4D97-AF65-F5344CB8AC3E}">
        <p14:creationId xmlns:p14="http://schemas.microsoft.com/office/powerpoint/2010/main" val="12385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C2B214-EC44-5353-DA2A-C00A63119E66}"/>
              </a:ext>
            </a:extLst>
          </p:cNvPr>
          <p:cNvSpPr txBox="1"/>
          <p:nvPr/>
        </p:nvSpPr>
        <p:spPr>
          <a:xfrm>
            <a:off x="234845" y="1870906"/>
            <a:ext cx="2557376" cy="523220"/>
          </a:xfrm>
          <a:prstGeom prst="rect">
            <a:avLst/>
          </a:prstGeom>
          <a:solidFill>
            <a:schemeClr val="accent4">
              <a:lumMod val="20000"/>
              <a:lumOff val="80000"/>
            </a:schemeClr>
          </a:solidFill>
          <a:ln w="25400" cap="flat" cmpd="sng" algn="ctr">
            <a:solidFill>
              <a:schemeClr val="accent4"/>
            </a:solidFill>
            <a:prstDash val="solid"/>
          </a:ln>
          <a:effectLst/>
        </p:spPr>
        <p:txBody>
          <a:bodyPr wrap="square" rtlCol="0" anchor="ctr">
            <a:spAutoFit/>
          </a:bodyPr>
          <a:lstStyle/>
          <a:p>
            <a:pPr algn="ctr" defTabSz="609585">
              <a:buClrTx/>
              <a:defRPr/>
            </a:pPr>
            <a:r>
              <a:rPr lang="en-US" sz="2800" b="1" kern="1200" dirty="0">
                <a:latin typeface="UTM Avo" panose="02040603050506020204" pitchFamily="18" charset="0"/>
                <a:ea typeface="+mn-ea"/>
                <a:cs typeface="Arial" panose="020B0604020202020204" pitchFamily="34" charset="0"/>
              </a:rPr>
              <a:t>Luyện tập 1</a:t>
            </a:r>
          </a:p>
        </p:txBody>
      </p:sp>
      <p:sp>
        <p:nvSpPr>
          <p:cNvPr id="4" name="Rectangle 3">
            <a:extLst>
              <a:ext uri="{FF2B5EF4-FFF2-40B4-BE49-F238E27FC236}">
                <a16:creationId xmlns:a16="http://schemas.microsoft.com/office/drawing/2014/main" id="{11D3D4E7-26F2-DD9D-2DEA-0622A1349862}"/>
              </a:ext>
            </a:extLst>
          </p:cNvPr>
          <p:cNvSpPr/>
          <p:nvPr/>
        </p:nvSpPr>
        <p:spPr>
          <a:xfrm>
            <a:off x="4774342" y="2575840"/>
            <a:ext cx="840294"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B04B766-72A1-4BD6-786A-E22F10C190C2}"/>
                  </a:ext>
                </a:extLst>
              </p:cNvPr>
              <p:cNvSpPr/>
              <p:nvPr/>
            </p:nvSpPr>
            <p:spPr>
              <a:xfrm>
                <a:off x="5299369" y="3037505"/>
                <a:ext cx="6135043" cy="2857449"/>
              </a:xfrm>
              <a:prstGeom prst="rect">
                <a:avLst/>
              </a:prstGeom>
            </p:spPr>
            <p:txBody>
              <a:bodyPr wrap="square">
                <a:spAutoFit/>
              </a:bodyPr>
              <a:lstStyle/>
              <a:p>
                <a:pPr algn="just">
                  <a:lnSpc>
                    <a:spcPct val="150000"/>
                  </a:lnSpc>
                </a:pPr>
                <a:r>
                  <a:rPr lang="vi-VN" sz="2400" dirty="0">
                    <a:solidFill>
                      <a:srgbClr val="000000"/>
                    </a:solidFill>
                    <a:latin typeface="UTM Avo" panose="02040603050506020204" pitchFamily="18" charset="0"/>
                  </a:rPr>
                  <a:t>Nếu</a:t>
                </a:r>
                <a:r>
                  <a:rPr lang="en-US" sz="2400" dirty="0">
                    <a:solidFill>
                      <a:srgbClr val="000000"/>
                    </a:solidFill>
                    <a:latin typeface="UTM Avo" panose="02040603050506020204" pitchFamily="18" charset="0"/>
                  </a:rPr>
                  <a:t> MN // BC </a:t>
                </a:r>
                <a:r>
                  <a:rPr lang="vi-VN" sz="2400" dirty="0">
                    <a:solidFill>
                      <a:srgbClr val="000000"/>
                    </a:solidFill>
                    <a:latin typeface="UTM Avo" panose="02040603050506020204" pitchFamily="18" charset="0"/>
                  </a:rPr>
                  <a:t>thì</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num>
                      <m:den>
                        <m:r>
                          <m:rPr>
                            <m:nor/>
                          </m:rPr>
                          <a:rPr lang="en-US" sz="2400">
                            <a:solidFill>
                              <a:srgbClr val="000000"/>
                            </a:solidFill>
                            <a:latin typeface="UTM Avo" panose="02040603050506020204" pitchFamily="18" charset="0"/>
                          </a:rPr>
                          <m:t>M</m:t>
                        </m:r>
                        <m:r>
                          <m:rPr>
                            <m:nor/>
                          </m:rPr>
                          <a:rPr lang="vi-VN" sz="2400">
                            <a:solidFill>
                              <a:srgbClr val="000000"/>
                            </a:solidFill>
                            <a:latin typeface="UTM Avo" panose="02040603050506020204" pitchFamily="18" charset="0"/>
                          </a:rPr>
                          <m:t>B</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AN</m:t>
                        </m:r>
                      </m:num>
                      <m:den>
                        <m:r>
                          <m:rPr>
                            <m:nor/>
                          </m:rPr>
                          <a:rPr lang="en-US" sz="2400">
                            <a:solidFill>
                              <a:srgbClr val="000000"/>
                            </a:solidFill>
                            <a:latin typeface="UTM Avo" panose="02040603050506020204" pitchFamily="18" charset="0"/>
                          </a:rPr>
                          <m:t>N</m:t>
                        </m:r>
                        <m:r>
                          <m:rPr>
                            <m:nor/>
                          </m:rPr>
                          <a:rPr lang="vi-VN" sz="2400">
                            <a:solidFill>
                              <a:srgbClr val="000000"/>
                            </a:solidFill>
                            <a:latin typeface="UTM Avo" panose="02040603050506020204" pitchFamily="18" charset="0"/>
                          </a:rPr>
                          <m:t>C</m:t>
                        </m:r>
                      </m:den>
                    </m:f>
                  </m:oMath>
                </a14:m>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Do đó:</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num>
                      <m:den>
                        <m:r>
                          <m:rPr>
                            <m:nor/>
                          </m:rPr>
                          <a:rPr lang="en-US" sz="2400">
                            <a:solidFill>
                              <a:srgbClr val="000000"/>
                            </a:solidFill>
                            <a:latin typeface="UTM Avo" panose="02040603050506020204" pitchFamily="18" charset="0"/>
                          </a:rPr>
                          <m:t>AN</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N</m:t>
                        </m:r>
                        <m:r>
                          <m:rPr>
                            <m:nor/>
                          </m:rPr>
                          <a:rPr lang="vi-VN" sz="2400">
                            <a:solidFill>
                              <a:srgbClr val="000000"/>
                            </a:solidFill>
                            <a:latin typeface="UTM Avo" panose="02040603050506020204" pitchFamily="18" charset="0"/>
                          </a:rPr>
                          <m:t>C</m:t>
                        </m:r>
                      </m:den>
                    </m:f>
                    <m:r>
                      <m:rPr>
                        <m:nor/>
                      </m:rPr>
                      <a:rPr lang="en-US" sz="2400" b="0" i="0" smtClean="0">
                        <a:solidFill>
                          <a:srgbClr val="000000"/>
                        </a:solidFill>
                        <a:latin typeface="Cambria Math" panose="02040503050406030204" pitchFamily="18" charset="0"/>
                      </a:rPr>
                      <m:t> </m:t>
                    </m:r>
                    <m:r>
                      <m:rPr>
                        <m:nor/>
                      </m:rPr>
                      <a:rPr lang="en-US"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m:t>
                        </m:r>
                        <m:r>
                          <m:rPr>
                            <m:nor/>
                          </m:rPr>
                          <a:rPr lang="en-US" sz="2400">
                            <a:solidFill>
                              <a:srgbClr val="000000"/>
                            </a:solidFill>
                            <a:latin typeface="UTM Avo" panose="02040603050506020204" pitchFamily="18" charset="0"/>
                          </a:rPr>
                          <m:t> + </m:t>
                        </m:r>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AN</m:t>
                        </m:r>
                        <m:r>
                          <m:rPr>
                            <m:nor/>
                          </m:rPr>
                          <a:rPr lang="en-US" sz="2400">
                            <a:solidFill>
                              <a:srgbClr val="000000"/>
                            </a:solidFill>
                            <a:latin typeface="UTM Avo" panose="02040603050506020204" pitchFamily="18" charset="0"/>
                          </a:rPr>
                          <m:t> + </m:t>
                        </m:r>
                        <m:r>
                          <m:rPr>
                            <m:nor/>
                          </m:rPr>
                          <a:rPr lang="en-US" sz="2400">
                            <a:solidFill>
                              <a:srgbClr val="000000"/>
                            </a:solidFill>
                            <a:latin typeface="UTM Avo" panose="02040603050506020204" pitchFamily="18" charset="0"/>
                          </a:rPr>
                          <m:t>NC</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a:solidFill>
                              <a:srgbClr val="000000"/>
                            </a:solidFill>
                            <a:latin typeface="UTM Avo" panose="02040603050506020204" pitchFamily="18" charset="0"/>
                          </a:rPr>
                          <m:t>A</m:t>
                        </m:r>
                        <m:r>
                          <m:rPr>
                            <m:nor/>
                          </m:rPr>
                          <a:rPr lang="en-US" sz="2400">
                            <a:solidFill>
                              <a:srgbClr val="000000"/>
                            </a:solidFill>
                            <a:latin typeface="UTM Avo" panose="02040603050506020204" pitchFamily="18" charset="0"/>
                          </a:rPr>
                          <m:t>B</m:t>
                        </m:r>
                      </m:num>
                      <m:den>
                        <m:r>
                          <m:rPr>
                            <m:nor/>
                          </m:rPr>
                          <a:rPr lang="en-US" sz="2400">
                            <a:solidFill>
                              <a:srgbClr val="000000"/>
                            </a:solidFill>
                            <a:latin typeface="UTM Avo" panose="02040603050506020204" pitchFamily="18" charset="0"/>
                          </a:rPr>
                          <m:t>A</m:t>
                        </m:r>
                        <m:r>
                          <m:rPr>
                            <m:nor/>
                          </m:rPr>
                          <a:rPr lang="vi-VN" sz="2400">
                            <a:solidFill>
                              <a:srgbClr val="000000"/>
                            </a:solidFill>
                            <a:latin typeface="UTM Avo" panose="02040603050506020204" pitchFamily="18" charset="0"/>
                          </a:rPr>
                          <m:t>C</m:t>
                        </m:r>
                      </m:den>
                    </m:f>
                  </m:oMath>
                </a14:m>
                <a:endParaRPr lang="en-US" sz="2400" dirty="0">
                  <a:solidFill>
                    <a:srgbClr val="000000"/>
                  </a:solidFill>
                  <a:latin typeface="UTM Avo" panose="02040603050506020204" pitchFamily="18" charset="0"/>
                </a:endParaRPr>
              </a:p>
              <a:p>
                <a:pPr algn="just">
                  <a:lnSpc>
                    <a:spcPct val="150000"/>
                  </a:lnSpc>
                </a:pPr>
                <a:r>
                  <a:rPr lang="vi-VN" sz="2400" dirty="0">
                    <a:solidFill>
                      <a:srgbClr val="000000"/>
                    </a:solidFill>
                    <a:latin typeface="UTM Avo" panose="02040603050506020204" pitchFamily="18" charset="0"/>
                  </a:rPr>
                  <a:t>Suy ra:</a:t>
                </a:r>
                <a14:m>
                  <m:oMath xmlns:m="http://schemas.openxmlformats.org/officeDocument/2006/math">
                    <m:r>
                      <a:rPr lang="en-US" sz="2400" b="0" i="0" smtClean="0">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MB</m:t>
                        </m:r>
                      </m:num>
                      <m:den>
                        <m:r>
                          <m:rPr>
                            <m:nor/>
                          </m:rPr>
                          <a:rPr lang="en-US" sz="240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UTM Avo" panose="02040603050506020204" pitchFamily="18" charset="0"/>
                          </a:rPr>
                          <m:t>NC</m:t>
                        </m:r>
                      </m:num>
                      <m:den>
                        <m:r>
                          <m:rPr>
                            <m:nor/>
                          </m:rPr>
                          <a:rPr lang="en-US" sz="2400">
                            <a:solidFill>
                              <a:srgbClr val="000000"/>
                            </a:solidFill>
                            <a:latin typeface="UTM Avo" panose="02040603050506020204" pitchFamily="18" charset="0"/>
                          </a:rPr>
                          <m:t>AC</m:t>
                        </m:r>
                      </m:den>
                    </m:f>
                  </m:oMath>
                </a14:m>
                <a:r>
                  <a:rPr lang="en-US" sz="2400" dirty="0">
                    <a:solidFill>
                      <a:srgbClr val="000000"/>
                    </a:solidFill>
                    <a:latin typeface="UTM Avo" panose="02040603050506020204" pitchFamily="18" charset="0"/>
                  </a:rPr>
                  <a:t>.</a:t>
                </a:r>
              </a:p>
            </p:txBody>
          </p:sp>
        </mc:Choice>
        <mc:Fallback xmlns="">
          <p:sp>
            <p:nvSpPr>
              <p:cNvPr id="6" name="Rectangle 5">
                <a:extLst>
                  <a:ext uri="{FF2B5EF4-FFF2-40B4-BE49-F238E27FC236}">
                    <a16:creationId xmlns:a16="http://schemas.microsoft.com/office/drawing/2014/main" id="{1B04B766-72A1-4BD6-786A-E22F10C190C2}"/>
                  </a:ext>
                </a:extLst>
              </p:cNvPr>
              <p:cNvSpPr>
                <a:spLocks noRot="1" noChangeAspect="1" noMove="1" noResize="1" noEditPoints="1" noAdjustHandles="1" noChangeArrowheads="1" noChangeShapeType="1" noTextEdit="1"/>
              </p:cNvSpPr>
              <p:nvPr/>
            </p:nvSpPr>
            <p:spPr>
              <a:xfrm>
                <a:off x="5299369" y="3037505"/>
                <a:ext cx="6135043" cy="2857449"/>
              </a:xfrm>
              <a:prstGeom prst="rect">
                <a:avLst/>
              </a:prstGeom>
              <a:blipFill>
                <a:blip r:embed="rId3"/>
                <a:stretch>
                  <a:fillRect l="-1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90C6BFAA-0BE7-9279-42FD-46FD97F07C4F}"/>
                  </a:ext>
                </a:extLst>
              </p:cNvPr>
              <p:cNvSpPr>
                <a:spLocks noChangeArrowheads="1"/>
              </p:cNvSpPr>
              <p:nvPr/>
            </p:nvSpPr>
            <p:spPr bwMode="auto">
              <a:xfrm>
                <a:off x="2871436" y="1753726"/>
                <a:ext cx="9320564" cy="7575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spcAft>
                    <a:spcPts val="0"/>
                  </a:spcAft>
                  <a:buClrTx/>
                  <a:defRPr/>
                </a:pPr>
                <a:r>
                  <a:rPr lang="en-US" sz="2400" dirty="0">
                    <a:solidFill>
                      <a:srgbClr val="000000"/>
                    </a:solidFill>
                    <a:latin typeface="UTM Avo" panose="02040603050506020204" pitchFamily="18" charset="0"/>
                  </a:rPr>
                  <a:t>Trong </a:t>
                </a:r>
                <a:r>
                  <a:rPr lang="en-US" sz="2400" i="1" dirty="0" err="1">
                    <a:solidFill>
                      <a:srgbClr val="000000"/>
                    </a:solidFill>
                    <a:latin typeface="UTM Avo" panose="02040603050506020204" pitchFamily="18" charset="0"/>
                  </a:rPr>
                  <a:t>Hình</a:t>
                </a:r>
                <a:r>
                  <a:rPr lang="en-US" sz="2400" i="1" dirty="0">
                    <a:solidFill>
                      <a:srgbClr val="000000"/>
                    </a:solidFill>
                    <a:latin typeface="UTM Avo" panose="02040603050506020204" pitchFamily="18" charset="0"/>
                  </a:rPr>
                  <a:t> 4</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chứng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tỏ</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rằng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nếu</a:t>
                </a:r>
                <a:r>
                  <a:rPr lang="en-US" sz="2400" dirty="0">
                    <a:solidFill>
                      <a:srgbClr val="000000"/>
                    </a:solidFill>
                    <a:latin typeface="UTM Avo" panose="02040603050506020204" pitchFamily="18" charset="0"/>
                  </a:rPr>
                  <a:t> MN // BC </a:t>
                </a:r>
                <a:r>
                  <a:rPr lang="en-US" sz="2400" dirty="0" err="1">
                    <a:solidFill>
                      <a:srgbClr val="000000"/>
                    </a:solidFill>
                    <a:latin typeface="UTM Avo" panose="02040603050506020204" pitchFamily="18" charset="0"/>
                  </a:rPr>
                  <a:t>thì</a:t>
                </a:r>
                <a:r>
                  <a:rPr lang="en-US"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MB</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NC</m:t>
                        </m:r>
                      </m:num>
                      <m:den>
                        <m:r>
                          <m:rPr>
                            <m:nor/>
                          </m:rPr>
                          <a:rPr lang="vi-VN" sz="2400" i="0">
                            <a:solidFill>
                              <a:srgbClr val="000000"/>
                            </a:solidFill>
                            <a:latin typeface="UTM Avo" panose="02040603050506020204" pitchFamily="18" charset="0"/>
                          </a:rPr>
                          <m:t>AC</m:t>
                        </m:r>
                      </m:den>
                    </m:f>
                    <m:r>
                      <a:rPr lang="en-US" sz="240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  </a:t>
                </a:r>
                <a:endParaRPr lang="en-US" altLang="en-US" sz="2400" dirty="0">
                  <a:solidFill>
                    <a:srgbClr val="000000"/>
                  </a:solidFill>
                  <a:latin typeface="UTM Avo" panose="02040603050506020204" pitchFamily="18" charset="0"/>
                </a:endParaRPr>
              </a:p>
            </p:txBody>
          </p:sp>
        </mc:Choice>
        <mc:Fallback xmlns="">
          <p:sp>
            <p:nvSpPr>
              <p:cNvPr id="7" name="Rectangle 1">
                <a:extLst>
                  <a:ext uri="{FF2B5EF4-FFF2-40B4-BE49-F238E27FC236}">
                    <a16:creationId xmlns:a16="http://schemas.microsoft.com/office/drawing/2014/main" id="{90C6BFAA-0BE7-9279-42FD-46FD97F07C4F}"/>
                  </a:ext>
                </a:extLst>
              </p:cNvPr>
              <p:cNvSpPr>
                <a:spLocks noRot="1" noChangeAspect="1" noMove="1" noResize="1" noEditPoints="1" noAdjustHandles="1" noChangeArrowheads="1" noChangeShapeType="1" noTextEdit="1"/>
              </p:cNvSpPr>
              <p:nvPr/>
            </p:nvSpPr>
            <p:spPr bwMode="auto">
              <a:xfrm>
                <a:off x="2871436" y="1753726"/>
                <a:ext cx="9320564" cy="757580"/>
              </a:xfrm>
              <a:prstGeom prst="rect">
                <a:avLst/>
              </a:prstGeom>
              <a:blipFill>
                <a:blip r:embed="rId4"/>
                <a:stretch>
                  <a:fillRect l="-654" b="-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D70104AF-0331-4E01-3940-BF3B4F3774AB}"/>
              </a:ext>
            </a:extLst>
          </p:cNvPr>
          <p:cNvPicPr>
            <a:picLocks noChangeAspect="1"/>
          </p:cNvPicPr>
          <p:nvPr/>
        </p:nvPicPr>
        <p:blipFill>
          <a:blip r:embed="rId5"/>
          <a:stretch>
            <a:fillRect/>
          </a:stretch>
        </p:blipFill>
        <p:spPr>
          <a:xfrm>
            <a:off x="1205638" y="3354666"/>
            <a:ext cx="3173166" cy="2522260"/>
          </a:xfrm>
          <a:prstGeom prst="rect">
            <a:avLst/>
          </a:prstGeom>
        </p:spPr>
      </p:pic>
    </p:spTree>
    <p:extLst>
      <p:ext uri="{BB962C8B-B14F-4D97-AF65-F5344CB8AC3E}">
        <p14:creationId xmlns:p14="http://schemas.microsoft.com/office/powerpoint/2010/main" val="27063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678B6-78B9-2A90-1063-96FEA6228A22}"/>
              </a:ext>
            </a:extLst>
          </p:cNvPr>
          <p:cNvSpPr txBox="1"/>
          <p:nvPr/>
        </p:nvSpPr>
        <p:spPr>
          <a:xfrm>
            <a:off x="440462" y="1554571"/>
            <a:ext cx="11394185" cy="1128642"/>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2:</a:t>
            </a:r>
            <a:r>
              <a:rPr lang="en-US" sz="2400" kern="1200" dirty="0">
                <a:latin typeface="UTM Avo" panose="02040603050506020204" pitchFamily="18" charset="0"/>
                <a:cs typeface="Arial" panose="020B0604020202020204" pitchFamily="34" charset="0"/>
              </a:rPr>
              <a:t> </a:t>
            </a:r>
            <a:r>
              <a:rPr lang="en-US" sz="2400" dirty="0">
                <a:solidFill>
                  <a:sysClr val="windowText" lastClr="000000"/>
                </a:solidFill>
                <a:latin typeface="UTM Avo" panose="02040603050506020204" pitchFamily="18" charset="0"/>
                <a:cs typeface="Arial" panose="020B0604020202020204" pitchFamily="34" charset="0"/>
              </a:rPr>
              <a:t>Trong </a:t>
            </a:r>
            <a:r>
              <a:rPr lang="en-US" sz="2400" i="1" dirty="0" err="1">
                <a:solidFill>
                  <a:sysClr val="windowText" lastClr="000000"/>
                </a:solidFill>
                <a:latin typeface="UTM Avo" panose="02040603050506020204" pitchFamily="18" charset="0"/>
                <a:cs typeface="Arial" panose="020B0604020202020204" pitchFamily="34" charset="0"/>
              </a:rPr>
              <a:t>Hình</a:t>
            </a:r>
            <a:r>
              <a:rPr lang="en-US" sz="2400" i="1" dirty="0">
                <a:solidFill>
                  <a:sysClr val="windowText" lastClr="000000"/>
                </a:solidFill>
                <a:latin typeface="UTM Avo" panose="02040603050506020204" pitchFamily="18" charset="0"/>
                <a:cs typeface="Arial" panose="020B0604020202020204" pitchFamily="34" charset="0"/>
              </a:rPr>
              <a:t> 5</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cho</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biết</a:t>
            </a:r>
            <a:r>
              <a:rPr lang="en-US" sz="2400" dirty="0">
                <a:solidFill>
                  <a:sysClr val="windowText" lastClr="000000"/>
                </a:solidFill>
                <a:latin typeface="UTM Avo" panose="02040603050506020204" pitchFamily="18" charset="0"/>
                <a:cs typeface="Arial" panose="020B0604020202020204" pitchFamily="34" charset="0"/>
              </a:rPr>
              <a:t> MN//BC, AM = 4 cm, MB = 2 cm, NC = 3 CM. </a:t>
            </a:r>
            <a:r>
              <a:rPr lang="en-US" sz="2400" dirty="0" err="1">
                <a:solidFill>
                  <a:sysClr val="windowText" lastClr="000000"/>
                </a:solidFill>
                <a:latin typeface="UTM Avo" panose="02040603050506020204" pitchFamily="18" charset="0"/>
                <a:cs typeface="Arial" panose="020B0604020202020204" pitchFamily="34" charset="0"/>
              </a:rPr>
              <a:t>Tính</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độ</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dài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AN. </a:t>
            </a:r>
            <a:endParaRPr lang="en-US" sz="2400" kern="1200" dirty="0">
              <a:solidFill>
                <a:sysClr val="windowText" lastClr="000000"/>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8C72C639-9ABC-720F-32C8-0B069184683D}"/>
              </a:ext>
            </a:extLst>
          </p:cNvPr>
          <p:cNvSpPr/>
          <p:nvPr/>
        </p:nvSpPr>
        <p:spPr>
          <a:xfrm>
            <a:off x="8461760" y="2535535"/>
            <a:ext cx="840294"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1F4954B-1785-2869-A06B-D9CB42D09EA1}"/>
                  </a:ext>
                </a:extLst>
              </p:cNvPr>
              <p:cNvSpPr/>
              <p:nvPr/>
            </p:nvSpPr>
            <p:spPr>
              <a:xfrm>
                <a:off x="6012275" y="2997200"/>
                <a:ext cx="5739263" cy="3022622"/>
              </a:xfrm>
              <a:prstGeom prst="rect">
                <a:avLst/>
              </a:prstGeom>
            </p:spPr>
            <p:txBody>
              <a:bodyPr wrap="none">
                <a:spAutoFit/>
              </a:bodyPr>
              <a:lstStyle/>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Xét tam </a:t>
                </a:r>
                <a:r>
                  <a:rPr lang="en-US" sz="2400" dirty="0" err="1">
                    <a:solidFill>
                      <a:sysClr val="windowText" lastClr="000000"/>
                    </a:solidFill>
                    <a:latin typeface="UTM Avo" panose="02040603050506020204" pitchFamily="18" charset="0"/>
                    <a:cs typeface="Arial" panose="020B0604020202020204" pitchFamily="34" charset="0"/>
                  </a:rPr>
                  <a:t>giác</a:t>
                </a:r>
                <a:r>
                  <a:rPr lang="en-US" sz="2400" dirty="0">
                    <a:solidFill>
                      <a:sysClr val="windowText" lastClr="000000"/>
                    </a:solidFill>
                    <a:latin typeface="UTM Avo" panose="02040603050506020204" pitchFamily="18" charset="0"/>
                    <a:cs typeface="Arial" panose="020B0604020202020204" pitchFamily="34" charset="0"/>
                  </a:rPr>
                  <a:t> ABC </a:t>
                </a:r>
                <a:r>
                  <a:rPr lang="en-US" sz="2400" dirty="0" err="1">
                    <a:solidFill>
                      <a:sysClr val="windowText" lastClr="000000"/>
                    </a:solidFill>
                    <a:latin typeface="UTM Avo" panose="02040603050506020204" pitchFamily="18" charset="0"/>
                    <a:cs typeface="Arial" panose="020B0604020202020204" pitchFamily="34" charset="0"/>
                  </a:rPr>
                  <a:t>với</a:t>
                </a:r>
                <a:r>
                  <a:rPr lang="en-US" sz="2400" dirty="0">
                    <a:solidFill>
                      <a:sysClr val="windowText" lastClr="000000"/>
                    </a:solidFill>
                    <a:latin typeface="UTM Avo" panose="02040603050506020204" pitchFamily="18" charset="0"/>
                    <a:cs typeface="Arial" panose="020B0604020202020204" pitchFamily="34" charset="0"/>
                  </a:rPr>
                  <a:t> MN//BC, ta </a:t>
                </a:r>
                <a:r>
                  <a:rPr lang="en-US" sz="2400" dirty="0" err="1">
                    <a:solidFill>
                      <a:sysClr val="windowText" lastClr="000000"/>
                    </a:solidFill>
                    <a:latin typeface="UTM Avo" panose="02040603050506020204" pitchFamily="18" charset="0"/>
                    <a:cs typeface="Arial" panose="020B0604020202020204" pitchFamily="34" charset="0"/>
                  </a:rPr>
                  <a:t>có</a:t>
                </a:r>
                <a:r>
                  <a:rPr lang="en-US" sz="2400" dirty="0">
                    <a:solidFill>
                      <a:sysClr val="windowText" lastClr="000000"/>
                    </a:solidFill>
                    <a:latin typeface="UTM Avo" panose="02040603050506020204" pitchFamily="18" charset="0"/>
                    <a:cs typeface="Arial" panose="020B0604020202020204" pitchFamily="34" charset="0"/>
                  </a:rPr>
                  <a:t>:</a:t>
                </a:r>
              </a:p>
              <a:p>
                <a:pPr lvl="0" algn="just">
                  <a:lnSpc>
                    <a:spcPct val="150000"/>
                  </a:lnSpc>
                  <a:buClr>
                    <a:srgbClr val="2D1549"/>
                  </a:buClr>
                  <a:buSzPts val="1100"/>
                  <a:defRPr/>
                </a:pP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AN</m:t>
                        </m:r>
                      </m:num>
                      <m:den>
                        <m:r>
                          <m:rPr>
                            <m:nor/>
                          </m:rPr>
                          <a:rPr lang="en-US" sz="2400">
                            <a:latin typeface="UTM Avo" panose="02040603050506020204" pitchFamily="18" charset="0"/>
                            <a:ea typeface="Dotum" panose="020B0600000101010101" pitchFamily="34" charset="-127"/>
                            <a:cs typeface="Times New Roman" panose="02020603050405020304" pitchFamily="18" charset="0"/>
                          </a:rPr>
                          <m:t>NC</m:t>
                        </m:r>
                      </m:den>
                    </m:f>
                  </m:oMath>
                </a14:m>
                <a:r>
                  <a:rPr lang="en-US" sz="2400" dirty="0">
                    <a:ea typeface="Dotum" panose="020B0600000101010101" pitchFamily="34" charset="-127"/>
                    <a:cs typeface="Times New Roman" panose="02020603050405020304" pitchFamily="18" charset="0"/>
                  </a:rPr>
                  <a:t>  </a:t>
                </a:r>
                <a:r>
                  <a:rPr lang="en-US" sz="2400" dirty="0">
                    <a:latin typeface="UTM Avo" panose="02040603050506020204" pitchFamily="18" charset="0"/>
                    <a:ea typeface="Dotum" panose="020B0600000101010101" pitchFamily="34" charset="-127"/>
                    <a:cs typeface="Times New Roman" panose="02020603050405020304" pitchFamily="18" charset="0"/>
                  </a:rPr>
                  <a:t>= </a:t>
                </a:r>
                <a:r>
                  <a:rPr lang="en-US" sz="2400" dirty="0">
                    <a:ea typeface="Dotum" panose="020B0600000101010101" pitchFamily="34" charset="-127"/>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m:t>
                        </m:r>
                      </m:num>
                      <m:den>
                        <m:r>
                          <m:rPr>
                            <m:nor/>
                          </m:rPr>
                          <a:rPr lang="en-US" sz="2400">
                            <a:latin typeface="UTM Avo" panose="02040603050506020204" pitchFamily="18" charset="0"/>
                            <a:ea typeface="Dotum" panose="020B0600000101010101" pitchFamily="34" charset="-127"/>
                            <a:cs typeface="Times New Roman" panose="02020603050405020304" pitchFamily="18" charset="0"/>
                          </a:rPr>
                          <m:t>MB</m:t>
                        </m:r>
                      </m:den>
                    </m:f>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định</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lí</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Thalès</a:t>
                </a:r>
                <a:r>
                  <a:rPr lang="en-US" sz="2400" dirty="0">
                    <a:solidFill>
                      <a:sysClr val="windowText" lastClr="000000"/>
                    </a:solidFill>
                    <a:latin typeface="UTM Avo" panose="02040603050506020204" pitchFamily="18" charset="0"/>
                    <a:cs typeface="Arial" panose="020B0604020202020204" pitchFamily="34" charset="0"/>
                  </a:rPr>
                  <a:t>)</a:t>
                </a:r>
              </a:p>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Do </a:t>
                </a:r>
                <a:r>
                  <a:rPr lang="en-US" sz="2400" dirty="0" err="1">
                    <a:solidFill>
                      <a:sysClr val="windowText" lastClr="000000"/>
                    </a:solidFill>
                    <a:latin typeface="UTM Avo" panose="02040603050506020204" pitchFamily="18" charset="0"/>
                    <a:cs typeface="Arial" panose="020B0604020202020204" pitchFamily="34" charset="0"/>
                  </a:rPr>
                  <a:t>đó</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AN</m:t>
                        </m:r>
                      </m:num>
                      <m:den>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3</m:t>
                        </m:r>
                      </m:den>
                    </m:f>
                    <m: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oMath>
                </a14:m>
                <a:r>
                  <a:rPr lang="en-US" sz="2400" dirty="0">
                    <a:latin typeface="UTM Avo" panose="02040603050506020204" pitchFamily="18" charset="0"/>
                    <a:ea typeface="Dotum" panose="020B0600000101010101" pitchFamily="34" charset="-127"/>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4</m:t>
                        </m:r>
                      </m:num>
                      <m:den>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2</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 </m:t>
                    </m:r>
                  </m:oMath>
                </a14:m>
                <a:r>
                  <a:rPr lang="en-US" sz="2400" dirty="0">
                    <a:solidFill>
                      <a:sysClr val="windowText" lastClr="000000"/>
                    </a:solidFill>
                    <a:latin typeface="UTM Avo" panose="02040603050506020204" pitchFamily="18" charset="0"/>
                    <a:cs typeface="Arial" panose="020B0604020202020204" pitchFamily="34" charset="0"/>
                  </a:rPr>
                  <a:t>= 2</a:t>
                </a:r>
              </a:p>
              <a:p>
                <a:pPr lvl="0" algn="just">
                  <a:lnSpc>
                    <a:spcPct val="150000"/>
                  </a:lnSpc>
                  <a:buClr>
                    <a:srgbClr val="2D1549"/>
                  </a:buClr>
                  <a:buSzPts val="1100"/>
                  <a:defRPr/>
                </a:pPr>
                <a:r>
                  <a:rPr lang="en-US" sz="2400" dirty="0">
                    <a:solidFill>
                      <a:sysClr val="windowText" lastClr="000000"/>
                    </a:solidFill>
                    <a:latin typeface="UTM Avo" panose="02040603050506020204" pitchFamily="18" charset="0"/>
                    <a:cs typeface="Arial" panose="020B0604020202020204" pitchFamily="34" charset="0"/>
                  </a:rPr>
                  <a:t>Suy </a:t>
                </a:r>
                <a:r>
                  <a:rPr lang="en-US" sz="2400" dirty="0" err="1">
                    <a:solidFill>
                      <a:sysClr val="windowText" lastClr="000000"/>
                    </a:solidFill>
                    <a:latin typeface="UTM Avo" panose="02040603050506020204" pitchFamily="18" charset="0"/>
                    <a:cs typeface="Arial" panose="020B0604020202020204" pitchFamily="34" charset="0"/>
                  </a:rPr>
                  <a:t>ra</a:t>
                </a:r>
                <a:r>
                  <a:rPr lang="en-US" sz="2400" dirty="0">
                    <a:solidFill>
                      <a:sysClr val="windowText" lastClr="000000"/>
                    </a:solidFill>
                    <a:latin typeface="UTM Avo" panose="02040603050506020204" pitchFamily="18" charset="0"/>
                    <a:cs typeface="Arial" panose="020B0604020202020204" pitchFamily="34" charset="0"/>
                  </a:rPr>
                  <a:t> AN = 2 . 3 = 6 (cm).</a:t>
                </a:r>
              </a:p>
            </p:txBody>
          </p:sp>
        </mc:Choice>
        <mc:Fallback xmlns="">
          <p:sp>
            <p:nvSpPr>
              <p:cNvPr id="8" name="Rectangle 7">
                <a:extLst>
                  <a:ext uri="{FF2B5EF4-FFF2-40B4-BE49-F238E27FC236}">
                    <a16:creationId xmlns:a16="http://schemas.microsoft.com/office/drawing/2014/main" id="{21F4954B-1785-2869-A06B-D9CB42D09EA1}"/>
                  </a:ext>
                </a:extLst>
              </p:cNvPr>
              <p:cNvSpPr>
                <a:spLocks noRot="1" noChangeAspect="1" noMove="1" noResize="1" noEditPoints="1" noAdjustHandles="1" noChangeArrowheads="1" noChangeShapeType="1" noTextEdit="1"/>
              </p:cNvSpPr>
              <p:nvPr/>
            </p:nvSpPr>
            <p:spPr>
              <a:xfrm>
                <a:off x="6012275" y="2997200"/>
                <a:ext cx="5739263" cy="3022622"/>
              </a:xfrm>
              <a:prstGeom prst="rect">
                <a:avLst/>
              </a:prstGeom>
              <a:blipFill>
                <a:blip r:embed="rId3"/>
                <a:stretch>
                  <a:fillRect l="-1592" r="-637" b="-342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D44BBE8-0FB0-C866-0470-7884DBDBE616}"/>
              </a:ext>
            </a:extLst>
          </p:cNvPr>
          <p:cNvPicPr>
            <a:picLocks noChangeAspect="1"/>
          </p:cNvPicPr>
          <p:nvPr/>
        </p:nvPicPr>
        <p:blipFill rotWithShape="1">
          <a:blip r:embed="rId4"/>
          <a:srcRect b="3983"/>
          <a:stretch/>
        </p:blipFill>
        <p:spPr>
          <a:xfrm>
            <a:off x="935193" y="3269057"/>
            <a:ext cx="3421622" cy="2308738"/>
          </a:xfrm>
          <a:prstGeom prst="rect">
            <a:avLst/>
          </a:prstGeom>
        </p:spPr>
      </p:pic>
      <p:sp>
        <p:nvSpPr>
          <p:cNvPr id="3" name="TextBox 2">
            <a:extLst>
              <a:ext uri="{FF2B5EF4-FFF2-40B4-BE49-F238E27FC236}">
                <a16:creationId xmlns:a16="http://schemas.microsoft.com/office/drawing/2014/main" id="{1CC94223-15FE-6AA9-BA8C-B29456385007}"/>
              </a:ext>
            </a:extLst>
          </p:cNvPr>
          <p:cNvSpPr txBox="1"/>
          <p:nvPr/>
        </p:nvSpPr>
        <p:spPr>
          <a:xfrm>
            <a:off x="2094211" y="5577795"/>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a:t>
            </a:r>
            <a:r>
              <a:rPr lang="en-US" sz="2400" i="1" dirty="0">
                <a:solidFill>
                  <a:srgbClr val="015BAA"/>
                </a:solidFill>
                <a:latin typeface="UTM Avo" panose="02040603050506020204" pitchFamily="18" charset="0"/>
              </a:rPr>
              <a:t>5</a:t>
            </a:r>
            <a:endParaRPr lang="en-US" sz="2400" dirty="0">
              <a:latin typeface="UTM Avo" panose="02040603050506020204" pitchFamily="18" charset="0"/>
            </a:endParaRPr>
          </a:p>
        </p:txBody>
      </p:sp>
    </p:spTree>
    <p:extLst>
      <p:ext uri="{BB962C8B-B14F-4D97-AF65-F5344CB8AC3E}">
        <p14:creationId xmlns:p14="http://schemas.microsoft.com/office/powerpoint/2010/main" val="5483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C2B214-EC44-5353-DA2A-C00A63119E66}"/>
              </a:ext>
            </a:extLst>
          </p:cNvPr>
          <p:cNvSpPr txBox="1"/>
          <p:nvPr/>
        </p:nvSpPr>
        <p:spPr>
          <a:xfrm>
            <a:off x="297282" y="1908730"/>
            <a:ext cx="2557376" cy="461665"/>
          </a:xfrm>
          <a:prstGeom prst="rect">
            <a:avLst/>
          </a:prstGeom>
          <a:solidFill>
            <a:schemeClr val="accent4">
              <a:lumMod val="20000"/>
              <a:lumOff val="80000"/>
            </a:schemeClr>
          </a:solidFill>
          <a:ln w="25400" cap="flat" cmpd="sng" algn="ctr">
            <a:solidFill>
              <a:schemeClr val="accent4"/>
            </a:solidFill>
            <a:prstDash val="solid"/>
          </a:ln>
          <a:effectLst/>
        </p:spPr>
        <p:txBody>
          <a:bodyPr wrap="square" rtlCol="0" anchor="ctr">
            <a:spAutoFit/>
          </a:bodyPr>
          <a:lstStyle/>
          <a:p>
            <a:pPr algn="ctr" defTabSz="609585">
              <a:buClrTx/>
              <a:defRPr/>
            </a:pPr>
            <a:r>
              <a:rPr lang="en-US" sz="2400" b="1" kern="1200" dirty="0">
                <a:latin typeface="UTM Avo" panose="02040603050506020204" pitchFamily="18" charset="0"/>
                <a:ea typeface="+mn-ea"/>
                <a:cs typeface="Arial" panose="020B0604020202020204" pitchFamily="34" charset="0"/>
              </a:rPr>
              <a:t>Luyện </a:t>
            </a:r>
            <a:r>
              <a:rPr lang="en-US" sz="2400" b="1" kern="1200" dirty="0" err="1">
                <a:latin typeface="UTM Avo" panose="02040603050506020204" pitchFamily="18" charset="0"/>
                <a:ea typeface="+mn-ea"/>
                <a:cs typeface="Arial" panose="020B0604020202020204" pitchFamily="34" charset="0"/>
              </a:rPr>
              <a:t>tập</a:t>
            </a:r>
            <a:r>
              <a:rPr lang="en-US" sz="2400" b="1" kern="1200" dirty="0">
                <a:latin typeface="UTM Avo" panose="02040603050506020204" pitchFamily="18" charset="0"/>
                <a:ea typeface="+mn-ea"/>
                <a:cs typeface="Arial" panose="020B0604020202020204" pitchFamily="34" charset="0"/>
              </a:rPr>
              <a:t> 2</a:t>
            </a:r>
          </a:p>
        </p:txBody>
      </p:sp>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90C6BFAA-0BE7-9279-42FD-46FD97F07C4F}"/>
                  </a:ext>
                </a:extLst>
              </p:cNvPr>
              <p:cNvSpPr>
                <a:spLocks noChangeArrowheads="1"/>
              </p:cNvSpPr>
              <p:nvPr/>
            </p:nvSpPr>
            <p:spPr bwMode="auto">
              <a:xfrm>
                <a:off x="2854658" y="1470116"/>
                <a:ext cx="8812564" cy="18005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5000"/>
                  </a:lnSpc>
                  <a:spcBef>
                    <a:spcPts val="0"/>
                  </a:spcBef>
                  <a:spcAft>
                    <a:spcPts val="0"/>
                  </a:spcAft>
                  <a:buClrTx/>
                  <a:defRPr/>
                </a:pPr>
                <a:r>
                  <a:rPr lang="vi-VN" sz="2400" dirty="0">
                    <a:solidFill>
                      <a:srgbClr val="000000"/>
                    </a:solidFill>
                    <a:latin typeface="UTM Avo" panose="02040603050506020204" pitchFamily="18" charset="0"/>
                  </a:rPr>
                  <a:t>Cho tam giác</a:t>
                </a:r>
                <a:r>
                  <a:rPr lang="en-US" sz="2400" dirty="0">
                    <a:solidFill>
                      <a:srgbClr val="000000"/>
                    </a:solidFill>
                    <a:latin typeface="UTM Avo" panose="02040603050506020204" pitchFamily="18" charset="0"/>
                  </a:rPr>
                  <a:t> ABC </a:t>
                </a:r>
                <a:r>
                  <a:rPr lang="vi-VN" sz="2400" dirty="0">
                    <a:solidFill>
                      <a:srgbClr val="000000"/>
                    </a:solidFill>
                    <a:latin typeface="UTM Avo" panose="02040603050506020204" pitchFamily="18" charset="0"/>
                  </a:rPr>
                  <a:t>có </a:t>
                </a:r>
                <a:r>
                  <a:rPr lang="en-US" sz="2400" dirty="0">
                    <a:solidFill>
                      <a:srgbClr val="000000"/>
                    </a:solidFill>
                    <a:latin typeface="UTM Avo" panose="02040603050506020204" pitchFamily="18" charset="0"/>
                  </a:rPr>
                  <a:t>G</a:t>
                </a:r>
                <a:r>
                  <a:rPr lang="vi-VN" sz="2400" dirty="0">
                    <a:solidFill>
                      <a:srgbClr val="000000"/>
                    </a:solidFill>
                    <a:latin typeface="UTM Avo" panose="02040603050506020204" pitchFamily="18" charset="0"/>
                  </a:rPr>
                  <a:t> là trọng tâm. Đường thẳng qua </a:t>
                </a:r>
                <a:r>
                  <a:rPr lang="en-US" sz="2400" dirty="0">
                    <a:solidFill>
                      <a:srgbClr val="000000"/>
                    </a:solidFill>
                    <a:latin typeface="UTM Avo" panose="02040603050506020204" pitchFamily="18" charset="0"/>
                  </a:rPr>
                  <a:t>G</a:t>
                </a:r>
                <a:r>
                  <a:rPr lang="vi-VN" sz="2400" dirty="0">
                    <a:solidFill>
                      <a:srgbClr val="000000"/>
                    </a:solidFill>
                    <a:latin typeface="UTM Avo" panose="02040603050506020204" pitchFamily="18" charset="0"/>
                  </a:rPr>
                  <a:t> song song với </a:t>
                </a:r>
                <a:r>
                  <a:rPr lang="en-US" sz="2400" dirty="0">
                    <a:solidFill>
                      <a:srgbClr val="000000"/>
                    </a:solidFill>
                    <a:latin typeface="UTM Avo" panose="02040603050506020204" pitchFamily="18" charset="0"/>
                  </a:rPr>
                  <a:t>BC</a:t>
                </a:r>
                <a:r>
                  <a:rPr lang="vi-VN" sz="2400" dirty="0">
                    <a:solidFill>
                      <a:srgbClr val="000000"/>
                    </a:solidFill>
                    <a:latin typeface="UTM Avo" panose="02040603050506020204" pitchFamily="18" charset="0"/>
                  </a:rPr>
                  <a:t> lần lượt cắt cạnh</a:t>
                </a:r>
                <a:r>
                  <a:rPr lang="en-US" sz="2400" dirty="0">
                    <a:solidFill>
                      <a:srgbClr val="000000"/>
                    </a:solidFill>
                    <a:latin typeface="UTM Avo" panose="02040603050506020204" pitchFamily="18" charset="0"/>
                  </a:rPr>
                  <a:t> AB, AC, </a:t>
                </a:r>
                <a:r>
                  <a:rPr lang="vi-VN" sz="2400" dirty="0">
                    <a:solidFill>
                      <a:srgbClr val="000000"/>
                    </a:solidFill>
                    <a:latin typeface="UTM Avo" panose="02040603050506020204" pitchFamily="18" charset="0"/>
                  </a:rPr>
                  <a:t>tại </a:t>
                </a:r>
                <a:r>
                  <a:rPr lang="en-US" sz="2400" dirty="0">
                    <a:solidFill>
                      <a:srgbClr val="000000"/>
                    </a:solidFill>
                    <a:latin typeface="UTM Avo" panose="02040603050506020204" pitchFamily="18" charset="0"/>
                  </a:rPr>
                  <a:t>M, N</a:t>
                </a:r>
                <a:r>
                  <a:rPr lang="vi-VN" sz="2400" dirty="0">
                    <a:solidFill>
                      <a:srgbClr val="000000"/>
                    </a:solidFill>
                    <a:latin typeface="UTM Avo" panose="02040603050506020204" pitchFamily="18" charset="0"/>
                  </a:rPr>
                  <a:t>. Chứng minh </a:t>
                </a:r>
                <a14:m>
                  <m:oMath xmlns:m="http://schemas.openxmlformats.org/officeDocument/2006/math">
                    <m:f>
                      <m:fPr>
                        <m:ctrlPr>
                          <a:rPr lang="vi-VN" sz="240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AM</m:t>
                        </m:r>
                      </m:num>
                      <m:den>
                        <m:r>
                          <m:rPr>
                            <m:nor/>
                          </m:rPr>
                          <a:rPr lang="en-US" sz="2400" b="0" i="0" smtClean="0">
                            <a:solidFill>
                              <a:srgbClr val="000000"/>
                            </a:solidFill>
                            <a:latin typeface="UTM Avo" panose="02040603050506020204" pitchFamily="18" charset="0"/>
                          </a:rPr>
                          <m:t>AB</m:t>
                        </m:r>
                      </m:den>
                    </m:f>
                    <m:r>
                      <m:rPr>
                        <m:nor/>
                      </m:rPr>
                      <a:rPr lang="en-US" sz="2400" b="0" i="0" smtClean="0">
                        <a:solidFill>
                          <a:srgbClr val="000000"/>
                        </a:solidFill>
                        <a:latin typeface="UTM Avo" panose="02040603050506020204" pitchFamily="18" charset="0"/>
                      </a:rPr>
                      <m:t>=</m:t>
                    </m:r>
                    <m:f>
                      <m:fPr>
                        <m:ctrlPr>
                          <a:rPr lang="en-US" sz="2400" b="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AN</m:t>
                        </m:r>
                      </m:num>
                      <m:den>
                        <m:r>
                          <m:rPr>
                            <m:nor/>
                          </m:rPr>
                          <a:rPr lang="en-US" sz="2400" b="0" i="0" smtClean="0">
                            <a:solidFill>
                              <a:srgbClr val="000000"/>
                            </a:solidFill>
                            <a:latin typeface="UTM Avo" panose="02040603050506020204" pitchFamily="18" charset="0"/>
                          </a:rPr>
                          <m:t>AC</m:t>
                        </m:r>
                      </m:den>
                    </m:f>
                    <m:r>
                      <m:rPr>
                        <m:nor/>
                      </m:rPr>
                      <a:rPr lang="en-US" sz="2400" b="0" i="0" smtClean="0">
                        <a:solidFill>
                          <a:srgbClr val="000000"/>
                        </a:solidFill>
                        <a:latin typeface="UTM Avo" panose="02040603050506020204" pitchFamily="18" charset="0"/>
                      </a:rPr>
                      <m:t>= </m:t>
                    </m:r>
                    <m:f>
                      <m:fPr>
                        <m:ctrlPr>
                          <a:rPr lang="en-US" sz="2400" b="0" i="1" smtClean="0">
                            <a:solidFill>
                              <a:srgbClr val="000000"/>
                            </a:solidFill>
                            <a:latin typeface="Cambria Math" panose="02040503050406030204" pitchFamily="18" charset="0"/>
                          </a:rPr>
                        </m:ctrlPr>
                      </m:fPr>
                      <m:num>
                        <m:r>
                          <m:rPr>
                            <m:nor/>
                          </m:rPr>
                          <a:rPr lang="en-US" sz="2400" b="0" i="0" smtClean="0">
                            <a:solidFill>
                              <a:srgbClr val="000000"/>
                            </a:solidFill>
                            <a:latin typeface="UTM Avo" panose="02040603050506020204" pitchFamily="18" charset="0"/>
                          </a:rPr>
                          <m:t>2</m:t>
                        </m:r>
                      </m:num>
                      <m:den>
                        <m:r>
                          <m:rPr>
                            <m:nor/>
                          </m:rPr>
                          <a:rPr lang="en-US" sz="2400" b="0" i="0" smtClean="0">
                            <a:solidFill>
                              <a:srgbClr val="000000"/>
                            </a:solidFill>
                            <a:latin typeface="UTM Avo" panose="02040603050506020204" pitchFamily="18" charset="0"/>
                          </a:rPr>
                          <m:t>3</m:t>
                        </m:r>
                      </m:den>
                    </m:f>
                  </m:oMath>
                </a14:m>
                <a:endParaRPr lang="vi-VN" sz="2400" dirty="0">
                  <a:solidFill>
                    <a:srgbClr val="000000"/>
                  </a:solidFill>
                  <a:latin typeface="UTM Avo" panose="02040603050506020204" pitchFamily="18" charset="0"/>
                </a:endParaRPr>
              </a:p>
            </p:txBody>
          </p:sp>
        </mc:Choice>
        <mc:Fallback xmlns="">
          <p:sp>
            <p:nvSpPr>
              <p:cNvPr id="7" name="Rectangle 1">
                <a:extLst>
                  <a:ext uri="{FF2B5EF4-FFF2-40B4-BE49-F238E27FC236}">
                    <a16:creationId xmlns:a16="http://schemas.microsoft.com/office/drawing/2014/main" id="{90C6BFAA-0BE7-9279-42FD-46FD97F07C4F}"/>
                  </a:ext>
                </a:extLst>
              </p:cNvPr>
              <p:cNvSpPr>
                <a:spLocks noRot="1" noChangeAspect="1" noMove="1" noResize="1" noEditPoints="1" noAdjustHandles="1" noChangeArrowheads="1" noChangeShapeType="1" noTextEdit="1"/>
              </p:cNvSpPr>
              <p:nvPr/>
            </p:nvSpPr>
            <p:spPr bwMode="auto">
              <a:xfrm>
                <a:off x="2854658" y="1470116"/>
                <a:ext cx="8812564" cy="1800558"/>
              </a:xfrm>
              <a:prstGeom prst="rect">
                <a:avLst/>
              </a:prstGeom>
              <a:blipFill>
                <a:blip r:embed="rId3"/>
                <a:stretch>
                  <a:fillRect l="-692" r="-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EA360324-881E-5048-0C93-9FB16C78EBB6}"/>
              </a:ext>
            </a:extLst>
          </p:cNvPr>
          <p:cNvSpPr/>
          <p:nvPr/>
        </p:nvSpPr>
        <p:spPr>
          <a:xfrm>
            <a:off x="1416712" y="3360735"/>
            <a:ext cx="840295"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5" name="Picture 4">
            <a:extLst>
              <a:ext uri="{FF2B5EF4-FFF2-40B4-BE49-F238E27FC236}">
                <a16:creationId xmlns:a16="http://schemas.microsoft.com/office/drawing/2014/main" id="{47C680BA-1A55-03E5-DC7E-472C91DBEE8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299488" y="3822400"/>
            <a:ext cx="3972565" cy="2702104"/>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019686B-4FC1-C4CD-7D30-DB148D07E5A4}"/>
                  </a:ext>
                </a:extLst>
              </p:cNvPr>
              <p:cNvSpPr/>
              <p:nvPr/>
            </p:nvSpPr>
            <p:spPr>
              <a:xfrm>
                <a:off x="4272053" y="3178723"/>
                <a:ext cx="7852961" cy="3679277"/>
              </a:xfrm>
              <a:prstGeom prst="rect">
                <a:avLst/>
              </a:prstGeom>
            </p:spPr>
            <p:txBody>
              <a:bodyPr wrap="square">
                <a:spAutoFit/>
              </a:bodyPr>
              <a:lstStyle/>
              <a:p>
                <a:pPr marL="380990" indent="-380990" algn="just">
                  <a:lnSpc>
                    <a:spcPct val="125000"/>
                  </a:lnSpc>
                  <a:buFont typeface="Arial" panose="020B0604020202020204" pitchFamily="34" charset="0"/>
                  <a:buChar char="•"/>
                </a:pPr>
                <a:r>
                  <a:rPr lang="vi-VN" sz="2400" dirty="0">
                    <a:solidFill>
                      <a:srgbClr val="000000"/>
                    </a:solidFill>
                    <a:latin typeface="UTM Avo" panose="02040603050506020204" pitchFamily="18" charset="0"/>
                  </a:rPr>
                  <a:t>Gọi </a:t>
                </a:r>
                <a:r>
                  <a:rPr lang="en-US" sz="2400" dirty="0">
                    <a:solidFill>
                      <a:srgbClr val="000000"/>
                    </a:solidFill>
                    <a:latin typeface="UTM Avo" panose="02040603050506020204" pitchFamily="18" charset="0"/>
                  </a:rPr>
                  <a:t>H </a:t>
                </a:r>
                <a:r>
                  <a:rPr lang="vi-VN" sz="2400" dirty="0">
                    <a:solidFill>
                      <a:srgbClr val="000000"/>
                    </a:solidFill>
                    <a:latin typeface="UTM Avo" panose="02040603050506020204" pitchFamily="18" charset="0"/>
                  </a:rPr>
                  <a:t>là trung điểm</a:t>
                </a:r>
                <a:r>
                  <a:rPr lang="en-US" sz="2400" dirty="0">
                    <a:solidFill>
                      <a:srgbClr val="000000"/>
                    </a:solidFill>
                    <a:latin typeface="UTM Avo" panose="02040603050506020204" pitchFamily="18" charset="0"/>
                  </a:rPr>
                  <a:t> BC</a:t>
                </a:r>
                <a:r>
                  <a:rPr lang="vi-VN" sz="2400" dirty="0">
                    <a:solidFill>
                      <a:srgbClr val="000000"/>
                    </a:solidFill>
                    <a:latin typeface="UTM Avo" panose="02040603050506020204" pitchFamily="18" charset="0"/>
                  </a:rPr>
                  <a:t>.</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r>
                  <a:rPr lang="en-US" sz="2400" dirty="0">
                    <a:solidFill>
                      <a:srgbClr val="000000"/>
                    </a:solidFill>
                    <a:latin typeface="UTM Avo" panose="02040603050506020204" pitchFamily="18" charset="0"/>
                  </a:rPr>
                  <a:t>G </a:t>
                </a:r>
                <a:r>
                  <a:rPr lang="vi-VN" sz="2400" dirty="0">
                    <a:solidFill>
                      <a:srgbClr val="000000"/>
                    </a:solidFill>
                    <a:latin typeface="UTM Avo" panose="02040603050506020204" pitchFamily="18" charset="0"/>
                  </a:rPr>
                  <a:t>là trọng tâm </a:t>
                </a:r>
                <a14:m>
                  <m:oMath xmlns:m="http://schemas.openxmlformats.org/officeDocument/2006/math">
                    <m:r>
                      <a:rPr lang="vi-VN" sz="240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ABC</a:t>
                </a:r>
                <a:r>
                  <a:rPr lang="vi-VN" sz="2400" dirty="0">
                    <a:solidFill>
                      <a:srgbClr val="000000"/>
                    </a:solidFill>
                    <a:latin typeface="UTM Avo" panose="02040603050506020204" pitchFamily="18" charset="0"/>
                  </a:rPr>
                  <a:t> </a:t>
                </a:r>
                <a14:m>
                  <m:oMath xmlns:m="http://schemas.openxmlformats.org/officeDocument/2006/math">
                    <m:r>
                      <a:rPr lang="en-US" sz="240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2</m:t>
                        </m:r>
                      </m:num>
                      <m:den>
                        <m:r>
                          <m:rPr>
                            <m:nor/>
                          </m:rPr>
                          <a:rPr lang="vi-VN" sz="2400" i="0">
                            <a:solidFill>
                              <a:srgbClr val="000000"/>
                            </a:solidFill>
                            <a:latin typeface="UTM Avo" panose="02040603050506020204" pitchFamily="18" charset="0"/>
                          </a:rPr>
                          <m:t>3</m:t>
                        </m:r>
                      </m:den>
                    </m:f>
                  </m:oMath>
                </a14:m>
                <a:r>
                  <a:rPr lang="vi-VN" sz="2400" dirty="0">
                    <a:solidFill>
                      <a:srgbClr val="000000"/>
                    </a:solidFill>
                    <a:latin typeface="UTM Avo" panose="02040603050506020204" pitchFamily="18" charset="0"/>
                  </a:rPr>
                  <a:t> (1)</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14:m>
                  <m:oMath xmlns:m="http://schemas.openxmlformats.org/officeDocument/2006/math">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ABH</m:t>
                    </m:r>
                  </m:oMath>
                </a14:m>
                <a:r>
                  <a:rPr lang="vi-VN" sz="2400" dirty="0">
                    <a:solidFill>
                      <a:srgbClr val="000000"/>
                    </a:solidFill>
                    <a:latin typeface="UTM Avo" panose="02040603050506020204" pitchFamily="18" charset="0"/>
                  </a:rPr>
                  <a:t> có: </a:t>
                </a:r>
                <a14:m>
                  <m:oMath xmlns:m="http://schemas.openxmlformats.org/officeDocument/2006/math">
                    <m:r>
                      <m:rPr>
                        <m:nor/>
                      </m:rPr>
                      <a:rPr lang="vi-VN" sz="2400" i="0">
                        <a:solidFill>
                          <a:srgbClr val="000000"/>
                        </a:solidFill>
                        <a:latin typeface="UTM Avo" panose="02040603050506020204" pitchFamily="18" charset="0"/>
                      </a:rPr>
                      <m:t>GM</m:t>
                    </m:r>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BH</m:t>
                    </m:r>
                  </m:oMath>
                </a14:m>
                <a:r>
                  <a:rPr lang="vi-VN" sz="2400" dirty="0">
                    <a:solidFill>
                      <a:srgbClr val="000000"/>
                    </a:solidFill>
                    <a:latin typeface="UTM Avo" panose="02040603050506020204" pitchFamily="18" charset="0"/>
                  </a:rPr>
                  <a:t>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AM</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oMath>
                </a14:m>
                <a:r>
                  <a:rPr lang="vi-VN" sz="2400" dirty="0">
                    <a:solidFill>
                      <a:srgbClr val="000000"/>
                    </a:solidFill>
                    <a:latin typeface="UTM Avo" panose="02040603050506020204" pitchFamily="18" charset="0"/>
                  </a:rPr>
                  <a:t> (định lí Thalès) (2)</a:t>
                </a:r>
                <a:endParaRPr lang="en-US" sz="2400" dirty="0">
                  <a:solidFill>
                    <a:srgbClr val="000000"/>
                  </a:solidFill>
                  <a:latin typeface="UTM Avo" panose="02040603050506020204" pitchFamily="18" charset="0"/>
                </a:endParaRPr>
              </a:p>
              <a:p>
                <a:pPr marL="380990" indent="-380990" algn="just">
                  <a:lnSpc>
                    <a:spcPct val="125000"/>
                  </a:lnSpc>
                  <a:buFont typeface="Arial" panose="020B0604020202020204" pitchFamily="34" charset="0"/>
                  <a:buChar char="•"/>
                </a:pPr>
                <a14:m>
                  <m:oMath xmlns:m="http://schemas.openxmlformats.org/officeDocument/2006/math">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ACH</m:t>
                    </m:r>
                  </m:oMath>
                </a14:m>
                <a:r>
                  <a:rPr lang="vi-VN" sz="2400" dirty="0">
                    <a:solidFill>
                      <a:srgbClr val="000000"/>
                    </a:solidFill>
                    <a:latin typeface="UTM Avo" panose="02040603050506020204" pitchFamily="18" charset="0"/>
                  </a:rPr>
                  <a:t> có: </a:t>
                </a:r>
                <a14:m>
                  <m:oMath xmlns:m="http://schemas.openxmlformats.org/officeDocument/2006/math">
                    <m:r>
                      <m:rPr>
                        <m:nor/>
                      </m:rPr>
                      <a:rPr lang="vi-VN" sz="2400" i="0">
                        <a:solidFill>
                          <a:srgbClr val="000000"/>
                        </a:solidFill>
                        <a:latin typeface="UTM Avo" panose="02040603050506020204" pitchFamily="18" charset="0"/>
                      </a:rPr>
                      <m:t>GN</m:t>
                    </m:r>
                    <m:r>
                      <m:rPr>
                        <m:nor/>
                      </m:rPr>
                      <a:rPr lang="vi-VN" sz="2400" i="0">
                        <a:solidFill>
                          <a:srgbClr val="000000"/>
                        </a:solidFill>
                        <a:latin typeface="UTM Avo" panose="02040603050506020204" pitchFamily="18" charset="0"/>
                      </a:rPr>
                      <m:t>//</m:t>
                    </m:r>
                    <m:r>
                      <m:rPr>
                        <m:nor/>
                      </m:rPr>
                      <a:rPr lang="vi-VN" sz="2400" i="0">
                        <a:solidFill>
                          <a:srgbClr val="000000"/>
                        </a:solidFill>
                        <a:latin typeface="UTM Avo" panose="02040603050506020204" pitchFamily="18" charset="0"/>
                      </a:rPr>
                      <m:t>CH</m:t>
                    </m:r>
                  </m:oMath>
                </a14:m>
                <a:r>
                  <a:rPr lang="vi-VN" sz="2400" dirty="0">
                    <a:solidFill>
                      <a:srgbClr val="000000"/>
                    </a:solidFill>
                    <a:latin typeface="UTM Avo" panose="02040603050506020204" pitchFamily="18" charset="0"/>
                  </a:rPr>
                  <a:t>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AN</m:t>
                        </m:r>
                      </m:num>
                      <m:den>
                        <m:r>
                          <m:rPr>
                            <m:nor/>
                          </m:rPr>
                          <a:rPr lang="vi-VN" sz="2400" i="0">
                            <a:solidFill>
                              <a:srgbClr val="000000"/>
                            </a:solidFill>
                            <a:latin typeface="UTM Avo" panose="02040603050506020204" pitchFamily="18" charset="0"/>
                          </a:rPr>
                          <m:t>AC</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AG</m:t>
                        </m:r>
                      </m:num>
                      <m:den>
                        <m:r>
                          <m:rPr>
                            <m:nor/>
                          </m:rPr>
                          <a:rPr lang="vi-VN" sz="2400" i="0">
                            <a:solidFill>
                              <a:srgbClr val="000000"/>
                            </a:solidFill>
                            <a:latin typeface="UTM Avo" panose="02040603050506020204" pitchFamily="18" charset="0"/>
                          </a:rPr>
                          <m:t>AH</m:t>
                        </m:r>
                      </m:den>
                    </m:f>
                  </m:oMath>
                </a14:m>
                <a:r>
                  <a:rPr lang="vi-VN" sz="2400" dirty="0">
                    <a:solidFill>
                      <a:srgbClr val="000000"/>
                    </a:solidFill>
                    <a:latin typeface="UTM Avo" panose="02040603050506020204" pitchFamily="18" charset="0"/>
                  </a:rPr>
                  <a:t> (định lí Thalès) (3)</a:t>
                </a:r>
                <a:endParaRPr lang="en-US" sz="2400" dirty="0">
                  <a:solidFill>
                    <a:srgbClr val="000000"/>
                  </a:solidFill>
                  <a:latin typeface="UTM Avo" panose="02040603050506020204" pitchFamily="18" charset="0"/>
                </a:endParaRPr>
              </a:p>
              <a:p>
                <a:pPr algn="just">
                  <a:lnSpc>
                    <a:spcPct val="125000"/>
                  </a:lnSpc>
                </a:pPr>
                <a:r>
                  <a:rPr lang="vi-VN" sz="2400" dirty="0">
                    <a:solidFill>
                      <a:srgbClr val="000000"/>
                    </a:solidFill>
                    <a:latin typeface="UTM Avo" panose="02040603050506020204" pitchFamily="18" charset="0"/>
                  </a:rPr>
                  <a:t>Từ (1)(2)(3) </a:t>
                </a:r>
                <a14:m>
                  <m:oMath xmlns:m="http://schemas.openxmlformats.org/officeDocument/2006/math">
                    <m:r>
                      <m:rPr>
                        <m:nor/>
                      </m:rPr>
                      <a:rPr lang="en-US" sz="2400" i="0">
                        <a:solidFill>
                          <a:srgbClr val="000000"/>
                        </a:solidFill>
                        <a:latin typeface="UTM Avo" panose="02040603050506020204" pitchFamily="18" charset="0"/>
                      </a:rPr>
                      <m:t>⇒</m:t>
                    </m:r>
                  </m:oMath>
                </a14:m>
                <a:r>
                  <a:rPr lang="vi-VN" sz="2400" dirty="0">
                    <a:solidFill>
                      <a:srgbClr val="000000"/>
                    </a:solidFill>
                    <a:latin typeface="UTM Avo" panose="02040603050506020204" pitchFamily="18" charset="0"/>
                  </a:rPr>
                  <a:t>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AM</m:t>
                        </m:r>
                      </m:num>
                      <m:den>
                        <m:r>
                          <m:rPr>
                            <m:nor/>
                          </m:rPr>
                          <a:rPr lang="vi-VN" sz="2400" i="0">
                            <a:solidFill>
                              <a:srgbClr val="000000"/>
                            </a:solidFill>
                            <a:latin typeface="UTM Avo" panose="02040603050506020204" pitchFamily="18" charset="0"/>
                          </a:rPr>
                          <m:t>AB</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AN</m:t>
                        </m:r>
                      </m:num>
                      <m:den>
                        <m:r>
                          <m:rPr>
                            <m:nor/>
                          </m:rPr>
                          <a:rPr lang="vi-VN" sz="2400" i="0">
                            <a:solidFill>
                              <a:srgbClr val="000000"/>
                            </a:solidFill>
                            <a:latin typeface="UTM Avo" panose="02040603050506020204" pitchFamily="18" charset="0"/>
                          </a:rPr>
                          <m:t>AC</m:t>
                        </m:r>
                      </m:den>
                    </m:f>
                    <m:r>
                      <m:rPr>
                        <m:nor/>
                      </m:rPr>
                      <a:rPr lang="en-US" sz="2400" b="0" i="0" smtClean="0">
                        <a:solidFill>
                          <a:srgbClr val="000000"/>
                        </a:solidFill>
                        <a:latin typeface="Cambria Math" panose="02040503050406030204" pitchFamily="18" charset="0"/>
                      </a:rPr>
                      <m:t> </m:t>
                    </m:r>
                    <m:r>
                      <m:rPr>
                        <m:nor/>
                      </m:rPr>
                      <a:rPr lang="vi-VN"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f>
                      <m:fPr>
                        <m:ctrlPr>
                          <a:rPr lang="en-US" sz="2400" i="1">
                            <a:solidFill>
                              <a:srgbClr val="000000"/>
                            </a:solidFill>
                            <a:latin typeface="Cambria Math" panose="02040503050406030204" pitchFamily="18" charset="0"/>
                          </a:rPr>
                        </m:ctrlPr>
                      </m:fPr>
                      <m:num>
                        <m:r>
                          <m:rPr>
                            <m:nor/>
                          </m:rPr>
                          <a:rPr lang="vi-VN" sz="2400" i="0">
                            <a:solidFill>
                              <a:srgbClr val="000000"/>
                            </a:solidFill>
                            <a:latin typeface="UTM Avo" panose="02040603050506020204" pitchFamily="18" charset="0"/>
                          </a:rPr>
                          <m:t>2</m:t>
                        </m:r>
                      </m:num>
                      <m:den>
                        <m:r>
                          <m:rPr>
                            <m:nor/>
                          </m:rPr>
                          <a:rPr lang="vi-VN" sz="2400" i="0">
                            <a:solidFill>
                              <a:srgbClr val="000000"/>
                            </a:solidFill>
                            <a:latin typeface="UTM Avo" panose="02040603050506020204" pitchFamily="18" charset="0"/>
                          </a:rPr>
                          <m:t>3</m:t>
                        </m:r>
                      </m:den>
                    </m:f>
                  </m:oMath>
                </a14:m>
                <a:endParaRPr lang="en-US" sz="2400" dirty="0">
                  <a:solidFill>
                    <a:srgbClr val="000000"/>
                  </a:solidFill>
                  <a:latin typeface="UTM Avo" panose="02040603050506020204" pitchFamily="18" charset="0"/>
                </a:endParaRPr>
              </a:p>
            </p:txBody>
          </p:sp>
        </mc:Choice>
        <mc:Fallback xmlns="">
          <p:sp>
            <p:nvSpPr>
              <p:cNvPr id="8" name="Rectangle 7">
                <a:extLst>
                  <a:ext uri="{FF2B5EF4-FFF2-40B4-BE49-F238E27FC236}">
                    <a16:creationId xmlns:a16="http://schemas.microsoft.com/office/drawing/2014/main" id="{C019686B-4FC1-C4CD-7D30-DB148D07E5A4}"/>
                  </a:ext>
                </a:extLst>
              </p:cNvPr>
              <p:cNvSpPr>
                <a:spLocks noRot="1" noChangeAspect="1" noMove="1" noResize="1" noEditPoints="1" noAdjustHandles="1" noChangeArrowheads="1" noChangeShapeType="1" noTextEdit="1"/>
              </p:cNvSpPr>
              <p:nvPr/>
            </p:nvSpPr>
            <p:spPr>
              <a:xfrm>
                <a:off x="4272053" y="3178723"/>
                <a:ext cx="7852961" cy="3679277"/>
              </a:xfrm>
              <a:prstGeom prst="rect">
                <a:avLst/>
              </a:prstGeom>
              <a:blipFill>
                <a:blip r:embed="rId6"/>
                <a:stretch>
                  <a:fillRect l="-1242" t="-331"/>
                </a:stretch>
              </a:blipFill>
            </p:spPr>
            <p:txBody>
              <a:bodyPr/>
              <a:lstStyle/>
              <a:p>
                <a:r>
                  <a:rPr lang="en-US">
                    <a:noFill/>
                  </a:rPr>
                  <a:t> </a:t>
                </a:r>
              </a:p>
            </p:txBody>
          </p:sp>
        </mc:Fallback>
      </mc:AlternateContent>
    </p:spTree>
    <p:extLst>
      <p:ext uri="{BB962C8B-B14F-4D97-AF65-F5344CB8AC3E}">
        <p14:creationId xmlns:p14="http://schemas.microsoft.com/office/powerpoint/2010/main" val="15565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678B6-78B9-2A90-1063-96FEA6228A22}"/>
              </a:ext>
            </a:extLst>
          </p:cNvPr>
          <p:cNvSpPr txBox="1"/>
          <p:nvPr/>
        </p:nvSpPr>
        <p:spPr>
          <a:xfrm>
            <a:off x="440463" y="1554571"/>
            <a:ext cx="7217638" cy="573234"/>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3:</a:t>
            </a:r>
            <a:r>
              <a:rPr lang="en-US" sz="2400" kern="1200" dirty="0">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Giải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bài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toán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nêu</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trong</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phần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mở</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đầu</a:t>
            </a:r>
            <a:r>
              <a:rPr lang="en-US" sz="2400" dirty="0">
                <a:solidFill>
                  <a:sysClr val="windowText" lastClr="000000"/>
                </a:solidFill>
                <a:latin typeface="UTM Avo" panose="02040603050506020204" pitchFamily="18" charset="0"/>
                <a:cs typeface="Arial" panose="020B0604020202020204" pitchFamily="34" charset="0"/>
              </a:rPr>
              <a:t>.</a:t>
            </a:r>
            <a:endParaRPr lang="en-US" sz="2400" kern="1200" dirty="0">
              <a:solidFill>
                <a:sysClr val="windowText" lastClr="000000"/>
              </a:solidFill>
              <a:latin typeface="UTM Avo" panose="020406030505060202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3D32469-D665-A835-2C6D-A0FD50DD28AB}"/>
              </a:ext>
            </a:extLst>
          </p:cNvPr>
          <p:cNvSpPr/>
          <p:nvPr/>
        </p:nvSpPr>
        <p:spPr>
          <a:xfrm>
            <a:off x="256336" y="2127805"/>
            <a:ext cx="840295" cy="461665"/>
          </a:xfrm>
          <a:prstGeom prst="rect">
            <a:avLst/>
          </a:prstGeom>
        </p:spPr>
        <p:txBody>
          <a:bodyPr wrap="none">
            <a:spAutoFit/>
          </a:bodyPr>
          <a:lstStyle/>
          <a:p>
            <a:pPr algn="ctr">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sp>
        <p:nvSpPr>
          <p:cNvPr id="11" name="Rectangle 10">
            <a:extLst>
              <a:ext uri="{FF2B5EF4-FFF2-40B4-BE49-F238E27FC236}">
                <a16:creationId xmlns:a16="http://schemas.microsoft.com/office/drawing/2014/main" id="{8546D5B2-017B-6097-FCF5-458BD1F90D54}"/>
              </a:ext>
            </a:extLst>
          </p:cNvPr>
          <p:cNvSpPr/>
          <p:nvPr/>
        </p:nvSpPr>
        <p:spPr>
          <a:xfrm>
            <a:off x="256336" y="2513944"/>
            <a:ext cx="7524919" cy="1477969"/>
          </a:xfrm>
          <a:prstGeom prst="rect">
            <a:avLst/>
          </a:prstGeom>
        </p:spPr>
        <p:txBody>
          <a:bodyPr wrap="square">
            <a:spAutoFit/>
          </a:bodyPr>
          <a:lstStyle/>
          <a:p>
            <a:pPr>
              <a:lnSpc>
                <a:spcPct val="150000"/>
              </a:lnSpc>
            </a:pPr>
            <a:r>
              <a:rPr lang="vi-VN" sz="2100" dirty="0">
                <a:solidFill>
                  <a:sysClr val="windowText" lastClr="000000"/>
                </a:solidFill>
                <a:latin typeface="UTM Avo" panose="02040603050506020204" pitchFamily="18" charset="0"/>
                <a:cs typeface="Arial" panose="020B0604020202020204" pitchFamily="34" charset="0"/>
              </a:rPr>
              <a:t>Bác Dư có thể làm như sau:</a:t>
            </a:r>
          </a:p>
          <a:p>
            <a:pPr>
              <a:lnSpc>
                <a:spcPct val="150000"/>
              </a:lnSpc>
            </a:pP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Đặt thanh sắt trên mặt phẳng sân và coi thanh sắt như đoạn thẳng AB</a:t>
            </a:r>
            <a:r>
              <a:rPr lang="en-US" sz="2100" dirty="0">
                <a:solidFill>
                  <a:sysClr val="windowText" lastClr="000000"/>
                </a:solidFill>
                <a:latin typeface="UTM Avo" panose="02040603050506020204" pitchFamily="18" charset="0"/>
                <a:cs typeface="Arial" panose="020B0604020202020204" pitchFamily="34" charset="0"/>
              </a:rPr>
              <a:t>;</a:t>
            </a:r>
            <a:endParaRPr lang="vi-VN" sz="2100" dirty="0">
              <a:solidFill>
                <a:sysClr val="windowText" lastClr="000000"/>
              </a:solidFill>
              <a:latin typeface="UTM Avo" panose="0204060305050602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CDF1C5E-1E68-E34B-B5AB-53369815D535}"/>
                  </a:ext>
                </a:extLst>
              </p:cNvPr>
              <p:cNvSpPr/>
              <p:nvPr/>
            </p:nvSpPr>
            <p:spPr>
              <a:xfrm>
                <a:off x="256336" y="3905065"/>
                <a:ext cx="11644061" cy="2796728"/>
              </a:xfrm>
              <a:prstGeom prst="rect">
                <a:avLst/>
              </a:prstGeom>
            </p:spPr>
            <p:txBody>
              <a:bodyPr wrap="square">
                <a:spAutoFit/>
              </a:bodyPr>
              <a:lstStyle/>
              <a:p>
                <a:pPr lvl="0">
                  <a:lnSpc>
                    <a:spcPct val="150000"/>
                  </a:lnSpc>
                </a:pPr>
                <a:r>
                  <a:rPr lang="en-US" sz="2100" dirty="0">
                    <a:latin typeface="UTM Avo" panose="02040603050506020204" pitchFamily="18" charset="0"/>
                  </a:rPr>
                  <a:t>- </a:t>
                </a:r>
                <a:r>
                  <a:rPr lang="vi-VN" sz="2100" dirty="0">
                    <a:solidFill>
                      <a:sysClr val="windowText" lastClr="000000"/>
                    </a:solidFill>
                    <a:latin typeface="UTM Avo" panose="02040603050506020204" pitchFamily="18" charset="0"/>
                    <a:cs typeface="Arial" panose="020B0604020202020204" pitchFamily="34" charset="0"/>
                  </a:rPr>
                  <a:t>Vẽ tia Ax và lấy một đoạn dây không d</a:t>
                </a:r>
                <a:r>
                  <a:rPr lang="en-US" sz="2100" dirty="0">
                    <a:solidFill>
                      <a:sysClr val="windowText" lastClr="000000"/>
                    </a:solidFill>
                    <a:latin typeface="UTM Avo" panose="02040603050506020204" pitchFamily="18" charset="0"/>
                    <a:cs typeface="Arial" panose="020B0604020202020204" pitchFamily="34" charset="0"/>
                  </a:rPr>
                  <a:t>ã</a:t>
                </a:r>
                <a:r>
                  <a:rPr lang="vi-VN" sz="2100" dirty="0">
                    <a:solidFill>
                      <a:sysClr val="windowText" lastClr="000000"/>
                    </a:solidFill>
                    <a:latin typeface="UTM Avo" panose="02040603050506020204" pitchFamily="18" charset="0"/>
                    <a:cs typeface="Arial" panose="020B0604020202020204" pitchFamily="34" charset="0"/>
                  </a:rPr>
                  <a:t>n nào đó rồi đặt liên tiếp trên tia Ax, bắt đầu từ điểm </a:t>
                </a:r>
                <a:r>
                  <a:rPr lang="en-US" sz="2100" dirty="0">
                    <a:solidFill>
                      <a:sysClr val="windowText" lastClr="000000"/>
                    </a:solidFill>
                    <a:latin typeface="UTM Avo" panose="02040603050506020204" pitchFamily="18" charset="0"/>
                    <a:cs typeface="Arial" panose="020B0604020202020204" pitchFamily="34" charset="0"/>
                  </a:rPr>
                  <a:t>A</a:t>
                </a:r>
                <a:r>
                  <a:rPr lang="vi-VN" sz="2100" dirty="0">
                    <a:solidFill>
                      <a:sysClr val="windowText" lastClr="000000"/>
                    </a:solidFill>
                    <a:latin typeface="UTM Avo" panose="02040603050506020204" pitchFamily="18" charset="0"/>
                    <a:cs typeface="Arial" panose="020B0604020202020204" pitchFamily="34" charset="0"/>
                  </a:rPr>
                  <a:t>, năm đoạn thẳng AM, MN, NP,</a:t>
                </a: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PQ, QC có độ dài đều bằng độ dài đoạn dây;</a:t>
                </a:r>
              </a:p>
              <a:p>
                <a:pPr lvl="0">
                  <a:lnSpc>
                    <a:spcPct val="150000"/>
                  </a:lnSpc>
                </a:pPr>
                <a:r>
                  <a:rPr lang="en-US" sz="2100" dirty="0">
                    <a:solidFill>
                      <a:sysClr val="windowText" lastClr="000000"/>
                    </a:solidFill>
                    <a:latin typeface="UTM Avo" panose="02040603050506020204" pitchFamily="18" charset="0"/>
                    <a:cs typeface="Arial" panose="020B0604020202020204" pitchFamily="34" charset="0"/>
                  </a:rPr>
                  <a:t>- </a:t>
                </a:r>
                <a:r>
                  <a:rPr lang="vi-VN" sz="2100" dirty="0">
                    <a:solidFill>
                      <a:sysClr val="windowText" lastClr="000000"/>
                    </a:solidFill>
                    <a:latin typeface="UTM Avo" panose="02040603050506020204" pitchFamily="18" charset="0"/>
                    <a:cs typeface="Arial" panose="020B0604020202020204" pitchFamily="34" charset="0"/>
                  </a:rPr>
                  <a:t>Trong tam giác ABC, kẻ đường thẳng qua M song song với cạnh BC, cắt cạnh AB tại I.</a:t>
                </a:r>
              </a:p>
              <a:p>
                <a:pPr lvl="0">
                  <a:lnSpc>
                    <a:spcPct val="150000"/>
                  </a:lnSpc>
                </a:pPr>
                <a:r>
                  <a:rPr lang="vi-VN" sz="2100" dirty="0">
                    <a:solidFill>
                      <a:sysClr val="windowText" lastClr="000000"/>
                    </a:solidFill>
                    <a:latin typeface="UTM Avo" panose="02040603050506020204" pitchFamily="18" charset="0"/>
                    <a:cs typeface="Arial" panose="020B0604020202020204" pitchFamily="34" charset="0"/>
                  </a:rPr>
                  <a:t>Theo định lí Thalès, ta có:</a:t>
                </a:r>
                <a:r>
                  <a:rPr lang="en-US" sz="21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AI</m:t>
                        </m:r>
                      </m:num>
                      <m:den>
                        <m:r>
                          <m:rPr>
                            <m:nor/>
                          </m:rPr>
                          <a:rPr lang="en-US" sz="2100" i="0">
                            <a:solidFill>
                              <a:sysClr val="windowText" lastClr="000000"/>
                            </a:solidFill>
                            <a:latin typeface="UTM Avo" panose="02040603050506020204" pitchFamily="18" charset="0"/>
                            <a:cs typeface="Arial" panose="020B0604020202020204" pitchFamily="34" charset="0"/>
                          </a:rPr>
                          <m:t>AB</m:t>
                        </m:r>
                      </m:den>
                    </m:f>
                    <m:r>
                      <a:rPr lang="en-US" sz="2100" b="0" i="0" smtClean="0">
                        <a:solidFill>
                          <a:sysClr val="windowText" lastClr="000000"/>
                        </a:solidFill>
                        <a:latin typeface="Cambria Math" panose="0204050305040603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AM</m:t>
                        </m:r>
                      </m:num>
                      <m:den>
                        <m:r>
                          <m:rPr>
                            <m:nor/>
                          </m:rPr>
                          <a:rPr lang="en-US" sz="2100" i="0">
                            <a:solidFill>
                              <a:sysClr val="windowText" lastClr="000000"/>
                            </a:solidFill>
                            <a:latin typeface="UTM Avo" panose="02040603050506020204" pitchFamily="18" charset="0"/>
                            <a:cs typeface="Arial" panose="020B0604020202020204" pitchFamily="34" charset="0"/>
                          </a:rPr>
                          <m:t>AC</m:t>
                        </m:r>
                      </m:den>
                    </m:f>
                    <m:r>
                      <m:rPr>
                        <m:nor/>
                      </m:rPr>
                      <a:rPr lang="en-US" sz="2100" b="0" i="0" smtClean="0">
                        <a:solidFill>
                          <a:sysClr val="windowText" lastClr="000000"/>
                        </a:solidFill>
                        <a:latin typeface="UTM Avo" panose="0204060305050602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1</m:t>
                        </m:r>
                      </m:num>
                      <m:den>
                        <m:r>
                          <m:rPr>
                            <m:nor/>
                          </m:rPr>
                          <a:rPr lang="en-US" sz="2100" i="0">
                            <a:solidFill>
                              <a:sysClr val="windowText" lastClr="000000"/>
                            </a:solidFill>
                            <a:latin typeface="UTM Avo" panose="02040603050506020204" pitchFamily="18" charset="0"/>
                            <a:cs typeface="Arial" panose="020B0604020202020204" pitchFamily="34" charset="0"/>
                          </a:rPr>
                          <m:t>5</m:t>
                        </m:r>
                      </m:den>
                    </m:f>
                  </m:oMath>
                </a14:m>
                <a:r>
                  <a:rPr lang="en-US" sz="2100" dirty="0">
                    <a:solidFill>
                      <a:sysClr val="windowText" lastClr="000000"/>
                    </a:solidFill>
                    <a:latin typeface="UTM Avo" panose="02040603050506020204" pitchFamily="18" charset="0"/>
                    <a:cs typeface="Arial" panose="020B0604020202020204" pitchFamily="34" charset="0"/>
                  </a:rPr>
                  <a:t>. Do </a:t>
                </a:r>
                <a:r>
                  <a:rPr lang="en-US" sz="2100" dirty="0" err="1">
                    <a:solidFill>
                      <a:sysClr val="windowText" lastClr="000000"/>
                    </a:solidFill>
                    <a:latin typeface="UTM Avo" panose="02040603050506020204" pitchFamily="18" charset="0"/>
                    <a:cs typeface="Arial" panose="020B0604020202020204" pitchFamily="34" charset="0"/>
                  </a:rPr>
                  <a:t>đó</a:t>
                </a:r>
                <a:r>
                  <a:rPr lang="en-US" sz="21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100" i="0">
                        <a:solidFill>
                          <a:sysClr val="windowText" lastClr="000000"/>
                        </a:solidFill>
                        <a:latin typeface="UTM Avo" panose="02040603050506020204" pitchFamily="18" charset="0"/>
                        <a:cs typeface="Arial" panose="020B0604020202020204" pitchFamily="34" charset="0"/>
                      </a:rPr>
                      <m:t>AI</m:t>
                    </m:r>
                    <m:r>
                      <m:rPr>
                        <m:nor/>
                      </m:rPr>
                      <a:rPr lang="en-US" sz="2100" b="0" i="0" smtClean="0">
                        <a:solidFill>
                          <a:sysClr val="windowText" lastClr="000000"/>
                        </a:solidFill>
                        <a:latin typeface="UTM Avo" panose="02040603050506020204" pitchFamily="18" charset="0"/>
                        <a:cs typeface="Arial" panose="020B0604020202020204" pitchFamily="34" charset="0"/>
                      </a:rPr>
                      <m:t> </m:t>
                    </m:r>
                    <m:r>
                      <m:rPr>
                        <m:nor/>
                      </m:rPr>
                      <a:rPr lang="en-US" sz="2100" i="0">
                        <a:solidFill>
                          <a:sysClr val="windowText" lastClr="000000"/>
                        </a:solidFill>
                        <a:latin typeface="UTM Avo" panose="02040603050506020204" pitchFamily="18" charset="0"/>
                        <a:cs typeface="Arial" panose="020B0604020202020204" pitchFamily="34" charset="0"/>
                      </a:rPr>
                      <m:t>=</m:t>
                    </m:r>
                    <m:r>
                      <m:rPr>
                        <m:nor/>
                      </m:rPr>
                      <a:rPr lang="en-US" sz="2100" b="0" i="0" smtClean="0">
                        <a:solidFill>
                          <a:sysClr val="windowText" lastClr="000000"/>
                        </a:solidFill>
                        <a:latin typeface="UTM Avo" panose="02040603050506020204" pitchFamily="18" charset="0"/>
                        <a:cs typeface="Arial" panose="020B0604020202020204" pitchFamily="34" charset="0"/>
                      </a:rPr>
                      <m:t> </m:t>
                    </m:r>
                    <m:f>
                      <m:fPr>
                        <m:ctrlPr>
                          <a:rPr lang="en-US" sz="2100" i="1">
                            <a:solidFill>
                              <a:sysClr val="windowText" lastClr="000000"/>
                            </a:solidFill>
                            <a:latin typeface="Cambria Math" panose="02040503050406030204" pitchFamily="18" charset="0"/>
                            <a:cs typeface="Arial" panose="020B0604020202020204" pitchFamily="34" charset="0"/>
                          </a:rPr>
                        </m:ctrlPr>
                      </m:fPr>
                      <m:num>
                        <m:r>
                          <m:rPr>
                            <m:nor/>
                          </m:rPr>
                          <a:rPr lang="en-US" sz="2100" i="0">
                            <a:solidFill>
                              <a:sysClr val="windowText" lastClr="000000"/>
                            </a:solidFill>
                            <a:latin typeface="UTM Avo" panose="02040603050506020204" pitchFamily="18" charset="0"/>
                            <a:cs typeface="Arial" panose="020B0604020202020204" pitchFamily="34" charset="0"/>
                          </a:rPr>
                          <m:t>1</m:t>
                        </m:r>
                      </m:num>
                      <m:den>
                        <m:r>
                          <m:rPr>
                            <m:nor/>
                          </m:rPr>
                          <a:rPr lang="en-US" sz="2100" i="0">
                            <a:solidFill>
                              <a:sysClr val="windowText" lastClr="000000"/>
                            </a:solidFill>
                            <a:latin typeface="UTM Avo" panose="02040603050506020204" pitchFamily="18" charset="0"/>
                            <a:cs typeface="Arial" panose="020B0604020202020204" pitchFamily="34" charset="0"/>
                          </a:rPr>
                          <m:t>5</m:t>
                        </m:r>
                      </m:den>
                    </m:f>
                    <m:r>
                      <a:rPr lang="en-US" sz="2100">
                        <a:solidFill>
                          <a:sysClr val="windowText" lastClr="000000"/>
                        </a:solidFill>
                        <a:latin typeface="Cambria Math" panose="02040503050406030204" pitchFamily="18" charset="0"/>
                        <a:cs typeface="Arial" panose="020B0604020202020204" pitchFamily="34" charset="0"/>
                      </a:rPr>
                      <m:t>𝐴𝐵</m:t>
                    </m:r>
                    <m:r>
                      <a:rPr lang="en-US" sz="2100">
                        <a:solidFill>
                          <a:sysClr val="windowText" lastClr="000000"/>
                        </a:solidFill>
                        <a:latin typeface="Cambria Math" panose="02040503050406030204" pitchFamily="18" charset="0"/>
                        <a:cs typeface="Arial" panose="020B0604020202020204" pitchFamily="34" charset="0"/>
                      </a:rPr>
                      <m:t>.</m:t>
                    </m:r>
                  </m:oMath>
                </a14:m>
                <a:endParaRPr lang="vi-VN" sz="2100" dirty="0">
                  <a:solidFill>
                    <a:sysClr val="windowText" lastClr="000000"/>
                  </a:solidFill>
                  <a:latin typeface="UTM Avo" panose="02040603050506020204" pitchFamily="18" charset="0"/>
                  <a:cs typeface="Arial" panose="020B0604020202020204" pitchFamily="34" charset="0"/>
                </a:endParaRPr>
              </a:p>
              <a:p>
                <a:pPr lvl="0">
                  <a:lnSpc>
                    <a:spcPct val="150000"/>
                  </a:lnSpc>
                </a:pPr>
                <a:r>
                  <a:rPr lang="vi-VN" sz="2100" dirty="0">
                    <a:solidFill>
                      <a:sysClr val="windowText" lastClr="000000"/>
                    </a:solidFill>
                    <a:latin typeface="UTM Avo" panose="02040603050506020204" pitchFamily="18" charset="0"/>
                    <a:cs typeface="Arial" panose="020B0604020202020204" pitchFamily="34" charset="0"/>
                  </a:rPr>
                  <a:t>Dựa theo đoạn mẫu </a:t>
                </a:r>
                <a14:m>
                  <m:oMath xmlns:m="http://schemas.openxmlformats.org/officeDocument/2006/math">
                    <m:r>
                      <a:rPr lang="vi-VN" sz="2100">
                        <a:solidFill>
                          <a:sysClr val="windowText" lastClr="000000"/>
                        </a:solidFill>
                        <a:latin typeface="Cambria Math" panose="02040503050406030204" pitchFamily="18" charset="0"/>
                        <a:cs typeface="Arial" panose="020B0604020202020204" pitchFamily="34" charset="0"/>
                      </a:rPr>
                      <m:t>𝐴𝐼</m:t>
                    </m:r>
                  </m:oMath>
                </a14:m>
                <a:r>
                  <a:rPr lang="vi-VN" sz="2100" dirty="0">
                    <a:solidFill>
                      <a:sysClr val="windowText" lastClr="000000"/>
                    </a:solidFill>
                    <a:latin typeface="UTM Avo" panose="02040603050506020204" pitchFamily="18" charset="0"/>
                    <a:cs typeface="Arial" panose="020B0604020202020204" pitchFamily="34" charset="0"/>
                  </a:rPr>
                  <a:t>, bác Dư có thể cắt thanh sắt đó thành năm phần bằng nhau.</a:t>
                </a:r>
              </a:p>
            </p:txBody>
          </p:sp>
        </mc:Choice>
        <mc:Fallback xmlns="">
          <p:sp>
            <p:nvSpPr>
              <p:cNvPr id="13" name="Rectangle 12">
                <a:extLst>
                  <a:ext uri="{FF2B5EF4-FFF2-40B4-BE49-F238E27FC236}">
                    <a16:creationId xmlns:a16="http://schemas.microsoft.com/office/drawing/2014/main" id="{8CDF1C5E-1E68-E34B-B5AB-53369815D535}"/>
                  </a:ext>
                </a:extLst>
              </p:cNvPr>
              <p:cNvSpPr>
                <a:spLocks noRot="1" noChangeAspect="1" noMove="1" noResize="1" noEditPoints="1" noAdjustHandles="1" noChangeArrowheads="1" noChangeShapeType="1" noTextEdit="1"/>
              </p:cNvSpPr>
              <p:nvPr/>
            </p:nvSpPr>
            <p:spPr>
              <a:xfrm>
                <a:off x="256336" y="3905065"/>
                <a:ext cx="11644061" cy="2796728"/>
              </a:xfrm>
              <a:prstGeom prst="rect">
                <a:avLst/>
              </a:prstGeom>
              <a:blipFill>
                <a:blip r:embed="rId3"/>
                <a:stretch>
                  <a:fillRect l="-628" r="-262" b="-327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85D04FC-7B54-E654-6CCE-DC93A9D94758}"/>
              </a:ext>
            </a:extLst>
          </p:cNvPr>
          <p:cNvPicPr>
            <a:picLocks noChangeAspect="1"/>
          </p:cNvPicPr>
          <p:nvPr/>
        </p:nvPicPr>
        <p:blipFill>
          <a:blip r:embed="rId4"/>
          <a:stretch>
            <a:fillRect/>
          </a:stretch>
        </p:blipFill>
        <p:spPr>
          <a:xfrm>
            <a:off x="8521778" y="1061773"/>
            <a:ext cx="2638095" cy="2771429"/>
          </a:xfrm>
          <a:prstGeom prst="rect">
            <a:avLst/>
          </a:prstGeom>
        </p:spPr>
      </p:pic>
    </p:spTree>
    <p:extLst>
      <p:ext uri="{BB962C8B-B14F-4D97-AF65-F5344CB8AC3E}">
        <p14:creationId xmlns:p14="http://schemas.microsoft.com/office/powerpoint/2010/main" val="21644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fade">
                                      <p:cBhvr>
                                        <p:cTn id="4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DE56AD-E0BF-21AB-BA96-5D94AC889CAA}"/>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5CBA5ED6-007C-E237-FDF6-1C7BE3A1593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06052EB7-EDC8-2F18-EF7F-3C777C95C9FE}"/>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331;p61">
            <a:extLst>
              <a:ext uri="{FF2B5EF4-FFF2-40B4-BE49-F238E27FC236}">
                <a16:creationId xmlns:a16="http://schemas.microsoft.com/office/drawing/2014/main" id="{3608CDE9-2000-7BFC-8E41-567BF4E26605}"/>
              </a:ext>
            </a:extLst>
          </p:cNvPr>
          <p:cNvSpPr txBox="1"/>
          <p:nvPr/>
        </p:nvSpPr>
        <p:spPr>
          <a:xfrm flipH="1">
            <a:off x="4309712" y="1916983"/>
            <a:ext cx="3572573" cy="688780"/>
          </a:xfrm>
          <a:prstGeom prst="rect">
            <a:avLst/>
          </a:prstGeom>
          <a:solidFill>
            <a:schemeClr val="accent4">
              <a:lumMod val="20000"/>
              <a:lumOff val="8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defRPr/>
            </a:pPr>
            <a:r>
              <a:rPr lang="fr-FR" sz="2800" b="1" kern="0" dirty="0">
                <a:latin typeface="UTM Avo" panose="02040603050506020204" pitchFamily="18" charset="0"/>
                <a:ea typeface="Calibri" panose="020F0502020204030204" pitchFamily="34" charset="0"/>
                <a:cs typeface="Times New Roman" panose="02020603050405020304" pitchFamily="18" charset="0"/>
                <a:sym typeface="Arial"/>
              </a:rPr>
              <a:t>Bài 2 (SGK – tr.57)</a:t>
            </a:r>
            <a:endParaRPr lang="en-US" sz="2800" kern="0" dirty="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A328680-7AE4-23A2-DB88-30C0F10A9D95}"/>
                  </a:ext>
                </a:extLst>
              </p:cNvPr>
              <p:cNvSpPr/>
              <p:nvPr/>
            </p:nvSpPr>
            <p:spPr>
              <a:xfrm>
                <a:off x="1073134" y="2646820"/>
                <a:ext cx="10045731" cy="3182987"/>
              </a:xfrm>
              <a:prstGeom prst="rect">
                <a:avLst/>
              </a:prstGeom>
            </p:spPr>
            <p:txBody>
              <a:bodyPr wrap="square">
                <a:spAutoFit/>
              </a:bodyPr>
              <a:lstStyle/>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Cho hình thang </a:t>
                </a:r>
                <a:r>
                  <a:rPr lang="en-US" sz="2400" kern="0" dirty="0">
                    <a:latin typeface="UTM Avo" panose="02040603050506020204" pitchFamily="18" charset="0"/>
                    <a:ea typeface="Calibri" panose="020F0502020204030204" pitchFamily="34" charset="0"/>
                    <a:cs typeface="Times New Roman" panose="02020603050405020304" pitchFamily="18" charset="0"/>
                    <a:sym typeface="Arial"/>
                  </a:rPr>
                  <a:t>ABCD (AB//CD) </a:t>
                </a: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có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AB</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4 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CD</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6 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cm</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Đường thẳng</a:t>
                </a:r>
                <a:r>
                  <a:rPr lang="vi-VN" sz="2400" i="1" kern="0" dirty="0">
                    <a:latin typeface="UTM Avo" panose="02040603050506020204" pitchFamily="18" charset="0"/>
                    <a:ea typeface="Calibri" panose="020F0502020204030204" pitchFamily="34" charset="0"/>
                    <a:cs typeface="Times New Roman" panose="02020603050405020304" pitchFamily="18" charset="0"/>
                    <a:sym typeface="Arial"/>
                  </a:rPr>
                  <a:t> </a:t>
                </a:r>
                <a14:m>
                  <m:oMath xmlns:m="http://schemas.openxmlformats.org/officeDocument/2006/math">
                    <m:r>
                      <m:rPr>
                        <m:nor/>
                      </m:rPr>
                      <a:rPr lang="vi-VN" sz="2400" b="0" i="1" kern="0">
                        <a:latin typeface="UTM Avo" panose="02040603050506020204" pitchFamily="18" charset="0"/>
                        <a:ea typeface="Calibri" panose="020F0502020204030204" pitchFamily="34" charset="0"/>
                        <a:cs typeface="Times New Roman" panose="02020603050405020304" pitchFamily="18" charset="0"/>
                        <a:sym typeface="Arial"/>
                      </a:rPr>
                      <m:t>d</m:t>
                    </m:r>
                  </m:oMath>
                </a14:m>
                <a:r>
                  <a:rPr lang="vi-VN" sz="2400" i="1" kern="0" dirty="0">
                    <a:latin typeface="UTM Avo" panose="02040603050506020204" pitchFamily="18" charset="0"/>
                    <a:ea typeface="Calibri" panose="020F0502020204030204" pitchFamily="34" charset="0"/>
                    <a:cs typeface="Times New Roman" panose="02020603050405020304" pitchFamily="18" charset="0"/>
                    <a:sym typeface="Arial"/>
                  </a:rPr>
                  <a:t> </a:t>
                </a: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song song với hai đáy và cắt hai cạnh bên </a:t>
                </a:r>
                <a14:m>
                  <m:oMath xmlns:m="http://schemas.openxmlformats.org/officeDocument/2006/math">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AD</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BC</m:t>
                    </m:r>
                    <m:r>
                      <m:rPr>
                        <m:nor/>
                      </m:rPr>
                      <a:rPr lang="vi-VN" sz="2400" kern="0">
                        <a:latin typeface="UTM Avo" panose="02040603050506020204" pitchFamily="18" charset="0"/>
                        <a:ea typeface="Calibri" panose="020F0502020204030204" pitchFamily="34" charset="0"/>
                        <a:cs typeface="Times New Roman" panose="02020603050405020304" pitchFamily="18" charset="0"/>
                        <a:sym typeface="Arial"/>
                      </a:rPr>
                      <m:t> </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của hình thang đó lần lượt tại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N</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cắt đường chéo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AC</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tại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P</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a:t>
                </a:r>
              </a:p>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a) Chứng minh </a:t>
                </a:r>
                <a:r>
                  <a:rPr lang="en-US" sz="2400" kern="0" dirty="0">
                    <a:latin typeface="UTM Avo" panose="02040603050506020204" pitchFamily="18" charset="0"/>
                    <a:ea typeface="Calibri" panose="020F0502020204030204" pitchFamily="34" charset="0"/>
                    <a:cs typeface="Times New Roman" panose="02020603050405020304" pitchFamily="18" charset="0"/>
                    <a:sym typeface="Arial"/>
                  </a:rPr>
                  <a:t>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sym typeface="Arial"/>
                          </a:rPr>
                        </m:ctrlPr>
                      </m:fPr>
                      <m:num>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AM</m:t>
                        </m:r>
                      </m:num>
                      <m:den>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sym typeface="Arial"/>
                          </a:rPr>
                        </m:ctrlPr>
                      </m:fPr>
                      <m:num>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BN</m:t>
                        </m:r>
                      </m:num>
                      <m:den>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NC</m:t>
                        </m:r>
                      </m:den>
                    </m:f>
                    <m:r>
                      <a:rPr lang="en-US" sz="2400" b="0" kern="0">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lang="vi-VN" sz="2400" kern="0" dirty="0">
                  <a:latin typeface="UTM Avo" panose="02040603050506020204" pitchFamily="18" charset="0"/>
                  <a:ea typeface="Calibri" panose="020F0502020204030204" pitchFamily="34" charset="0"/>
                  <a:cs typeface="Times New Roman" panose="02020603050405020304" pitchFamily="18" charset="0"/>
                  <a:sym typeface="Arial"/>
                </a:endParaRPr>
              </a:p>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b) Tính độ dài các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MP</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PN</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MN</m:t>
                    </m:r>
                  </m:oMath>
                </a14:m>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biết rằng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MD</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sym typeface="Arial"/>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 2</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sym typeface="Arial"/>
                      </a:rPr>
                      <m:t>.</m:t>
                    </m:r>
                  </m:oMath>
                </a14:m>
                <a:endParaRPr lang="vi-VN" sz="2400" kern="0" dirty="0">
                  <a:latin typeface="UTM Avo" panose="02040603050506020204" pitchFamily="18" charset="0"/>
                  <a:ea typeface="Calibri" panose="020F0502020204030204" pitchFamily="34" charset="0"/>
                  <a:cs typeface="Times New Roman" panose="02020603050405020304" pitchFamily="18" charset="0"/>
                  <a:sym typeface="Arial"/>
                </a:endParaRPr>
              </a:p>
            </p:txBody>
          </p:sp>
        </mc:Choice>
        <mc:Fallback xmlns="">
          <p:sp>
            <p:nvSpPr>
              <p:cNvPr id="3" name="Rectangle 2">
                <a:extLst>
                  <a:ext uri="{FF2B5EF4-FFF2-40B4-BE49-F238E27FC236}">
                    <a16:creationId xmlns:a16="http://schemas.microsoft.com/office/drawing/2014/main" id="{2A328680-7AE4-23A2-DB88-30C0F10A9D95}"/>
                  </a:ext>
                </a:extLst>
              </p:cNvPr>
              <p:cNvSpPr>
                <a:spLocks noRot="1" noChangeAspect="1" noMove="1" noResize="1" noEditPoints="1" noAdjustHandles="1" noChangeArrowheads="1" noChangeShapeType="1" noTextEdit="1"/>
              </p:cNvSpPr>
              <p:nvPr/>
            </p:nvSpPr>
            <p:spPr>
              <a:xfrm>
                <a:off x="1073134" y="2646820"/>
                <a:ext cx="10045731" cy="3182987"/>
              </a:xfrm>
              <a:prstGeom prst="rect">
                <a:avLst/>
              </a:prstGeom>
              <a:blipFill>
                <a:blip r:embed="rId3"/>
                <a:stretch>
                  <a:fillRect l="-910" r="-971" b="-3257"/>
                </a:stretch>
              </a:blipFill>
            </p:spPr>
            <p:txBody>
              <a:bodyPr/>
              <a:lstStyle/>
              <a:p>
                <a:r>
                  <a:rPr lang="en-US">
                    <a:noFill/>
                  </a:rPr>
                  <a:t> </a:t>
                </a:r>
              </a:p>
            </p:txBody>
          </p:sp>
        </mc:Fallback>
      </mc:AlternateContent>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772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16A1BBA-FCC9-B908-1EB2-800D23C85910}"/>
                  </a:ext>
                </a:extLst>
              </p:cNvPr>
              <p:cNvSpPr/>
              <p:nvPr/>
            </p:nvSpPr>
            <p:spPr>
              <a:xfrm>
                <a:off x="398621" y="3833723"/>
                <a:ext cx="11394758" cy="2880404"/>
              </a:xfrm>
              <a:prstGeom prst="rect">
                <a:avLst/>
              </a:prstGeom>
            </p:spPr>
            <p:txBody>
              <a:bodyPr wrap="square">
                <a:spAutoFit/>
              </a:bodyPr>
              <a:lstStyle/>
              <a:p>
                <a:pPr algn="just">
                  <a:lnSpc>
                    <a:spcPct val="125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a) Ta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MN</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CD</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r>
                      <m:rPr>
                        <m:nor/>
                      </m:rPr>
                      <a:rPr lang="en-US" sz="2400" i="0" kern="0">
                        <a:latin typeface="UTM Avo" panose="02040603050506020204" pitchFamily="18" charset="0"/>
                        <a:ea typeface="Calibri" panose="020F0502020204030204" pitchFamily="34" charset="0"/>
                        <a:cs typeface="Times New Roman" panose="02020603050405020304" pitchFamily="18" charset="0"/>
                      </a:rPr>
                      <m:t>⇒</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và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NP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AB</m:t>
                    </m:r>
                  </m:oMath>
                </a14:m>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marL="380990" indent="-380990" algn="just">
                  <a:lnSpc>
                    <a:spcPct val="125000"/>
                  </a:lnSpc>
                  <a:buFont typeface="Arial" panose="020B0604020202020204" pitchFamily="34" charset="0"/>
                  <a:buChar char="•"/>
                </a:pPr>
                <a:r>
                  <a:rPr lang="vi-VN" sz="2400" kern="0" dirty="0">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DC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áp đụng định lí Thalès vào </a:t>
                </a:r>
                <a14:m>
                  <m:oMath xmlns:m="http://schemas.openxmlformats.org/officeDocument/2006/math">
                    <m:r>
                      <a:rPr lang="vi-VN" sz="2400" kern="0">
                        <a:latin typeface="Cambria Math" panose="02040503050406030204" pitchFamily="18" charset="0"/>
                        <a:ea typeface="Calibri" panose="020F0502020204030204" pitchFamily="34" charset="0"/>
                        <a:cs typeface="Times New Roman" panose="02020603050405020304" pitchFamily="18" charset="0"/>
                      </a:rPr>
                      <m:t>∆</m:t>
                    </m:r>
                    <m:r>
                      <a:rPr lang="vi-VN" sz="2400" kern="0">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Cambria Math" panose="0204050305040603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(1)</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marL="380990" indent="-380990" algn="just">
                  <a:lnSpc>
                    <a:spcPct val="125000"/>
                  </a:lnSpc>
                  <a:buFont typeface="Arial" panose="020B0604020202020204" pitchFamily="34" charset="0"/>
                  <a:buChar char="•"/>
                </a:pPr>
                <a:r>
                  <a:rPr lang="vi-VN" sz="2400" kern="0" dirty="0">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CAB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r>
                      <m:rPr>
                        <m:nor/>
                      </m:rPr>
                      <a:rPr lang="vi-VN" sz="2400" i="0" kern="0">
                        <a:latin typeface="UTM Avo" panose="02040603050506020204" pitchFamily="18" charset="0"/>
                        <a:ea typeface="Calibri" panose="020F0502020204030204" pitchFamily="34" charset="0"/>
                        <a:cs typeface="Times New Roman" panose="02020603050405020304" pitchFamily="18" charset="0"/>
                      </a:rPr>
                      <m:t>NP</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AB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áp đụng định lí Thalès vào </a:t>
                </a:r>
                <a14:m>
                  <m:oMath xmlns:m="http://schemas.openxmlformats.org/officeDocument/2006/math">
                    <m:r>
                      <a:rPr lang="vi-VN" sz="2400" kern="0">
                        <a:latin typeface="Cambria Math" panose="02040503050406030204" pitchFamily="18" charset="0"/>
                        <a:ea typeface="Calibri" panose="020F0502020204030204" pitchFamily="34" charset="0"/>
                        <a:cs typeface="Times New Roman" panose="02020603050405020304" pitchFamily="18" charset="0"/>
                      </a:rPr>
                      <m:t>∆</m:t>
                    </m:r>
                    <m:r>
                      <a:rPr lang="vi-VN" sz="2400" kern="0">
                        <a:latin typeface="Cambria Math" panose="02040503050406030204" pitchFamily="18" charset="0"/>
                        <a:ea typeface="Calibri" panose="020F0502020204030204" pitchFamily="34" charset="0"/>
                        <a:cs typeface="Times New Roman" panose="02020603050405020304" pitchFamily="18" charset="0"/>
                      </a:rPr>
                      <m:t>𝐶𝐴𝐵</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r>
                      <m:rPr>
                        <m:nor/>
                      </m:rPr>
                      <a:rPr lang="en-US" sz="2400" b="0" i="0" kern="0" smtClean="0">
                        <a:latin typeface="Cambria Math" panose="0204050305040603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(2)</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25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Từ (1)(2) suy ra </a:t>
                </a:r>
                <a14:m>
                  <m:oMath xmlns:m="http://schemas.openxmlformats.org/officeDocument/2006/math">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AP</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PC</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kern="0">
                        <a:latin typeface="UTM Avo" panose="02040603050506020204" pitchFamily="18" charset="0"/>
                        <a:ea typeface="Calibri" panose="020F0502020204030204" pitchFamily="34" charset="0"/>
                        <a:cs typeface="Times New Roman" panose="02020603050405020304" pitchFamily="18" charset="0"/>
                      </a:rPr>
                      <m:t>⇒</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AM</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MD</m:t>
                        </m:r>
                      </m:den>
                    </m:f>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i="0" kern="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400" i="1" kern="0">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400" i="0" kern="0">
                            <a:latin typeface="UTM Avo" panose="02040603050506020204" pitchFamily="18" charset="0"/>
                            <a:ea typeface="Calibri" panose="020F0502020204030204" pitchFamily="34" charset="0"/>
                            <a:cs typeface="Times New Roman" panose="02020603050405020304" pitchFamily="18" charset="0"/>
                          </a:rPr>
                          <m:t>BN</m:t>
                        </m:r>
                      </m:num>
                      <m:den>
                        <m:r>
                          <m:rPr>
                            <m:nor/>
                          </m:rPr>
                          <a:rPr lang="vi-VN" sz="2400" i="0" kern="0">
                            <a:latin typeface="UTM Avo" panose="02040603050506020204" pitchFamily="18" charset="0"/>
                            <a:ea typeface="Calibri" panose="020F0502020204030204" pitchFamily="34" charset="0"/>
                            <a:cs typeface="Times New Roman" panose="02020603050405020304" pitchFamily="18" charset="0"/>
                          </a:rPr>
                          <m:t>NC</m:t>
                        </m:r>
                      </m:den>
                    </m:f>
                  </m:oMath>
                </a14:m>
                <a:r>
                  <a:rPr lang="vi-VN" sz="2400" kern="0" dirty="0">
                    <a:latin typeface="UTM Avo" panose="02040603050506020204" pitchFamily="18" charset="0"/>
                    <a:ea typeface="Calibri" panose="020F0502020204030204" pitchFamily="34" charset="0"/>
                    <a:cs typeface="Times New Roman" panose="02020603050405020304" pitchFamily="18" charset="0"/>
                  </a:rPr>
                  <a:t> (đpcm)</a:t>
                </a:r>
                <a:endParaRPr lang="en-US" sz="2400" kern="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316A1BBA-FCC9-B908-1EB2-800D23C85910}"/>
                  </a:ext>
                </a:extLst>
              </p:cNvPr>
              <p:cNvSpPr>
                <a:spLocks noRot="1" noChangeAspect="1" noMove="1" noResize="1" noEditPoints="1" noAdjustHandles="1" noChangeArrowheads="1" noChangeShapeType="1" noTextEdit="1"/>
              </p:cNvSpPr>
              <p:nvPr/>
            </p:nvSpPr>
            <p:spPr>
              <a:xfrm>
                <a:off x="398621" y="3833723"/>
                <a:ext cx="11394758" cy="2880404"/>
              </a:xfrm>
              <a:prstGeom prst="rect">
                <a:avLst/>
              </a:prstGeom>
              <a:blipFill>
                <a:blip r:embed="rId3"/>
                <a:stretch>
                  <a:fillRect l="-802" t="-42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3840655" y="1711377"/>
            <a:ext cx="4510689" cy="2215136"/>
          </a:xfrm>
          <a:prstGeom prst="rect">
            <a:avLst/>
          </a:prstGeom>
        </p:spPr>
      </p:pic>
    </p:spTree>
    <p:extLst>
      <p:ext uri="{BB962C8B-B14F-4D97-AF65-F5344CB8AC3E}">
        <p14:creationId xmlns:p14="http://schemas.microsoft.com/office/powerpoint/2010/main" val="12119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318828" y="1518430"/>
            <a:ext cx="4510689" cy="2215136"/>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102B793-0356-6151-1ACE-DDEC2E15814C}"/>
                  </a:ext>
                </a:extLst>
              </p:cNvPr>
              <p:cNvSpPr/>
              <p:nvPr/>
            </p:nvSpPr>
            <p:spPr>
              <a:xfrm>
                <a:off x="1736991" y="3733566"/>
                <a:ext cx="8869017" cy="3020250"/>
              </a:xfrm>
              <a:prstGeom prst="rect">
                <a:avLst/>
              </a:prstGeom>
            </p:spPr>
            <p:txBody>
              <a:bodyPr wrap="square">
                <a:spAutoFit/>
              </a:bodyPr>
              <a:lstStyle/>
              <a:p>
                <a:pPr algn="just">
                  <a:lnSpc>
                    <a:spcPct val="150000"/>
                  </a:lnSpc>
                </a:pPr>
                <a:r>
                  <a:rPr lang="vi-VN" sz="2400" dirty="0">
                    <a:solidFill>
                      <a:schemeClr val="tx1"/>
                    </a:solidFill>
                    <a:latin typeface="UTM Avo" panose="02040603050506020204" pitchFamily="18" charset="0"/>
                  </a:rPr>
                  <a:t>b) Ta có: </a:t>
                </a:r>
                <a14:m>
                  <m:oMath xmlns:m="http://schemas.openxmlformats.org/officeDocument/2006/math">
                    <m:r>
                      <m:rPr>
                        <m:nor/>
                      </m:rPr>
                      <a:rPr lang="vi-VN" sz="2400" b="0" i="0">
                        <a:solidFill>
                          <a:schemeClr val="tx1"/>
                        </a:solidFill>
                        <a:latin typeface="UTM Avo" panose="02040603050506020204" pitchFamily="18" charset="0"/>
                      </a:rPr>
                      <m:t>MD</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2</m:t>
                    </m:r>
                    <m:r>
                      <m:rPr>
                        <m:nor/>
                      </m:rPr>
                      <a:rPr lang="vi-VN" sz="2400" b="0" i="0">
                        <a:solidFill>
                          <a:schemeClr val="tx1"/>
                        </a:solidFill>
                        <a:latin typeface="UTM Avo" panose="02040603050506020204" pitchFamily="18" charset="0"/>
                      </a:rPr>
                      <m:t>MA</m:t>
                    </m:r>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r>
                      <m:rPr>
                        <m:nor/>
                      </m:rPr>
                      <a:rPr lang="vi-VN" sz="2400" b="0" i="0">
                        <a:solidFill>
                          <a:schemeClr val="tx1"/>
                        </a:solidFill>
                        <a:latin typeface="UTM Avo" panose="02040603050506020204" pitchFamily="18" charset="0"/>
                      </a:rPr>
                      <m:t>AD</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3</m:t>
                    </m:r>
                    <m:r>
                      <m:rPr>
                        <m:nor/>
                      </m:rPr>
                      <a:rPr lang="vi-VN" sz="2400" b="0" i="0">
                        <a:solidFill>
                          <a:schemeClr val="tx1"/>
                        </a:solidFill>
                        <a:latin typeface="UTM Avo" panose="02040603050506020204" pitchFamily="18" charset="0"/>
                      </a:rPr>
                      <m:t>AM</m:t>
                    </m:r>
                  </m:oMath>
                </a14:m>
                <a:r>
                  <a:rPr lang="vi-VN" sz="2400" dirty="0">
                    <a:solidFill>
                      <a:schemeClr val="tx1"/>
                    </a:solidFill>
                    <a:latin typeface="UTM Avo" panose="02040603050506020204" pitchFamily="18" charset="0"/>
                  </a:rPr>
                  <a:t>.</a:t>
                </a:r>
                <a:endParaRPr lang="en-US" sz="2400" dirty="0">
                  <a:solidFill>
                    <a:schemeClr val="tx1"/>
                  </a:solidFill>
                  <a:latin typeface="UTM Avo" panose="02040603050506020204" pitchFamily="18" charset="0"/>
                </a:endParaRPr>
              </a:p>
              <a:p>
                <a:pPr algn="just">
                  <a:lnSpc>
                    <a:spcPct val="150000"/>
                  </a:lnSpc>
                </a:pPr>
                <a:r>
                  <a:rPr lang="vi-VN" sz="2400" dirty="0">
                    <a:solidFill>
                      <a:schemeClr val="tx1"/>
                    </a:solidFill>
                    <a:latin typeface="UTM Avo" panose="02040603050506020204" pitchFamily="18" charset="0"/>
                  </a:rPr>
                  <a:t>Áp dụng hệ quả định lí Thalès vào </a:t>
                </a:r>
                <a14:m>
                  <m:oMath xmlns:m="http://schemas.openxmlformats.org/officeDocument/2006/math">
                    <m:r>
                      <m:rPr>
                        <m:nor/>
                      </m:rPr>
                      <a:rPr lang="vi-VN" sz="2400" b="0" i="0">
                        <a:solidFill>
                          <a:schemeClr val="tx1"/>
                        </a:solidFill>
                        <a:latin typeface="UTM Avo" panose="02040603050506020204" pitchFamily="18" charset="0"/>
                      </a:rPr>
                      <m:t>∆</m:t>
                    </m:r>
                    <m:r>
                      <m:rPr>
                        <m:nor/>
                      </m:rPr>
                      <a:rPr lang="vi-VN" sz="2400" b="0" i="0">
                        <a:solidFill>
                          <a:schemeClr val="tx1"/>
                        </a:solidFill>
                        <a:latin typeface="UTM Avo" panose="02040603050506020204" pitchFamily="18" charset="0"/>
                      </a:rPr>
                      <m:t>ADC</m:t>
                    </m:r>
                  </m:oMath>
                </a14:m>
                <a:r>
                  <a:rPr lang="vi-VN" sz="2400" dirty="0">
                    <a:solidFill>
                      <a:schemeClr val="tx1"/>
                    </a:solidFill>
                    <a:latin typeface="UTM Avo" panose="02040603050506020204" pitchFamily="18" charset="0"/>
                  </a:rPr>
                  <a:t> có:</a:t>
                </a:r>
                <a:endParaRPr lang="en-US" sz="2400" dirty="0">
                  <a:solidFill>
                    <a:schemeClr val="tx1"/>
                  </a:solidFill>
                  <a:latin typeface="UTM Avo" panose="02040603050506020204" pitchFamily="18" charset="0"/>
                </a:endParaRPr>
              </a:p>
              <a:p>
                <a:pPr algn="ctr">
                  <a:lnSpc>
                    <a:spcPct val="150000"/>
                  </a:lnSpc>
                </a:pPr>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AD</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CD</m:t>
                        </m:r>
                      </m:den>
                    </m:f>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3</m:t>
                        </m:r>
                        <m:r>
                          <m:rPr>
                            <m:nor/>
                          </m:rPr>
                          <a:rPr lang="vi-VN" sz="2400" b="0" i="0">
                            <a:solidFill>
                              <a:schemeClr val="tx1"/>
                            </a:solidFill>
                            <a:latin typeface="UTM Avo" panose="02040603050506020204" pitchFamily="18" charset="0"/>
                          </a:rPr>
                          <m:t>AM</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a:rPr lang="en-US" sz="2400" b="0" i="0" smtClean="0">
                        <a:solidFill>
                          <a:schemeClr val="tx1"/>
                        </a:solidFill>
                        <a:latin typeface="Cambria Math" panose="0204050305040603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CD</m:t>
                        </m:r>
                      </m:den>
                    </m:f>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MP</m:t>
                        </m:r>
                      </m:num>
                      <m:den>
                        <m:r>
                          <m:rPr>
                            <m:nor/>
                          </m:rPr>
                          <a:rPr lang="vi-VN" sz="2400" b="0" i="0">
                            <a:solidFill>
                              <a:schemeClr val="tx1"/>
                            </a:solidFill>
                            <a:latin typeface="UTM Avo" panose="02040603050506020204" pitchFamily="18" charset="0"/>
                          </a:rPr>
                          <m:t>6</m:t>
                        </m:r>
                      </m:den>
                    </m:f>
                    <m:r>
                      <m:rPr>
                        <m:nor/>
                      </m:rPr>
                      <a:rPr lang="en-US"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MP</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1 . 6</m:t>
                        </m:r>
                      </m:num>
                      <m:den>
                        <m:r>
                          <m:rPr>
                            <m:nor/>
                          </m:rPr>
                          <a:rPr lang="en-US" sz="2400" b="0" i="0" smtClean="0">
                            <a:latin typeface="UTM Avo" panose="02040603050506020204" pitchFamily="18" charset="0"/>
                          </a:rPr>
                          <m:t>3</m:t>
                        </m:r>
                      </m:den>
                    </m:f>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2</m:t>
                    </m:r>
                  </m:oMath>
                </a14:m>
                <a:r>
                  <a:rPr lang="vi-VN" sz="2400" dirty="0">
                    <a:solidFill>
                      <a:schemeClr val="tx1"/>
                    </a:solidFill>
                    <a:latin typeface="UTM Avo" panose="02040603050506020204" pitchFamily="18" charset="0"/>
                  </a:rPr>
                  <a:t> (cm)</a:t>
                </a:r>
                <a:endParaRPr lang="en-US" sz="2400" dirty="0">
                  <a:solidFill>
                    <a:schemeClr val="tx1"/>
                  </a:solidFill>
                  <a:latin typeface="UTM Avo" panose="02040603050506020204" pitchFamily="18" charset="0"/>
                </a:endParaRPr>
              </a:p>
              <a:p>
                <a:pPr algn="just">
                  <a:lnSpc>
                    <a:spcPct val="150000"/>
                  </a:lnSpc>
                </a:pPr>
                <a:r>
                  <a:rPr lang="vi-VN" sz="2400" dirty="0">
                    <a:solidFill>
                      <a:schemeClr val="tx1"/>
                    </a:solidFill>
                    <a:latin typeface="UTM Avo" panose="02040603050506020204" pitchFamily="18" charset="0"/>
                  </a:rPr>
                  <a:t> Vì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AM</m:t>
                        </m:r>
                      </m:num>
                      <m:den>
                        <m:r>
                          <m:rPr>
                            <m:nor/>
                          </m:rPr>
                          <a:rPr lang="vi-VN" sz="2400" b="0" i="0">
                            <a:solidFill>
                              <a:schemeClr val="tx1"/>
                            </a:solidFill>
                            <a:latin typeface="UTM Avo" panose="02040603050506020204" pitchFamily="18" charset="0"/>
                          </a:rPr>
                          <m:t>AD</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AP</m:t>
                        </m:r>
                      </m:num>
                      <m:den>
                        <m:r>
                          <m:rPr>
                            <m:nor/>
                          </m:rPr>
                          <a:rPr lang="vi-VN" sz="2400" b="0" i="0">
                            <a:solidFill>
                              <a:schemeClr val="tx1"/>
                            </a:solidFill>
                            <a:latin typeface="UTM Avo" panose="02040603050506020204" pitchFamily="18" charset="0"/>
                          </a:rPr>
                          <m:t>AC</m:t>
                        </m:r>
                      </m:den>
                    </m:f>
                    <m:r>
                      <a:rPr lang="en-US" sz="2400" b="0" i="0" smtClean="0">
                        <a:solidFill>
                          <a:schemeClr val="tx1"/>
                        </a:solidFill>
                        <a:latin typeface="Cambria Math" panose="0204050305040603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1</m:t>
                        </m:r>
                      </m:num>
                      <m:den>
                        <m:r>
                          <m:rPr>
                            <m:nor/>
                          </m:rPr>
                          <a:rPr lang="vi-VN" sz="2400" b="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a:t>
                </a:r>
                <a14:m>
                  <m:oMath xmlns:m="http://schemas.openxmlformats.org/officeDocument/2006/math">
                    <m:r>
                      <m:rPr>
                        <m:nor/>
                      </m:rPr>
                      <a:rPr lang="en-US" sz="2400" b="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CP</m:t>
                        </m:r>
                      </m:num>
                      <m:den>
                        <m:r>
                          <m:rPr>
                            <m:nor/>
                          </m:rPr>
                          <a:rPr lang="vi-VN" sz="2400" b="0" i="0">
                            <a:solidFill>
                              <a:schemeClr val="tx1"/>
                            </a:solidFill>
                            <a:latin typeface="UTM Avo" panose="02040603050506020204" pitchFamily="18" charset="0"/>
                          </a:rPr>
                          <m:t>CA</m:t>
                        </m:r>
                      </m:den>
                    </m:f>
                    <m:r>
                      <m:rPr>
                        <m:nor/>
                      </m:rPr>
                      <a:rPr lang="en-US" sz="2400" b="0" i="0" smtClean="0">
                        <a:solidFill>
                          <a:schemeClr val="tx1"/>
                        </a:solidFill>
                        <a:latin typeface="UTM Avo" panose="02040603050506020204" pitchFamily="18" charset="0"/>
                      </a:rPr>
                      <m:t> </m:t>
                    </m:r>
                    <m:r>
                      <m:rPr>
                        <m:nor/>
                      </m:rPr>
                      <a:rPr lang="vi-VN" sz="2400" b="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b="0" i="0">
                            <a:solidFill>
                              <a:schemeClr val="tx1"/>
                            </a:solidFill>
                            <a:latin typeface="UTM Avo" panose="02040603050506020204" pitchFamily="18" charset="0"/>
                          </a:rPr>
                          <m:t>2</m:t>
                        </m:r>
                      </m:num>
                      <m:den>
                        <m:r>
                          <m:rPr>
                            <m:nor/>
                          </m:rPr>
                          <a:rPr lang="vi-VN" sz="2400" b="0" i="0">
                            <a:solidFill>
                              <a:schemeClr val="tx1"/>
                            </a:solidFill>
                            <a:latin typeface="UTM Avo" panose="02040603050506020204" pitchFamily="18" charset="0"/>
                          </a:rPr>
                          <m:t>3</m:t>
                        </m:r>
                      </m:den>
                    </m:f>
                  </m:oMath>
                </a14:m>
                <a:endParaRPr lang="en-US" sz="2400" dirty="0">
                  <a:solidFill>
                    <a:schemeClr val="tx1"/>
                  </a:solidFill>
                  <a:latin typeface="UTM Avo" panose="02040603050506020204" pitchFamily="18" charset="0"/>
                </a:endParaRPr>
              </a:p>
            </p:txBody>
          </p:sp>
        </mc:Choice>
        <mc:Fallback xmlns="">
          <p:sp>
            <p:nvSpPr>
              <p:cNvPr id="2" name="Rectangle 1">
                <a:extLst>
                  <a:ext uri="{FF2B5EF4-FFF2-40B4-BE49-F238E27FC236}">
                    <a16:creationId xmlns:a16="http://schemas.microsoft.com/office/drawing/2014/main" id="{C102B793-0356-6151-1ACE-DDEC2E15814C}"/>
                  </a:ext>
                </a:extLst>
              </p:cNvPr>
              <p:cNvSpPr>
                <a:spLocks noRot="1" noChangeAspect="1" noMove="1" noResize="1" noEditPoints="1" noAdjustHandles="1" noChangeArrowheads="1" noChangeShapeType="1" noTextEdit="1"/>
              </p:cNvSpPr>
              <p:nvPr/>
            </p:nvSpPr>
            <p:spPr>
              <a:xfrm>
                <a:off x="1736991" y="3733566"/>
                <a:ext cx="8869017" cy="3020250"/>
              </a:xfrm>
              <a:prstGeom prst="rect">
                <a:avLst/>
              </a:prstGeom>
              <a:blipFill>
                <a:blip r:embed="rId5"/>
                <a:stretch>
                  <a:fillRect l="-1100"/>
                </a:stretch>
              </a:blipFill>
            </p:spPr>
            <p:txBody>
              <a:bodyPr/>
              <a:lstStyle/>
              <a:p>
                <a:r>
                  <a:rPr lang="en-US">
                    <a:noFill/>
                  </a:rPr>
                  <a:t> </a:t>
                </a:r>
              </a:p>
            </p:txBody>
          </p:sp>
        </mc:Fallback>
      </mc:AlternateContent>
    </p:spTree>
    <p:extLst>
      <p:ext uri="{BB962C8B-B14F-4D97-AF65-F5344CB8AC3E}">
        <p14:creationId xmlns:p14="http://schemas.microsoft.com/office/powerpoint/2010/main" val="1873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59161-A290-6630-FDE3-CBEB38278F69}"/>
              </a:ext>
            </a:extLst>
          </p:cNvPr>
          <p:cNvSpPr/>
          <p:nvPr/>
        </p:nvSpPr>
        <p:spPr>
          <a:xfrm>
            <a:off x="477544" y="2080053"/>
            <a:ext cx="840295" cy="461665"/>
          </a:xfrm>
          <a:prstGeom prst="rect">
            <a:avLst/>
          </a:prstGeom>
        </p:spPr>
        <p:txBody>
          <a:bodyPr wrap="none">
            <a:spAutoFit/>
          </a:bodyPr>
          <a:lstStyle/>
          <a:p>
            <a:pPr algn="ctr" defTabSz="1219170">
              <a:buClrTx/>
              <a:defRPr/>
            </a:pPr>
            <a:r>
              <a:rPr lang="en-US" sz="2400" b="1" kern="1200" dirty="0">
                <a:solidFill>
                  <a:srgbClr val="C00000"/>
                </a:solidFill>
                <a:latin typeface="UTM Avo" panose="02040603050506020204" pitchFamily="18" charset="0"/>
                <a:ea typeface="+mn-ea"/>
              </a:rPr>
              <a:t>Giải</a:t>
            </a:r>
            <a:endParaRPr lang="en-US" sz="2400" b="1" kern="1200" dirty="0">
              <a:solidFill>
                <a:srgbClr val="C00000"/>
              </a:solidFill>
              <a:latin typeface="Calibri"/>
              <a:ea typeface="+mn-ea"/>
            </a:endParaRPr>
          </a:p>
        </p:txBody>
      </p:sp>
      <p:pic>
        <p:nvPicPr>
          <p:cNvPr id="6" name="Picture 5">
            <a:extLst>
              <a:ext uri="{FF2B5EF4-FFF2-40B4-BE49-F238E27FC236}">
                <a16:creationId xmlns:a16="http://schemas.microsoft.com/office/drawing/2014/main" id="{B6C03ED0-8590-8870-0883-BF51069DD0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3840655" y="1711377"/>
            <a:ext cx="4510689" cy="2215136"/>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28C3583-C9FD-9519-C8CE-579CF57E9D3A}"/>
                  </a:ext>
                </a:extLst>
              </p:cNvPr>
              <p:cNvSpPr/>
              <p:nvPr/>
            </p:nvSpPr>
            <p:spPr>
              <a:xfrm>
                <a:off x="1204316" y="3929591"/>
                <a:ext cx="9783366" cy="2434064"/>
              </a:xfrm>
              <a:prstGeom prst="rect">
                <a:avLst/>
              </a:prstGeom>
            </p:spPr>
            <p:txBody>
              <a:bodyPr wrap="square">
                <a:spAutoFit/>
              </a:bodyPr>
              <a:lstStyle/>
              <a:p>
                <a:pPr algn="just" defTabSz="1219170">
                  <a:lnSpc>
                    <a:spcPct val="125000"/>
                  </a:lnSpc>
                  <a:defRPr/>
                </a:pPr>
                <a:r>
                  <a:rPr lang="vi-VN" sz="2400" dirty="0">
                    <a:solidFill>
                      <a:schemeClr val="tx1"/>
                    </a:solidFill>
                    <a:latin typeface="UTM Avo" panose="02040603050506020204" pitchFamily="18" charset="0"/>
                  </a:rPr>
                  <a:t>Áp dụng hệ quả định lí Thalès vào </a:t>
                </a:r>
                <a14:m>
                  <m:oMath xmlns:m="http://schemas.openxmlformats.org/officeDocument/2006/math">
                    <m:r>
                      <a:rPr lang="vi-VN" sz="2400" b="0">
                        <a:solidFill>
                          <a:schemeClr val="tx1"/>
                        </a:solidFill>
                        <a:latin typeface="Cambria Math" panose="02040503050406030204" pitchFamily="18" charset="0"/>
                      </a:rPr>
                      <m:t>∆</m:t>
                    </m:r>
                    <m:r>
                      <m:rPr>
                        <m:nor/>
                      </m:rPr>
                      <a:rPr lang="vi-VN" sz="2400" i="0">
                        <a:solidFill>
                          <a:schemeClr val="tx1"/>
                        </a:solidFill>
                        <a:latin typeface="UTM Avo" panose="02040603050506020204" pitchFamily="18" charset="0"/>
                      </a:rPr>
                      <m:t>CAB</m:t>
                    </m:r>
                  </m:oMath>
                </a14:m>
                <a:r>
                  <a:rPr lang="vi-VN" sz="2400" dirty="0">
                    <a:solidFill>
                      <a:schemeClr val="tx1"/>
                    </a:solidFill>
                    <a:latin typeface="UTM Avo" panose="02040603050506020204" pitchFamily="18" charset="0"/>
                  </a:rPr>
                  <a:t> có: </a:t>
                </a:r>
                <a14:m>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CP</m:t>
                        </m:r>
                      </m:num>
                      <m:den>
                        <m:r>
                          <m:rPr>
                            <m:nor/>
                          </m:rPr>
                          <a:rPr lang="vi-VN" sz="2400" i="0">
                            <a:solidFill>
                              <a:schemeClr val="tx1"/>
                            </a:solidFill>
                            <a:latin typeface="UTM Avo" panose="02040603050506020204" pitchFamily="18" charset="0"/>
                          </a:rPr>
                          <m:t>CA</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PN</m:t>
                        </m:r>
                      </m:num>
                      <m:den>
                        <m:r>
                          <m:rPr>
                            <m:nor/>
                          </m:rPr>
                          <a:rPr lang="vi-VN" sz="2400" i="0">
                            <a:solidFill>
                              <a:schemeClr val="tx1"/>
                            </a:solidFill>
                            <a:latin typeface="UTM Avo" panose="02040603050506020204" pitchFamily="18" charset="0"/>
                          </a:rPr>
                          <m:t>AB</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2</m:t>
                        </m:r>
                      </m:num>
                      <m:den>
                        <m:r>
                          <m:rPr>
                            <m:nor/>
                          </m:rPr>
                          <a:rPr lang="vi-VN" sz="240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PN</m:t>
                        </m:r>
                      </m:num>
                      <m:den>
                        <m:r>
                          <m:rPr>
                            <m:nor/>
                          </m:rPr>
                          <a:rPr lang="vi-VN" sz="2400" i="0">
                            <a:solidFill>
                              <a:schemeClr val="tx1"/>
                            </a:solidFill>
                            <a:latin typeface="UTM Avo" panose="02040603050506020204" pitchFamily="18" charset="0"/>
                          </a:rPr>
                          <m:t>4</m:t>
                        </m:r>
                      </m:den>
                    </m:f>
                  </m:oMath>
                </a14:m>
                <a:endParaRPr lang="en-US" sz="2400" dirty="0">
                  <a:solidFill>
                    <a:schemeClr val="tx1"/>
                  </a:solidFill>
                  <a:latin typeface="UTM Avo" panose="02040603050506020204" pitchFamily="18" charset="0"/>
                </a:endParaRPr>
              </a:p>
              <a:p>
                <a:pPr lvl="0" algn="ctr">
                  <a:lnSpc>
                    <a:spcPct val="125000"/>
                  </a:lnSpc>
                </a:pPr>
                <a14:m>
                  <m:oMath xmlns:m="http://schemas.openxmlformats.org/officeDocument/2006/math">
                    <m:r>
                      <m:rPr>
                        <m:nor/>
                      </m:rPr>
                      <a:rPr lang="en-US"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r>
                      <m:rPr>
                        <m:nor/>
                      </m:rPr>
                      <a:rPr lang="vi-VN" sz="2400" i="0">
                        <a:solidFill>
                          <a:schemeClr val="tx1"/>
                        </a:solidFill>
                        <a:latin typeface="UTM Avo" panose="02040603050506020204" pitchFamily="18" charset="0"/>
                      </a:rPr>
                      <m:t>PN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2 . 4</m:t>
                        </m:r>
                      </m:num>
                      <m:den>
                        <m:r>
                          <m:rPr>
                            <m:nor/>
                          </m:rPr>
                          <a:rPr lang="vi-VN" sz="2400">
                            <a:latin typeface="UTM Avo" panose="02040603050506020204" pitchFamily="18" charset="0"/>
                          </a:rPr>
                          <m:t>3</m:t>
                        </m:r>
                      </m:den>
                    </m:f>
                    <m:r>
                      <m:rPr>
                        <m:nor/>
                      </m:rPr>
                      <a:rPr lang="en-US" sz="2400" b="0" i="0" smtClean="0">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8</m:t>
                        </m:r>
                      </m:num>
                      <m:den>
                        <m:r>
                          <m:rPr>
                            <m:nor/>
                          </m:rPr>
                          <a:rPr lang="vi-VN" sz="240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(cm)</a:t>
                </a:r>
                <a:endParaRPr lang="en-US" sz="2400" dirty="0">
                  <a:solidFill>
                    <a:schemeClr val="tx1"/>
                  </a:solidFill>
                  <a:latin typeface="UTM Avo" panose="02040603050506020204" pitchFamily="18" charset="0"/>
                </a:endParaRPr>
              </a:p>
              <a:p>
                <a:pPr algn="ctr" defTabSz="1219170">
                  <a:lnSpc>
                    <a:spcPct val="125000"/>
                  </a:lnSpc>
                  <a:defRPr/>
                </a:pPr>
                <a14:m>
                  <m:oMath xmlns:m="http://schemas.openxmlformats.org/officeDocument/2006/math">
                    <m:r>
                      <m:rPr>
                        <m:nor/>
                      </m:rPr>
                      <a:rPr lang="vi-VN" sz="2400" i="0">
                        <a:solidFill>
                          <a:schemeClr val="tx1"/>
                        </a:solidFill>
                        <a:latin typeface="UTM Avo" panose="02040603050506020204" pitchFamily="18" charset="0"/>
                      </a:rPr>
                      <m:t>MN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MP</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PN</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2</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8</m:t>
                        </m:r>
                      </m:num>
                      <m:den>
                        <m:r>
                          <m:rPr>
                            <m:nor/>
                          </m:rPr>
                          <a:rPr lang="vi-VN" sz="2400" i="0">
                            <a:solidFill>
                              <a:schemeClr val="tx1"/>
                            </a:solidFill>
                            <a:latin typeface="UTM Avo" panose="02040603050506020204" pitchFamily="18" charset="0"/>
                          </a:rPr>
                          <m:t>3</m:t>
                        </m:r>
                      </m:den>
                    </m:f>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14</m:t>
                        </m:r>
                      </m:num>
                      <m:den>
                        <m:r>
                          <m:rPr>
                            <m:nor/>
                          </m:rPr>
                          <a:rPr lang="vi-VN" sz="2400" i="0">
                            <a:solidFill>
                              <a:schemeClr val="tx1"/>
                            </a:solidFill>
                            <a:latin typeface="UTM Avo" panose="02040603050506020204" pitchFamily="18" charset="0"/>
                          </a:rPr>
                          <m:t>3</m:t>
                        </m:r>
                      </m:den>
                    </m:f>
                  </m:oMath>
                </a14:m>
                <a:r>
                  <a:rPr lang="vi-VN" sz="2400" dirty="0">
                    <a:solidFill>
                      <a:schemeClr val="tx1"/>
                    </a:solidFill>
                    <a:latin typeface="UTM Avo" panose="02040603050506020204" pitchFamily="18" charset="0"/>
                  </a:rPr>
                  <a:t> (cm)</a:t>
                </a:r>
                <a:r>
                  <a:rPr lang="en-US" sz="2400" dirty="0">
                    <a:solidFill>
                      <a:schemeClr val="tx1"/>
                    </a:solidFill>
                    <a:latin typeface="UTM Avo" panose="02040603050506020204" pitchFamily="18" charset="0"/>
                  </a:rPr>
                  <a:t>.</a:t>
                </a:r>
              </a:p>
            </p:txBody>
          </p:sp>
        </mc:Choice>
        <mc:Fallback xmlns="">
          <p:sp>
            <p:nvSpPr>
              <p:cNvPr id="3" name="Rectangle 2">
                <a:extLst>
                  <a:ext uri="{FF2B5EF4-FFF2-40B4-BE49-F238E27FC236}">
                    <a16:creationId xmlns:a16="http://schemas.microsoft.com/office/drawing/2014/main" id="{D28C3583-C9FD-9519-C8CE-579CF57E9D3A}"/>
                  </a:ext>
                </a:extLst>
              </p:cNvPr>
              <p:cNvSpPr>
                <a:spLocks noRot="1" noChangeAspect="1" noMove="1" noResize="1" noEditPoints="1" noAdjustHandles="1" noChangeArrowheads="1" noChangeShapeType="1" noTextEdit="1"/>
              </p:cNvSpPr>
              <p:nvPr/>
            </p:nvSpPr>
            <p:spPr>
              <a:xfrm>
                <a:off x="1204316" y="3929591"/>
                <a:ext cx="9783366" cy="2434064"/>
              </a:xfrm>
              <a:prstGeom prst="rect">
                <a:avLst/>
              </a:prstGeom>
              <a:blipFill>
                <a:blip r:embed="rId5"/>
                <a:stretch>
                  <a:fillRect l="-998" b="-251"/>
                </a:stretch>
              </a:blipFill>
            </p:spPr>
            <p:txBody>
              <a:bodyPr/>
              <a:lstStyle/>
              <a:p>
                <a:r>
                  <a:rPr lang="en-US">
                    <a:noFill/>
                  </a:rPr>
                  <a:t> </a:t>
                </a:r>
              </a:p>
            </p:txBody>
          </p:sp>
        </mc:Fallback>
      </mc:AlternateContent>
    </p:spTree>
    <p:extLst>
      <p:ext uri="{BB962C8B-B14F-4D97-AF65-F5344CB8AC3E}">
        <p14:creationId xmlns:p14="http://schemas.microsoft.com/office/powerpoint/2010/main" val="127245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331;p61">
            <a:extLst>
              <a:ext uri="{FF2B5EF4-FFF2-40B4-BE49-F238E27FC236}">
                <a16:creationId xmlns:a16="http://schemas.microsoft.com/office/drawing/2014/main" id="{3608CDE9-2000-7BFC-8E41-567BF4E26605}"/>
              </a:ext>
            </a:extLst>
          </p:cNvPr>
          <p:cNvSpPr txBox="1"/>
          <p:nvPr/>
        </p:nvSpPr>
        <p:spPr>
          <a:xfrm flipH="1">
            <a:off x="4309716" y="1648927"/>
            <a:ext cx="3572573" cy="688780"/>
          </a:xfrm>
          <a:prstGeom prst="rect">
            <a:avLst/>
          </a:prstGeom>
          <a:solidFill>
            <a:schemeClr val="accent4">
              <a:lumMod val="20000"/>
              <a:lumOff val="8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defRPr/>
            </a:pPr>
            <a:r>
              <a:rPr lang="fr-FR" sz="2800" b="1" kern="0" dirty="0" err="1">
                <a:latin typeface="UTM Avo" panose="02040603050506020204" pitchFamily="18" charset="0"/>
                <a:ea typeface="Calibri" panose="020F0502020204030204" pitchFamily="34" charset="0"/>
                <a:cs typeface="Times New Roman" panose="02020603050405020304" pitchFamily="18" charset="0"/>
                <a:sym typeface="Arial"/>
              </a:rPr>
              <a:t>Bài</a:t>
            </a:r>
            <a:r>
              <a:rPr lang="fr-FR" sz="2800" b="1" kern="0" dirty="0">
                <a:latin typeface="UTM Avo" panose="02040603050506020204" pitchFamily="18" charset="0"/>
                <a:ea typeface="Calibri" panose="020F0502020204030204" pitchFamily="34" charset="0"/>
                <a:cs typeface="Times New Roman" panose="02020603050405020304" pitchFamily="18" charset="0"/>
                <a:sym typeface="Arial"/>
              </a:rPr>
              <a:t> 4 (SGK – tr.57)</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DF24553-9740-B5B5-2947-4F7CD19B4D09}"/>
                  </a:ext>
                </a:extLst>
              </p:cNvPr>
              <p:cNvSpPr/>
              <p:nvPr/>
            </p:nvSpPr>
            <p:spPr>
              <a:xfrm>
                <a:off x="270625" y="2847977"/>
                <a:ext cx="7611664" cy="3344634"/>
              </a:xfrm>
              <a:prstGeom prst="rect">
                <a:avLst/>
              </a:prstGeom>
            </p:spPr>
            <p:txBody>
              <a:bodyPr wrap="square">
                <a:spAutoFit/>
              </a:bodyPr>
              <a:lstStyle/>
              <a:p>
                <a:pPr algn="just">
                  <a:lnSpc>
                    <a:spcPct val="150000"/>
                  </a:lnSpc>
                </a:pPr>
                <a:r>
                  <a:rPr lang="vi-VN" sz="2400" kern="0" dirty="0">
                    <a:latin typeface="UTM Avo" panose="02040603050506020204" pitchFamily="18" charset="0"/>
                    <a:ea typeface="Calibri" panose="020F0502020204030204" pitchFamily="34" charset="0"/>
                    <a:cs typeface="Times New Roman" panose="02020603050405020304" pitchFamily="18" charset="0"/>
                  </a:rPr>
                  <a:t>Trong </a:t>
                </a:r>
                <a:r>
                  <a:rPr lang="vi-VN" sz="2400" i="1" kern="0" dirty="0">
                    <a:latin typeface="UTM Avo" panose="02040603050506020204" pitchFamily="18" charset="0"/>
                    <a:ea typeface="Calibri" panose="020F0502020204030204" pitchFamily="34" charset="0"/>
                    <a:cs typeface="Times New Roman" panose="02020603050405020304" pitchFamily="18" charset="0"/>
                  </a:rPr>
                  <a:t>Hình 16</a:t>
                </a:r>
                <a:r>
                  <a:rPr lang="vi-VN" sz="2400" kern="0" dirty="0">
                    <a:latin typeface="UTM Avo" panose="02040603050506020204" pitchFamily="18" charset="0"/>
                    <a:ea typeface="Calibri" panose="020F0502020204030204" pitchFamily="34" charset="0"/>
                    <a:cs typeface="Times New Roman" panose="02020603050405020304" pitchFamily="18" charset="0"/>
                  </a:rPr>
                  <a:t>, độ dài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C</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mô tả chiều cao của một cái cây, đoạn thẳng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AC</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mô tả chiều cao của một cái cọc</a:t>
                </a:r>
                <a:r>
                  <a:rPr lang="en-US" sz="2400" kern="0" dirty="0">
                    <a:latin typeface="UTM Avo" panose="02040603050506020204" pitchFamily="18" charset="0"/>
                    <a:ea typeface="Calibri" panose="020F0502020204030204" pitchFamily="34" charset="0"/>
                    <a:cs typeface="Times New Roman" panose="02020603050405020304" pitchFamily="18" charset="0"/>
                  </a:rPr>
                  <a:t> </a:t>
                </a:r>
                <a:r>
                  <a:rPr lang="vi-VN" sz="2400" kern="0" dirty="0">
                    <a:latin typeface="UTM Avo" panose="02040603050506020204" pitchFamily="18" charset="0"/>
                    <a:ea typeface="Calibri" panose="020F0502020204030204" pitchFamily="34" charset="0"/>
                    <a:cs typeface="Times New Roman" panose="02020603050405020304" pitchFamily="18" charset="0"/>
                  </a:rPr>
                  <a:t>(cây và cọc cùng vuông góc với đường thẳng đi qua ba điểm </a:t>
                </a:r>
                <a:endParaRPr lang="en-US" sz="2400" b="0" i="0" kern="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B</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Giả sử </a:t>
                </a:r>
                <a14:m>
                  <m:oMath xmlns:m="http://schemas.openxmlformats.org/officeDocument/2006/math">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AC</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2</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AB</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1,5</m:t>
                    </m:r>
                    <m:r>
                      <m:rPr>
                        <m:nor/>
                      </m:rPr>
                      <a:rPr lang="en-US" sz="2400" b="0" i="0" kern="0" smtClea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A</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B</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 = 4,5 </m:t>
                    </m:r>
                    <m:r>
                      <m:rPr>
                        <m:nor/>
                      </m:rPr>
                      <a:rPr lang="vi-VN" sz="2400" b="0" i="0" kern="0">
                        <a:latin typeface="UTM Avo" panose="02040603050506020204" pitchFamily="18" charset="0"/>
                        <a:ea typeface="Calibri" panose="020F0502020204030204" pitchFamily="34" charset="0"/>
                        <a:cs typeface="Times New Roman" panose="02020603050405020304" pitchFamily="18" charset="0"/>
                      </a:rPr>
                      <m:t>m</m:t>
                    </m:r>
                  </m:oMath>
                </a14:m>
                <a:r>
                  <a:rPr lang="vi-VN" sz="2400" kern="0" dirty="0">
                    <a:latin typeface="UTM Avo" panose="02040603050506020204" pitchFamily="18" charset="0"/>
                    <a:ea typeface="Calibri" panose="020F0502020204030204" pitchFamily="34" charset="0"/>
                    <a:cs typeface="Times New Roman" panose="02020603050405020304" pitchFamily="18" charset="0"/>
                  </a:rPr>
                  <a:t>. Tính chiều cao của cây.</a:t>
                </a:r>
              </a:p>
            </p:txBody>
          </p:sp>
        </mc:Choice>
        <mc:Fallback xmlns="">
          <p:sp>
            <p:nvSpPr>
              <p:cNvPr id="4" name="Rectangle 3">
                <a:extLst>
                  <a:ext uri="{FF2B5EF4-FFF2-40B4-BE49-F238E27FC236}">
                    <a16:creationId xmlns:a16="http://schemas.microsoft.com/office/drawing/2014/main" id="{9DF24553-9740-B5B5-2947-4F7CD19B4D09}"/>
                  </a:ext>
                </a:extLst>
              </p:cNvPr>
              <p:cNvSpPr>
                <a:spLocks noRot="1" noChangeAspect="1" noMove="1" noResize="1" noEditPoints="1" noAdjustHandles="1" noChangeArrowheads="1" noChangeShapeType="1" noTextEdit="1"/>
              </p:cNvSpPr>
              <p:nvPr/>
            </p:nvSpPr>
            <p:spPr>
              <a:xfrm>
                <a:off x="270625" y="2847977"/>
                <a:ext cx="7611664" cy="3344634"/>
              </a:xfrm>
              <a:prstGeom prst="rect">
                <a:avLst/>
              </a:prstGeom>
              <a:blipFill>
                <a:blip r:embed="rId3"/>
                <a:stretch>
                  <a:fillRect l="-1201" r="-1201" b="-309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B574641-8F20-E1DD-C7BD-AEB658978A4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7983885" y="2325007"/>
            <a:ext cx="3597732" cy="4155713"/>
          </a:xfrm>
          <a:prstGeom prst="rect">
            <a:avLst/>
          </a:prstGeom>
        </p:spPr>
      </p:pic>
    </p:spTree>
    <p:extLst>
      <p:ext uri="{BB962C8B-B14F-4D97-AF65-F5344CB8AC3E}">
        <p14:creationId xmlns:p14="http://schemas.microsoft.com/office/powerpoint/2010/main" val="15956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A81FAF-67BD-C8EB-442D-66FC7EF7771C}"/>
              </a:ext>
            </a:extLst>
          </p:cNvPr>
          <p:cNvSpPr/>
          <p:nvPr/>
        </p:nvSpPr>
        <p:spPr>
          <a:xfrm>
            <a:off x="5582286" y="1587461"/>
            <a:ext cx="840294" cy="461665"/>
          </a:xfrm>
          <a:prstGeom prst="rect">
            <a:avLst/>
          </a:prstGeom>
        </p:spPr>
        <p:txBody>
          <a:bodyPr wrap="none">
            <a:spAutoFit/>
          </a:bodyPr>
          <a:lstStyle/>
          <a:p>
            <a:pPr algn="ctr" defTabSz="1219170"/>
            <a:r>
              <a:rPr lang="en-US" sz="2400" b="1" dirty="0" err="1">
                <a:solidFill>
                  <a:srgbClr val="C00000"/>
                </a:solidFill>
                <a:latin typeface="UTM Avo" panose="02040603050506020204" pitchFamily="18" charset="0"/>
              </a:rPr>
              <a:t>Giải</a:t>
            </a:r>
            <a:endParaRPr lang="en-US" sz="2400" b="1" dirty="0">
              <a:solidFill>
                <a:srgbClr val="C00000"/>
              </a:solidFill>
              <a:latin typeface="UTM Avo" panose="020406030505060202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5AA858D-52C1-A81D-55FB-FB10C73DF062}"/>
                  </a:ext>
                </a:extLst>
              </p:cNvPr>
              <p:cNvSpPr/>
              <p:nvPr/>
            </p:nvSpPr>
            <p:spPr>
              <a:xfrm>
                <a:off x="5582286" y="1970759"/>
                <a:ext cx="6063614" cy="4634025"/>
              </a:xfrm>
              <a:prstGeom prst="rect">
                <a:avLst/>
              </a:prstGeom>
            </p:spPr>
            <p:txBody>
              <a:bodyPr wrap="square">
                <a:spAutoFit/>
              </a:bodyPr>
              <a:lstStyle/>
              <a:p>
                <a:pPr algn="just">
                  <a:lnSpc>
                    <a:spcPct val="150000"/>
                  </a:lnSpc>
                  <a:spcBef>
                    <a:spcPts val="800"/>
                  </a:spcBef>
                  <a:spcAft>
                    <a:spcPts val="800"/>
                  </a:spcAft>
                </a:pPr>
                <a14:m>
                  <m:oMath xmlns:m="http://schemas.openxmlformats.org/officeDocument/2006/math">
                    <m:r>
                      <m:rPr>
                        <m:nor/>
                      </m:rPr>
                      <a:rPr lang="vi-VN" sz="2400" i="0" smtClean="0">
                        <a:solidFill>
                          <a:schemeClr val="tx1"/>
                        </a:solidFill>
                        <a:latin typeface="UTM Avo" panose="02040603050506020204" pitchFamily="18" charset="0"/>
                      </a:rPr>
                      <m:t>AC</m:t>
                    </m:r>
                    <m:r>
                      <m:rPr>
                        <m:nor/>
                      </m:rPr>
                      <a:rPr lang="en-US" sz="2400" b="0" i="0" smtClean="0">
                        <a:solidFill>
                          <a:schemeClr val="tx1"/>
                        </a:solidFill>
                        <a:latin typeface="UTM Avo" panose="02040603050506020204" pitchFamily="18" charset="0"/>
                      </a:rPr>
                      <m:t> </m:t>
                    </m:r>
                    <m:r>
                      <m:rPr>
                        <m:nor/>
                      </m:rPr>
                      <a:rPr lang="vi-VN" sz="2400" i="0" smtClean="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smtClean="0">
                        <a:solidFill>
                          <a:schemeClr val="tx1"/>
                        </a:solidFill>
                        <a:latin typeface="UTM Avo" panose="02040603050506020204" pitchFamily="18" charset="0"/>
                      </a:rPr>
                      <m:t>A</m:t>
                    </m:r>
                    <m:r>
                      <m:rPr>
                        <m:nor/>
                      </m:rPr>
                      <a:rPr lang="vi-VN" sz="2400" i="0" smtClean="0">
                        <a:solidFill>
                          <a:schemeClr val="tx1"/>
                        </a:solidFill>
                        <a:latin typeface="UTM Avo" panose="02040603050506020204" pitchFamily="18" charset="0"/>
                      </a:rPr>
                      <m:t>′</m:t>
                    </m:r>
                    <m:r>
                      <m:rPr>
                        <m:nor/>
                      </m:rPr>
                      <a:rPr lang="vi-VN" sz="2400" i="0" smtClean="0">
                        <a:solidFill>
                          <a:schemeClr val="tx1"/>
                        </a:solidFill>
                        <a:latin typeface="UTM Avo" panose="02040603050506020204" pitchFamily="18" charset="0"/>
                      </a:rPr>
                      <m:t>B</m:t>
                    </m:r>
                  </m:oMath>
                </a14:m>
                <a:r>
                  <a:rPr lang="vi-VN" sz="2400" dirty="0">
                    <a:solidFill>
                      <a:schemeClr val="tx1"/>
                    </a:solidFill>
                    <a:latin typeface="UTM Avo" panose="02040603050506020204" pitchFamily="18" charset="0"/>
                  </a:rPr>
                  <a:t> và </a:t>
                </a:r>
                <a14:m>
                  <m:oMath xmlns:m="http://schemas.openxmlformats.org/officeDocument/2006/math">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sSup>
                      <m:sSupPr>
                        <m:ctrlPr>
                          <a:rPr lang="vi-VN"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r>
                      <m:rPr>
                        <m:nor/>
                      </m:rPr>
                      <a:rPr lang="vi-VN" sz="2400" i="0">
                        <a:solidFill>
                          <a:schemeClr val="tx1"/>
                        </a:solidFill>
                        <a:latin typeface="UTM Avo" panose="02040603050506020204" pitchFamily="18" charset="0"/>
                      </a:rPr>
                      <m:t>B</m:t>
                    </m:r>
                    <m:r>
                      <m:rPr>
                        <m:nor/>
                      </m:rPr>
                      <a:rPr lang="en-US" sz="2400" b="0" i="0" smtClean="0">
                        <a:solidFill>
                          <a:schemeClr val="tx1"/>
                        </a:solidFill>
                        <a:latin typeface="UTM Avo" panose="02040603050506020204" pitchFamily="18" charset="0"/>
                      </a:rPr>
                      <m:t> </m:t>
                    </m:r>
                    <m:r>
                      <m:rPr>
                        <m:nor/>
                      </m:rPr>
                      <a:rPr lang="en-US"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AC</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C</m:t>
                    </m:r>
                    <m:r>
                      <m:rPr>
                        <m:nor/>
                      </m:rPr>
                      <a:rPr lang="vi-VN" sz="2400" i="0">
                        <a:solidFill>
                          <a:schemeClr val="tx1"/>
                        </a:solidFill>
                        <a:latin typeface="UTM Avo" panose="02040603050506020204" pitchFamily="18" charset="0"/>
                      </a:rPr>
                      <m:t>′</m:t>
                    </m:r>
                  </m:oMath>
                </a14:m>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r>
                  <a:rPr lang="vi-VN" sz="2400" dirty="0">
                    <a:solidFill>
                      <a:schemeClr val="tx1"/>
                    </a:solidFill>
                    <a:latin typeface="UTM Avo" panose="02040603050506020204" pitchFamily="18" charset="0"/>
                  </a:rPr>
                  <a:t>Xét </a:t>
                </a:r>
                <a14:m>
                  <m:oMath xmlns:m="http://schemas.openxmlformats.org/officeDocument/2006/math">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BC</m:t>
                    </m:r>
                    <m:r>
                      <m:rPr>
                        <m:nor/>
                      </m:rPr>
                      <a:rPr lang="vi-VN"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với </a:t>
                </a:r>
                <a14:m>
                  <m:oMath xmlns:m="http://schemas.openxmlformats.org/officeDocument/2006/math">
                    <m:r>
                      <m:rPr>
                        <m:nor/>
                      </m:rPr>
                      <a:rPr lang="vi-VN" sz="2400" i="0">
                        <a:solidFill>
                          <a:schemeClr val="tx1"/>
                        </a:solidFill>
                        <a:latin typeface="UTM Avo" panose="02040603050506020204" pitchFamily="18" charset="0"/>
                      </a:rPr>
                      <m:t>AC</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A</m:t>
                    </m:r>
                    <m:r>
                      <m:rPr>
                        <m:nor/>
                      </m:rPr>
                      <a:rPr lang="vi-VN" sz="2400" i="0">
                        <a:solidFill>
                          <a:schemeClr val="tx1"/>
                        </a:solidFill>
                        <a:latin typeface="UTM Avo" panose="02040603050506020204" pitchFamily="18" charset="0"/>
                      </a:rPr>
                      <m:t>′</m:t>
                    </m:r>
                    <m:r>
                      <m:rPr>
                        <m:nor/>
                      </m:rPr>
                      <a:rPr lang="vi-VN" sz="2400" i="0">
                        <a:solidFill>
                          <a:schemeClr val="tx1"/>
                        </a:solidFill>
                        <a:latin typeface="UTM Avo" panose="02040603050506020204" pitchFamily="18" charset="0"/>
                      </a:rPr>
                      <m:t>C</m:t>
                    </m:r>
                    <m:r>
                      <m:rPr>
                        <m:nor/>
                      </m:rPr>
                      <a:rPr lang="vi-VN"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có: </a:t>
                </a:r>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14:m>
                  <m:oMathPara xmlns:m="http://schemas.openxmlformats.org/officeDocument/2006/math">
                    <m:oMathParaPr>
                      <m:jc m:val="centerGroup"/>
                    </m:oMathParaPr>
                    <m:oMath xmlns:m="http://schemas.openxmlformats.org/officeDocument/2006/math">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AC</m:t>
                          </m:r>
                        </m:num>
                        <m:den>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den>
                      </m:f>
                      <m:r>
                        <m:rPr>
                          <m:nor/>
                        </m:rPr>
                        <a:rPr lang="vi-VN" sz="240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BA</m:t>
                          </m:r>
                        </m:num>
                        <m:den>
                          <m:r>
                            <m:rPr>
                              <m:nor/>
                            </m:rPr>
                            <a:rPr lang="vi-VN" sz="2400" i="0">
                              <a:solidFill>
                                <a:schemeClr val="tx1"/>
                              </a:solidFill>
                              <a:latin typeface="UTM Avo" panose="02040603050506020204" pitchFamily="18" charset="0"/>
                            </a:rPr>
                            <m:t>B</m:t>
                          </m:r>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den>
                      </m:f>
                      <m:r>
                        <m:rPr>
                          <m:nor/>
                        </m:rPr>
                        <a:rPr lang="vi-VN" sz="2400" i="0">
                          <a:solidFill>
                            <a:schemeClr val="tx1"/>
                          </a:solidFill>
                          <a:latin typeface="UTM Avo" panose="02040603050506020204" pitchFamily="18" charset="0"/>
                        </a:rPr>
                        <m:t>⟺</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2</m:t>
                          </m:r>
                        </m:num>
                        <m:den>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den>
                      </m:f>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solidFill>
                                <a:schemeClr val="tx1"/>
                              </a:solidFill>
                              <a:latin typeface="Cambria Math" panose="02040503050406030204" pitchFamily="18" charset="0"/>
                            </a:rPr>
                          </m:ctrlPr>
                        </m:fPr>
                        <m:num>
                          <m:r>
                            <m:rPr>
                              <m:nor/>
                            </m:rPr>
                            <a:rPr lang="vi-VN" sz="2400" i="0">
                              <a:solidFill>
                                <a:schemeClr val="tx1"/>
                              </a:solidFill>
                              <a:latin typeface="UTM Avo" panose="02040603050506020204" pitchFamily="18" charset="0"/>
                            </a:rPr>
                            <m:t>1,5</m:t>
                          </m:r>
                        </m:num>
                        <m:den>
                          <m:r>
                            <m:rPr>
                              <m:nor/>
                            </m:rPr>
                            <a:rPr lang="vi-VN" sz="2400" i="0">
                              <a:solidFill>
                                <a:schemeClr val="tx1"/>
                              </a:solidFill>
                              <a:latin typeface="UTM Avo" panose="02040603050506020204" pitchFamily="18" charset="0"/>
                            </a:rPr>
                            <m:t>4,5</m:t>
                          </m:r>
                        </m:den>
                      </m:f>
                    </m:oMath>
                  </m:oMathPara>
                </a14:m>
                <a:endParaRPr lang="en-US" sz="2400" i="1" dirty="0">
                  <a:solidFill>
                    <a:schemeClr val="tx1"/>
                  </a:solidFill>
                  <a:latin typeface="Cambria Math" panose="02040503050406030204" pitchFamily="18" charset="0"/>
                </a:endParaRPr>
              </a:p>
              <a:p>
                <a:pPr algn="just">
                  <a:lnSpc>
                    <a:spcPct val="150000"/>
                  </a:lnSpc>
                  <a:spcBef>
                    <a:spcPts val="800"/>
                  </a:spcBef>
                  <a:spcAft>
                    <a:spcPts val="800"/>
                  </a:spcAft>
                </a:pPr>
                <a14:m>
                  <m:oMath xmlns:m="http://schemas.openxmlformats.org/officeDocument/2006/math">
                    <m:r>
                      <m:rPr>
                        <m:nor/>
                      </m:rPr>
                      <a:rPr lang="en-US" sz="2400" i="0">
                        <a:solidFill>
                          <a:schemeClr val="tx1"/>
                        </a:solidFill>
                        <a:latin typeface="UTM Avo" panose="02040603050506020204" pitchFamily="18" charset="0"/>
                      </a:rPr>
                      <m:t>⇒</m:t>
                    </m:r>
                  </m:oMath>
                </a14:m>
                <a:r>
                  <a:rPr lang="vi-VN" sz="2400" dirty="0">
                    <a:solidFill>
                      <a:schemeClr val="tx1"/>
                    </a:solidFill>
                    <a:latin typeface="UTM Avo" panose="02040603050506020204" pitchFamily="18" charset="0"/>
                  </a:rPr>
                  <a:t> </a:t>
                </a:r>
                <a14:m>
                  <m:oMath xmlns:m="http://schemas.openxmlformats.org/officeDocument/2006/math">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A</m:t>
                        </m:r>
                      </m:e>
                      <m:sup>
                        <m:r>
                          <m:rPr>
                            <m:nor/>
                          </m:rPr>
                          <a:rPr lang="vi-VN" sz="2400" i="0">
                            <a:solidFill>
                              <a:schemeClr val="tx1"/>
                            </a:solidFill>
                            <a:latin typeface="UTM Avo" panose="02040603050506020204" pitchFamily="18" charset="0"/>
                          </a:rPr>
                          <m:t>′</m:t>
                        </m:r>
                      </m:sup>
                    </m:sSup>
                    <m:sSup>
                      <m:sSupPr>
                        <m:ctrlPr>
                          <a:rPr lang="en-US" sz="2400" i="1">
                            <a:solidFill>
                              <a:schemeClr val="tx1"/>
                            </a:solidFill>
                            <a:latin typeface="Cambria Math" panose="02040503050406030204" pitchFamily="18" charset="0"/>
                          </a:rPr>
                        </m:ctrlPr>
                      </m:sSupPr>
                      <m:e>
                        <m:r>
                          <m:rPr>
                            <m:nor/>
                          </m:rPr>
                          <a:rPr lang="vi-VN" sz="2400" i="0">
                            <a:solidFill>
                              <a:schemeClr val="tx1"/>
                            </a:solidFill>
                            <a:latin typeface="UTM Avo" panose="02040603050506020204" pitchFamily="18" charset="0"/>
                          </a:rPr>
                          <m:t>C</m:t>
                        </m:r>
                      </m:e>
                      <m:sup>
                        <m:r>
                          <m:rPr>
                            <m:nor/>
                          </m:rPr>
                          <a:rPr lang="vi-VN" sz="2400" i="0">
                            <a:solidFill>
                              <a:schemeClr val="tx1"/>
                            </a:solidFill>
                            <a:latin typeface="UTM Avo" panose="02040603050506020204" pitchFamily="18" charset="0"/>
                          </a:rPr>
                          <m:t>′</m:t>
                        </m:r>
                      </m:sup>
                    </m:sSup>
                    <m:r>
                      <m:rPr>
                        <m:nor/>
                      </m:rPr>
                      <a:rPr lang="en-US" sz="2400" b="0" i="0" smtClean="0">
                        <a:solidFill>
                          <a:schemeClr val="tx1"/>
                        </a:solidFill>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f>
                      <m:fPr>
                        <m:ctrlPr>
                          <a:rPr lang="en-US" sz="2400" i="1">
                            <a:latin typeface="Cambria Math" panose="02040503050406030204" pitchFamily="18" charset="0"/>
                          </a:rPr>
                        </m:ctrlPr>
                      </m:fPr>
                      <m:num>
                        <m:r>
                          <m:rPr>
                            <m:nor/>
                          </m:rPr>
                          <a:rPr lang="en-US" sz="2400" b="0" i="0" smtClean="0">
                            <a:latin typeface="UTM Avo" panose="02040603050506020204" pitchFamily="18" charset="0"/>
                          </a:rPr>
                          <m:t>2 . 4,5</m:t>
                        </m:r>
                      </m:num>
                      <m:den>
                        <m:r>
                          <m:rPr>
                            <m:nor/>
                          </m:rPr>
                          <a:rPr lang="en-US" sz="2400" b="0" i="0" smtClean="0">
                            <a:latin typeface="UTM Avo" panose="02040603050506020204" pitchFamily="18" charset="0"/>
                          </a:rPr>
                          <m:t>1</m:t>
                        </m:r>
                        <m:r>
                          <m:rPr>
                            <m:nor/>
                          </m:rPr>
                          <a:rPr lang="vi-VN" sz="2400">
                            <a:latin typeface="UTM Avo" panose="02040603050506020204" pitchFamily="18" charset="0"/>
                          </a:rPr>
                          <m:t>,5</m:t>
                        </m:r>
                      </m:den>
                    </m:f>
                    <m:r>
                      <m:rPr>
                        <m:nor/>
                      </m:rPr>
                      <a:rPr lang="en-US" sz="2400" b="0" i="0" smtClean="0">
                        <a:latin typeface="Cambria Math" panose="02040503050406030204" pitchFamily="18" charset="0"/>
                      </a:rPr>
                      <m:t> </m:t>
                    </m:r>
                    <m:r>
                      <m:rPr>
                        <m:nor/>
                      </m:rPr>
                      <a:rPr lang="vi-VN" sz="2400" i="0">
                        <a:solidFill>
                          <a:schemeClr val="tx1"/>
                        </a:solidFill>
                        <a:latin typeface="UTM Avo" panose="02040603050506020204" pitchFamily="18" charset="0"/>
                      </a:rPr>
                      <m:t>=</m:t>
                    </m:r>
                    <m:r>
                      <m:rPr>
                        <m:nor/>
                      </m:rPr>
                      <a:rPr lang="en-US" sz="2400" b="0" i="0" smtClean="0">
                        <a:solidFill>
                          <a:schemeClr val="tx1"/>
                        </a:solidFill>
                        <a:latin typeface="UTM Avo" panose="02040603050506020204" pitchFamily="18" charset="0"/>
                      </a:rPr>
                      <m:t>  </m:t>
                    </m:r>
                    <m:r>
                      <m:rPr>
                        <m:nor/>
                      </m:rPr>
                      <a:rPr lang="vi-VN" sz="2400" i="0">
                        <a:solidFill>
                          <a:schemeClr val="tx1"/>
                        </a:solidFill>
                        <a:latin typeface="UTM Avo" panose="02040603050506020204" pitchFamily="18" charset="0"/>
                      </a:rPr>
                      <m:t>6</m:t>
                    </m:r>
                  </m:oMath>
                </a14:m>
                <a:r>
                  <a:rPr lang="vi-VN" sz="2400" dirty="0">
                    <a:solidFill>
                      <a:schemeClr val="tx1"/>
                    </a:solidFill>
                    <a:latin typeface="UTM Avo" panose="02040603050506020204" pitchFamily="18" charset="0"/>
                  </a:rPr>
                  <a:t> m.</a:t>
                </a:r>
                <a:endParaRPr lang="en-US" sz="2400" dirty="0">
                  <a:solidFill>
                    <a:schemeClr val="tx1"/>
                  </a:solidFill>
                  <a:latin typeface="UTM Avo" panose="02040603050506020204" pitchFamily="18" charset="0"/>
                </a:endParaRPr>
              </a:p>
              <a:p>
                <a:pPr algn="just">
                  <a:lnSpc>
                    <a:spcPct val="150000"/>
                  </a:lnSpc>
                  <a:spcBef>
                    <a:spcPts val="800"/>
                  </a:spcBef>
                  <a:spcAft>
                    <a:spcPts val="800"/>
                  </a:spcAft>
                </a:pPr>
                <a:r>
                  <a:rPr lang="vi-VN" sz="2400" dirty="0">
                    <a:solidFill>
                      <a:schemeClr val="tx1"/>
                    </a:solidFill>
                    <a:latin typeface="UTM Avo" panose="02040603050506020204" pitchFamily="18" charset="0"/>
                  </a:rPr>
                  <a:t>Vậy </a:t>
                </a:r>
                <a:r>
                  <a:rPr lang="en-US" sz="2400" dirty="0">
                    <a:latin typeface="UTM Avo" panose="02040603050506020204" pitchFamily="18" charset="0"/>
                  </a:rPr>
                  <a:t>chi</a:t>
                </a:r>
                <a14:m>
                  <m:oMath xmlns:m="http://schemas.openxmlformats.org/officeDocument/2006/math">
                    <m:r>
                      <m:rPr>
                        <m:nor/>
                      </m:rPr>
                      <a:rPr lang="en-US" sz="2400">
                        <a:latin typeface="UTM Avo" panose="02040603050506020204" pitchFamily="18" charset="0"/>
                      </a:rPr>
                      <m:t>ề</m:t>
                    </m:r>
                    <m:r>
                      <m:rPr>
                        <m:nor/>
                      </m:rPr>
                      <a:rPr lang="en-US" sz="2400">
                        <a:latin typeface="UTM Avo" panose="02040603050506020204" pitchFamily="18" charset="0"/>
                      </a:rPr>
                      <m:t>u</m:t>
                    </m:r>
                    <m:r>
                      <m:rPr>
                        <m:nor/>
                      </m:rPr>
                      <a:rPr lang="en-US" sz="2400">
                        <a:latin typeface="UTM Avo" panose="02040603050506020204" pitchFamily="18" charset="0"/>
                      </a:rPr>
                      <m:t> </m:t>
                    </m:r>
                    <m:r>
                      <m:rPr>
                        <m:nor/>
                      </m:rPr>
                      <a:rPr lang="en-US" sz="2400">
                        <a:latin typeface="UTM Avo" panose="02040603050506020204" pitchFamily="18" charset="0"/>
                      </a:rPr>
                      <m:t>cao</m:t>
                    </m:r>
                    <m:r>
                      <m:rPr>
                        <m:nor/>
                      </m:rPr>
                      <a:rPr lang="en-US" sz="2400">
                        <a:latin typeface="UTM Avo" panose="02040603050506020204" pitchFamily="18" charset="0"/>
                      </a:rPr>
                      <m:t> </m:t>
                    </m:r>
                    <m:r>
                      <m:rPr>
                        <m:nor/>
                      </m:rPr>
                      <a:rPr lang="en-US" sz="2400">
                        <a:latin typeface="UTM Avo" panose="02040603050506020204" pitchFamily="18" charset="0"/>
                      </a:rPr>
                      <m:t>c</m:t>
                    </m:r>
                    <m:r>
                      <m:rPr>
                        <m:nor/>
                      </m:rPr>
                      <a:rPr lang="en-US" sz="2400">
                        <a:latin typeface="UTM Avo" panose="02040603050506020204" pitchFamily="18" charset="0"/>
                      </a:rPr>
                      <m:t>ủ</m:t>
                    </m:r>
                    <m:r>
                      <m:rPr>
                        <m:nor/>
                      </m:rPr>
                      <a:rPr lang="en-US" sz="2400">
                        <a:latin typeface="UTM Avo" panose="02040603050506020204" pitchFamily="18" charset="0"/>
                      </a:rPr>
                      <m:t>a</m:t>
                    </m:r>
                    <m:r>
                      <m:rPr>
                        <m:nor/>
                      </m:rPr>
                      <a:rPr lang="en-US" sz="2400">
                        <a:latin typeface="UTM Avo" panose="02040603050506020204" pitchFamily="18" charset="0"/>
                      </a:rPr>
                      <m:t> </m:t>
                    </m:r>
                    <m:r>
                      <m:rPr>
                        <m:nor/>
                      </m:rPr>
                      <a:rPr lang="en-US" sz="2400">
                        <a:latin typeface="UTM Avo" panose="02040603050506020204" pitchFamily="18" charset="0"/>
                      </a:rPr>
                      <m:t>c</m:t>
                    </m:r>
                    <m:r>
                      <m:rPr>
                        <m:nor/>
                      </m:rPr>
                      <a:rPr lang="en-US" sz="2400">
                        <a:latin typeface="UTM Avo" panose="02040603050506020204" pitchFamily="18" charset="0"/>
                      </a:rPr>
                      <m:t>â</m:t>
                    </m:r>
                    <m:r>
                      <m:rPr>
                        <m:nor/>
                      </m:rPr>
                      <a:rPr lang="en-US" sz="2400">
                        <a:latin typeface="UTM Avo" panose="02040603050506020204" pitchFamily="18" charset="0"/>
                      </a:rPr>
                      <m:t>y</m:t>
                    </m:r>
                    <m:r>
                      <m:rPr>
                        <m:nor/>
                      </m:rPr>
                      <a:rPr lang="en-US" sz="2400">
                        <a:latin typeface="UTM Avo" panose="02040603050506020204" pitchFamily="18" charset="0"/>
                      </a:rPr>
                      <m:t> </m:t>
                    </m:r>
                    <m:r>
                      <m:rPr>
                        <m:nor/>
                      </m:rPr>
                      <a:rPr lang="en-US" sz="2400">
                        <a:latin typeface="UTM Avo" panose="02040603050506020204" pitchFamily="18" charset="0"/>
                      </a:rPr>
                      <m:t>l</m:t>
                    </m:r>
                    <m:r>
                      <m:rPr>
                        <m:nor/>
                      </m:rPr>
                      <a:rPr lang="en-US" sz="2400">
                        <a:latin typeface="UTM Avo" panose="02040603050506020204" pitchFamily="18" charset="0"/>
                      </a:rPr>
                      <m:t>à </m:t>
                    </m:r>
                    <m:r>
                      <m:rPr>
                        <m:nor/>
                      </m:rPr>
                      <a:rPr lang="vi-VN" sz="2400">
                        <a:latin typeface="UTM Avo" panose="02040603050506020204" pitchFamily="18" charset="0"/>
                      </a:rPr>
                      <m:t>6</m:t>
                    </m:r>
                    <m:r>
                      <m:rPr>
                        <m:nor/>
                      </m:rPr>
                      <a:rPr lang="en-US" sz="2400">
                        <a:latin typeface="UTM Avo" panose="02040603050506020204" pitchFamily="18" charset="0"/>
                      </a:rPr>
                      <m:t> </m:t>
                    </m:r>
                    <m:r>
                      <m:rPr>
                        <m:nor/>
                      </m:rPr>
                      <a:rPr lang="vi-VN" sz="2400">
                        <a:latin typeface="UTM Avo" panose="02040603050506020204" pitchFamily="18" charset="0"/>
                      </a:rPr>
                      <m:t>m</m:t>
                    </m:r>
                  </m:oMath>
                </a14:m>
                <a:r>
                  <a:rPr lang="vi-VN" sz="2400" dirty="0">
                    <a:solidFill>
                      <a:schemeClr val="tx1"/>
                    </a:solidFill>
                    <a:latin typeface="UTM Avo" panose="02040603050506020204" pitchFamily="18" charset="0"/>
                  </a:rPr>
                  <a:t>.</a:t>
                </a:r>
                <a:endParaRPr lang="en-US" sz="2400" dirty="0">
                  <a:solidFill>
                    <a:schemeClr val="tx1"/>
                  </a:solidFill>
                  <a:latin typeface="UTM Avo" panose="02040603050506020204" pitchFamily="18" charset="0"/>
                </a:endParaRPr>
              </a:p>
            </p:txBody>
          </p:sp>
        </mc:Choice>
        <mc:Fallback xmlns="">
          <p:sp>
            <p:nvSpPr>
              <p:cNvPr id="6" name="Rectangle 5">
                <a:extLst>
                  <a:ext uri="{FF2B5EF4-FFF2-40B4-BE49-F238E27FC236}">
                    <a16:creationId xmlns:a16="http://schemas.microsoft.com/office/drawing/2014/main" id="{B5AA858D-52C1-A81D-55FB-FB10C73DF062}"/>
                  </a:ext>
                </a:extLst>
              </p:cNvPr>
              <p:cNvSpPr>
                <a:spLocks noRot="1" noChangeAspect="1" noMove="1" noResize="1" noEditPoints="1" noAdjustHandles="1" noChangeArrowheads="1" noChangeShapeType="1" noTextEdit="1"/>
              </p:cNvSpPr>
              <p:nvPr/>
            </p:nvSpPr>
            <p:spPr>
              <a:xfrm>
                <a:off x="5582286" y="1970759"/>
                <a:ext cx="6063614" cy="4634025"/>
              </a:xfrm>
              <a:prstGeom prst="rect">
                <a:avLst/>
              </a:prstGeom>
              <a:blipFill>
                <a:blip r:embed="rId3"/>
                <a:stretch>
                  <a:fillRect l="-1610" b="-263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425F589-BE35-806C-7D0C-F5421AF0E49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1225015" y="2209916"/>
            <a:ext cx="3597732" cy="4155713"/>
          </a:xfrm>
          <a:prstGeom prst="rect">
            <a:avLst/>
          </a:prstGeom>
        </p:spPr>
      </p:pic>
    </p:spTree>
    <p:extLst>
      <p:ext uri="{BB962C8B-B14F-4D97-AF65-F5344CB8AC3E}">
        <p14:creationId xmlns:p14="http://schemas.microsoft.com/office/powerpoint/2010/main" val="12019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B409311-9C94-17DA-7945-0002F2737083}"/>
              </a:ext>
            </a:extLst>
          </p:cNvPr>
          <p:cNvGrpSpPr/>
          <p:nvPr/>
        </p:nvGrpSpPr>
        <p:grpSpPr>
          <a:xfrm>
            <a:off x="1625754" y="4216197"/>
            <a:ext cx="4381769" cy="2349703"/>
            <a:chOff x="1435254" y="4190797"/>
            <a:chExt cx="4381769" cy="2349703"/>
          </a:xfrm>
        </p:grpSpPr>
        <p:grpSp>
          <p:nvGrpSpPr>
            <p:cNvPr id="13" name="Group 3">
              <a:extLst>
                <a:ext uri="{FF2B5EF4-FFF2-40B4-BE49-F238E27FC236}">
                  <a16:creationId xmlns:a16="http://schemas.microsoft.com/office/drawing/2014/main" id="{EE60CA5B-72DD-D89D-EDEE-EDCFC59C067C}"/>
                </a:ext>
              </a:extLst>
            </p:cNvPr>
            <p:cNvGrpSpPr/>
            <p:nvPr/>
          </p:nvGrpSpPr>
          <p:grpSpPr>
            <a:xfrm>
              <a:off x="1435254" y="4190797"/>
              <a:ext cx="4381769" cy="2349703"/>
              <a:chOff x="-3810" y="0"/>
              <a:chExt cx="3189543" cy="3444242"/>
            </a:xfrm>
            <a:solidFill>
              <a:srgbClr val="AA6FCF">
                <a:lumMod val="40000"/>
                <a:lumOff val="60000"/>
              </a:srgbClr>
            </a:solidFill>
          </p:grpSpPr>
          <p:sp>
            <p:nvSpPr>
              <p:cNvPr id="15" name="Freeform 4">
                <a:extLst>
                  <a:ext uri="{FF2B5EF4-FFF2-40B4-BE49-F238E27FC236}">
                    <a16:creationId xmlns:a16="http://schemas.microsoft.com/office/drawing/2014/main" id="{9DC5D91B-1F83-B40F-855A-FEDB5412E070}"/>
                  </a:ext>
                </a:extLst>
              </p:cNvPr>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16" name="Freeform 5">
                <a:extLst>
                  <a:ext uri="{FF2B5EF4-FFF2-40B4-BE49-F238E27FC236}">
                    <a16:creationId xmlns:a16="http://schemas.microsoft.com/office/drawing/2014/main" id="{B3E5E425-549A-851F-FB7C-55D13F3622C6}"/>
                  </a:ext>
                </a:extLst>
              </p:cNvPr>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14" name="Rectangle 13">
              <a:extLst>
                <a:ext uri="{FF2B5EF4-FFF2-40B4-BE49-F238E27FC236}">
                  <a16:creationId xmlns:a16="http://schemas.microsoft.com/office/drawing/2014/main" id="{74AA3031-6D5C-7046-20FA-B40500CED8F4}"/>
                </a:ext>
              </a:extLst>
            </p:cNvPr>
            <p:cNvSpPr/>
            <p:nvPr/>
          </p:nvSpPr>
          <p:spPr>
            <a:xfrm>
              <a:off x="1447955" y="4494286"/>
              <a:ext cx="4369068" cy="1685654"/>
            </a:xfrm>
            <a:prstGeom prst="rect">
              <a:avLst/>
            </a:prstGeom>
            <a:no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kern="0" dirty="0">
                  <a:solidFill>
                    <a:prstClr val="black"/>
                  </a:solidFill>
                  <a:latin typeface="UTM Avo" panose="02040603050506020204" pitchFamily="18" charset="0"/>
                  <a:cs typeface="Times New Roman" panose="02020603050405020304" pitchFamily="18" charset="0"/>
                  <a:sym typeface="Arial"/>
                </a:rPr>
                <a:t>Chuẩn bị trước </a:t>
              </a:r>
            </a:p>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b="1" kern="0" dirty="0">
                  <a:solidFill>
                    <a:prstClr val="black"/>
                  </a:solidFill>
                  <a:latin typeface="UTM Avo" panose="02040603050506020204" pitchFamily="18" charset="0"/>
                  <a:cs typeface="Times New Roman" panose="02020603050405020304" pitchFamily="18" charset="0"/>
                  <a:sym typeface="Arial"/>
                </a:rPr>
                <a:t>Bài 1: </a:t>
              </a:r>
              <a:r>
                <a:rPr lang="en-US" sz="2400" b="1" kern="0" dirty="0" err="1">
                  <a:solidFill>
                    <a:prstClr val="black"/>
                  </a:solidFill>
                  <a:latin typeface="UTM Avo" panose="02040603050506020204" pitchFamily="18" charset="0"/>
                  <a:cs typeface="Times New Roman" panose="02020603050405020304" pitchFamily="18" charset="0"/>
                  <a:sym typeface="Arial"/>
                </a:rPr>
                <a:t>Định</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lí</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Thalès</a:t>
              </a:r>
              <a:r>
                <a:rPr lang="en-US" sz="2400" b="1" kern="0" dirty="0">
                  <a:solidFill>
                    <a:prstClr val="black"/>
                  </a:solidFill>
                  <a:latin typeface="UTM Avo" panose="02040603050506020204" pitchFamily="18" charset="0"/>
                  <a:cs typeface="Times New Roman" panose="02020603050405020304" pitchFamily="18" charset="0"/>
                  <a:sym typeface="Arial"/>
                </a:rPr>
                <a:t> </a:t>
              </a:r>
              <a:r>
                <a:rPr lang="en-US" sz="2400" b="1" kern="0" dirty="0" err="1">
                  <a:solidFill>
                    <a:prstClr val="black"/>
                  </a:solidFill>
                  <a:latin typeface="UTM Avo" panose="02040603050506020204" pitchFamily="18" charset="0"/>
                  <a:cs typeface="Times New Roman" panose="02020603050405020304" pitchFamily="18" charset="0"/>
                  <a:sym typeface="Arial"/>
                </a:rPr>
                <a:t>trong</a:t>
              </a:r>
              <a:r>
                <a:rPr lang="en-US" sz="2400" b="1" kern="0" dirty="0">
                  <a:solidFill>
                    <a:prstClr val="black"/>
                  </a:solidFill>
                  <a:latin typeface="UTM Avo" panose="02040603050506020204" pitchFamily="18" charset="0"/>
                  <a:cs typeface="Times New Roman" panose="02020603050405020304" pitchFamily="18" charset="0"/>
                  <a:sym typeface="Arial"/>
                </a:rPr>
                <a:t> tam </a:t>
              </a:r>
              <a:r>
                <a:rPr lang="en-US" sz="2400" b="1" kern="0" dirty="0" err="1">
                  <a:solidFill>
                    <a:prstClr val="black"/>
                  </a:solidFill>
                  <a:latin typeface="UTM Avo" panose="02040603050506020204" pitchFamily="18" charset="0"/>
                  <a:cs typeface="Times New Roman" panose="02020603050405020304" pitchFamily="18" charset="0"/>
                  <a:sym typeface="Arial"/>
                </a:rPr>
                <a:t>giác</a:t>
              </a:r>
              <a:r>
                <a:rPr lang="en-US" sz="2400" b="1" kern="0" dirty="0">
                  <a:solidFill>
                    <a:prstClr val="black"/>
                  </a:solidFill>
                  <a:latin typeface="UTM Avo" panose="02040603050506020204" pitchFamily="18" charset="0"/>
                  <a:cs typeface="Times New Roman" panose="02020603050405020304" pitchFamily="18" charset="0"/>
                  <a:sym typeface="Arial"/>
                </a:rPr>
                <a:t> – </a:t>
              </a:r>
              <a:r>
                <a:rPr lang="en-US" sz="2400" b="1" kern="0" dirty="0" err="1">
                  <a:solidFill>
                    <a:prstClr val="black"/>
                  </a:solidFill>
                  <a:latin typeface="UTM Avo" panose="02040603050506020204" pitchFamily="18" charset="0"/>
                  <a:cs typeface="Times New Roman" panose="02020603050405020304" pitchFamily="18" charset="0"/>
                  <a:sym typeface="Arial"/>
                </a:rPr>
                <a:t>Tiết</a:t>
              </a:r>
              <a:r>
                <a:rPr lang="en-US" sz="2400" b="1" kern="0" dirty="0">
                  <a:solidFill>
                    <a:prstClr val="black"/>
                  </a:solidFill>
                  <a:latin typeface="UTM Avo" panose="02040603050506020204" pitchFamily="18" charset="0"/>
                  <a:cs typeface="Times New Roman" panose="02020603050405020304" pitchFamily="18" charset="0"/>
                  <a:sym typeface="Arial"/>
                </a:rPr>
                <a:t> 2</a:t>
              </a:r>
              <a:endParaRPr lang="pt-BR" sz="2400" b="1" kern="0" dirty="0">
                <a:solidFill>
                  <a:prstClr val="black"/>
                </a:solidFill>
                <a:latin typeface="UTM Avo" panose="02040603050506020204" pitchFamily="18" charset="0"/>
                <a:cs typeface="Times New Roman" panose="02020603050405020304" pitchFamily="18" charset="0"/>
                <a:sym typeface="Arial"/>
              </a:endParaRPr>
            </a:p>
          </p:txBody>
        </p:sp>
      </p:grpSp>
      <p:grpSp>
        <p:nvGrpSpPr>
          <p:cNvPr id="18" name="Group 17">
            <a:extLst>
              <a:ext uri="{FF2B5EF4-FFF2-40B4-BE49-F238E27FC236}">
                <a16:creationId xmlns:a16="http://schemas.microsoft.com/office/drawing/2014/main" id="{38F28CAC-DF97-B262-92C8-6CA791F2C896}"/>
              </a:ext>
            </a:extLst>
          </p:cNvPr>
          <p:cNvGrpSpPr/>
          <p:nvPr/>
        </p:nvGrpSpPr>
        <p:grpSpPr>
          <a:xfrm>
            <a:off x="328090" y="2184788"/>
            <a:ext cx="3515495" cy="1845439"/>
            <a:chOff x="890039" y="2287044"/>
            <a:chExt cx="3515495" cy="1845439"/>
          </a:xfrm>
        </p:grpSpPr>
        <p:grpSp>
          <p:nvGrpSpPr>
            <p:cNvPr id="3" name="Group 3">
              <a:extLst>
                <a:ext uri="{FF2B5EF4-FFF2-40B4-BE49-F238E27FC236}">
                  <a16:creationId xmlns:a16="http://schemas.microsoft.com/office/drawing/2014/main" id="{CEBEE19B-18C1-E18A-99C3-96170E1FBBDE}"/>
                </a:ext>
              </a:extLst>
            </p:cNvPr>
            <p:cNvGrpSpPr/>
            <p:nvPr/>
          </p:nvGrpSpPr>
          <p:grpSpPr>
            <a:xfrm>
              <a:off x="890039" y="2287044"/>
              <a:ext cx="3515495" cy="1845439"/>
              <a:chOff x="-3810" y="0"/>
              <a:chExt cx="3189543" cy="3100688"/>
            </a:xfrm>
            <a:solidFill>
              <a:srgbClr val="AA6FCF">
                <a:lumMod val="40000"/>
                <a:lumOff val="60000"/>
              </a:srgbClr>
            </a:solidFill>
          </p:grpSpPr>
          <p:sp>
            <p:nvSpPr>
              <p:cNvPr id="5" name="Freeform 4">
                <a:extLst>
                  <a:ext uri="{FF2B5EF4-FFF2-40B4-BE49-F238E27FC236}">
                    <a16:creationId xmlns:a16="http://schemas.microsoft.com/office/drawing/2014/main" id="{6049FE6E-8940-C5CC-B99D-C8B892060CCF}"/>
                  </a:ext>
                </a:extLst>
              </p:cNvPr>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6" name="Freeform 5">
                <a:extLst>
                  <a:ext uri="{FF2B5EF4-FFF2-40B4-BE49-F238E27FC236}">
                    <a16:creationId xmlns:a16="http://schemas.microsoft.com/office/drawing/2014/main" id="{4C714C3F-16F7-4ADC-97EC-0A3D278C6B34}"/>
                  </a:ext>
                </a:extLst>
              </p:cNvPr>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4" name="Rectangle 3">
              <a:extLst>
                <a:ext uri="{FF2B5EF4-FFF2-40B4-BE49-F238E27FC236}">
                  <a16:creationId xmlns:a16="http://schemas.microsoft.com/office/drawing/2014/main" id="{FB10D245-54E7-3F40-EED8-5E36DC03E9A5}"/>
                </a:ext>
              </a:extLst>
            </p:cNvPr>
            <p:cNvSpPr/>
            <p:nvPr/>
          </p:nvSpPr>
          <p:spPr>
            <a:xfrm>
              <a:off x="1009767" y="2648840"/>
              <a:ext cx="3274639" cy="1121846"/>
            </a:xfrm>
            <a:prstGeom prst="rect">
              <a:avLst/>
            </a:prstGeom>
            <a:solidFill>
              <a:srgbClr val="F7F7F7"/>
            </a:solid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kumimoji="0" lang="pt-BR" sz="2400" b="0" i="0" u="none" strike="noStrike" kern="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Ghi nhớ kiến thức trong bài </a:t>
              </a:r>
            </a:p>
          </p:txBody>
        </p:sp>
      </p:grpSp>
      <p:grpSp>
        <p:nvGrpSpPr>
          <p:cNvPr id="17" name="Group 16">
            <a:extLst>
              <a:ext uri="{FF2B5EF4-FFF2-40B4-BE49-F238E27FC236}">
                <a16:creationId xmlns:a16="http://schemas.microsoft.com/office/drawing/2014/main" id="{C18C5F51-38FB-1476-9462-52B37CB0E129}"/>
              </a:ext>
            </a:extLst>
          </p:cNvPr>
          <p:cNvGrpSpPr/>
          <p:nvPr/>
        </p:nvGrpSpPr>
        <p:grpSpPr>
          <a:xfrm>
            <a:off x="4130649" y="2175961"/>
            <a:ext cx="3930702" cy="1863091"/>
            <a:chOff x="5683198" y="2278218"/>
            <a:chExt cx="3930702" cy="1863091"/>
          </a:xfrm>
        </p:grpSpPr>
        <p:grpSp>
          <p:nvGrpSpPr>
            <p:cNvPr id="8" name="Group 3">
              <a:extLst>
                <a:ext uri="{FF2B5EF4-FFF2-40B4-BE49-F238E27FC236}">
                  <a16:creationId xmlns:a16="http://schemas.microsoft.com/office/drawing/2014/main" id="{63A93A25-B93E-491D-15DC-88B78F639105}"/>
                </a:ext>
              </a:extLst>
            </p:cNvPr>
            <p:cNvGrpSpPr/>
            <p:nvPr/>
          </p:nvGrpSpPr>
          <p:grpSpPr>
            <a:xfrm>
              <a:off x="5683198" y="2278218"/>
              <a:ext cx="3930702" cy="1863091"/>
              <a:chOff x="-3810" y="-1"/>
              <a:chExt cx="3189543" cy="3657863"/>
            </a:xfrm>
            <a:solidFill>
              <a:srgbClr val="AA6FCF">
                <a:lumMod val="40000"/>
                <a:lumOff val="60000"/>
              </a:srgbClr>
            </a:solidFill>
          </p:grpSpPr>
          <p:sp>
            <p:nvSpPr>
              <p:cNvPr id="10" name="Freeform 4">
                <a:extLst>
                  <a:ext uri="{FF2B5EF4-FFF2-40B4-BE49-F238E27FC236}">
                    <a16:creationId xmlns:a16="http://schemas.microsoft.com/office/drawing/2014/main" id="{691BFE2B-5372-E517-8500-4F3E04F16459}"/>
                  </a:ext>
                </a:extLst>
              </p:cNvPr>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7F7F7"/>
              </a:solidFill>
              <a:ln w="25400" cap="flat" cmpd="sng" algn="ctr">
                <a:solidFill>
                  <a:srgbClr val="798C87"/>
                </a:solidFill>
                <a:prstDash val="solid"/>
              </a:ln>
              <a:effectLst/>
            </p:spPr>
          </p:sp>
          <p:sp>
            <p:nvSpPr>
              <p:cNvPr id="11" name="Freeform 5">
                <a:extLst>
                  <a:ext uri="{FF2B5EF4-FFF2-40B4-BE49-F238E27FC236}">
                    <a16:creationId xmlns:a16="http://schemas.microsoft.com/office/drawing/2014/main" id="{2E35E34D-560F-C31C-C278-72ACCC1FE9A3}"/>
                  </a:ext>
                </a:extLst>
              </p:cNvPr>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F7F7F7"/>
              </a:solidFill>
              <a:ln w="25400" cap="flat" cmpd="sng" algn="ctr">
                <a:solidFill>
                  <a:srgbClr val="798C87"/>
                </a:solidFill>
                <a:prstDash val="solid"/>
              </a:ln>
              <a:effectLst/>
            </p:spPr>
          </p:sp>
        </p:grpSp>
        <p:sp>
          <p:nvSpPr>
            <p:cNvPr id="9" name="Rectangle 8">
              <a:extLst>
                <a:ext uri="{FF2B5EF4-FFF2-40B4-BE49-F238E27FC236}">
                  <a16:creationId xmlns:a16="http://schemas.microsoft.com/office/drawing/2014/main" id="{9CD1C6A3-546D-113A-F364-8E809CB7CE7A}"/>
                </a:ext>
              </a:extLst>
            </p:cNvPr>
            <p:cNvSpPr/>
            <p:nvPr/>
          </p:nvSpPr>
          <p:spPr>
            <a:xfrm>
              <a:off x="6067354" y="2648840"/>
              <a:ext cx="3160822" cy="1121846"/>
            </a:xfrm>
            <a:prstGeom prst="rect">
              <a:avLst/>
            </a:prstGeom>
            <a:solidFill>
              <a:srgbClr val="F7F7F7"/>
            </a:solid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400"/>
                </a:spcBef>
                <a:spcAft>
                  <a:spcPts val="400"/>
                </a:spcAft>
                <a:buClrTx/>
                <a:buSzTx/>
                <a:buFont typeface="Arial"/>
                <a:buNone/>
                <a:tabLst/>
                <a:defRPr/>
              </a:pPr>
              <a:r>
                <a:rPr kumimoji="0" lang="pt-BR" sz="2400" b="0" i="0" u="none" strike="noStrike" kern="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Hoàn thành các bài tập trong SBT </a:t>
              </a:r>
            </a:p>
          </p:txBody>
        </p:sp>
      </p:grpSp>
      <p:sp>
        <p:nvSpPr>
          <p:cNvPr id="22" name="Google Shape;514;p27">
            <a:extLst>
              <a:ext uri="{FF2B5EF4-FFF2-40B4-BE49-F238E27FC236}">
                <a16:creationId xmlns:a16="http://schemas.microsoft.com/office/drawing/2014/main" id="{5D075C02-3E9D-AABD-AB07-1AD53277F0A6}"/>
              </a:ext>
            </a:extLst>
          </p:cNvPr>
          <p:cNvSpPr/>
          <p:nvPr/>
        </p:nvSpPr>
        <p:spPr>
          <a:xfrm rot="20736067" flipH="1">
            <a:off x="5414725" y="5288268"/>
            <a:ext cx="1156707" cy="1224752"/>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rgbClr val="A67E5B"/>
          </a:solidFill>
          <a:ln>
            <a:noFill/>
          </a:ln>
          <a:effectLst>
            <a:outerShdw dist="38100" dir="1020000" algn="bl" rotWithShape="0">
              <a:srgbClr val="014040"/>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565;p27">
            <a:extLst>
              <a:ext uri="{FF2B5EF4-FFF2-40B4-BE49-F238E27FC236}">
                <a16:creationId xmlns:a16="http://schemas.microsoft.com/office/drawing/2014/main" id="{B371D4F9-312A-A65C-A12F-0DB3BAA4743D}"/>
              </a:ext>
            </a:extLst>
          </p:cNvPr>
          <p:cNvSpPr/>
          <p:nvPr/>
        </p:nvSpPr>
        <p:spPr>
          <a:xfrm rot="13708316">
            <a:off x="59303" y="1770759"/>
            <a:ext cx="777031" cy="1080611"/>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rgbClr val="798C87"/>
          </a:solidFill>
          <a:ln>
            <a:noFill/>
          </a:ln>
          <a:effectLst>
            <a:outerShdw dist="38100" dir="2820000" algn="bl" rotWithShape="0">
              <a:srgbClr val="014040"/>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5796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8EE1F8-7D43-4ADF-258A-1424CC49D4C1}"/>
              </a:ext>
            </a:extLst>
          </p:cNvPr>
          <p:cNvSpPr/>
          <p:nvPr/>
        </p:nvSpPr>
        <p:spPr>
          <a:xfrm>
            <a:off x="436170" y="2591078"/>
            <a:ext cx="6448525" cy="1675843"/>
          </a:xfrm>
          <a:prstGeom prst="rect">
            <a:avLst/>
          </a:prstGeom>
        </p:spPr>
        <p:txBody>
          <a:bodyPr wrap="square">
            <a:spAutoFit/>
          </a:bodyPr>
          <a:lstStyle/>
          <a:p>
            <a:pPr algn="just">
              <a:lnSpc>
                <a:spcPct val="150000"/>
              </a:lnSpc>
            </a:pPr>
            <a:r>
              <a:rPr lang="vi-VN" sz="2400" kern="100" dirty="0">
                <a:latin typeface="UTM Avo" panose="02040603050506020204" pitchFamily="18" charset="0"/>
                <a:ea typeface="Calibri" panose="020F0502020204030204" pitchFamily="34" charset="0"/>
                <a:cs typeface="Times New Roman" panose="02020603050405020304" pitchFamily="18" charset="0"/>
              </a:rPr>
              <a:t>Bác Dư muốn cắt một thanh sắt (Hình 1) thành năm phần bằng nhau như bác lại không có thước để đo.</a:t>
            </a:r>
          </a:p>
        </p:txBody>
      </p:sp>
      <p:grpSp>
        <p:nvGrpSpPr>
          <p:cNvPr id="3" name="Group 2">
            <a:extLst>
              <a:ext uri="{FF2B5EF4-FFF2-40B4-BE49-F238E27FC236}">
                <a16:creationId xmlns:a16="http://schemas.microsoft.com/office/drawing/2014/main" id="{9E0A3F45-9798-D749-E520-C0EC4FE6F862}"/>
              </a:ext>
            </a:extLst>
          </p:cNvPr>
          <p:cNvGrpSpPr/>
          <p:nvPr/>
        </p:nvGrpSpPr>
        <p:grpSpPr>
          <a:xfrm>
            <a:off x="436170" y="4428404"/>
            <a:ext cx="5966353" cy="1121846"/>
            <a:chOff x="621891" y="3190675"/>
            <a:chExt cx="4474765" cy="841385"/>
          </a:xfrm>
        </p:grpSpPr>
        <p:sp>
          <p:nvSpPr>
            <p:cNvPr id="4" name="Rectangle 3">
              <a:extLst>
                <a:ext uri="{FF2B5EF4-FFF2-40B4-BE49-F238E27FC236}">
                  <a16:creationId xmlns:a16="http://schemas.microsoft.com/office/drawing/2014/main" id="{2F2B3C6D-FE29-F680-2D55-4BBCE044B8F3}"/>
                </a:ext>
              </a:extLst>
            </p:cNvPr>
            <p:cNvSpPr/>
            <p:nvPr/>
          </p:nvSpPr>
          <p:spPr>
            <a:xfrm>
              <a:off x="1164380" y="3190675"/>
              <a:ext cx="3932276" cy="841385"/>
            </a:xfrm>
            <a:prstGeom prst="rect">
              <a:avLst/>
            </a:prstGeom>
          </p:spPr>
          <p:txBody>
            <a:bodyPr wrap="square">
              <a:spAutoFit/>
            </a:bodyPr>
            <a:lstStyle/>
            <a:p>
              <a:pPr algn="just">
                <a:lnSpc>
                  <a:spcPct val="150000"/>
                </a:lnSpc>
              </a:pPr>
              <a:r>
                <a:rPr lang="vi-VN" sz="2400" i="1" kern="100" dirty="0">
                  <a:latin typeface="UTM Avo" panose="02040603050506020204" pitchFamily="18" charset="0"/>
                  <a:cs typeface="Times New Roman" panose="02020603050405020304" pitchFamily="18" charset="0"/>
                </a:rPr>
                <a:t>Bác Dư có thể thực hiện điều đó bằng cách nào?</a:t>
              </a:r>
            </a:p>
          </p:txBody>
        </p:sp>
        <p:pic>
          <p:nvPicPr>
            <p:cNvPr id="5" name="Picture 4">
              <a:extLst>
                <a:ext uri="{FF2B5EF4-FFF2-40B4-BE49-F238E27FC236}">
                  <a16:creationId xmlns:a16="http://schemas.microsoft.com/office/drawing/2014/main" id="{9B2B0FB2-2B3F-EF21-26EE-3EC4D5119392}"/>
                </a:ext>
              </a:extLst>
            </p:cNvPr>
            <p:cNvPicPr>
              <a:picLocks noChangeAspect="1"/>
            </p:cNvPicPr>
            <p:nvPr/>
          </p:nvPicPr>
          <p:blipFill>
            <a:blip r:embed="rId3"/>
            <a:stretch>
              <a:fillRect/>
            </a:stretch>
          </p:blipFill>
          <p:spPr>
            <a:xfrm>
              <a:off x="621891" y="3414729"/>
              <a:ext cx="512509" cy="521387"/>
            </a:xfrm>
            <a:prstGeom prst="rect">
              <a:avLst/>
            </a:prstGeom>
          </p:spPr>
        </p:pic>
      </p:grpSp>
      <p:pic>
        <p:nvPicPr>
          <p:cNvPr id="6" name="Picture 5">
            <a:extLst>
              <a:ext uri="{FF2B5EF4-FFF2-40B4-BE49-F238E27FC236}">
                <a16:creationId xmlns:a16="http://schemas.microsoft.com/office/drawing/2014/main" id="{5D4AFC12-9628-0F62-1074-D9E47DF45E77}"/>
              </a:ext>
            </a:extLst>
          </p:cNvPr>
          <p:cNvPicPr>
            <a:picLocks noChangeAspect="1"/>
          </p:cNvPicPr>
          <p:nvPr/>
        </p:nvPicPr>
        <p:blipFill>
          <a:blip r:embed="rId4"/>
          <a:stretch>
            <a:fillRect/>
          </a:stretch>
        </p:blipFill>
        <p:spPr>
          <a:xfrm>
            <a:off x="7621969" y="2431708"/>
            <a:ext cx="3689185" cy="2472213"/>
          </a:xfrm>
          <a:prstGeom prst="rect">
            <a:avLst/>
          </a:prstGeom>
        </p:spPr>
      </p:pic>
      <p:sp>
        <p:nvSpPr>
          <p:cNvPr id="8" name="TextBox 7">
            <a:extLst>
              <a:ext uri="{FF2B5EF4-FFF2-40B4-BE49-F238E27FC236}">
                <a16:creationId xmlns:a16="http://schemas.microsoft.com/office/drawing/2014/main" id="{B5F50B7C-D3DF-BE21-1510-29280F90229D}"/>
              </a:ext>
            </a:extLst>
          </p:cNvPr>
          <p:cNvSpPr txBox="1"/>
          <p:nvPr/>
        </p:nvSpPr>
        <p:spPr>
          <a:xfrm>
            <a:off x="8914767" y="5088585"/>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1</a:t>
            </a:r>
            <a:r>
              <a:rPr lang="en-US" sz="2400" dirty="0">
                <a:latin typeface="UTM Avo" panose="02040603050506020204" pitchFamily="18" charset="0"/>
              </a:rPr>
              <a:t> </a:t>
            </a:r>
          </a:p>
        </p:txBody>
      </p:sp>
    </p:spTree>
    <p:extLst>
      <p:ext uri="{BB962C8B-B14F-4D97-AF65-F5344CB8AC3E}">
        <p14:creationId xmlns:p14="http://schemas.microsoft.com/office/powerpoint/2010/main" val="42102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D16F85-061A-8E13-D361-B147A3E06C02}"/>
              </a:ext>
            </a:extLst>
          </p:cNvPr>
          <p:cNvGrpSpPr/>
          <p:nvPr/>
        </p:nvGrpSpPr>
        <p:grpSpPr>
          <a:xfrm>
            <a:off x="4727728" y="2992430"/>
            <a:ext cx="2736543" cy="1558939"/>
            <a:chOff x="309542" y="967667"/>
            <a:chExt cx="2878585" cy="1558939"/>
          </a:xfrm>
        </p:grpSpPr>
        <p:pic>
          <p:nvPicPr>
            <p:cNvPr id="6" name="Picture 5">
              <a:hlinkClick r:id="rId3"/>
              <a:extLst>
                <a:ext uri="{FF2B5EF4-FFF2-40B4-BE49-F238E27FC236}">
                  <a16:creationId xmlns:a16="http://schemas.microsoft.com/office/drawing/2014/main" id="{AE58371E-995C-3077-BA65-DD942E56B8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C15F6E8E-D152-92B0-34C5-960179A18A05}"/>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40848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11;p39">
            <a:extLst>
              <a:ext uri="{FF2B5EF4-FFF2-40B4-BE49-F238E27FC236}">
                <a16:creationId xmlns:a16="http://schemas.microsoft.com/office/drawing/2014/main" id="{9718484B-A0C2-CDE7-99BD-02C138AAB15B}"/>
              </a:ext>
            </a:extLst>
          </p:cNvPr>
          <p:cNvSpPr txBox="1">
            <a:spLocks/>
          </p:cNvSpPr>
          <p:nvPr/>
        </p:nvSpPr>
        <p:spPr>
          <a:xfrm>
            <a:off x="951000" y="1813322"/>
            <a:ext cx="10290000" cy="69760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C00000"/>
                </a:solidFill>
                <a:latin typeface="UTM Avo" panose="02040603050506020204" pitchFamily="18" charset="0"/>
              </a:rPr>
              <a:t>NỘI DUNG BÀI HỌC</a:t>
            </a:r>
          </a:p>
        </p:txBody>
      </p:sp>
      <p:sp>
        <p:nvSpPr>
          <p:cNvPr id="3" name="Google Shape;914;p39">
            <a:extLst>
              <a:ext uri="{FF2B5EF4-FFF2-40B4-BE49-F238E27FC236}">
                <a16:creationId xmlns:a16="http://schemas.microsoft.com/office/drawing/2014/main" id="{1918FD6E-4EB0-75BE-42AE-A11AE16E0520}"/>
              </a:ext>
            </a:extLst>
          </p:cNvPr>
          <p:cNvSpPr txBox="1">
            <a:spLocks/>
          </p:cNvSpPr>
          <p:nvPr/>
        </p:nvSpPr>
        <p:spPr>
          <a:xfrm>
            <a:off x="623239" y="2920094"/>
            <a:ext cx="857313" cy="855136"/>
          </a:xfrm>
          <a:prstGeom prst="ellipse">
            <a:avLst/>
          </a:prstGeom>
          <a:ln w="5715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UTM Avo" panose="02040603050506020204" pitchFamily="18" charset="0"/>
              </a:rPr>
              <a:t>I</a:t>
            </a:r>
          </a:p>
        </p:txBody>
      </p:sp>
      <p:sp>
        <p:nvSpPr>
          <p:cNvPr id="4" name="Rectangle 3">
            <a:extLst>
              <a:ext uri="{FF2B5EF4-FFF2-40B4-BE49-F238E27FC236}">
                <a16:creationId xmlns:a16="http://schemas.microsoft.com/office/drawing/2014/main" id="{BE40C6A6-0031-7930-2C3E-7D47D24ACEC8}"/>
              </a:ext>
            </a:extLst>
          </p:cNvPr>
          <p:cNvSpPr/>
          <p:nvPr/>
        </p:nvSpPr>
        <p:spPr>
          <a:xfrm>
            <a:off x="1561802" y="3075825"/>
            <a:ext cx="3999862" cy="584775"/>
          </a:xfrm>
          <a:prstGeom prst="rect">
            <a:avLst/>
          </a:prstGeom>
        </p:spPr>
        <p:txBody>
          <a:bodyPr wrap="square">
            <a:spAutoFit/>
          </a:bodyPr>
          <a:lstStyle/>
          <a:p>
            <a:pPr lvl="0">
              <a:buClr>
                <a:srgbClr val="014040"/>
              </a:buClr>
              <a:buSzPts val="4600"/>
            </a:pPr>
            <a:r>
              <a:rPr lang="en-US" sz="3200" b="1" dirty="0" err="1">
                <a:latin typeface="UTM Avo" panose="02040603050506020204" pitchFamily="18" charset="0"/>
                <a:sym typeface="DM Sans SemiBold"/>
              </a:rPr>
              <a:t>Đoạn</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thẳng</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tỉ</a:t>
            </a:r>
            <a:r>
              <a:rPr lang="en-US" sz="3200" b="1" dirty="0">
                <a:latin typeface="UTM Avo" panose="02040603050506020204" pitchFamily="18" charset="0"/>
                <a:sym typeface="DM Sans SemiBold"/>
              </a:rPr>
              <a:t> </a:t>
            </a:r>
            <a:r>
              <a:rPr lang="en-US" sz="3200" b="1" dirty="0" err="1">
                <a:latin typeface="UTM Avo" panose="02040603050506020204" pitchFamily="18" charset="0"/>
                <a:sym typeface="DM Sans SemiBold"/>
              </a:rPr>
              <a:t>lệ</a:t>
            </a:r>
            <a:endParaRPr lang="en" sz="3200" b="1" dirty="0">
              <a:latin typeface="UTM Avo" panose="02040603050506020204" pitchFamily="18" charset="0"/>
              <a:sym typeface="DM Sans SemiBold"/>
            </a:endParaRPr>
          </a:p>
        </p:txBody>
      </p:sp>
      <p:sp>
        <p:nvSpPr>
          <p:cNvPr id="5" name="Rectangle 4">
            <a:extLst>
              <a:ext uri="{FF2B5EF4-FFF2-40B4-BE49-F238E27FC236}">
                <a16:creationId xmlns:a16="http://schemas.microsoft.com/office/drawing/2014/main" id="{5E187B32-B922-1C97-2AC1-73468232EB69}"/>
              </a:ext>
            </a:extLst>
          </p:cNvPr>
          <p:cNvSpPr/>
          <p:nvPr/>
        </p:nvSpPr>
        <p:spPr>
          <a:xfrm>
            <a:off x="1581053" y="4209632"/>
            <a:ext cx="6488528" cy="735138"/>
          </a:xfrm>
          <a:prstGeom prst="rect">
            <a:avLst/>
          </a:prstGeom>
        </p:spPr>
        <p:txBody>
          <a:bodyPr wrap="square">
            <a:spAutoFit/>
          </a:bodyPr>
          <a:lstStyle/>
          <a:p>
            <a:pPr lvl="0" algn="just">
              <a:lnSpc>
                <a:spcPct val="150000"/>
              </a:lnSpc>
              <a:buClr>
                <a:srgbClr val="014040"/>
              </a:buClr>
              <a:buSzPts val="4600"/>
            </a:pPr>
            <a:r>
              <a:rPr lang="vi-VN" sz="3200" b="1" dirty="0">
                <a:latin typeface="UTM Avo" panose="02040603050506020204" pitchFamily="18" charset="0"/>
                <a:sym typeface="DM Sans SemiBold"/>
              </a:rPr>
              <a:t>Định lí Thalès trong tam giác</a:t>
            </a:r>
            <a:endParaRPr lang="en" sz="3200" b="1" dirty="0">
              <a:latin typeface="UTM Avo" panose="02040603050506020204" pitchFamily="18" charset="0"/>
              <a:sym typeface="DM Sans SemiBold"/>
            </a:endParaRPr>
          </a:p>
        </p:txBody>
      </p:sp>
      <p:sp>
        <p:nvSpPr>
          <p:cNvPr id="6" name="Google Shape;914;p39">
            <a:extLst>
              <a:ext uri="{FF2B5EF4-FFF2-40B4-BE49-F238E27FC236}">
                <a16:creationId xmlns:a16="http://schemas.microsoft.com/office/drawing/2014/main" id="{848755DA-E572-5B93-EED7-A52FE1F8976F}"/>
              </a:ext>
            </a:extLst>
          </p:cNvPr>
          <p:cNvSpPr txBox="1">
            <a:spLocks/>
          </p:cNvSpPr>
          <p:nvPr/>
        </p:nvSpPr>
        <p:spPr>
          <a:xfrm>
            <a:off x="623239" y="4149633"/>
            <a:ext cx="857313" cy="855136"/>
          </a:xfrm>
          <a:prstGeom prst="ellipse">
            <a:avLst/>
          </a:prstGeom>
          <a:ln w="5715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UTM Avo" panose="02040603050506020204" pitchFamily="18" charset="0"/>
              </a:rPr>
              <a:t>II</a:t>
            </a:r>
          </a:p>
        </p:txBody>
      </p:sp>
    </p:spTree>
    <p:extLst>
      <p:ext uri="{BB962C8B-B14F-4D97-AF65-F5344CB8AC3E}">
        <p14:creationId xmlns:p14="http://schemas.microsoft.com/office/powerpoint/2010/main" val="6647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Google Shape;997;p41">
            <a:extLst>
              <a:ext uri="{FF2B5EF4-FFF2-40B4-BE49-F238E27FC236}">
                <a16:creationId xmlns:a16="http://schemas.microsoft.com/office/drawing/2014/main" id="{D321B37B-14B0-8349-BF89-1E194074343D}"/>
              </a:ext>
            </a:extLst>
          </p:cNvPr>
          <p:cNvSpPr txBox="1">
            <a:spLocks/>
          </p:cNvSpPr>
          <p:nvPr/>
        </p:nvSpPr>
        <p:spPr>
          <a:xfrm>
            <a:off x="0" y="3492271"/>
            <a:ext cx="8223852" cy="163679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b="1" dirty="0">
                <a:latin typeface="UTM Avo" panose="02040603050506020204" pitchFamily="18" charset="0"/>
              </a:rPr>
              <a:t>ĐOẠN THẲNG TỈ LỆ</a:t>
            </a:r>
          </a:p>
        </p:txBody>
      </p:sp>
      <p:sp>
        <p:nvSpPr>
          <p:cNvPr id="19" name="Google Shape;998;p41">
            <a:extLst>
              <a:ext uri="{FF2B5EF4-FFF2-40B4-BE49-F238E27FC236}">
                <a16:creationId xmlns:a16="http://schemas.microsoft.com/office/drawing/2014/main" id="{5FAC188C-6B7B-3C52-6857-471713524C56}"/>
              </a:ext>
            </a:extLst>
          </p:cNvPr>
          <p:cNvSpPr txBox="1">
            <a:spLocks/>
          </p:cNvSpPr>
          <p:nvPr/>
        </p:nvSpPr>
        <p:spPr>
          <a:xfrm>
            <a:off x="3376210" y="2104452"/>
            <a:ext cx="1471431" cy="1387819"/>
          </a:xfrm>
          <a:prstGeom prst="ellipse">
            <a:avLst/>
          </a:prstGeom>
          <a:ln w="76200">
            <a:solidFill>
              <a:srgbClr val="798C87"/>
            </a:solidFill>
          </a:ln>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dirty="0">
                <a:latin typeface="UTM Avo" panose="02040603050506020204" pitchFamily="18" charset="0"/>
              </a:rPr>
              <a:t>I</a:t>
            </a:r>
          </a:p>
        </p:txBody>
      </p:sp>
    </p:spTree>
    <p:extLst>
      <p:ext uri="{BB962C8B-B14F-4D97-AF65-F5344CB8AC3E}">
        <p14:creationId xmlns:p14="http://schemas.microsoft.com/office/powerpoint/2010/main" val="3124015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64361-3F3C-9C9C-AD64-10858F95564B}"/>
              </a:ext>
            </a:extLst>
          </p:cNvPr>
          <p:cNvPicPr>
            <a:picLocks noChangeAspect="1"/>
          </p:cNvPicPr>
          <p:nvPr/>
        </p:nvPicPr>
        <p:blipFill>
          <a:blip r:embed="rId3"/>
          <a:stretch>
            <a:fillRect/>
          </a:stretch>
        </p:blipFill>
        <p:spPr>
          <a:xfrm>
            <a:off x="5403912" y="5775953"/>
            <a:ext cx="1350456" cy="491092"/>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CA2AFF-38F7-D195-1777-31A948ED626D}"/>
                  </a:ext>
                </a:extLst>
              </p:cNvPr>
              <p:cNvSpPr/>
              <p:nvPr/>
            </p:nvSpPr>
            <p:spPr>
              <a:xfrm>
                <a:off x="562589" y="1801706"/>
                <a:ext cx="10040721" cy="1092800"/>
              </a:xfrm>
              <a:prstGeom prst="rect">
                <a:avLst/>
              </a:prstGeom>
            </p:spPr>
            <p:txBody>
              <a:bodyPr wrap="square">
                <a:spAutoFit/>
              </a:bodyPr>
              <a:lstStyle/>
              <a:p>
                <a:pPr algn="just">
                  <a:spcBef>
                    <a:spcPts val="800"/>
                  </a:spcBef>
                  <a:spcAft>
                    <a:spcPts val="800"/>
                  </a:spcAft>
                  <a:buClr>
                    <a:srgbClr val="C00000"/>
                  </a:buClr>
                  <a:defRPr/>
                </a:pPr>
                <a:r>
                  <a:rPr lang="en-US" sz="2400" b="1" kern="0" dirty="0">
                    <a:solidFill>
                      <a:srgbClr val="C00000"/>
                    </a:solidFill>
                    <a:latin typeface="UTM Avo" panose="02040603050506020204" pitchFamily="18" charset="0"/>
                    <a:ea typeface="Dotum" panose="020B0600000101010101" pitchFamily="34" charset="-127"/>
                    <a:cs typeface="Times New Roman" panose="02020603050405020304" pitchFamily="18" charset="0"/>
                    <a:sym typeface="Arial"/>
                  </a:rPr>
                  <a:t>HĐ1:</a:t>
                </a:r>
                <a:r>
                  <a:rPr lang="en-US" sz="2400" kern="0" dirty="0">
                    <a:solidFill>
                      <a:srgbClr val="F7F7F7">
                        <a:lumMod val="10000"/>
                      </a:srgbClr>
                    </a:solidFill>
                    <a:latin typeface="UTM Avo" panose="02040603050506020204" pitchFamily="18" charset="0"/>
                    <a:ea typeface="Dotum" panose="020B0600000101010101" pitchFamily="34" charset="-127"/>
                    <a:cs typeface="Times New Roman" panose="02020603050405020304" pitchFamily="18" charset="0"/>
                    <a:sym typeface="Arial"/>
                  </a:rPr>
                  <a:t> </a:t>
                </a:r>
                <a:r>
                  <a:rPr lang="en-US" sz="2400" kern="0" dirty="0">
                    <a:solidFill>
                      <a:srgbClr val="000000"/>
                    </a:solidFill>
                    <a:latin typeface="UTM Avo" panose="02040603050506020204" pitchFamily="18" charset="0"/>
                    <a:cs typeface="Arial"/>
                    <a:sym typeface="Arial"/>
                  </a:rPr>
                  <a:t>Cho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thẳng</a:t>
                </a:r>
                <a:r>
                  <a:rPr lang="en-US" sz="2400" kern="0" dirty="0">
                    <a:solidFill>
                      <a:srgbClr val="000000"/>
                    </a:solidFill>
                    <a:latin typeface="UTM Avo" panose="02040603050506020204" pitchFamily="18" charset="0"/>
                    <a:cs typeface="Arial"/>
                    <a:sym typeface="Arial"/>
                  </a:rPr>
                  <a:t> </a:t>
                </a:r>
                <a14:m>
                  <m:oMath xmlns:m="http://schemas.openxmlformats.org/officeDocument/2006/math">
                    <m:r>
                      <m:rPr>
                        <m:nor/>
                      </m:rPr>
                      <a:rPr lang="en-US" sz="2400" i="0" kern="0">
                        <a:solidFill>
                          <a:srgbClr val="000000"/>
                        </a:solidFill>
                        <a:latin typeface="UTM Avo" panose="02040603050506020204" pitchFamily="18" charset="0"/>
                        <a:cs typeface="Arial"/>
                        <a:sym typeface="Arial"/>
                      </a:rPr>
                      <m:t>AB</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2 </m:t>
                    </m:r>
                    <m:r>
                      <m:rPr>
                        <m:nor/>
                      </m:rPr>
                      <a:rPr lang="en-US" sz="2400" i="0" kern="0">
                        <a:solidFill>
                          <a:srgbClr val="000000"/>
                        </a:solidFill>
                        <a:latin typeface="UTM Avo" panose="02040603050506020204" pitchFamily="18" charset="0"/>
                        <a:cs typeface="Arial"/>
                        <a:sym typeface="Arial"/>
                      </a:rPr>
                      <m:t>cm</m:t>
                    </m:r>
                    <m:r>
                      <m:rPr>
                        <m:nor/>
                      </m:rPr>
                      <a:rPr lang="en-US" sz="2400" i="0" ker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CD</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3 </m:t>
                    </m:r>
                    <m:r>
                      <m:rPr>
                        <m:nor/>
                      </m:rPr>
                      <a:rPr lang="en-US" sz="2400" i="0" kern="0">
                        <a:solidFill>
                          <a:srgbClr val="000000"/>
                        </a:solidFill>
                        <a:latin typeface="UTM Avo" panose="02040603050506020204" pitchFamily="18" charset="0"/>
                        <a:cs typeface="Arial"/>
                        <a:sym typeface="Arial"/>
                      </a:rPr>
                      <m:t>cm</m:t>
                    </m:r>
                  </m:oMath>
                </a14:m>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thẳng</a:t>
                </a:r>
                <a:r>
                  <a:rPr lang="en-US" sz="2400" kern="0" dirty="0">
                    <a:solidFill>
                      <a:srgbClr val="000000"/>
                    </a:solidFill>
                    <a:latin typeface="UTM Avo" panose="02040603050506020204" pitchFamily="18" charset="0"/>
                    <a:cs typeface="Arial"/>
                    <a:sym typeface="Arial"/>
                  </a:rPr>
                  <a:t> </a:t>
                </a:r>
                <a14:m>
                  <m:oMath xmlns:m="http://schemas.openxmlformats.org/officeDocument/2006/math">
                    <m:r>
                      <m:rPr>
                        <m:nor/>
                      </m:rPr>
                      <a:rPr lang="en-US" sz="2400" i="0" kern="0">
                        <a:solidFill>
                          <a:srgbClr val="000000"/>
                        </a:solidFill>
                        <a:latin typeface="UTM Avo" panose="02040603050506020204" pitchFamily="18" charset="0"/>
                        <a:cs typeface="Arial"/>
                        <a:sym typeface="Arial"/>
                      </a:rPr>
                      <m:t>MN</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4 </m:t>
                    </m:r>
                    <m:r>
                      <m:rPr>
                        <m:nor/>
                      </m:rPr>
                      <a:rPr lang="en-US" sz="2400" i="0" kern="0">
                        <a:solidFill>
                          <a:srgbClr val="000000"/>
                        </a:solidFill>
                        <a:latin typeface="UTM Avo" panose="02040603050506020204" pitchFamily="18" charset="0"/>
                        <a:cs typeface="Arial"/>
                        <a:sym typeface="Arial"/>
                      </a:rPr>
                      <m:t>cm</m:t>
                    </m:r>
                    <m:r>
                      <m:rPr>
                        <m:nor/>
                      </m:rPr>
                      <a:rPr lang="en-US" sz="2400" i="0" ker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PQ</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r>
                      <m:rPr>
                        <m:nor/>
                      </m:rPr>
                      <a:rPr lang="en-US" sz="2400" i="0" kern="0">
                        <a:solidFill>
                          <a:srgbClr val="000000"/>
                        </a:solidFill>
                        <a:latin typeface="UTM Avo" panose="02040603050506020204" pitchFamily="18" charset="0"/>
                        <a:cs typeface="Arial"/>
                        <a:sym typeface="Arial"/>
                      </a:rPr>
                      <m:t>6 </m:t>
                    </m:r>
                    <m:r>
                      <m:rPr>
                        <m:nor/>
                      </m:rPr>
                      <a:rPr lang="en-US" sz="2400" i="0" kern="0">
                        <a:solidFill>
                          <a:srgbClr val="000000"/>
                        </a:solidFill>
                        <a:latin typeface="UTM Avo" panose="02040603050506020204" pitchFamily="18" charset="0"/>
                        <a:cs typeface="Arial"/>
                        <a:sym typeface="Arial"/>
                      </a:rPr>
                      <m:t>cm</m:t>
                    </m:r>
                  </m:oMath>
                </a14:m>
                <a:r>
                  <a:rPr lang="en-US" sz="2400" kern="0" dirty="0">
                    <a:solidFill>
                      <a:srgbClr val="000000"/>
                    </a:solidFill>
                    <a:latin typeface="UTM Avo" panose="02040603050506020204" pitchFamily="18" charset="0"/>
                    <a:cs typeface="Arial"/>
                    <a:sym typeface="Arial"/>
                  </a:rPr>
                  <a:t>. So </a:t>
                </a:r>
                <a:r>
                  <a:rPr lang="en-US" sz="2400" kern="0" dirty="0" err="1">
                    <a:solidFill>
                      <a:srgbClr val="000000"/>
                    </a:solidFill>
                    <a:latin typeface="UTM Avo" panose="02040603050506020204" pitchFamily="18" charset="0"/>
                    <a:cs typeface="Arial"/>
                    <a:sym typeface="Arial"/>
                  </a:rPr>
                  <a:t>sánh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hai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tỉ</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số</a:t>
                </a:r>
                <a:r>
                  <a:rPr lang="en-US" sz="2400" kern="0" dirty="0">
                    <a:solidFill>
                      <a:srgbClr val="000000"/>
                    </a:solidFill>
                    <a:latin typeface="UTM Avo" panose="02040603050506020204" pitchFamily="18" charset="0"/>
                    <a:cs typeface="Arial"/>
                    <a:sym typeface="Arial"/>
                  </a:rPr>
                  <a:t>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en-US" sz="2400" kern="0">
                            <a:solidFill>
                              <a:srgbClr val="000000"/>
                            </a:solidFill>
                            <a:latin typeface="UTM Avo" panose="02040603050506020204" pitchFamily="18" charset="0"/>
                            <a:cs typeface="Arial"/>
                            <a:sym typeface="Arial"/>
                          </a:rPr>
                          <m:t>AB</m:t>
                        </m:r>
                      </m:num>
                      <m:den>
                        <m:r>
                          <m:rPr>
                            <m:nor/>
                          </m:rPr>
                          <a:rPr lang="en-US" sz="2400" kern="0">
                            <a:solidFill>
                              <a:srgbClr val="000000"/>
                            </a:solidFill>
                            <a:latin typeface="UTM Avo" panose="02040603050506020204" pitchFamily="18" charset="0"/>
                            <a:cs typeface="Arial"/>
                            <a:sym typeface="Arial"/>
                          </a:rPr>
                          <m:t>CD</m:t>
                        </m:r>
                      </m:den>
                    </m:f>
                    <m:r>
                      <m:rPr>
                        <m:nor/>
                      </m:rPr>
                      <a:rPr lang="en-US" sz="2400" kern="0">
                        <a:solidFill>
                          <a:srgbClr val="000000"/>
                        </a:solidFill>
                        <a:latin typeface="UTM Avo" panose="02040603050506020204" pitchFamily="18" charset="0"/>
                        <a:cs typeface="Arial"/>
                        <a:sym typeface="Arial"/>
                      </a:rPr>
                      <m:t>,</m:t>
                    </m:r>
                    <m:f>
                      <m:fPr>
                        <m:ctrlPr>
                          <a:rPr lang="en-US" sz="2400" i="1" kern="0">
                            <a:solidFill>
                              <a:srgbClr val="000000"/>
                            </a:solidFill>
                            <a:latin typeface="Cambria Math" panose="02040503050406030204" pitchFamily="18" charset="0"/>
                            <a:cs typeface="Arial"/>
                            <a:sym typeface="Arial"/>
                          </a:rPr>
                        </m:ctrlPr>
                      </m:fPr>
                      <m:num>
                        <m:r>
                          <m:rPr>
                            <m:nor/>
                          </m:rPr>
                          <a:rPr lang="en-US" sz="2400" kern="0">
                            <a:solidFill>
                              <a:srgbClr val="000000"/>
                            </a:solidFill>
                            <a:latin typeface="UTM Avo" panose="02040603050506020204" pitchFamily="18" charset="0"/>
                            <a:cs typeface="Arial"/>
                            <a:sym typeface="Arial"/>
                          </a:rPr>
                          <m:t>MN</m:t>
                        </m:r>
                      </m:num>
                      <m:den>
                        <m:r>
                          <m:rPr>
                            <m:nor/>
                          </m:rPr>
                          <a:rPr lang="en-US" sz="2400" kern="0">
                            <a:solidFill>
                              <a:srgbClr val="000000"/>
                            </a:solidFill>
                            <a:latin typeface="UTM Avo" panose="02040603050506020204" pitchFamily="18" charset="0"/>
                            <a:cs typeface="Arial"/>
                            <a:sym typeface="Arial"/>
                          </a:rPr>
                          <m:t>PQ</m:t>
                        </m:r>
                      </m:den>
                    </m:f>
                    <m:r>
                      <m:rPr>
                        <m:nor/>
                      </m:rPr>
                      <a:rPr lang="en-US" sz="2400" kern="0">
                        <a:solidFill>
                          <a:srgbClr val="000000"/>
                        </a:solidFill>
                        <a:latin typeface="UTM Avo" panose="02040603050506020204" pitchFamily="18" charset="0"/>
                        <a:cs typeface="Arial"/>
                        <a:sym typeface="Arial"/>
                      </a:rPr>
                      <m:t>.</m:t>
                    </m:r>
                  </m:oMath>
                </a14:m>
                <a:endParaRPr lang="en-US" sz="2400" kern="0" dirty="0">
                  <a:solidFill>
                    <a:srgbClr val="000000"/>
                  </a:solidFill>
                  <a:latin typeface="UTM Avo" panose="02040603050506020204" pitchFamily="18" charset="0"/>
                  <a:cs typeface="Arial"/>
                  <a:sym typeface="Arial"/>
                </a:endParaRPr>
              </a:p>
            </p:txBody>
          </p:sp>
        </mc:Choice>
        <mc:Fallback xmlns="">
          <p:sp>
            <p:nvSpPr>
              <p:cNvPr id="4" name="Rectangle 3">
                <a:extLst>
                  <a:ext uri="{FF2B5EF4-FFF2-40B4-BE49-F238E27FC236}">
                    <a16:creationId xmlns:a16="http://schemas.microsoft.com/office/drawing/2014/main" id="{B7CA2AFF-38F7-D195-1777-31A948ED626D}"/>
                  </a:ext>
                </a:extLst>
              </p:cNvPr>
              <p:cNvSpPr>
                <a:spLocks noRot="1" noChangeAspect="1" noMove="1" noResize="1" noEditPoints="1" noAdjustHandles="1" noChangeArrowheads="1" noChangeShapeType="1" noTextEdit="1"/>
              </p:cNvSpPr>
              <p:nvPr/>
            </p:nvSpPr>
            <p:spPr>
              <a:xfrm>
                <a:off x="562589" y="1801706"/>
                <a:ext cx="10040721" cy="1092800"/>
              </a:xfrm>
              <a:prstGeom prst="rect">
                <a:avLst/>
              </a:prstGeom>
              <a:blipFill>
                <a:blip r:embed="rId4"/>
                <a:stretch>
                  <a:fillRect l="-911" t="-5028" r="-971" b="-167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A914EC4-A95C-574D-2C4A-F44A9ABE5179}"/>
              </a:ext>
            </a:extLst>
          </p:cNvPr>
          <p:cNvSpPr/>
          <p:nvPr/>
        </p:nvSpPr>
        <p:spPr>
          <a:xfrm>
            <a:off x="5675852" y="3140484"/>
            <a:ext cx="840295" cy="461665"/>
          </a:xfrm>
          <a:prstGeom prst="rect">
            <a:avLst/>
          </a:prstGeom>
        </p:spPr>
        <p:txBody>
          <a:bodyPr wrap="none">
            <a:spAutoFit/>
          </a:bodyPr>
          <a:lstStyle/>
          <a:p>
            <a:pPr algn="ctr">
              <a:buFont typeface="Arial"/>
              <a:buNone/>
              <a:defRPr/>
            </a:pPr>
            <a:r>
              <a:rPr lang="en-US" sz="2400" b="1" dirty="0">
                <a:solidFill>
                  <a:srgbClr val="011C26">
                    <a:lumMod val="90000"/>
                    <a:lumOff val="10000"/>
                  </a:srgbClr>
                </a:solidFill>
                <a:latin typeface="UTM Avo" panose="02040603050506020204" pitchFamily="18" charset="0"/>
                <a:cs typeface="Arial"/>
                <a:sym typeface="Arial"/>
              </a:rPr>
              <a:t>Giải</a:t>
            </a:r>
            <a:endParaRPr lang="en-US" sz="2400" b="1" dirty="0">
              <a:solidFill>
                <a:srgbClr val="011C26">
                  <a:lumMod val="90000"/>
                  <a:lumOff val="10000"/>
                </a:srgbClr>
              </a:solidFill>
              <a:cs typeface="Arial"/>
              <a:sym typeface="Aria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EA1AC02-C145-865E-99E1-1C96CA5D6342}"/>
                  </a:ext>
                </a:extLst>
              </p:cNvPr>
              <p:cNvSpPr/>
              <p:nvPr/>
            </p:nvSpPr>
            <p:spPr>
              <a:xfrm>
                <a:off x="3048000" y="3805518"/>
                <a:ext cx="6096000" cy="1563698"/>
              </a:xfrm>
              <a:prstGeom prst="rect">
                <a:avLst/>
              </a:prstGeom>
            </p:spPr>
            <p:txBody>
              <a:bodyPr>
                <a:spAutoFit/>
              </a:bodyPr>
              <a:lstStyle/>
              <a:p>
                <a:pPr algn="just">
                  <a:spcBef>
                    <a:spcPts val="800"/>
                  </a:spcBef>
                  <a:spcAft>
                    <a:spcPts val="800"/>
                  </a:spcAft>
                  <a:buClr>
                    <a:srgbClr val="000000"/>
                  </a:buClr>
                  <a:buFont typeface="Arial"/>
                  <a:buNone/>
                </a:pPr>
                <a:r>
                  <a:rPr lang="vi-VN" sz="2400" kern="0" dirty="0">
                    <a:solidFill>
                      <a:srgbClr val="000000"/>
                    </a:solidFill>
                    <a:latin typeface="UTM Avo" panose="02040603050506020204" pitchFamily="18" charset="0"/>
                    <a:cs typeface="Arial"/>
                    <a:sym typeface="Arial"/>
                  </a:rPr>
                  <a:t>Ta có: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kern="0">
                            <a:solidFill>
                              <a:srgbClr val="000000"/>
                            </a:solidFill>
                            <a:latin typeface="UTM Avo" panose="02040603050506020204" pitchFamily="18" charset="0"/>
                            <a:cs typeface="Arial"/>
                            <a:sym typeface="Arial"/>
                          </a:rPr>
                          <m:t>AB</m:t>
                        </m:r>
                      </m:num>
                      <m:den>
                        <m:r>
                          <m:rPr>
                            <m:nor/>
                          </m:rPr>
                          <a:rPr lang="vi-VN" sz="2400" kern="0">
                            <a:solidFill>
                              <a:srgbClr val="000000"/>
                            </a:solidFill>
                            <a:latin typeface="UTM Avo" panose="02040603050506020204" pitchFamily="18" charset="0"/>
                            <a:cs typeface="Arial"/>
                            <a:sym typeface="Arial"/>
                          </a:rPr>
                          <m:t>CD</m:t>
                        </m:r>
                      </m:den>
                    </m:f>
                    <m:r>
                      <m:rPr>
                        <m:nor/>
                      </m:rPr>
                      <a:rPr lang="en-US" sz="2400" b="0" i="0" kern="0" smtClean="0">
                        <a:solidFill>
                          <a:srgbClr val="000000"/>
                        </a:solidFill>
                        <a:latin typeface="UTM Avo" panose="02040603050506020204" pitchFamily="18" charset="0"/>
                        <a:cs typeface="Arial"/>
                        <a:sym typeface="Arial"/>
                      </a:rPr>
                      <m:t> </m:t>
                    </m:r>
                    <m:r>
                      <m:rPr>
                        <m:nor/>
                      </m:rPr>
                      <a:rPr lang="vi-VN" sz="2400" kern="0">
                        <a:solidFill>
                          <a:srgbClr val="000000"/>
                        </a:solidFill>
                        <a:latin typeface="UTM Avo" panose="02040603050506020204" pitchFamily="18" charset="0"/>
                        <a:cs typeface="Arial"/>
                        <a:sym typeface="Arial"/>
                      </a:rPr>
                      <m:t>=</m:t>
                    </m:r>
                    <m:r>
                      <a:rPr lang="en-US" sz="2400" b="0" i="0" kern="0" smtClean="0">
                        <a:solidFill>
                          <a:srgbClr val="000000"/>
                        </a:solidFill>
                        <a:latin typeface="Cambria Math" panose="0204050305040603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kern="0">
                            <a:solidFill>
                              <a:srgbClr val="000000"/>
                            </a:solidFill>
                            <a:latin typeface="UTM Avo" panose="02040603050506020204" pitchFamily="18" charset="0"/>
                            <a:cs typeface="Arial"/>
                            <a:sym typeface="Arial"/>
                          </a:rPr>
                          <m:t>2</m:t>
                        </m:r>
                      </m:num>
                      <m:den>
                        <m:r>
                          <m:rPr>
                            <m:nor/>
                          </m:rPr>
                          <a:rPr lang="vi-VN" sz="2400" kern="0">
                            <a:solidFill>
                              <a:srgbClr val="000000"/>
                            </a:solidFill>
                            <a:latin typeface="UTM Avo" panose="02040603050506020204" pitchFamily="18" charset="0"/>
                            <a:cs typeface="Arial"/>
                            <a:sym typeface="Arial"/>
                          </a:rPr>
                          <m:t>3</m:t>
                        </m:r>
                      </m:den>
                    </m:f>
                  </m:oMath>
                </a14:m>
                <a:r>
                  <a:rPr lang="vi-VN" sz="2400" kern="0" dirty="0">
                    <a:solidFill>
                      <a:srgbClr val="000000"/>
                    </a:solidFill>
                    <a:latin typeface="UTM Avo" panose="02040603050506020204" pitchFamily="18" charset="0"/>
                    <a:cs typeface="Arial"/>
                    <a:sym typeface="Arial"/>
                  </a:rPr>
                  <a:t> (cm) và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MN</m:t>
                        </m:r>
                      </m:num>
                      <m:den>
                        <m:r>
                          <m:rPr>
                            <m:nor/>
                          </m:rPr>
                          <a:rPr lang="vi-VN" sz="2400" i="0" kern="0">
                            <a:solidFill>
                              <a:srgbClr val="000000"/>
                            </a:solidFill>
                            <a:latin typeface="UTM Avo" panose="02040603050506020204" pitchFamily="18" charset="0"/>
                            <a:cs typeface="Arial"/>
                            <a:sym typeface="Arial"/>
                          </a:rPr>
                          <m:t>PQ</m:t>
                        </m:r>
                      </m:den>
                    </m:f>
                    <m:r>
                      <m:rPr>
                        <m:nor/>
                      </m:rPr>
                      <a:rPr lang="en-US" sz="2400" b="0" i="0" kern="0" smtClean="0">
                        <a:solidFill>
                          <a:srgbClr val="000000"/>
                        </a:solidFill>
                        <a:latin typeface="UTM Avo" panose="0204060305050602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4</m:t>
                        </m:r>
                      </m:num>
                      <m:den>
                        <m:r>
                          <m:rPr>
                            <m:nor/>
                          </m:rPr>
                          <a:rPr lang="vi-VN" sz="2400" i="0" kern="0">
                            <a:solidFill>
                              <a:srgbClr val="000000"/>
                            </a:solidFill>
                            <a:latin typeface="UTM Avo" panose="02040603050506020204" pitchFamily="18" charset="0"/>
                            <a:cs typeface="Arial"/>
                            <a:sym typeface="Arial"/>
                          </a:rPr>
                          <m:t>6</m:t>
                        </m:r>
                      </m:den>
                    </m:f>
                    <m:r>
                      <m:rPr>
                        <m:nor/>
                      </m:rPr>
                      <a:rPr lang="en-US" sz="2400" b="0" i="0" kern="0" smtClean="0">
                        <a:solidFill>
                          <a:srgbClr val="000000"/>
                        </a:solidFill>
                        <a:latin typeface="UTM Avo" panose="0204060305050602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2</m:t>
                        </m:r>
                      </m:num>
                      <m:den>
                        <m:r>
                          <a:rPr lang="en-US" sz="2400" b="0" i="0" kern="0" smtClean="0">
                            <a:solidFill>
                              <a:srgbClr val="000000"/>
                            </a:solidFill>
                            <a:latin typeface="Cambria Math" panose="0204050305040603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3</m:t>
                        </m:r>
                      </m:den>
                    </m:f>
                  </m:oMath>
                </a14:m>
                <a:r>
                  <a:rPr lang="vi-VN" sz="2400" kern="0" dirty="0">
                    <a:solidFill>
                      <a:srgbClr val="000000"/>
                    </a:solidFill>
                    <a:latin typeface="UTM Avo" panose="02040603050506020204" pitchFamily="18" charset="0"/>
                    <a:cs typeface="Arial"/>
                    <a:sym typeface="Arial"/>
                  </a:rPr>
                  <a:t> (cm)</a:t>
                </a:r>
                <a:endParaRPr lang="en-US" sz="2400" kern="0" dirty="0">
                  <a:solidFill>
                    <a:srgbClr val="000000"/>
                  </a:solidFill>
                  <a:latin typeface="UTM Avo" panose="02040603050506020204" pitchFamily="18" charset="0"/>
                  <a:cs typeface="Arial"/>
                  <a:sym typeface="Arial"/>
                </a:endParaRPr>
              </a:p>
              <a:p>
                <a:pPr algn="just">
                  <a:spcBef>
                    <a:spcPts val="800"/>
                  </a:spcBef>
                  <a:spcAft>
                    <a:spcPts val="800"/>
                  </a:spcAft>
                  <a:buClr>
                    <a:srgbClr val="000000"/>
                  </a:buClr>
                  <a:buFont typeface="Arial"/>
                  <a:buNone/>
                </a:pPr>
                <a:r>
                  <a:rPr lang="vi-VN" sz="2400" kern="0" dirty="0">
                    <a:solidFill>
                      <a:srgbClr val="000000"/>
                    </a:solidFill>
                    <a:latin typeface="UTM Avo" panose="02040603050506020204" pitchFamily="18" charset="0"/>
                    <a:cs typeface="Arial"/>
                    <a:sym typeface="Arial"/>
                  </a:rPr>
                  <a:t>Vậy </a:t>
                </a:r>
                <a14:m>
                  <m:oMath xmlns:m="http://schemas.openxmlformats.org/officeDocument/2006/math">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AB</m:t>
                        </m:r>
                      </m:num>
                      <m:den>
                        <m:r>
                          <m:rPr>
                            <m:nor/>
                          </m:rPr>
                          <a:rPr lang="vi-VN" sz="2400" i="0" kern="0">
                            <a:solidFill>
                              <a:srgbClr val="000000"/>
                            </a:solidFill>
                            <a:latin typeface="UTM Avo" panose="02040603050506020204" pitchFamily="18" charset="0"/>
                            <a:cs typeface="Arial"/>
                            <a:sym typeface="Arial"/>
                          </a:rPr>
                          <m:t>CD</m:t>
                        </m:r>
                      </m:den>
                    </m:f>
                    <m:r>
                      <m:rPr>
                        <m:nor/>
                      </m:rPr>
                      <a:rPr lang="en-US" sz="2400" b="0" i="0" kern="0" smtClean="0">
                        <a:solidFill>
                          <a:srgbClr val="000000"/>
                        </a:solidFill>
                        <a:latin typeface="Cambria Math" panose="02040503050406030204" pitchFamily="18" charset="0"/>
                        <a:cs typeface="Arial"/>
                        <a:sym typeface="Arial"/>
                      </a:rPr>
                      <m:t> </m:t>
                    </m:r>
                    <m:r>
                      <m:rPr>
                        <m:nor/>
                      </m:rPr>
                      <a:rPr lang="vi-VN" sz="2400" i="0" kern="0">
                        <a:solidFill>
                          <a:srgbClr val="000000"/>
                        </a:solidFill>
                        <a:latin typeface="UTM Avo" panose="02040603050506020204" pitchFamily="18" charset="0"/>
                        <a:cs typeface="Arial"/>
                        <a:sym typeface="Arial"/>
                      </a:rPr>
                      <m:t>=</m:t>
                    </m:r>
                    <m:r>
                      <m:rPr>
                        <m:nor/>
                      </m:rPr>
                      <a:rPr lang="en-US" sz="2400" b="0" i="0" kern="0" smtClean="0">
                        <a:solidFill>
                          <a:srgbClr val="000000"/>
                        </a:solidFill>
                        <a:latin typeface="UTM Avo" panose="02040603050506020204" pitchFamily="18" charset="0"/>
                        <a:cs typeface="Arial"/>
                        <a:sym typeface="Arial"/>
                      </a:rPr>
                      <m:t> </m:t>
                    </m:r>
                    <m:f>
                      <m:fPr>
                        <m:ctrlPr>
                          <a:rPr lang="en-US" sz="2400" i="1" kern="0">
                            <a:solidFill>
                              <a:srgbClr val="000000"/>
                            </a:solidFill>
                            <a:latin typeface="Cambria Math" panose="02040503050406030204" pitchFamily="18" charset="0"/>
                            <a:cs typeface="Arial"/>
                            <a:sym typeface="Arial"/>
                          </a:rPr>
                        </m:ctrlPr>
                      </m:fPr>
                      <m:num>
                        <m:r>
                          <m:rPr>
                            <m:nor/>
                          </m:rPr>
                          <a:rPr lang="vi-VN" sz="2400" i="0" kern="0">
                            <a:solidFill>
                              <a:srgbClr val="000000"/>
                            </a:solidFill>
                            <a:latin typeface="UTM Avo" panose="02040603050506020204" pitchFamily="18" charset="0"/>
                            <a:cs typeface="Arial"/>
                            <a:sym typeface="Arial"/>
                          </a:rPr>
                          <m:t>NM</m:t>
                        </m:r>
                      </m:num>
                      <m:den>
                        <m:r>
                          <m:rPr>
                            <m:nor/>
                          </m:rPr>
                          <a:rPr lang="vi-VN" sz="2400" i="0" kern="0">
                            <a:solidFill>
                              <a:srgbClr val="000000"/>
                            </a:solidFill>
                            <a:latin typeface="UTM Avo" panose="02040603050506020204" pitchFamily="18" charset="0"/>
                            <a:cs typeface="Arial"/>
                            <a:sym typeface="Arial"/>
                          </a:rPr>
                          <m:t>PQ</m:t>
                        </m:r>
                      </m:den>
                    </m:f>
                    <m:r>
                      <m:rPr>
                        <m:nor/>
                      </m:rPr>
                      <a:rPr lang="en-US" sz="2400" i="0" kern="0">
                        <a:solidFill>
                          <a:srgbClr val="000000"/>
                        </a:solidFill>
                        <a:latin typeface="UTM Avo" panose="02040603050506020204" pitchFamily="18" charset="0"/>
                        <a:cs typeface="Arial"/>
                        <a:sym typeface="Arial"/>
                      </a:rPr>
                      <m:t>.</m:t>
                    </m:r>
                  </m:oMath>
                </a14:m>
                <a:endParaRPr lang="en-US" sz="2400" kern="0" dirty="0">
                  <a:solidFill>
                    <a:srgbClr val="000000"/>
                  </a:solidFill>
                  <a:latin typeface="UTM Avo" panose="02040603050506020204" pitchFamily="18" charset="0"/>
                  <a:cs typeface="Arial"/>
                  <a:sym typeface="Arial"/>
                </a:endParaRPr>
              </a:p>
            </p:txBody>
          </p:sp>
        </mc:Choice>
        <mc:Fallback xmlns="">
          <p:sp>
            <p:nvSpPr>
              <p:cNvPr id="7" name="Rectangle 6">
                <a:extLst>
                  <a:ext uri="{FF2B5EF4-FFF2-40B4-BE49-F238E27FC236}">
                    <a16:creationId xmlns:a16="http://schemas.microsoft.com/office/drawing/2014/main" id="{2EA1AC02-C145-865E-99E1-1C96CA5D6342}"/>
                  </a:ext>
                </a:extLst>
              </p:cNvPr>
              <p:cNvSpPr>
                <a:spLocks noRot="1" noChangeAspect="1" noMove="1" noResize="1" noEditPoints="1" noAdjustHandles="1" noChangeArrowheads="1" noChangeShapeType="1" noTextEdit="1"/>
              </p:cNvSpPr>
              <p:nvPr/>
            </p:nvSpPr>
            <p:spPr>
              <a:xfrm>
                <a:off x="3048000" y="3805518"/>
                <a:ext cx="6096000" cy="1563698"/>
              </a:xfrm>
              <a:prstGeom prst="rect">
                <a:avLst/>
              </a:prstGeom>
              <a:blipFill>
                <a:blip r:embed="rId5"/>
                <a:stretch>
                  <a:fillRect l="-1500" r="-1300" b="-389"/>
                </a:stretch>
              </a:blipFill>
            </p:spPr>
            <p:txBody>
              <a:bodyPr/>
              <a:lstStyle/>
              <a:p>
                <a:r>
                  <a:rPr lang="en-US">
                    <a:noFill/>
                  </a:rPr>
                  <a:t> </a:t>
                </a:r>
              </a:p>
            </p:txBody>
          </p:sp>
        </mc:Fallback>
      </mc:AlternateContent>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40;p49">
            <a:extLst>
              <a:ext uri="{FF2B5EF4-FFF2-40B4-BE49-F238E27FC236}">
                <a16:creationId xmlns:a16="http://schemas.microsoft.com/office/drawing/2014/main" id="{A14BB5ED-717A-7F77-4276-269528B4C00B}"/>
              </a:ext>
            </a:extLst>
          </p:cNvPr>
          <p:cNvSpPr txBox="1">
            <a:spLocks/>
          </p:cNvSpPr>
          <p:nvPr/>
        </p:nvSpPr>
        <p:spPr>
          <a:xfrm>
            <a:off x="4749266" y="1885904"/>
            <a:ext cx="2693465" cy="6050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200" b="1" dirty="0">
                <a:solidFill>
                  <a:srgbClr val="C00000"/>
                </a:solidFill>
                <a:latin typeface="UTM Avo" panose="02040603050506020204" pitchFamily="18" charset="0"/>
              </a:rPr>
              <a:t>KẾT LUẬN</a:t>
            </a:r>
            <a:endParaRPr lang="vi-VN" sz="3200" b="1" dirty="0">
              <a:solidFill>
                <a:srgbClr val="C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A30E8E49-6D93-D80B-A135-0297615AACB3}"/>
                  </a:ext>
                </a:extLst>
              </p:cNvPr>
              <p:cNvSpPr/>
              <p:nvPr/>
            </p:nvSpPr>
            <p:spPr>
              <a:xfrm>
                <a:off x="1868669" y="2596056"/>
                <a:ext cx="8454661" cy="1937268"/>
              </a:xfrm>
              <a:prstGeom prst="roundRect">
                <a:avLst/>
              </a:prstGeom>
              <a:solidFill>
                <a:schemeClr val="accent5">
                  <a:lumMod val="20000"/>
                  <a:lumOff val="80000"/>
                </a:schemeClr>
              </a:solidFill>
              <a:ln w="25400" cap="flat" cmpd="sng" algn="ctr">
                <a:solidFill>
                  <a:srgbClr val="FFFFFF"/>
                </a:solidFill>
                <a:prstDash val="solid"/>
              </a:ln>
              <a:effectLst/>
            </p:spPr>
            <p:txBody>
              <a:bodyPr wrap="square">
                <a:spAutoFit/>
              </a:bodyPr>
              <a:lstStyle/>
              <a:p>
                <a:pPr algn="just">
                  <a:lnSpc>
                    <a:spcPct val="150000"/>
                  </a:lnSpc>
                  <a:spcBef>
                    <a:spcPts val="800"/>
                  </a:spcBef>
                  <a:spcAft>
                    <a:spcPts val="800"/>
                  </a:spcAft>
                </a:pPr>
                <a:r>
                  <a:rPr lang="vi-VN" sz="2800" dirty="0">
                    <a:solidFill>
                      <a:schemeClr val="tx1"/>
                    </a:solidFill>
                    <a:latin typeface="UTM Avo" panose="02040603050506020204" pitchFamily="18" charset="0"/>
                    <a:ea typeface="Maven Pro ExtraBold"/>
                    <a:cs typeface="Maven Pro ExtraBold"/>
                    <a:sym typeface="Maven Pro ExtraBold"/>
                  </a:rPr>
                  <a:t>Hai đoạn thẳng </a:t>
                </a:r>
                <a:r>
                  <a:rPr lang="en-US" sz="2800" dirty="0">
                    <a:solidFill>
                      <a:schemeClr val="tx1"/>
                    </a:solidFill>
                    <a:latin typeface="UTM Avo" panose="02040603050506020204" pitchFamily="18" charset="0"/>
                    <a:ea typeface="Maven Pro ExtraBold"/>
                    <a:cs typeface="Maven Pro ExtraBold"/>
                    <a:sym typeface="Maven Pro ExtraBold"/>
                  </a:rPr>
                  <a:t>AB </a:t>
                </a:r>
                <a:r>
                  <a:rPr lang="vi-VN" sz="2800" dirty="0">
                    <a:solidFill>
                      <a:schemeClr val="tx1"/>
                    </a:solidFill>
                    <a:latin typeface="UTM Avo" panose="02040603050506020204" pitchFamily="18" charset="0"/>
                    <a:ea typeface="Maven Pro ExtraBold"/>
                    <a:cs typeface="Maven Pro ExtraBold"/>
                    <a:sym typeface="Maven Pro ExtraBold"/>
                  </a:rPr>
                  <a:t>và </a:t>
                </a:r>
                <a:r>
                  <a:rPr lang="en-US" sz="2800" dirty="0">
                    <a:solidFill>
                      <a:schemeClr val="tx1"/>
                    </a:solidFill>
                    <a:latin typeface="UTM Avo" panose="02040603050506020204" pitchFamily="18" charset="0"/>
                    <a:ea typeface="Maven Pro ExtraBold"/>
                    <a:cs typeface="Maven Pro ExtraBold"/>
                    <a:sym typeface="Maven Pro ExtraBold"/>
                  </a:rPr>
                  <a:t>CD </a:t>
                </a:r>
                <a:r>
                  <a:rPr lang="vi-VN" sz="2800" dirty="0">
                    <a:solidFill>
                      <a:schemeClr val="tx1"/>
                    </a:solidFill>
                    <a:latin typeface="UTM Avo" panose="02040603050506020204" pitchFamily="18" charset="0"/>
                    <a:ea typeface="Maven Pro ExtraBold"/>
                    <a:cs typeface="Maven Pro ExtraBold"/>
                    <a:sym typeface="Maven Pro ExtraBold"/>
                  </a:rPr>
                  <a:t>tỉ lệ với hai đoạn thẳng </a:t>
                </a:r>
                <a:r>
                  <a:rPr lang="en-US" sz="2800" dirty="0">
                    <a:solidFill>
                      <a:schemeClr val="tx1"/>
                    </a:solidFill>
                    <a:latin typeface="UTM Avo" panose="02040603050506020204" pitchFamily="18" charset="0"/>
                    <a:ea typeface="Maven Pro ExtraBold"/>
                    <a:cs typeface="Maven Pro ExtraBold"/>
                    <a:sym typeface="Maven Pro ExtraBold"/>
                  </a:rPr>
                  <a:t>MN </a:t>
                </a:r>
                <a:r>
                  <a:rPr lang="vi-VN" sz="2800" dirty="0">
                    <a:solidFill>
                      <a:schemeClr val="tx1"/>
                    </a:solidFill>
                    <a:latin typeface="UTM Avo" panose="02040603050506020204" pitchFamily="18" charset="0"/>
                    <a:ea typeface="Maven Pro ExtraBold"/>
                    <a:cs typeface="Maven Pro ExtraBold"/>
                    <a:sym typeface="Maven Pro ExtraBold"/>
                  </a:rPr>
                  <a:t>và</a:t>
                </a:r>
                <a:r>
                  <a:rPr lang="en-US" sz="2800" dirty="0">
                    <a:solidFill>
                      <a:schemeClr val="tx1"/>
                    </a:solidFill>
                    <a:latin typeface="UTM Avo" panose="02040603050506020204" pitchFamily="18" charset="0"/>
                    <a:ea typeface="Maven Pro ExtraBold"/>
                    <a:cs typeface="Maven Pro ExtraBold"/>
                    <a:sym typeface="Maven Pro ExtraBold"/>
                  </a:rPr>
                  <a:t> PQ </a:t>
                </a:r>
                <a:r>
                  <a:rPr lang="vi-VN" sz="2800" dirty="0">
                    <a:solidFill>
                      <a:schemeClr val="tx1"/>
                    </a:solidFill>
                    <a:latin typeface="UTM Avo" panose="02040603050506020204" pitchFamily="18" charset="0"/>
                    <a:ea typeface="Maven Pro ExtraBold"/>
                    <a:cs typeface="Maven Pro ExtraBold"/>
                    <a:sym typeface="Maven Pro ExtraBold"/>
                  </a:rPr>
                  <a:t>nếu có tỉ lệ thức</a:t>
                </a:r>
                <a:r>
                  <a:rPr lang="en-US" sz="2800" dirty="0">
                    <a:solidFill>
                      <a:schemeClr val="tx1"/>
                    </a:solidFill>
                    <a:latin typeface="UTM Avo" panose="02040603050506020204" pitchFamily="18" charset="0"/>
                    <a:ea typeface="Maven Pro ExtraBold"/>
                    <a:cs typeface="Maven Pro ExtraBold"/>
                    <a:sym typeface="Maven Pro ExtraBold"/>
                  </a:rPr>
                  <a:t> </a:t>
                </a:r>
                <a14:m>
                  <m:oMath xmlns:m="http://schemas.openxmlformats.org/officeDocument/2006/math">
                    <m:f>
                      <m:fPr>
                        <m:ctrlPr>
                          <a:rPr lang="en-US" sz="2800" i="1" smtClean="0">
                            <a:solidFill>
                              <a:schemeClr val="tx1"/>
                            </a:solidFill>
                            <a:latin typeface="Cambria Math" panose="02040503050406030204" pitchFamily="18" charset="0"/>
                            <a:cs typeface="Maven Pro ExtraBold"/>
                            <a:sym typeface="Maven Pro ExtraBold"/>
                          </a:rPr>
                        </m:ctrlPr>
                      </m:fPr>
                      <m:num>
                        <m:r>
                          <m:rPr>
                            <m:nor/>
                          </m:rPr>
                          <a:rPr lang="en-US" sz="2800" i="0" smtClean="0">
                            <a:solidFill>
                              <a:schemeClr val="tx1"/>
                            </a:solidFill>
                            <a:latin typeface="UTM Avo" panose="02040603050506020204" pitchFamily="18" charset="0"/>
                            <a:cs typeface="Maven Pro ExtraBold"/>
                            <a:sym typeface="Maven Pro ExtraBold"/>
                          </a:rPr>
                          <m:t>AB</m:t>
                        </m:r>
                      </m:num>
                      <m:den>
                        <m:r>
                          <m:rPr>
                            <m:nor/>
                          </m:rPr>
                          <a:rPr lang="en-US" sz="2800" i="0" smtClean="0">
                            <a:solidFill>
                              <a:schemeClr val="tx1"/>
                            </a:solidFill>
                            <a:latin typeface="UTM Avo" panose="02040603050506020204" pitchFamily="18" charset="0"/>
                            <a:cs typeface="Maven Pro ExtraBold"/>
                            <a:sym typeface="Maven Pro ExtraBold"/>
                          </a:rPr>
                          <m:t>CD</m:t>
                        </m:r>
                      </m:den>
                    </m:f>
                    <m:r>
                      <m:rPr>
                        <m:nor/>
                      </m:rPr>
                      <a:rPr lang="en-US" sz="2800" b="0" i="0" smtClean="0">
                        <a:solidFill>
                          <a:schemeClr val="tx1"/>
                        </a:solidFill>
                        <a:latin typeface="Cambria Math" panose="02040503050406030204" pitchFamily="18" charset="0"/>
                        <a:cs typeface="Maven Pro ExtraBold"/>
                        <a:sym typeface="Maven Pro ExtraBold"/>
                      </a:rPr>
                      <m:t> </m:t>
                    </m:r>
                    <m:r>
                      <m:rPr>
                        <m:nor/>
                      </m:rPr>
                      <a:rPr lang="en-US" sz="2800" i="0" smtClean="0">
                        <a:solidFill>
                          <a:schemeClr val="tx1"/>
                        </a:solidFill>
                        <a:latin typeface="UTM Avo" panose="02040603050506020204" pitchFamily="18" charset="0"/>
                        <a:cs typeface="Maven Pro ExtraBold"/>
                        <a:sym typeface="Maven Pro ExtraBold"/>
                      </a:rPr>
                      <m:t>=</m:t>
                    </m:r>
                    <m:r>
                      <m:rPr>
                        <m:nor/>
                      </m:rPr>
                      <a:rPr lang="en-US" sz="2800" b="0" i="0" smtClean="0">
                        <a:solidFill>
                          <a:schemeClr val="tx1"/>
                        </a:solidFill>
                        <a:latin typeface="UTM Avo" panose="02040603050506020204" pitchFamily="18" charset="0"/>
                        <a:cs typeface="Maven Pro ExtraBold"/>
                        <a:sym typeface="Maven Pro ExtraBold"/>
                      </a:rPr>
                      <m:t> </m:t>
                    </m:r>
                    <m:f>
                      <m:fPr>
                        <m:ctrlPr>
                          <a:rPr lang="en-US" sz="2800" i="1" smtClean="0">
                            <a:solidFill>
                              <a:schemeClr val="tx1"/>
                            </a:solidFill>
                            <a:latin typeface="Cambria Math" panose="02040503050406030204" pitchFamily="18" charset="0"/>
                            <a:cs typeface="Maven Pro ExtraBold"/>
                            <a:sym typeface="Maven Pro ExtraBold"/>
                          </a:rPr>
                        </m:ctrlPr>
                      </m:fPr>
                      <m:num>
                        <m:r>
                          <m:rPr>
                            <m:nor/>
                          </m:rPr>
                          <a:rPr lang="en-US" sz="2800" i="0" smtClean="0">
                            <a:solidFill>
                              <a:schemeClr val="tx1"/>
                            </a:solidFill>
                            <a:latin typeface="UTM Avo" panose="02040603050506020204" pitchFamily="18" charset="0"/>
                            <a:cs typeface="Maven Pro ExtraBold"/>
                            <a:sym typeface="Maven Pro ExtraBold"/>
                          </a:rPr>
                          <m:t>MN</m:t>
                        </m:r>
                      </m:num>
                      <m:den>
                        <m:r>
                          <m:rPr>
                            <m:nor/>
                          </m:rPr>
                          <a:rPr lang="en-US" sz="2800" i="0" smtClean="0">
                            <a:solidFill>
                              <a:schemeClr val="tx1"/>
                            </a:solidFill>
                            <a:latin typeface="UTM Avo" panose="02040603050506020204" pitchFamily="18" charset="0"/>
                            <a:cs typeface="Maven Pro ExtraBold"/>
                            <a:sym typeface="Maven Pro ExtraBold"/>
                          </a:rPr>
                          <m:t>PQ</m:t>
                        </m:r>
                      </m:den>
                    </m:f>
                  </m:oMath>
                </a14:m>
                <a:r>
                  <a:rPr lang="vi-VN" sz="2800" dirty="0">
                    <a:solidFill>
                      <a:schemeClr val="tx1"/>
                    </a:solidFill>
                    <a:latin typeface="UTM Avo" panose="02040603050506020204" pitchFamily="18" charset="0"/>
                    <a:ea typeface="Maven Pro ExtraBold"/>
                    <a:cs typeface="Maven Pro ExtraBold"/>
                    <a:sym typeface="Maven Pro ExtraBold"/>
                  </a:rPr>
                  <a:t>.</a:t>
                </a:r>
                <a:endParaRPr lang="en-US" sz="2800" dirty="0">
                  <a:solidFill>
                    <a:schemeClr val="tx1"/>
                  </a:solidFill>
                  <a:latin typeface="UTM Avo" panose="02040603050506020204" pitchFamily="18" charset="0"/>
                  <a:ea typeface="Maven Pro ExtraBold"/>
                  <a:cs typeface="Maven Pro ExtraBold"/>
                  <a:sym typeface="Maven Pro ExtraBold"/>
                </a:endParaRPr>
              </a:p>
            </p:txBody>
          </p:sp>
        </mc:Choice>
        <mc:Fallback xmlns="">
          <p:sp>
            <p:nvSpPr>
              <p:cNvPr id="5" name="Rectangle: Rounded Corners 4">
                <a:extLst>
                  <a:ext uri="{FF2B5EF4-FFF2-40B4-BE49-F238E27FC236}">
                    <a16:creationId xmlns:a16="http://schemas.microsoft.com/office/drawing/2014/main" id="{A30E8E49-6D93-D80B-A135-0297615AACB3}"/>
                  </a:ext>
                </a:extLst>
              </p:cNvPr>
              <p:cNvSpPr>
                <a:spLocks noRot="1" noChangeAspect="1" noMove="1" noResize="1" noEditPoints="1" noAdjustHandles="1" noChangeArrowheads="1" noChangeShapeType="1" noTextEdit="1"/>
              </p:cNvSpPr>
              <p:nvPr/>
            </p:nvSpPr>
            <p:spPr>
              <a:xfrm>
                <a:off x="1868669" y="2596056"/>
                <a:ext cx="8454661" cy="1937268"/>
              </a:xfrm>
              <a:prstGeom prst="roundRect">
                <a:avLst/>
              </a:prstGeom>
              <a:blipFill>
                <a:blip r:embed="rId3"/>
                <a:stretch>
                  <a:fillRect l="-216" r="-288"/>
                </a:stretch>
              </a:blipFill>
              <a:ln w="25400" cap="flat" cmpd="sng" algn="ctr">
                <a:solidFill>
                  <a:srgbClr val="FFFFFF"/>
                </a:solidFill>
                <a:prstDash val="solid"/>
              </a:ln>
              <a:effec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967BC074-08EE-FD61-6928-0CE225AA724B}"/>
              </a:ext>
            </a:extLst>
          </p:cNvPr>
          <p:cNvPicPr>
            <a:picLocks noChangeAspect="1"/>
          </p:cNvPicPr>
          <p:nvPr/>
        </p:nvPicPr>
        <p:blipFill>
          <a:blip r:embed="rId4"/>
          <a:stretch>
            <a:fillRect/>
          </a:stretch>
        </p:blipFill>
        <p:spPr>
          <a:xfrm>
            <a:off x="336331" y="4343054"/>
            <a:ext cx="2554014" cy="2554014"/>
          </a:xfrm>
          <a:prstGeom prst="rect">
            <a:avLst/>
          </a:prstGeom>
        </p:spPr>
      </p:pic>
      <p:pic>
        <p:nvPicPr>
          <p:cNvPr id="13" name="Picture 12">
            <a:extLst>
              <a:ext uri="{FF2B5EF4-FFF2-40B4-BE49-F238E27FC236}">
                <a16:creationId xmlns:a16="http://schemas.microsoft.com/office/drawing/2014/main" id="{E3AA3EA4-2068-6349-91FC-62B62251AAB2}"/>
              </a:ext>
            </a:extLst>
          </p:cNvPr>
          <p:cNvPicPr>
            <a:picLocks noChangeAspect="1"/>
          </p:cNvPicPr>
          <p:nvPr/>
        </p:nvPicPr>
        <p:blipFill>
          <a:blip r:embed="rId5"/>
          <a:stretch>
            <a:fillRect/>
          </a:stretch>
        </p:blipFill>
        <p:spPr>
          <a:xfrm>
            <a:off x="9743090" y="4563771"/>
            <a:ext cx="2112579" cy="2112579"/>
          </a:xfrm>
          <a:prstGeom prst="rect">
            <a:avLst/>
          </a:prstGeom>
        </p:spPr>
      </p:pic>
    </p:spTree>
    <p:extLst>
      <p:ext uri="{BB962C8B-B14F-4D97-AF65-F5344CB8AC3E}">
        <p14:creationId xmlns:p14="http://schemas.microsoft.com/office/powerpoint/2010/main" val="25388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3678B6-78B9-2A90-1063-96FEA6228A22}"/>
                  </a:ext>
                </a:extLst>
              </p:cNvPr>
              <p:cNvSpPr txBox="1"/>
              <p:nvPr/>
            </p:nvSpPr>
            <p:spPr>
              <a:xfrm>
                <a:off x="440462" y="1554571"/>
                <a:ext cx="11394185" cy="1128642"/>
              </a:xfrm>
              <a:prstGeom prst="rect">
                <a:avLst/>
              </a:prstGeom>
              <a:noFill/>
            </p:spPr>
            <p:txBody>
              <a:bodyPr wrap="square" rtlCol="0">
                <a:spAutoFit/>
              </a:bodyPr>
              <a:lstStyle/>
              <a:p>
                <a:pPr lvl="0" algn="just">
                  <a:lnSpc>
                    <a:spcPct val="150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1:</a:t>
                </a:r>
                <a:r>
                  <a:rPr lang="en-US" sz="2400" kern="1200" dirty="0">
                    <a:latin typeface="UTM Avo" panose="02040603050506020204" pitchFamily="18" charset="0"/>
                    <a:cs typeface="Arial" panose="020B0604020202020204" pitchFamily="34" charset="0"/>
                  </a:rPr>
                  <a:t> </a:t>
                </a:r>
                <a:r>
                  <a:rPr lang="en-US" sz="2400" kern="1200" dirty="0">
                    <a:solidFill>
                      <a:sysClr val="windowText" lastClr="000000"/>
                    </a:solidFill>
                    <a:latin typeface="UTM Avo" panose="02040603050506020204" pitchFamily="18" charset="0"/>
                    <a:cs typeface="Arial" panose="020B0604020202020204" pitchFamily="34" charset="0"/>
                  </a:rPr>
                  <a:t>Trong </a:t>
                </a:r>
                <a:r>
                  <a:rPr lang="en-US" sz="2400" kern="1200" dirty="0" err="1">
                    <a:solidFill>
                      <a:sysClr val="windowText" lastClr="000000"/>
                    </a:solidFill>
                    <a:latin typeface="UTM Avo" panose="02040603050506020204" pitchFamily="18" charset="0"/>
                    <a:cs typeface="Arial" panose="020B0604020202020204" pitchFamily="34" charset="0"/>
                  </a:rPr>
                  <a:t>Hình</a:t>
                </a:r>
                <a:r>
                  <a:rPr lang="en-US" sz="2400" kern="1200" dirty="0">
                    <a:solidFill>
                      <a:sysClr val="windowText" lastClr="000000"/>
                    </a:solidFill>
                    <a:latin typeface="UTM Avo" panose="02040603050506020204" pitchFamily="18" charset="0"/>
                    <a:cs typeface="Arial" panose="020B0604020202020204" pitchFamily="34" charset="0"/>
                  </a:rPr>
                  <a:t> 2, </a:t>
                </a:r>
                <a:r>
                  <a:rPr lang="en-US" sz="2400" kern="1200" dirty="0" err="1">
                    <a:solidFill>
                      <a:sysClr val="windowText" lastClr="000000"/>
                    </a:solidFill>
                    <a:latin typeface="UTM Avo" panose="02040603050506020204" pitchFamily="18" charset="0"/>
                    <a:cs typeface="Arial" panose="020B0604020202020204" pitchFamily="34" charset="0"/>
                  </a:rPr>
                  <a:t>hai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đoạn</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thẳng</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AM</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và</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MB</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có</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tỉ</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lệ</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với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hai</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đoạn</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thẳng</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AN</m:t>
                    </m:r>
                  </m:oMath>
                </a14:m>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và</a:t>
                </a:r>
                <a:r>
                  <a:rPr lang="en-US" sz="2400" kern="12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kern="1200">
                        <a:solidFill>
                          <a:sysClr val="windowText" lastClr="000000"/>
                        </a:solidFill>
                        <a:latin typeface="UTM Avo" panose="02040603050506020204" pitchFamily="18" charset="0"/>
                        <a:cs typeface="Arial" panose="020B0604020202020204" pitchFamily="34" charset="0"/>
                      </a:rPr>
                      <m:t>NC</m:t>
                    </m:r>
                  </m:oMath>
                </a14:m>
                <a:r>
                  <a:rPr lang="en-US" sz="2400" kern="1200" dirty="0">
                    <a:solidFill>
                      <a:sysClr val="windowText" lastClr="000000"/>
                    </a:solidFill>
                    <a:latin typeface="UTM Avo" panose="02040603050506020204" pitchFamily="18" charset="0"/>
                    <a:cs typeface="Arial" panose="020B0604020202020204" pitchFamily="34" charset="0"/>
                  </a:rPr>
                  <a:t> hay </a:t>
                </a:r>
                <a:r>
                  <a:rPr lang="en-US" sz="2400" kern="1200" dirty="0" err="1">
                    <a:solidFill>
                      <a:sysClr val="windowText" lastClr="000000"/>
                    </a:solidFill>
                    <a:latin typeface="UTM Avo" panose="02040603050506020204" pitchFamily="18" charset="0"/>
                    <a:cs typeface="Arial" panose="020B0604020202020204" pitchFamily="34" charset="0"/>
                  </a:rPr>
                  <a:t>không</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Vì</a:t>
                </a:r>
                <a:r>
                  <a:rPr lang="en-US" sz="2400" kern="1200" dirty="0">
                    <a:solidFill>
                      <a:sysClr val="windowText" lastClr="000000"/>
                    </a:solidFill>
                    <a:latin typeface="UTM Avo" panose="02040603050506020204" pitchFamily="18" charset="0"/>
                    <a:cs typeface="Arial" panose="020B0604020202020204" pitchFamily="34" charset="0"/>
                  </a:rPr>
                  <a:t> </a:t>
                </a:r>
                <a:r>
                  <a:rPr lang="en-US" sz="2400" kern="1200" dirty="0" err="1">
                    <a:solidFill>
                      <a:sysClr val="windowText" lastClr="000000"/>
                    </a:solidFill>
                    <a:latin typeface="UTM Avo" panose="02040603050506020204" pitchFamily="18" charset="0"/>
                    <a:cs typeface="Arial" panose="020B0604020202020204" pitchFamily="34" charset="0"/>
                  </a:rPr>
                  <a:t>sao</a:t>
                </a:r>
                <a:r>
                  <a:rPr lang="en-US" sz="2400" kern="1200" dirty="0">
                    <a:solidFill>
                      <a:sysClr val="windowText" lastClr="000000"/>
                    </a:solidFill>
                    <a:latin typeface="UTM Avo" panose="02040603050506020204" pitchFamily="18" charset="0"/>
                    <a:cs typeface="Arial" panose="020B0604020202020204" pitchFamily="34" charset="0"/>
                  </a:rPr>
                  <a:t>?</a:t>
                </a:r>
              </a:p>
            </p:txBody>
          </p:sp>
        </mc:Choice>
        <mc:Fallback xmlns="">
          <p:sp>
            <p:nvSpPr>
              <p:cNvPr id="4" name="TextBox 3">
                <a:extLst>
                  <a:ext uri="{FF2B5EF4-FFF2-40B4-BE49-F238E27FC236}">
                    <a16:creationId xmlns:a16="http://schemas.microsoft.com/office/drawing/2014/main" id="{A23678B6-78B9-2A90-1063-96FEA6228A22}"/>
                  </a:ext>
                </a:extLst>
              </p:cNvPr>
              <p:cNvSpPr txBox="1">
                <a:spLocks noRot="1" noChangeAspect="1" noMove="1" noResize="1" noEditPoints="1" noAdjustHandles="1" noChangeArrowheads="1" noChangeShapeType="1" noTextEdit="1"/>
              </p:cNvSpPr>
              <p:nvPr/>
            </p:nvSpPr>
            <p:spPr>
              <a:xfrm>
                <a:off x="440462" y="1554571"/>
                <a:ext cx="11394185" cy="1128642"/>
              </a:xfrm>
              <a:prstGeom prst="rect">
                <a:avLst/>
              </a:prstGeom>
              <a:blipFill>
                <a:blip r:embed="rId3"/>
                <a:stretch>
                  <a:fillRect l="-803" r="-856" b="-1135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C72C639-9ABC-720F-32C8-0B069184683D}"/>
              </a:ext>
            </a:extLst>
          </p:cNvPr>
          <p:cNvSpPr/>
          <p:nvPr/>
        </p:nvSpPr>
        <p:spPr>
          <a:xfrm>
            <a:off x="3374628" y="2967335"/>
            <a:ext cx="840294" cy="461665"/>
          </a:xfrm>
          <a:prstGeom prst="rect">
            <a:avLst/>
          </a:prstGeom>
        </p:spPr>
        <p:txBody>
          <a:bodyPr wrap="none">
            <a:spAutoFit/>
          </a:bodyPr>
          <a:lstStyle/>
          <a:p>
            <a:pPr algn="ctr">
              <a:buClrTx/>
              <a:defRPr/>
            </a:pPr>
            <a:r>
              <a:rPr lang="en-US" sz="2400" b="1" kern="1200" dirty="0">
                <a:solidFill>
                  <a:schemeClr val="accent2">
                    <a:lumMod val="50000"/>
                  </a:schemeClr>
                </a:solidFill>
                <a:latin typeface="UTM Avo" panose="02040603050506020204" pitchFamily="18" charset="0"/>
                <a:ea typeface="+mn-ea"/>
              </a:rPr>
              <a:t>Giải</a:t>
            </a:r>
            <a:endParaRPr lang="en-US" sz="2400" b="1" kern="1200" dirty="0">
              <a:solidFill>
                <a:schemeClr val="accent2">
                  <a:lumMod val="50000"/>
                </a:schemeClr>
              </a:solidFill>
              <a:latin typeface="Calibri"/>
              <a:ea typeface="+mn-ea"/>
            </a:endParaRPr>
          </a:p>
        </p:txBody>
      </p:sp>
      <p:sp>
        <p:nvSpPr>
          <p:cNvPr id="8" name="Rectangle 7">
            <a:extLst>
              <a:ext uri="{FF2B5EF4-FFF2-40B4-BE49-F238E27FC236}">
                <a16:creationId xmlns:a16="http://schemas.microsoft.com/office/drawing/2014/main" id="{21F4954B-1785-2869-A06B-D9CB42D09EA1}"/>
              </a:ext>
            </a:extLst>
          </p:cNvPr>
          <p:cNvSpPr/>
          <p:nvPr/>
        </p:nvSpPr>
        <p:spPr>
          <a:xfrm>
            <a:off x="601591" y="3152959"/>
            <a:ext cx="1068498" cy="567848"/>
          </a:xfrm>
          <a:prstGeom prst="rect">
            <a:avLst/>
          </a:prstGeom>
        </p:spPr>
        <p:txBody>
          <a:bodyPr wrap="none">
            <a:spAutoFit/>
          </a:bodyPr>
          <a:lstStyle/>
          <a:p>
            <a:pPr lvl="0" algn="just">
              <a:lnSpc>
                <a:spcPct val="150000"/>
              </a:lnSpc>
              <a:buClr>
                <a:srgbClr val="2D1549"/>
              </a:buClr>
              <a:buSzPts val="1100"/>
              <a:defRPr/>
            </a:pPr>
            <a:r>
              <a:rPr lang="en-US" sz="2400" kern="1200" dirty="0">
                <a:solidFill>
                  <a:sysClr val="windowText" lastClr="000000"/>
                </a:solidFill>
                <a:latin typeface="UTM Avo" panose="02040603050506020204" pitchFamily="18" charset="0"/>
                <a:ea typeface="+mn-ea"/>
                <a:cs typeface="Arial" panose="020B0604020202020204" pitchFamily="34" charset="0"/>
              </a:rPr>
              <a:t>Ta </a:t>
            </a:r>
            <a:r>
              <a:rPr lang="en-US" sz="2400" kern="1200" dirty="0" err="1">
                <a:solidFill>
                  <a:sysClr val="windowText" lastClr="000000"/>
                </a:solidFill>
                <a:latin typeface="UTM Avo" panose="02040603050506020204" pitchFamily="18" charset="0"/>
                <a:ea typeface="+mn-ea"/>
                <a:cs typeface="Arial" panose="020B0604020202020204" pitchFamily="34" charset="0"/>
              </a:rPr>
              <a:t>có</a:t>
            </a:r>
            <a:r>
              <a:rPr lang="en-US" sz="2400" kern="1200" dirty="0">
                <a:solidFill>
                  <a:sysClr val="windowText" lastClr="000000"/>
                </a:solidFill>
                <a:latin typeface="UTM Avo" panose="02040603050506020204" pitchFamily="18" charset="0"/>
                <a:ea typeface="+mn-ea"/>
                <a:cs typeface="Arial" panose="020B0604020202020204" pitchFamily="34" charset="0"/>
              </a:rPr>
              <a:t>:</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3BCB90B-8946-BF16-C93C-19E41B03B07A}"/>
                  </a:ext>
                </a:extLst>
              </p:cNvPr>
              <p:cNvSpPr/>
              <p:nvPr/>
            </p:nvSpPr>
            <p:spPr>
              <a:xfrm>
                <a:off x="1049978" y="3899542"/>
                <a:ext cx="4160113" cy="81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M</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MB</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6</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9</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2</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3</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b="0" i="0" smtClean="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N</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NC</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i="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8</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12</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i="0">
                              <a:latin typeface="UTM Avo" panose="02040603050506020204" pitchFamily="18" charset="0"/>
                              <a:ea typeface="Dotum" panose="020B0600000101010101" pitchFamily="34" charset="-127"/>
                              <a:cs typeface="Times New Roman" panose="02020603050405020304" pitchFamily="18" charset="0"/>
                            </a:rPr>
                            <m:t>2</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3</m:t>
                          </m:r>
                        </m:den>
                      </m:f>
                    </m:oMath>
                  </m:oMathPara>
                </a14:m>
                <a:endParaRPr lang="en-US" sz="2400" dirty="0">
                  <a:latin typeface="UTM Avo" panose="02040603050506020204" pitchFamily="18" charset="0"/>
                </a:endParaRPr>
              </a:p>
            </p:txBody>
          </p:sp>
        </mc:Choice>
        <mc:Fallback xmlns="">
          <p:sp>
            <p:nvSpPr>
              <p:cNvPr id="10" name="Rectangle 9">
                <a:extLst>
                  <a:ext uri="{FF2B5EF4-FFF2-40B4-BE49-F238E27FC236}">
                    <a16:creationId xmlns:a16="http://schemas.microsoft.com/office/drawing/2014/main" id="{23BCB90B-8946-BF16-C93C-19E41B03B07A}"/>
                  </a:ext>
                </a:extLst>
              </p:cNvPr>
              <p:cNvSpPr>
                <a:spLocks noRot="1" noChangeAspect="1" noMove="1" noResize="1" noEditPoints="1" noAdjustHandles="1" noChangeArrowheads="1" noChangeShapeType="1" noTextEdit="1"/>
              </p:cNvSpPr>
              <p:nvPr/>
            </p:nvSpPr>
            <p:spPr>
              <a:xfrm>
                <a:off x="1049978" y="3899542"/>
                <a:ext cx="4160113" cy="812082"/>
              </a:xfrm>
              <a:prstGeom prst="rect">
                <a:avLst/>
              </a:prstGeom>
              <a:blipFill>
                <a:blip r:embed="rId4"/>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443F329B-7D8B-0335-40E9-1190AE01EC53}"/>
              </a:ext>
            </a:extLst>
          </p:cNvPr>
          <p:cNvSpPr/>
          <p:nvPr/>
        </p:nvSpPr>
        <p:spPr>
          <a:xfrm>
            <a:off x="5095125" y="3979714"/>
            <a:ext cx="1079142" cy="567848"/>
          </a:xfrm>
          <a:prstGeom prst="rect">
            <a:avLst/>
          </a:prstGeom>
        </p:spPr>
        <p:txBody>
          <a:bodyPr wrap="none">
            <a:spAutoFit/>
          </a:bodyPr>
          <a:lstStyle/>
          <a:p>
            <a:pPr lvl="0" algn="just">
              <a:lnSpc>
                <a:spcPct val="150000"/>
              </a:lnSpc>
              <a:buClr>
                <a:srgbClr val="2D1549"/>
              </a:buClr>
              <a:buSzPts val="1100"/>
              <a:defRPr/>
            </a:pPr>
            <a:r>
              <a:rPr lang="en-US" sz="2400" kern="1200" dirty="0" err="1">
                <a:solidFill>
                  <a:sysClr val="windowText" lastClr="000000"/>
                </a:solidFill>
                <a:latin typeface="UTM Avo" panose="02040603050506020204" pitchFamily="18" charset="0"/>
                <a:ea typeface="+mn-ea"/>
                <a:cs typeface="Arial" panose="020B0604020202020204" pitchFamily="34" charset="0"/>
              </a:rPr>
              <a:t>Suy</a:t>
            </a:r>
            <a:r>
              <a:rPr lang="en-US" sz="2400" kern="1200" dirty="0">
                <a:solidFill>
                  <a:sysClr val="windowText" lastClr="000000"/>
                </a:solidFill>
                <a:latin typeface="UTM Avo" panose="02040603050506020204" pitchFamily="18" charset="0"/>
                <a:ea typeface="+mn-ea"/>
                <a:cs typeface="Arial" panose="020B0604020202020204" pitchFamily="34" charset="0"/>
              </a:rPr>
              <a:t> </a:t>
            </a:r>
            <a:r>
              <a:rPr lang="en-US" sz="2400" kern="1200" dirty="0" err="1">
                <a:solidFill>
                  <a:sysClr val="windowText" lastClr="000000"/>
                </a:solidFill>
                <a:latin typeface="UTM Avo" panose="02040603050506020204" pitchFamily="18" charset="0"/>
                <a:ea typeface="+mn-ea"/>
                <a:cs typeface="Arial" panose="020B0604020202020204" pitchFamily="34" charset="0"/>
              </a:rPr>
              <a:t>ra</a:t>
            </a:r>
            <a:endParaRPr lang="en-US" sz="2400" kern="1200" dirty="0">
              <a:solidFill>
                <a:sysClr val="windowText" lastClr="000000"/>
              </a:solidFill>
              <a:latin typeface="UTM Avo" panose="02040603050506020204" pitchFamily="18"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83F6285-4C95-70B2-0B2A-AE0B8BD53171}"/>
                  </a:ext>
                </a:extLst>
              </p:cNvPr>
              <p:cNvSpPr/>
              <p:nvPr/>
            </p:nvSpPr>
            <p:spPr>
              <a:xfrm>
                <a:off x="6146334" y="3899542"/>
                <a:ext cx="1859805" cy="808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M</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MB</m:t>
                          </m:r>
                        </m:den>
                      </m:f>
                      <m:r>
                        <m:rPr>
                          <m:nor/>
                        </m:rPr>
                        <a:rPr lang="en-US" sz="24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2400">
                          <a:latin typeface="Cambria Math" panose="02040503050406030204" pitchFamily="18" charset="0"/>
                          <a:ea typeface="Dotum" panose="020B0600000101010101" pitchFamily="34" charset="-127"/>
                          <a:cs typeface="Times New Roman" panose="02020603050405020304" pitchFamily="18" charset="0"/>
                        </a:rPr>
                        <m:t>=</m:t>
                      </m:r>
                      <m:r>
                        <a:rPr lang="en-US" sz="2400" b="0" i="1"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24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400">
                              <a:latin typeface="UTM Avo" panose="02040603050506020204" pitchFamily="18" charset="0"/>
                              <a:ea typeface="Dotum" panose="020B0600000101010101" pitchFamily="34" charset="-127"/>
                              <a:cs typeface="Times New Roman" panose="02020603050405020304" pitchFamily="18" charset="0"/>
                            </a:rPr>
                            <m:t>A</m:t>
                          </m:r>
                          <m:r>
                            <m:rPr>
                              <m:nor/>
                            </m:rPr>
                            <a:rPr lang="en-US" sz="2400" i="0">
                              <a:latin typeface="UTM Avo" panose="02040603050506020204" pitchFamily="18" charset="0"/>
                              <a:ea typeface="Dotum" panose="020B0600000101010101" pitchFamily="34" charset="-127"/>
                              <a:cs typeface="Times New Roman" panose="02020603050405020304" pitchFamily="18" charset="0"/>
                            </a:rPr>
                            <m:t>N</m:t>
                          </m:r>
                        </m:num>
                        <m:den>
                          <m:r>
                            <m:rPr>
                              <m:nor/>
                            </m:rPr>
                            <a:rPr lang="en-US" sz="2400" i="0">
                              <a:latin typeface="UTM Avo" panose="02040603050506020204" pitchFamily="18" charset="0"/>
                              <a:ea typeface="Dotum" panose="020B0600000101010101" pitchFamily="34" charset="-127"/>
                              <a:cs typeface="Times New Roman" panose="02020603050405020304" pitchFamily="18" charset="0"/>
                            </a:rPr>
                            <m:t>NC</m:t>
                          </m:r>
                        </m:den>
                      </m:f>
                      <m:r>
                        <m:rPr>
                          <m:nor/>
                        </m:rPr>
                        <a:rPr lang="en-US" sz="2400" i="0">
                          <a:latin typeface="UTM Avo" panose="02040603050506020204" pitchFamily="18" charset="0"/>
                          <a:ea typeface="Dotum" panose="020B0600000101010101" pitchFamily="34" charset="-127"/>
                          <a:cs typeface="Times New Roman" panose="02020603050405020304" pitchFamily="18" charset="0"/>
                        </a:rPr>
                        <m:t>.</m:t>
                      </m:r>
                    </m:oMath>
                  </m:oMathPara>
                </a14:m>
                <a:endParaRPr lang="en-US" sz="2400" dirty="0">
                  <a:latin typeface="UTM Avo" panose="02040603050506020204" pitchFamily="18" charset="0"/>
                </a:endParaRPr>
              </a:p>
            </p:txBody>
          </p:sp>
        </mc:Choice>
        <mc:Fallback xmlns="">
          <p:sp>
            <p:nvSpPr>
              <p:cNvPr id="12" name="Rectangle 11">
                <a:extLst>
                  <a:ext uri="{FF2B5EF4-FFF2-40B4-BE49-F238E27FC236}">
                    <a16:creationId xmlns:a16="http://schemas.microsoft.com/office/drawing/2014/main" id="{D83F6285-4C95-70B2-0B2A-AE0B8BD53171}"/>
                  </a:ext>
                </a:extLst>
              </p:cNvPr>
              <p:cNvSpPr>
                <a:spLocks noRot="1" noChangeAspect="1" noMove="1" noResize="1" noEditPoints="1" noAdjustHandles="1" noChangeArrowheads="1" noChangeShapeType="1" noTextEdit="1"/>
              </p:cNvSpPr>
              <p:nvPr/>
            </p:nvSpPr>
            <p:spPr>
              <a:xfrm>
                <a:off x="6146334" y="3899542"/>
                <a:ext cx="1859805" cy="8081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50FD963-EF42-E32E-9AAA-467C4CA7B757}"/>
                  </a:ext>
                </a:extLst>
              </p:cNvPr>
              <p:cNvSpPr/>
              <p:nvPr/>
            </p:nvSpPr>
            <p:spPr>
              <a:xfrm>
                <a:off x="601592" y="4809857"/>
                <a:ext cx="7312448" cy="1128642"/>
              </a:xfrm>
              <a:prstGeom prst="rect">
                <a:avLst/>
              </a:prstGeom>
            </p:spPr>
            <p:txBody>
              <a:bodyPr wrap="square">
                <a:spAutoFit/>
              </a:bodyPr>
              <a:lstStyle/>
              <a:p>
                <a:pPr lvl="0" algn="just">
                  <a:lnSpc>
                    <a:spcPct val="150000"/>
                  </a:lnSpc>
                  <a:buClr>
                    <a:srgbClr val="2D1549"/>
                  </a:buClr>
                  <a:buSzPts val="1100"/>
                  <a:defRPr/>
                </a:pPr>
                <a:r>
                  <a:rPr lang="en-US" sz="2400" kern="1200" dirty="0" err="1">
                    <a:solidFill>
                      <a:sysClr val="windowText" lastClr="000000"/>
                    </a:solidFill>
                    <a:latin typeface="UTM Avo" panose="02040603050506020204" pitchFamily="18" charset="0"/>
                    <a:ea typeface="+mn-ea"/>
                    <a:cs typeface="Arial" panose="020B0604020202020204" pitchFamily="34" charset="0"/>
                  </a:rPr>
                  <a:t>Vậy</a:t>
                </a:r>
                <a:r>
                  <a:rPr lang="en-US" sz="2400" kern="1200" dirty="0">
                    <a:solidFill>
                      <a:sysClr val="windowText" lastClr="000000"/>
                    </a:solidFill>
                    <a:latin typeface="UTM Avo" panose="02040603050506020204" pitchFamily="18" charset="0"/>
                    <a:ea typeface="+mn-ea"/>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hai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AM</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và</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MB</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tỉ</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lệ</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với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hai</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đoạn</a:t>
                </a:r>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thẳng</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AN</m:t>
                    </m:r>
                  </m:oMath>
                </a14:m>
                <a:r>
                  <a:rPr lang="en-US" sz="2400" dirty="0">
                    <a:solidFill>
                      <a:sysClr val="windowText" lastClr="000000"/>
                    </a:solidFill>
                    <a:latin typeface="UTM Avo" panose="02040603050506020204" pitchFamily="18" charset="0"/>
                    <a:cs typeface="Arial" panose="020B0604020202020204" pitchFamily="34" charset="0"/>
                  </a:rPr>
                  <a:t> </a:t>
                </a:r>
                <a:r>
                  <a:rPr lang="en-US" sz="2400" dirty="0" err="1">
                    <a:solidFill>
                      <a:sysClr val="windowText" lastClr="000000"/>
                    </a:solidFill>
                    <a:latin typeface="UTM Avo" panose="02040603050506020204" pitchFamily="18" charset="0"/>
                    <a:cs typeface="Arial" panose="020B0604020202020204" pitchFamily="34" charset="0"/>
                  </a:rPr>
                  <a:t>và</a:t>
                </a:r>
                <a:r>
                  <a:rPr lang="en-US" sz="2400" dirty="0">
                    <a:solidFill>
                      <a:sysClr val="windowText" lastClr="000000"/>
                    </a:solidFill>
                    <a:latin typeface="UTM Avo" panose="02040603050506020204" pitchFamily="18" charset="0"/>
                    <a:cs typeface="Arial" panose="020B0604020202020204" pitchFamily="34" charset="0"/>
                  </a:rPr>
                  <a:t> </a:t>
                </a:r>
                <a14:m>
                  <m:oMath xmlns:m="http://schemas.openxmlformats.org/officeDocument/2006/math">
                    <m:r>
                      <m:rPr>
                        <m:nor/>
                      </m:rPr>
                      <a:rPr lang="en-US" sz="2400" i="0">
                        <a:solidFill>
                          <a:sysClr val="windowText" lastClr="000000"/>
                        </a:solidFill>
                        <a:latin typeface="UTM Avo" panose="02040603050506020204" pitchFamily="18" charset="0"/>
                        <a:cs typeface="Arial" panose="020B0604020202020204" pitchFamily="34" charset="0"/>
                      </a:rPr>
                      <m:t>NC</m:t>
                    </m:r>
                    <m:r>
                      <m:rPr>
                        <m:nor/>
                      </m:rPr>
                      <a:rPr lang="en-US" sz="2400" i="0">
                        <a:solidFill>
                          <a:sysClr val="windowText" lastClr="000000"/>
                        </a:solidFill>
                        <a:latin typeface="UTM Avo" panose="02040603050506020204" pitchFamily="18" charset="0"/>
                        <a:cs typeface="Arial" panose="020B0604020202020204" pitchFamily="34" charset="0"/>
                      </a:rPr>
                      <m:t>.</m:t>
                    </m:r>
                  </m:oMath>
                </a14:m>
                <a:endParaRPr lang="en-US" sz="2400" dirty="0">
                  <a:solidFill>
                    <a:sysClr val="windowText" lastClr="000000"/>
                  </a:solidFill>
                  <a:latin typeface="UTM Avo" panose="02040603050506020204" pitchFamily="18" charset="0"/>
                  <a:cs typeface="Arial" panose="020B0604020202020204" pitchFamily="34" charset="0"/>
                </a:endParaRPr>
              </a:p>
            </p:txBody>
          </p:sp>
        </mc:Choice>
        <mc:Fallback xmlns="">
          <p:sp>
            <p:nvSpPr>
              <p:cNvPr id="14" name="Rectangle 13">
                <a:extLst>
                  <a:ext uri="{FF2B5EF4-FFF2-40B4-BE49-F238E27FC236}">
                    <a16:creationId xmlns:a16="http://schemas.microsoft.com/office/drawing/2014/main" id="{250FD963-EF42-E32E-9AAA-467C4CA7B757}"/>
                  </a:ext>
                </a:extLst>
              </p:cNvPr>
              <p:cNvSpPr>
                <a:spLocks noRot="1" noChangeAspect="1" noMove="1" noResize="1" noEditPoints="1" noAdjustHandles="1" noChangeArrowheads="1" noChangeShapeType="1" noTextEdit="1"/>
              </p:cNvSpPr>
              <p:nvPr/>
            </p:nvSpPr>
            <p:spPr>
              <a:xfrm>
                <a:off x="601592" y="4809857"/>
                <a:ext cx="7312448" cy="1128642"/>
              </a:xfrm>
              <a:prstGeom prst="rect">
                <a:avLst/>
              </a:prstGeom>
              <a:blipFill>
                <a:blip r:embed="rId6"/>
                <a:stretch>
                  <a:fillRect l="-1334" r="-1334" b="-11351"/>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A18CC440-83D2-E4B9-28E5-14BA2B1AC0E3}"/>
              </a:ext>
            </a:extLst>
          </p:cNvPr>
          <p:cNvPicPr>
            <a:picLocks noChangeAspect="1"/>
          </p:cNvPicPr>
          <p:nvPr/>
        </p:nvPicPr>
        <p:blipFill>
          <a:blip r:embed="rId7"/>
          <a:stretch>
            <a:fillRect/>
          </a:stretch>
        </p:blipFill>
        <p:spPr>
          <a:xfrm>
            <a:off x="8530831" y="2939342"/>
            <a:ext cx="3131334" cy="2470891"/>
          </a:xfrm>
          <a:prstGeom prst="rect">
            <a:avLst/>
          </a:prstGeom>
        </p:spPr>
      </p:pic>
      <p:sp>
        <p:nvSpPr>
          <p:cNvPr id="16" name="TextBox 15">
            <a:extLst>
              <a:ext uri="{FF2B5EF4-FFF2-40B4-BE49-F238E27FC236}">
                <a16:creationId xmlns:a16="http://schemas.microsoft.com/office/drawing/2014/main" id="{DC8A3455-1A9D-0453-8594-E4261BC7E9A3}"/>
              </a:ext>
            </a:extLst>
          </p:cNvPr>
          <p:cNvSpPr txBox="1"/>
          <p:nvPr/>
        </p:nvSpPr>
        <p:spPr>
          <a:xfrm>
            <a:off x="9405724" y="5370021"/>
            <a:ext cx="1103587" cy="461665"/>
          </a:xfrm>
          <a:prstGeom prst="rect">
            <a:avLst/>
          </a:prstGeom>
          <a:noFill/>
        </p:spPr>
        <p:txBody>
          <a:bodyPr wrap="square">
            <a:spAutoFit/>
          </a:bodyPr>
          <a:lstStyle/>
          <a:p>
            <a:pPr algn="ctr"/>
            <a:r>
              <a:rPr lang="en-US" sz="2400" b="0" i="1" dirty="0" err="1">
                <a:solidFill>
                  <a:srgbClr val="015BAA"/>
                </a:solidFill>
                <a:effectLst/>
                <a:latin typeface="UTM Avo" panose="02040603050506020204" pitchFamily="18" charset="0"/>
              </a:rPr>
              <a:t>Hình</a:t>
            </a:r>
            <a:r>
              <a:rPr lang="en-US" sz="2400" b="0" i="1" dirty="0">
                <a:solidFill>
                  <a:srgbClr val="015BAA"/>
                </a:solidFill>
                <a:effectLst/>
                <a:latin typeface="UTM Avo" panose="02040603050506020204" pitchFamily="18" charset="0"/>
              </a:rPr>
              <a:t> 2</a:t>
            </a:r>
            <a:r>
              <a:rPr lang="en-US" sz="2400" dirty="0">
                <a:latin typeface="UTM Avo" panose="02040603050506020204" pitchFamily="18" charset="0"/>
              </a:rPr>
              <a:t> </a:t>
            </a:r>
          </a:p>
        </p:txBody>
      </p:sp>
    </p:spTree>
    <p:extLst>
      <p:ext uri="{BB962C8B-B14F-4D97-AF65-F5344CB8AC3E}">
        <p14:creationId xmlns:p14="http://schemas.microsoft.com/office/powerpoint/2010/main" val="240526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Toán 7,8</Template>
  <TotalTime>199</TotalTime>
  <Words>743</Words>
  <Application>Microsoft Office PowerPoint</Application>
  <PresentationFormat>Widescreen</PresentationFormat>
  <Paragraphs>109</Paragraphs>
  <Slides>25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Calibri Light</vt:lpstr>
      <vt:lpstr>Calibri</vt:lpstr>
      <vt:lpstr>DM Sans SemiBold</vt:lpstr>
      <vt:lpstr>UTM Avo</vt:lpstr>
      <vt:lpstr>Maven Pro ExtraBold</vt:lpstr>
      <vt:lpstr>Cambria Math</vt:lpstr>
      <vt:lpstr>Arial</vt:lpstr>
      <vt:lpstr>Dotum</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dell</cp:lastModifiedBy>
  <cp:revision>23</cp:revision>
  <dcterms:created xsi:type="dcterms:W3CDTF">2023-12-25T06:14:10Z</dcterms:created>
  <dcterms:modified xsi:type="dcterms:W3CDTF">2024-01-09T07:09:37Z</dcterms:modified>
</cp:coreProperties>
</file>