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 id="2147483660" r:id="rId2"/>
    <p:sldMasterId id="2147483697" r:id="rId3"/>
    <p:sldMasterId id="2147483735" r:id="rId4"/>
  </p:sldMasterIdLst>
  <p:notesMasterIdLst>
    <p:notesMasterId r:id="rId20"/>
  </p:notesMasterIdLst>
  <p:handoutMasterIdLst>
    <p:handoutMasterId r:id="rId21"/>
  </p:handoutMasterIdLst>
  <p:sldIdLst>
    <p:sldId id="261" r:id="rId5"/>
    <p:sldId id="635" r:id="rId6"/>
    <p:sldId id="613" r:id="rId7"/>
    <p:sldId id="639" r:id="rId8"/>
    <p:sldId id="641" r:id="rId9"/>
    <p:sldId id="642" r:id="rId10"/>
    <p:sldId id="643" r:id="rId11"/>
    <p:sldId id="645" r:id="rId12"/>
    <p:sldId id="647" r:id="rId13"/>
    <p:sldId id="648" r:id="rId14"/>
    <p:sldId id="650" r:id="rId15"/>
    <p:sldId id="651" r:id="rId16"/>
    <p:sldId id="614" r:id="rId17"/>
    <p:sldId id="351" r:id="rId18"/>
    <p:sldId id="625" r:id="rId1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an Nguyen Thi My" initials="TNTM" lastIdx="1" clrIdx="0">
    <p:extLst>
      <p:ext uri="{19B8F6BF-5375-455C-9EA6-DF929625EA0E}">
        <p15:presenceInfo xmlns:p15="http://schemas.microsoft.com/office/powerpoint/2012/main" userId="Thuan Nguyen Thi My" providerId="None"/>
      </p:ext>
    </p:extLst>
  </p:cmAuthor>
  <p:cmAuthor id="2" name="ADMIN"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00FF"/>
    <a:srgbClr val="02023C"/>
    <a:srgbClr val="DE4654"/>
    <a:srgbClr val="8BCD43"/>
    <a:srgbClr val="54304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557" autoAdjust="0"/>
  </p:normalViewPr>
  <p:slideViewPr>
    <p:cSldViewPr>
      <p:cViewPr varScale="1">
        <p:scale>
          <a:sx n="99" d="100"/>
          <a:sy n="99" d="100"/>
        </p:scale>
        <p:origin x="994" y="72"/>
      </p:cViewPr>
      <p:guideLst>
        <p:guide orient="horz" pos="1620"/>
        <p:guide pos="2880"/>
      </p:guideLst>
    </p:cSldViewPr>
  </p:slideViewPr>
  <p:notesTextViewPr>
    <p:cViewPr>
      <p:scale>
        <a:sx n="1" d="1"/>
        <a:sy n="1" d="1"/>
      </p:scale>
      <p:origin x="0" y="0"/>
    </p:cViewPr>
  </p:notesTextViewPr>
  <p:notesViewPr>
    <p:cSldViewPr showGuides="1">
      <p:cViewPr varScale="1">
        <p:scale>
          <a:sx n="65" d="100"/>
          <a:sy n="65" d="100"/>
        </p:scale>
        <p:origin x="3082"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CDD7B6-791E-4961-8FEC-29CCD62ED843}" type="datetimeFigureOut">
              <a:rPr lang="en-US" smtClean="0"/>
              <a:t>1/3/2026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D77F45-4311-46EF-82D0-374612DCB225}" type="slidenum">
              <a:rPr lang="en-US" smtClean="0"/>
              <a:t>‹#›</a:t>
            </a:fld>
            <a:endParaRPr lang="en-US"/>
          </a:p>
        </p:txBody>
      </p:sp>
    </p:spTree>
    <p:extLst>
      <p:ext uri="{BB962C8B-B14F-4D97-AF65-F5344CB8AC3E}">
        <p14:creationId xmlns:p14="http://schemas.microsoft.com/office/powerpoint/2010/main" val="39046742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A3592-FEF6-4F18-A34B-F0E5D14EE5C6}" type="datetimeFigureOut">
              <a:rPr lang="en-US" smtClean="0"/>
              <a:t>1/3/2026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86841-B6E9-4602-99D2-E5DE711450F7}" type="slidenum">
              <a:rPr lang="en-US" smtClean="0"/>
              <a:t>‹#›</a:t>
            </a:fld>
            <a:endParaRPr lang="en-US"/>
          </a:p>
        </p:txBody>
      </p:sp>
    </p:spTree>
    <p:extLst>
      <p:ext uri="{BB962C8B-B14F-4D97-AF65-F5344CB8AC3E}">
        <p14:creationId xmlns:p14="http://schemas.microsoft.com/office/powerpoint/2010/main" val="5282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3336521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2F6400-53A4-4C9B-9D25-EA5D415A60BF}" type="datetimeFigureOut">
              <a:rPr lang="en-US" smtClean="0"/>
              <a:t>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554905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F6400-53A4-4C9B-9D25-EA5D415A60BF}" type="datetimeFigureOut">
              <a:rPr lang="en-US" smtClean="0"/>
              <a:t>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485185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F6400-53A4-4C9B-9D25-EA5D415A60BF}" type="datetimeFigureOut">
              <a:rPr lang="en-US" smtClean="0"/>
              <a:t>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1503325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51043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83384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61703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22876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1/3/2026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49169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1/3/2026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137279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1/3/2026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726279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75911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F6400-53A4-4C9B-9D25-EA5D415A60BF}" type="datetimeFigureOut">
              <a:rPr lang="en-US" smtClean="0"/>
              <a:t>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641968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331275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867900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30312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F02A1-B26A-442C-8043-20939094B5D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a:extLst>
              <a:ext uri="{FF2B5EF4-FFF2-40B4-BE49-F238E27FC236}">
                <a16:creationId xmlns:a16="http://schemas.microsoft.com/office/drawing/2014/main" id="{507AF29A-2711-4980-9047-A30692EEB5B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FE25823-4349-4C0C-9C60-C8830C2177CA}"/>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03/01/2026</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D081C8EE-B6FD-4D3D-9749-91C215B7AE2A}"/>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AB53EBF7-A85D-462A-A26F-298794063D5C}"/>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4684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D88E6-1A59-4639-9BE0-7D3C26A1344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1A3A75A-0986-4475-84C6-2C502A9147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FC29051-336D-45A2-A120-8930EB209D1B}"/>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03/01/2026</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AE1E883A-D7A0-454F-90A1-236CD7066F0C}"/>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ADBAD1F0-16CA-45C2-A115-C245814D3581}"/>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278521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D0066-9B8C-46A5-B63A-34FBC8C5685F}"/>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948C94A-8603-4485-8882-00CECE388F6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7F8E6D-E95D-4E37-BCD5-F8BC56A92E8A}"/>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03/01/2026</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A2C51CB1-1AE6-4D2A-B788-93F5FDDE4E5B}"/>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F56E9BC3-E641-4CA3-84FF-52518677FD75}"/>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513550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A154B-C485-4D2C-A8E2-9011E01F461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C46B929-FA5B-4D72-A0AE-91F28E858D90}"/>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A2CF512-C379-4F32-8AB1-006B8CB1E82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55B5EF2-CDFE-4575-AFED-23BFB76AF28F}"/>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03/01/2026</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1CDD91E0-D7EB-440B-B598-969E92CCE0E8}"/>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AB72F3F9-9A95-4C61-9332-9219C1282D87}"/>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922378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8E5B4-2018-4D7A-B6E0-8B8FF8C91CD1}"/>
              </a:ext>
            </a:extLst>
          </p:cNvPr>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B738C1F-A330-4AA9-ACB2-15F9B878416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544CAEA-B371-4824-8A78-B404C6C80143}"/>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BC2FF8D-4E0F-4034-941F-BE283F54B98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2F1FEC4-DFCB-4DA4-AD5D-81C7BB602E91}"/>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2157B981-E0CC-454A-9463-E646F1BBF8F4}"/>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03/01/2026</a:t>
            </a:fld>
            <a:endParaRPr lang="vi-VN">
              <a:solidFill>
                <a:prstClr val="black">
                  <a:tint val="75000"/>
                </a:prstClr>
              </a:solidFill>
            </a:endParaRPr>
          </a:p>
        </p:txBody>
      </p:sp>
      <p:sp>
        <p:nvSpPr>
          <p:cNvPr id="8" name="Footer Placeholder 7">
            <a:extLst>
              <a:ext uri="{FF2B5EF4-FFF2-40B4-BE49-F238E27FC236}">
                <a16:creationId xmlns:a16="http://schemas.microsoft.com/office/drawing/2014/main" id="{B770CF36-89D2-4848-9F9A-5677B5866DF6}"/>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a16="http://schemas.microsoft.com/office/drawing/2014/main" id="{0D0A8D33-4A74-4825-ADB1-EB36A1F43D75}"/>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981134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B2C41-E69A-496B-87CD-63E7B5BEC3E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BD6003D-63CF-4B98-B9FC-24D4137729F0}"/>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03/01/2026</a:t>
            </a:fld>
            <a:endParaRPr lang="vi-VN">
              <a:solidFill>
                <a:prstClr val="black">
                  <a:tint val="75000"/>
                </a:prstClr>
              </a:solidFill>
            </a:endParaRPr>
          </a:p>
        </p:txBody>
      </p:sp>
      <p:sp>
        <p:nvSpPr>
          <p:cNvPr id="4" name="Footer Placeholder 3">
            <a:extLst>
              <a:ext uri="{FF2B5EF4-FFF2-40B4-BE49-F238E27FC236}">
                <a16:creationId xmlns:a16="http://schemas.microsoft.com/office/drawing/2014/main" id="{94E18784-9069-4F47-B9C6-84DE1E4B2F7F}"/>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a16="http://schemas.microsoft.com/office/drawing/2014/main" id="{3DB07E85-F927-40D2-B882-821905252874}"/>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2143150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EC5B7D-3DC9-42DC-9CCD-411A9122A9F6}"/>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03/01/2026</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id="{DF521E20-5994-43AD-AF9B-E6F96212AD13}"/>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id="{89291151-A9E1-42A7-B87C-9269516F7044}"/>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303559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2F6400-53A4-4C9B-9D25-EA5D415A60BF}" type="datetimeFigureOut">
              <a:rPr lang="en-US" smtClean="0"/>
              <a:t>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25549976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4253-4BBB-4EB4-956C-48464B4844A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D7517DA-39BD-4628-BF95-5D48B4CA505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F4B21316-EEA9-467A-A5A6-6436C84C87A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1242373-C567-4EB3-A04B-7306F8DF17F9}"/>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03/01/2026</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D11C6653-CDE6-4F88-A231-47AE03E0D75F}"/>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111E0521-358A-43CE-A798-88D5BB534143}"/>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625518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7FE89-79AF-4CF4-B3B3-1E42589EF5F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28BE7B3-5B04-47C3-823B-9309DBC3C8A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a:extLst>
              <a:ext uri="{FF2B5EF4-FFF2-40B4-BE49-F238E27FC236}">
                <a16:creationId xmlns:a16="http://schemas.microsoft.com/office/drawing/2014/main" id="{1CEC53C0-448F-4251-8720-6C83F076D9B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61BEA20-9EC0-4F07-9790-03CA5361FC97}"/>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03/01/2026</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9C54A513-6AC0-407F-9F93-65C1C2208049}"/>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59C356E2-EE42-442F-A12C-CE61EF7D50B9}"/>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003041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C183B-798F-4ACE-83B5-F517176A5C4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966986F-4925-46FF-A2A9-36E6FED76F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CB379ED-C54C-4361-98B1-7142BAF23360}"/>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03/01/2026</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9061EE85-E5B4-4A3C-8BFE-6FE68B7907BB}"/>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6F8DA28C-14C8-410C-B148-46EFF85335DD}"/>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804578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FB38A4-9833-4DE5-BB39-D48AAE56002F}"/>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24594D6-D85A-4500-BB5E-02728C0B0B67}"/>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D33696A-06B9-40DA-899C-7D16FF36ABCD}"/>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03/01/2026</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5F848B26-878F-4F0F-B2DD-83EEDF676E07}"/>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6C190F93-45AB-446E-B9C1-834218C869A9}"/>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158411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05979"/>
            <a:ext cx="8229600" cy="857250"/>
          </a:xfrm>
        </p:spPr>
        <p:txBody>
          <a:bodyPr/>
          <a:lstStyle/>
          <a:p>
            <a:r>
              <a:rPr lang="en-US"/>
              <a:t>Click to edit Master title style</a:t>
            </a:r>
          </a:p>
        </p:txBody>
      </p:sp>
      <p:sp>
        <p:nvSpPr>
          <p:cNvPr id="3" name="Content Placeholder 2"/>
          <p:cNvSpPr>
            <a:spLocks noGrp="1"/>
          </p:cNvSpPr>
          <p:nvPr>
            <p:ph sz="quarter" idx="1"/>
          </p:nvPr>
        </p:nvSpPr>
        <p:spPr>
          <a:xfrm>
            <a:off x="457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0F1B50A-7B53-46BF-AD99-3534BF84E6F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91337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591700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961440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46172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85501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8346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2F6400-53A4-4C9B-9D25-EA5D415A60BF}" type="datetimeFigureOut">
              <a:rPr lang="en-US" smtClean="0"/>
              <a:t>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4263438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717861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42402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129166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082957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692789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97011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2F6400-53A4-4C9B-9D25-EA5D415A60BF}" type="datetimeFigureOut">
              <a:rPr lang="en-US" smtClean="0"/>
              <a:t>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1641419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2F6400-53A4-4C9B-9D25-EA5D415A60BF}" type="datetimeFigureOut">
              <a:rPr lang="en-US" smtClean="0"/>
              <a:t>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952624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2F6400-53A4-4C9B-9D25-EA5D415A60BF}" type="datetimeFigureOut">
              <a:rPr lang="en-US" smtClean="0"/>
              <a:t>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2311764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2F6400-53A4-4C9B-9D25-EA5D415A60BF}" type="datetimeFigureOut">
              <a:rPr lang="en-US" smtClean="0"/>
              <a:t>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686408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2F6400-53A4-4C9B-9D25-EA5D415A60BF}" type="datetimeFigureOut">
              <a:rPr lang="en-US" smtClean="0"/>
              <a:t>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2289024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A32F6400-53A4-4C9B-9D25-EA5D415A60BF}" type="datetimeFigureOut">
              <a:rPr lang="en-US" smtClean="0"/>
              <a:t>1/3/2026</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09480E8-0381-4A7B-8F1A-1709C0764F91}" type="slidenum">
              <a:rPr lang="en-US" smtClean="0"/>
              <a:t>‹#›</a:t>
            </a:fld>
            <a:endParaRPr lang="en-US"/>
          </a:p>
        </p:txBody>
      </p:sp>
    </p:spTree>
    <p:extLst>
      <p:ext uri="{BB962C8B-B14F-4D97-AF65-F5344CB8AC3E}">
        <p14:creationId xmlns:p14="http://schemas.microsoft.com/office/powerpoint/2010/main" val="357468452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9E9F21DE-91B0-4F59-9729-201E87135832}" type="datetimeFigureOut">
              <a:rPr lang="en-US" smtClean="0">
                <a:solidFill>
                  <a:prstClr val="black">
                    <a:tint val="75000"/>
                  </a:prstClr>
                </a:solidFill>
              </a:rPr>
              <a:pPr>
                <a:defRPr/>
              </a:pPr>
              <a:t>1/3/2026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420094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57921C-1A63-40CE-B002-10F051D203E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0187463-95D8-4CF7-B8FC-8C8E384B2A3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5F52185-48FC-4136-90CF-85D79EA36E0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03061CC-3D04-454E-924B-718621B9FD7F}" type="datetimeFigureOut">
              <a:rPr lang="vi-VN" smtClean="0">
                <a:solidFill>
                  <a:prstClr val="black">
                    <a:tint val="75000"/>
                  </a:prstClr>
                </a:solidFill>
              </a:rPr>
              <a:pPr/>
              <a:t>03/01/2026</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DCC52ED5-D41F-443F-9025-F578956BDFC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DAAC1018-225C-494D-A645-99E7115F9BC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25920996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E9F21DE-91B0-4F59-9729-201E8713583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DD36252-790F-4530-A661-160F6EA781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4979758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8.xml"/><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8.xml"/><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WordArt 6"/>
          <p:cNvSpPr>
            <a:spLocks noChangeArrowheads="1" noChangeShapeType="1" noTextEdit="1"/>
          </p:cNvSpPr>
          <p:nvPr/>
        </p:nvSpPr>
        <p:spPr bwMode="auto">
          <a:xfrm>
            <a:off x="1188720" y="1205733"/>
            <a:ext cx="6934200" cy="1257300"/>
          </a:xfrm>
          <a:prstGeom prst="rect">
            <a:avLst/>
          </a:prstGeom>
        </p:spPr>
        <p:txBody>
          <a:bodyPr wrap="none" fromWordArt="1">
            <a:prstTxWarp prst="textDeflateBottom">
              <a:avLst>
                <a:gd name="adj" fmla="val 50000"/>
              </a:avLst>
            </a:prstTxWarp>
          </a:bodyPr>
          <a:lstStyle/>
          <a:p>
            <a:pPr algn="ctr" defTabSz="457223"/>
            <a:r>
              <a:rPr lang="vi-VN" sz="1350" b="1" kern="10" dirty="0">
                <a:ln w="18000">
                  <a:solidFill>
                    <a:srgbClr val="FFCD00"/>
                  </a:solidFill>
                  <a:miter lim="800000"/>
                </a:ln>
                <a:solidFill>
                  <a:srgbClr val="FF0000"/>
                </a:solidFill>
                <a:effectLst>
                  <a:outerShdw dist="38100" dir="2700000" algn="tl" rotWithShape="0">
                    <a:srgbClr val="000000">
                      <a:alpha val="43137"/>
                    </a:srgbClr>
                  </a:outerShdw>
                </a:effectLst>
                <a:latin typeface="Arial" panose="020B0604020202020204" pitchFamily="34" charset="0"/>
                <a:cs typeface="Times New Roman" panose="02020603050405020304" pitchFamily="18" charset="0"/>
              </a:rPr>
              <a:t>NHIỆT LIỆT CHÀO MỪNG QUÝ THẦY CÔ GIÁO </a:t>
            </a:r>
          </a:p>
        </p:txBody>
      </p:sp>
      <p:sp>
        <p:nvSpPr>
          <p:cNvPr id="9221" name="WordArt 9"/>
          <p:cNvSpPr>
            <a:spLocks noChangeArrowheads="1" noChangeShapeType="1" noTextEdit="1"/>
          </p:cNvSpPr>
          <p:nvPr/>
        </p:nvSpPr>
        <p:spPr bwMode="auto">
          <a:xfrm>
            <a:off x="1981204" y="2237859"/>
            <a:ext cx="5334000" cy="669131"/>
          </a:xfrm>
          <a:prstGeom prst="rect">
            <a:avLst/>
          </a:prstGeom>
        </p:spPr>
        <p:txBody>
          <a:bodyPr wrap="none" fromWordArt="1">
            <a:prstTxWarp prst="textInflate">
              <a:avLst>
                <a:gd name="adj" fmla="val 18750"/>
              </a:avLst>
            </a:prstTxWarp>
          </a:bodyPr>
          <a:lstStyle/>
          <a:p>
            <a:pPr algn="ctr" defTabSz="457223"/>
            <a:r>
              <a:rPr lang="vi-VN" sz="2700" b="1" kern="10" dirty="0">
                <a:ln w="9525">
                  <a:solidFill>
                    <a:srgbClr val="FFFF00"/>
                  </a:solidFill>
                  <a:round/>
                </a:ln>
                <a:solidFill>
                  <a:srgbClr val="7030A0"/>
                </a:solidFill>
                <a:effectLst>
                  <a:outerShdw dist="38100" dir="2700000" algn="tl" rotWithShape="0">
                    <a:srgbClr val="000000">
                      <a:alpha val="39998"/>
                    </a:srgbClr>
                  </a:outerShdw>
                </a:effectLst>
                <a:latin typeface="Arial" panose="020B0604020202020204" pitchFamily="34" charset="0"/>
                <a:cs typeface="Times New Roman" panose="02020603050405020304" pitchFamily="18" charset="0"/>
              </a:rPr>
              <a:t>VỀ DỰ GIỜ THĂM LỚP </a:t>
            </a:r>
          </a:p>
        </p:txBody>
      </p:sp>
      <p:sp>
        <p:nvSpPr>
          <p:cNvPr id="2" name="Rectangle 1"/>
          <p:cNvSpPr/>
          <p:nvPr/>
        </p:nvSpPr>
        <p:spPr>
          <a:xfrm>
            <a:off x="1722588" y="3184639"/>
            <a:ext cx="5531891" cy="600164"/>
          </a:xfrm>
          <a:prstGeom prst="rect">
            <a:avLst/>
          </a:prstGeom>
          <a:noFill/>
        </p:spPr>
        <p:txBody>
          <a:bodyPr>
            <a:spAutoFit/>
          </a:bodyPr>
          <a:lstStyle/>
          <a:p>
            <a:pPr algn="ctr" defTabSz="457223">
              <a:defRPr/>
            </a:pPr>
            <a:r>
              <a:rPr lang="en-US" sz="3300" b="1" cap="all" dirty="0">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MÔN: </a:t>
            </a:r>
            <a:r>
              <a:rPr lang="en-US" sz="3300" b="1" cap="all" dirty="0" err="1">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LỊCH</a:t>
            </a:r>
            <a:r>
              <a:rPr lang="en-US" sz="3300" b="1" cap="all" dirty="0">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r>
              <a:rPr lang="en-US" sz="3300" b="1" cap="all" dirty="0" err="1">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SỬ</a:t>
            </a:r>
            <a:r>
              <a:rPr lang="en-US" sz="3300" b="1" cap="all" dirty="0">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r>
              <a:rPr lang="en-US" sz="3300" b="1" cap="all" dirty="0" err="1">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ĐỊA</a:t>
            </a:r>
            <a:r>
              <a:rPr lang="en-US" sz="3300" b="1" cap="all" dirty="0">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r>
              <a:rPr lang="en-US" sz="3300" b="1" cap="all" dirty="0" err="1">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LÍ</a:t>
            </a:r>
            <a:r>
              <a:rPr lang="en-US" sz="3300" b="1" cap="all" dirty="0">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p>
        </p:txBody>
      </p:sp>
      <p:sp>
        <p:nvSpPr>
          <p:cNvPr id="5" name="Rectangle 4"/>
          <p:cNvSpPr/>
          <p:nvPr/>
        </p:nvSpPr>
        <p:spPr>
          <a:xfrm>
            <a:off x="1783314" y="3917136"/>
            <a:ext cx="5531891" cy="369332"/>
          </a:xfrm>
          <a:prstGeom prst="rect">
            <a:avLst/>
          </a:prstGeom>
          <a:noFill/>
        </p:spPr>
        <p:txBody>
          <a:bodyPr>
            <a:spAutoFit/>
          </a:bodyPr>
          <a:lstStyle/>
          <a:p>
            <a:pPr algn="ctr" defTabSz="457223">
              <a:defRPr/>
            </a:pPr>
            <a:endParaRPr lang="en-US" b="1" cap="all" dirty="0">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Alako-Bold" pitchFamily="2" charset="0"/>
              <a:cs typeface="Times New Roman" panose="02020603050405020304" pitchFamily="18" charset="0"/>
            </a:endParaRPr>
          </a:p>
        </p:txBody>
      </p:sp>
    </p:spTree>
    <p:extLst>
      <p:ext uri="{BB962C8B-B14F-4D97-AF65-F5344CB8AC3E}">
        <p14:creationId xmlns:p14="http://schemas.microsoft.com/office/powerpoint/2010/main" val="22474769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Xưởng gỗ ở ngoài đê thuộc huyện Hưng Nguyên (Nghệ An) chim trong lũ. Ảnh: Hải Bì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705548"/>
            <a:ext cx="3962400" cy="1847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9" descr="images527259_anh_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245" y="457200"/>
            <a:ext cx="3958689" cy="2114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 name="Picture 25" descr="mientrunghanh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457200"/>
            <a:ext cx="4038599"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0"/>
          <p:cNvSpPr txBox="1">
            <a:spLocks noChangeArrowheads="1"/>
          </p:cNvSpPr>
          <p:nvPr/>
        </p:nvSpPr>
        <p:spPr bwMode="auto">
          <a:xfrm>
            <a:off x="1752600" y="457200"/>
            <a:ext cx="1037632"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pPr>
            <a:r>
              <a:rPr lang="en-US" altLang="en-US" sz="1600" b="1">
                <a:solidFill>
                  <a:srgbClr val="FF0000"/>
                </a:solidFill>
                <a:latin typeface="Times New Roman" pitchFamily="18" charset="0"/>
              </a:rPr>
              <a:t>ĐÁ LỞ</a:t>
            </a:r>
          </a:p>
        </p:txBody>
      </p:sp>
      <p:sp>
        <p:nvSpPr>
          <p:cNvPr id="6" name="Text Box 11"/>
          <p:cNvSpPr txBox="1">
            <a:spLocks noChangeArrowheads="1"/>
          </p:cNvSpPr>
          <p:nvPr/>
        </p:nvSpPr>
        <p:spPr bwMode="auto">
          <a:xfrm>
            <a:off x="6190638" y="457200"/>
            <a:ext cx="1297039"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pPr>
            <a:r>
              <a:rPr lang="en-US" altLang="en-US" sz="1600" b="1">
                <a:solidFill>
                  <a:srgbClr val="FF0000"/>
                </a:solidFill>
                <a:latin typeface="Times New Roman" pitchFamily="18" charset="0"/>
              </a:rPr>
              <a:t>HẠN HÁN</a:t>
            </a:r>
          </a:p>
        </p:txBody>
      </p:sp>
      <p:sp>
        <p:nvSpPr>
          <p:cNvPr id="7" name="Text Box 13"/>
          <p:cNvSpPr txBox="1">
            <a:spLocks noChangeArrowheads="1"/>
          </p:cNvSpPr>
          <p:nvPr/>
        </p:nvSpPr>
        <p:spPr bwMode="auto">
          <a:xfrm>
            <a:off x="1524000" y="4324350"/>
            <a:ext cx="1124100"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pPr>
            <a:r>
              <a:rPr lang="en-US" altLang="en-US" sz="1600" b="1">
                <a:solidFill>
                  <a:srgbClr val="FF0000"/>
                </a:solidFill>
                <a:latin typeface="Times New Roman" pitchFamily="18" charset="0"/>
              </a:rPr>
              <a:t>LŨ LỤT</a:t>
            </a:r>
          </a:p>
        </p:txBody>
      </p:sp>
      <p:pic>
        <p:nvPicPr>
          <p:cNvPr id="8" name="Picture 31" descr="ANd9GcSsLPdM415DtPgF6zIlMxy3QqjCczOGw7uOFS4JPtOd_hKtkJP7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1" y="2705548"/>
            <a:ext cx="4033220" cy="1923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3"/>
          <p:cNvSpPr txBox="1">
            <a:spLocks noChangeArrowheads="1"/>
          </p:cNvSpPr>
          <p:nvPr/>
        </p:nvSpPr>
        <p:spPr bwMode="auto">
          <a:xfrm>
            <a:off x="6063553" y="4290596"/>
            <a:ext cx="1556447"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pPr>
            <a:r>
              <a:rPr lang="en-US" altLang="en-US" sz="1600" b="1">
                <a:solidFill>
                  <a:srgbClr val="FF0000"/>
                </a:solidFill>
                <a:latin typeface="Times New Roman" pitchFamily="18" charset="0"/>
              </a:rPr>
              <a:t>GIÓ LÀO</a:t>
            </a:r>
          </a:p>
        </p:txBody>
      </p:sp>
      <p:sp>
        <p:nvSpPr>
          <p:cNvPr id="10" name="Rectangle 9"/>
          <p:cNvSpPr/>
          <p:nvPr/>
        </p:nvSpPr>
        <p:spPr>
          <a:xfrm>
            <a:off x="-76200" y="0"/>
            <a:ext cx="914400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14: VÙNG BẮC TRUNG BỘ (Tiết 1)</a:t>
            </a:r>
            <a:endParaRPr lang="en-US" sz="21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556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1" presetClass="entr" presetSubtype="4"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4)">
                                      <p:cBhvr>
                                        <p:cTn id="22" dur="1000"/>
                                        <p:tgtEl>
                                          <p:spTgt spid="8"/>
                                        </p:tgtEl>
                                      </p:cBhvr>
                                    </p:animEffect>
                                  </p:childTnLst>
                                </p:cTn>
                              </p:par>
                            </p:childTnLst>
                          </p:cTn>
                        </p:par>
                        <p:par>
                          <p:cTn id="23" fill="hold">
                            <p:stCondLst>
                              <p:cond delay="2500"/>
                            </p:stCondLst>
                            <p:childTnLst>
                              <p:par>
                                <p:cTn id="24" presetID="29"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ppt_x</p:attrName>
                                        </p:attrNameLst>
                                      </p:cBhvr>
                                      <p:tavLst>
                                        <p:tav tm="0">
                                          <p:val>
                                            <p:strVal val="#ppt_x-.2"/>
                                          </p:val>
                                        </p:tav>
                                        <p:tav tm="100000">
                                          <p:val>
                                            <p:strVal val="#ppt_x"/>
                                          </p:val>
                                        </p:tav>
                                      </p:tavLst>
                                    </p:anim>
                                    <p:anim calcmode="lin" valueType="num">
                                      <p:cBhvr>
                                        <p:cTn id="27" dur="5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8" dur="500"/>
                                        <p:tgtEl>
                                          <p:spTgt spid="5"/>
                                        </p:tgtEl>
                                      </p:cBhvr>
                                    </p:animEffect>
                                  </p:childTnLst>
                                </p:cTn>
                              </p:par>
                            </p:childTnLst>
                          </p:cTn>
                        </p:par>
                        <p:par>
                          <p:cTn id="29" fill="hold">
                            <p:stCondLst>
                              <p:cond delay="3000"/>
                            </p:stCondLst>
                            <p:childTnLst>
                              <p:par>
                                <p:cTn id="30" presetID="29" presetClass="entr" presetSubtype="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ppt_x</p:attrName>
                                        </p:attrNameLst>
                                      </p:cBhvr>
                                      <p:tavLst>
                                        <p:tav tm="0">
                                          <p:val>
                                            <p:strVal val="#ppt_x-.2"/>
                                          </p:val>
                                        </p:tav>
                                        <p:tav tm="100000">
                                          <p:val>
                                            <p:strVal val="#ppt_x"/>
                                          </p:val>
                                        </p:tav>
                                      </p:tavLst>
                                    </p:anim>
                                    <p:anim calcmode="lin" valueType="num">
                                      <p:cBhvr>
                                        <p:cTn id="33" dur="5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34" dur="500"/>
                                        <p:tgtEl>
                                          <p:spTgt spid="6"/>
                                        </p:tgtEl>
                                      </p:cBhvr>
                                    </p:animEffect>
                                  </p:childTnLst>
                                </p:cTn>
                              </p:par>
                            </p:childTnLst>
                          </p:cTn>
                        </p:par>
                        <p:par>
                          <p:cTn id="35" fill="hold">
                            <p:stCondLst>
                              <p:cond delay="3500"/>
                            </p:stCondLst>
                            <p:childTnLst>
                              <p:par>
                                <p:cTn id="36" presetID="29" presetClass="entr" presetSubtype="0"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40" dur="500"/>
                                        <p:tgtEl>
                                          <p:spTgt spid="7"/>
                                        </p:tgtEl>
                                      </p:cBhvr>
                                    </p:animEffect>
                                  </p:childTnLst>
                                </p:cTn>
                              </p:par>
                            </p:childTnLst>
                          </p:cTn>
                        </p:par>
                        <p:par>
                          <p:cTn id="41" fill="hold">
                            <p:stCondLst>
                              <p:cond delay="4000"/>
                            </p:stCondLst>
                            <p:childTnLst>
                              <p:par>
                                <p:cTn id="42" presetID="29" presetClass="entr" presetSubtype="0"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500" fill="hold"/>
                                        <p:tgtEl>
                                          <p:spTgt spid="9"/>
                                        </p:tgtEl>
                                        <p:attrNameLst>
                                          <p:attrName>ppt_x</p:attrName>
                                        </p:attrNameLst>
                                      </p:cBhvr>
                                      <p:tavLst>
                                        <p:tav tm="0">
                                          <p:val>
                                            <p:strVal val="#ppt_x-.2"/>
                                          </p:val>
                                        </p:tav>
                                        <p:tav tm="100000">
                                          <p:val>
                                            <p:strVal val="#ppt_x"/>
                                          </p:val>
                                        </p:tav>
                                      </p:tavLst>
                                    </p:anim>
                                    <p:anim calcmode="lin" valueType="num">
                                      <p:cBhvr>
                                        <p:cTn id="45" dur="5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t55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895350"/>
            <a:ext cx="4067733"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5" descr="docu55"/>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533400" y="2876550"/>
            <a:ext cx="395102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7" descr="images458017_anh_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895350"/>
            <a:ext cx="37338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9" descr="vuonaochuongru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2876550"/>
            <a:ext cx="3886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6"/>
          <p:cNvSpPr>
            <a:spLocks noChangeArrowheads="1"/>
          </p:cNvSpPr>
          <p:nvPr/>
        </p:nvSpPr>
        <p:spPr bwMode="auto">
          <a:xfrm>
            <a:off x="1219200" y="4457640"/>
            <a:ext cx="3198007" cy="400110"/>
          </a:xfrm>
          <a:prstGeom prst="rect">
            <a:avLst/>
          </a:prstGeom>
          <a:solidFill>
            <a:schemeClr val="accent6">
              <a:lumMod val="20000"/>
              <a:lumOff val="80000"/>
            </a:schemeClr>
          </a:solidFill>
          <a:ln>
            <a:noFill/>
          </a:ln>
          <a:effectLst/>
        </p:spPr>
        <p:txBody>
          <a:bodyPr wrap="square">
            <a:spAutoFit/>
          </a:bodyPr>
          <a:lstStyle/>
          <a:p>
            <a:pPr eaLnBrk="1" hangingPunct="1"/>
            <a:r>
              <a:rPr lang="pt-BR" altLang="en-US" sz="2000" b="1">
                <a:solidFill>
                  <a:srgbClr val="0000FF"/>
                </a:solidFill>
                <a:latin typeface="Times New Roman" pitchFamily="18" charset="0"/>
                <a:cs typeface="Times New Roman" pitchFamily="18" charset="0"/>
              </a:rPr>
              <a:t>Phát triển thủy điện</a:t>
            </a:r>
            <a:r>
              <a:rPr lang="en-US" altLang="en-US" sz="2000" b="1">
                <a:solidFill>
                  <a:srgbClr val="0000FF"/>
                </a:solidFill>
                <a:latin typeface="Times New Roman" pitchFamily="18" charset="0"/>
                <a:cs typeface="Times New Roman" pitchFamily="18" charset="0"/>
              </a:rPr>
              <a:t> </a:t>
            </a:r>
          </a:p>
        </p:txBody>
      </p:sp>
      <p:sp>
        <p:nvSpPr>
          <p:cNvPr id="9" name="Rectangle 28"/>
          <p:cNvSpPr>
            <a:spLocks noChangeArrowheads="1"/>
          </p:cNvSpPr>
          <p:nvPr/>
        </p:nvSpPr>
        <p:spPr bwMode="auto">
          <a:xfrm>
            <a:off x="2274912" y="2128838"/>
            <a:ext cx="4258018" cy="400110"/>
          </a:xfrm>
          <a:prstGeom prst="rect">
            <a:avLst/>
          </a:prstGeom>
          <a:solidFill>
            <a:schemeClr val="accent6">
              <a:lumMod val="20000"/>
              <a:lumOff val="80000"/>
            </a:schemeClr>
          </a:solidFill>
          <a:ln>
            <a:noFill/>
          </a:ln>
          <a:effectLst/>
        </p:spPr>
        <p:txBody>
          <a:bodyPr>
            <a:spAutoFit/>
          </a:bodyPr>
          <a:lstStyle/>
          <a:p>
            <a:pPr algn="ctr" eaLnBrk="1" hangingPunct="1"/>
            <a:r>
              <a:rPr lang="en-US" altLang="en-US" sz="2000" b="1">
                <a:solidFill>
                  <a:srgbClr val="0000FF"/>
                </a:solidFill>
                <a:latin typeface="Times New Roman" pitchFamily="18" charset="0"/>
                <a:cs typeface="Times New Roman" pitchFamily="18" charset="0"/>
              </a:rPr>
              <a:t>Xây dựng hệ thống thủy lợi</a:t>
            </a:r>
          </a:p>
        </p:txBody>
      </p:sp>
      <p:sp>
        <p:nvSpPr>
          <p:cNvPr id="10" name="Rectangle 30"/>
          <p:cNvSpPr>
            <a:spLocks noChangeArrowheads="1"/>
          </p:cNvSpPr>
          <p:nvPr/>
        </p:nvSpPr>
        <p:spPr bwMode="auto">
          <a:xfrm>
            <a:off x="4852133" y="4454664"/>
            <a:ext cx="3682267" cy="707886"/>
          </a:xfrm>
          <a:prstGeom prst="rect">
            <a:avLst/>
          </a:prstGeom>
          <a:solidFill>
            <a:schemeClr val="accent6">
              <a:lumMod val="20000"/>
              <a:lumOff val="80000"/>
            </a:schemeClr>
          </a:solidFill>
          <a:ln>
            <a:noFill/>
          </a:ln>
          <a:effectLst/>
        </p:spPr>
        <p:txBody>
          <a:bodyPr wrap="square">
            <a:spAutoFit/>
          </a:bodyPr>
          <a:lstStyle/>
          <a:p>
            <a:pPr eaLnBrk="1" hangingPunct="1"/>
            <a:r>
              <a:rPr lang="pt-BR" altLang="en-US" sz="2000" b="1">
                <a:solidFill>
                  <a:srgbClr val="0000FF"/>
                </a:solidFill>
                <a:latin typeface="Times New Roman" pitchFamily="18" charset="0"/>
                <a:cs typeface="Times New Roman" pitchFamily="18" charset="0"/>
              </a:rPr>
              <a:t>Phát triển rộng cơ cấu nông-lâm-ngư nghiệp</a:t>
            </a:r>
            <a:r>
              <a:rPr lang="en-US" altLang="en-US" sz="2000" b="1">
                <a:solidFill>
                  <a:srgbClr val="0000FF"/>
                </a:solidFill>
                <a:latin typeface="Times New Roman" pitchFamily="18" charset="0"/>
                <a:cs typeface="Times New Roman" pitchFamily="18" charset="0"/>
              </a:rPr>
              <a:t> </a:t>
            </a:r>
          </a:p>
        </p:txBody>
      </p:sp>
      <p:sp>
        <p:nvSpPr>
          <p:cNvPr id="11" name="Rectangle 10"/>
          <p:cNvSpPr/>
          <p:nvPr/>
        </p:nvSpPr>
        <p:spPr>
          <a:xfrm>
            <a:off x="-76200" y="0"/>
            <a:ext cx="914400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14: VÙNG BẮC TRUNG BỘ (Tiết 1)</a:t>
            </a:r>
            <a:endParaRPr lang="en-US" sz="21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926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1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1000"/>
                                        <p:tgtEl>
                                          <p:spTgt spid="5"/>
                                        </p:tgtEl>
                                      </p:cBhvr>
                                    </p:animEffect>
                                  </p:childTnLst>
                                </p:cTn>
                              </p:par>
                              <p:par>
                                <p:cTn id="16" presetID="5"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1000"/>
                                        <p:tgtEl>
                                          <p:spTgt spid="7"/>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heckerboard(across)">
                                      <p:cBhvr>
                                        <p:cTn id="21" dur="1000"/>
                                        <p:tgtEl>
                                          <p:spTgt spid="9"/>
                                        </p:tgtEl>
                                      </p:cBhvr>
                                    </p:animEffect>
                                  </p:childTnLst>
                                </p:cTn>
                              </p:par>
                              <p:par>
                                <p:cTn id="22" presetID="5" presetClass="entr" presetSubtype="10" fill="hold" grpId="0" nodeType="withEffect">
                                  <p:stCondLst>
                                    <p:cond delay="0"/>
                                  </p:stCondLst>
                                  <p:iterate type="lt">
                                    <p:tmPct val="0"/>
                                  </p:iterate>
                                  <p:childTnLst>
                                    <p:set>
                                      <p:cBhvr>
                                        <p:cTn id="23" dur="1" fill="hold">
                                          <p:stCondLst>
                                            <p:cond delay="0"/>
                                          </p:stCondLst>
                                        </p:cTn>
                                        <p:tgtEl>
                                          <p:spTgt spid="8"/>
                                        </p:tgtEl>
                                        <p:attrNameLst>
                                          <p:attrName>style.visibility</p:attrName>
                                        </p:attrNameLst>
                                      </p:cBhvr>
                                      <p:to>
                                        <p:strVal val="visible"/>
                                      </p:to>
                                    </p:set>
                                    <p:animEffect transition="in" filter="checkerboard(across)">
                                      <p:cBhvr>
                                        <p:cTn id="24" dur="500"/>
                                        <p:tgtEl>
                                          <p:spTgt spid="8"/>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0"/>
            <a:ext cx="914400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14: VÙNG BẮC TRUNG BỘ (Tiết 1)</a:t>
            </a:r>
            <a:endParaRPr lang="en-US" sz="2100" dirty="0">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304800" y="666750"/>
            <a:ext cx="8534400" cy="4278094"/>
          </a:xfrm>
          <a:prstGeom prst="rect">
            <a:avLst/>
          </a:prstGeom>
          <a:noFill/>
        </p:spPr>
        <p:txBody>
          <a:bodyPr wrap="square" rtlCol="0">
            <a:spAutoFit/>
          </a:bodyPr>
          <a:lstStyle/>
          <a:p>
            <a:r>
              <a:rPr lang="en-US" b="1">
                <a:solidFill>
                  <a:srgbClr val="FF0000"/>
                </a:solidFill>
              </a:rPr>
              <a:t>3. Phòng, chống thiên tai và ứng phó với biến đổi khí hậu</a:t>
            </a:r>
            <a:endParaRPr lang="en-US">
              <a:solidFill>
                <a:srgbClr val="FF0000"/>
              </a:solidFill>
            </a:endParaRPr>
          </a:p>
          <a:p>
            <a:pPr lvl="0"/>
            <a:r>
              <a:rPr lang="vi-VN">
                <a:solidFill>
                  <a:srgbClr val="0000FF"/>
                </a:solidFill>
                <a:latin typeface="+mj-lt"/>
              </a:rPr>
              <a:t>Bắc Trung Bộ cần đặt ra vấn đề phòng, chống thiên tai và ứng phó với biến đổi khí hậu là do:</a:t>
            </a:r>
            <a:endParaRPr lang="en-US">
              <a:solidFill>
                <a:srgbClr val="0000FF"/>
              </a:solidFill>
              <a:latin typeface="+mj-lt"/>
            </a:endParaRPr>
          </a:p>
          <a:p>
            <a:r>
              <a:rPr lang="vi-VN">
                <a:solidFill>
                  <a:srgbClr val="0000FF"/>
                </a:solidFill>
                <a:latin typeface="+mj-lt"/>
              </a:rPr>
              <a:t>+ Bắc Trung Bộ thường xuyên chịu ảnh hưởng của nhiều thiên tai: bão, áp thấp nhiệt đới, lũ, ngập lụt,...</a:t>
            </a:r>
            <a:endParaRPr lang="en-US">
              <a:solidFill>
                <a:srgbClr val="0000FF"/>
              </a:solidFill>
              <a:latin typeface="+mj-lt"/>
            </a:endParaRPr>
          </a:p>
          <a:p>
            <a:r>
              <a:rPr lang="vi-VN">
                <a:solidFill>
                  <a:srgbClr val="0000FF"/>
                </a:solidFill>
                <a:latin typeface="+mj-lt"/>
              </a:rPr>
              <a:t>+ Biến đổi khí hậu làm cho các thiên tai và hiện tượng thời tiết cực đoan xảy ra ngày càng khốc liệt hơn.</a:t>
            </a:r>
            <a:endParaRPr lang="en-US">
              <a:solidFill>
                <a:srgbClr val="0000FF"/>
              </a:solidFill>
              <a:latin typeface="+mj-lt"/>
            </a:endParaRPr>
          </a:p>
          <a:p>
            <a:pPr lvl="0"/>
            <a:r>
              <a:rPr lang="vi-VN">
                <a:solidFill>
                  <a:srgbClr val="0000FF"/>
                </a:solidFill>
                <a:latin typeface="+mj-lt"/>
              </a:rPr>
              <a:t>Biện pháp phòng, chống thiên tai: cần phòng ngừa, ứng phó, khắc phục hậu quả thiên tai.</a:t>
            </a:r>
            <a:endParaRPr lang="en-US">
              <a:solidFill>
                <a:srgbClr val="0000FF"/>
              </a:solidFill>
              <a:latin typeface="+mj-lt"/>
            </a:endParaRPr>
          </a:p>
          <a:p>
            <a:pPr lvl="0"/>
            <a:r>
              <a:rPr lang="vi-VN">
                <a:solidFill>
                  <a:srgbClr val="0000FF"/>
                </a:solidFill>
                <a:latin typeface="+mj-lt"/>
              </a:rPr>
              <a:t>Biện pháp ứng phó với biến đổi khí hậu:</a:t>
            </a:r>
            <a:endParaRPr lang="en-US">
              <a:solidFill>
                <a:srgbClr val="0000FF"/>
              </a:solidFill>
              <a:latin typeface="+mj-lt"/>
            </a:endParaRPr>
          </a:p>
          <a:p>
            <a:r>
              <a:rPr lang="vi-VN">
                <a:solidFill>
                  <a:srgbClr val="0000FF"/>
                </a:solidFill>
                <a:latin typeface="+mj-lt"/>
              </a:rPr>
              <a:t>+ Giảm nhẹ, cần thực hiện các biện pháp: sử dụng năng lượng tiết kiệm và hiệu quả; hạn chế sử dụng nhiên liệu hoá thạch; phát triển năng lượng tái tạo; áp dụng các công nghệ xanh, ít phát thải khí nhà kính, trồng rừng...</a:t>
            </a:r>
            <a:endParaRPr lang="en-US">
              <a:solidFill>
                <a:srgbClr val="0000FF"/>
              </a:solidFill>
              <a:latin typeface="+mj-lt"/>
            </a:endParaRPr>
          </a:p>
          <a:p>
            <a:r>
              <a:rPr lang="en-US">
                <a:solidFill>
                  <a:srgbClr val="0000FF"/>
                </a:solidFill>
                <a:latin typeface="+mj-lt"/>
              </a:rPr>
              <a:t>+ Thích ứng, cần: xây dựng hệ thống cảnh báo, dự báo; củng cố đê chắn sóng và đê biển; trồng giống lúa ngắn ngày và giống lúa chịu hạn; tuyên truyền và nâng cao năng lực thích ứng cho người dân,...</a:t>
            </a:r>
          </a:p>
        </p:txBody>
      </p:sp>
    </p:spTree>
    <p:extLst>
      <p:ext uri="{BB962C8B-B14F-4D97-AF65-F5344CB8AC3E}">
        <p14:creationId xmlns:p14="http://schemas.microsoft.com/office/powerpoint/2010/main" val="19990462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726621" y="996042"/>
            <a:ext cx="3249386" cy="3099707"/>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a:extLst>
              <a:ext uri="{FF2B5EF4-FFF2-40B4-BE49-F238E27FC236}">
                <a16:creationId xmlns:a16="http://schemas.microsoft.com/office/drawing/2014/main" id="{B812FD0D-3345-4D97-BED4-5A0590056D2D}"/>
              </a:ext>
            </a:extLst>
          </p:cNvPr>
          <p:cNvSpPr txBox="1"/>
          <p:nvPr/>
        </p:nvSpPr>
        <p:spPr>
          <a:xfrm>
            <a:off x="5105400" y="1710018"/>
            <a:ext cx="3094827"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ea typeface="Calibri" panose="020F0502020204030204" pitchFamily="34" charset="0"/>
              </a:rPr>
              <a:t>LUYỆN TẬP</a:t>
            </a:r>
            <a:endParaRPr lang="en-US" sz="3200" dirty="0">
              <a:solidFill>
                <a:prstClr val="black"/>
              </a:solidFill>
            </a:endParaRPr>
          </a:p>
        </p:txBody>
      </p:sp>
      <p:pic>
        <p:nvPicPr>
          <p:cNvPr id="4" name="Hình ảnh 3">
            <a:extLst>
              <a:ext uri="{FF2B5EF4-FFF2-40B4-BE49-F238E27FC236}">
                <a16:creationId xmlns:a16="http://schemas.microsoft.com/office/drawing/2014/main" id="{65070DB6-3AAA-4E44-BD69-D8EC9843B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2294793"/>
            <a:ext cx="4762500" cy="2857500"/>
          </a:xfrm>
          <a:prstGeom prst="rect">
            <a:avLst/>
          </a:prstGeom>
        </p:spPr>
      </p:pic>
    </p:spTree>
    <p:extLst>
      <p:ext uri="{BB962C8B-B14F-4D97-AF65-F5344CB8AC3E}">
        <p14:creationId xmlns:p14="http://schemas.microsoft.com/office/powerpoint/2010/main" val="16938916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653AC967-D76F-4BEA-9802-36BAE58E09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8382000" y="61457"/>
            <a:ext cx="940866" cy="940866"/>
          </a:xfrm>
          <a:prstGeom prst="rect">
            <a:avLst/>
          </a:prstGeom>
        </p:spPr>
      </p:pic>
      <p:pic>
        <p:nvPicPr>
          <p:cNvPr id="4" name="Google Shape;213;p23" descr="Ngôi nhà hoạt hình, phim hoạt hình png | Klipartz">
            <a:extLst>
              <a:ext uri="{FF2B5EF4-FFF2-40B4-BE49-F238E27FC236}">
                <a16:creationId xmlns:a16="http://schemas.microsoft.com/office/drawing/2014/main" id="{0B091707-62F1-0790-F0CD-A27A695345C6}"/>
              </a:ext>
            </a:extLst>
          </p:cNvPr>
          <p:cNvPicPr preferRelativeResize="0"/>
          <p:nvPr/>
        </p:nvPicPr>
        <p:blipFill rotWithShape="1">
          <a:blip r:embed="rId3">
            <a:alphaModFix/>
          </a:blip>
          <a:srcRect/>
          <a:stretch/>
        </p:blipFill>
        <p:spPr>
          <a:xfrm>
            <a:off x="76200" y="1123950"/>
            <a:ext cx="3071795" cy="2438401"/>
          </a:xfrm>
          <a:prstGeom prst="rect">
            <a:avLst/>
          </a:prstGeom>
          <a:noFill/>
          <a:ln>
            <a:noFill/>
          </a:ln>
        </p:spPr>
      </p:pic>
      <p:sp>
        <p:nvSpPr>
          <p:cNvPr id="5" name="Google Shape;214;p23">
            <a:extLst>
              <a:ext uri="{FF2B5EF4-FFF2-40B4-BE49-F238E27FC236}">
                <a16:creationId xmlns:a16="http://schemas.microsoft.com/office/drawing/2014/main" id="{FA68ACEA-3938-617C-DF6C-B9D82AE7B6EC}"/>
              </a:ext>
            </a:extLst>
          </p:cNvPr>
          <p:cNvSpPr txBox="1"/>
          <p:nvPr/>
        </p:nvSpPr>
        <p:spPr>
          <a:xfrm>
            <a:off x="2438400" y="251059"/>
            <a:ext cx="5777166" cy="561662"/>
          </a:xfrm>
          <a:prstGeom prst="rect">
            <a:avLst/>
          </a:prstGeom>
          <a:noFill/>
          <a:ln>
            <a:noFill/>
          </a:ln>
        </p:spPr>
        <p:txBody>
          <a:bodyPr spcFirstLastPara="1" wrap="square" lIns="68569" tIns="34275" rIns="68569" bIns="34275" anchor="t" anchorCtr="0">
            <a:spAutoFit/>
          </a:bodyPr>
          <a:lstStyle/>
          <a:p>
            <a:pPr defTabSz="685800">
              <a:buClr>
                <a:srgbClr val="000000"/>
              </a:buClr>
            </a:pPr>
            <a:r>
              <a:rPr lang="en-US" sz="3200" b="1" kern="0" dirty="0">
                <a:solidFill>
                  <a:srgbClr val="FF0000"/>
                </a:solidFill>
                <a:latin typeface="Times New Roman"/>
                <a:ea typeface="Times New Roman"/>
                <a:cs typeface="Times New Roman"/>
                <a:sym typeface="Times New Roman"/>
              </a:rPr>
              <a:t>HƯỚNG </a:t>
            </a:r>
            <a:r>
              <a:rPr lang="en-US" sz="3200" b="1" kern="0">
                <a:solidFill>
                  <a:srgbClr val="FF0000"/>
                </a:solidFill>
                <a:latin typeface="Times New Roman"/>
                <a:ea typeface="Times New Roman"/>
                <a:cs typeface="Times New Roman"/>
                <a:sym typeface="Times New Roman"/>
              </a:rPr>
              <a:t>DẪN HỌC Ở </a:t>
            </a:r>
            <a:r>
              <a:rPr lang="en-US" sz="3200" b="1" kern="0" dirty="0">
                <a:solidFill>
                  <a:srgbClr val="FF0000"/>
                </a:solidFill>
                <a:latin typeface="Times New Roman"/>
                <a:ea typeface="Times New Roman"/>
                <a:cs typeface="Times New Roman"/>
                <a:sym typeface="Times New Roman"/>
              </a:rPr>
              <a:t>NHÀ</a:t>
            </a:r>
            <a:endParaRPr sz="1200" kern="0" dirty="0">
              <a:solidFill>
                <a:srgbClr val="000000"/>
              </a:solidFill>
              <a:latin typeface="Arial"/>
              <a:cs typeface="Arial"/>
              <a:sym typeface="Arial"/>
            </a:endParaRPr>
          </a:p>
        </p:txBody>
      </p:sp>
      <p:sp>
        <p:nvSpPr>
          <p:cNvPr id="6" name="Rectangle 5">
            <a:extLst>
              <a:ext uri="{FF2B5EF4-FFF2-40B4-BE49-F238E27FC236}">
                <a16:creationId xmlns:a16="http://schemas.microsoft.com/office/drawing/2014/main" id="{23A46C90-8605-0A5E-6F29-92C5F343AD8B}"/>
              </a:ext>
            </a:extLst>
          </p:cNvPr>
          <p:cNvSpPr/>
          <p:nvPr/>
        </p:nvSpPr>
        <p:spPr>
          <a:xfrm>
            <a:off x="3147995" y="1313552"/>
            <a:ext cx="5891074" cy="1569660"/>
          </a:xfrm>
          <a:prstGeom prst="rect">
            <a:avLst/>
          </a:prstGeom>
        </p:spPr>
        <p:txBody>
          <a:bodyPr wrap="square">
            <a:spAutoFit/>
          </a:bodyPr>
          <a:lstStyle/>
          <a:p>
            <a:pPr marL="342900" indent="-342900" defTabSz="685800">
              <a:buClr>
                <a:srgbClr val="000000"/>
              </a:buClr>
              <a:buFont typeface="Wingdings" panose="05000000000000000000" pitchFamily="2" charset="2"/>
              <a:buChar char="q"/>
            </a:pPr>
            <a:r>
              <a:rPr lang="en-US" sz="2400">
                <a:latin typeface="Times New Roman" pitchFamily="18" charset="0"/>
                <a:cs typeface="Times New Roman" pitchFamily="18" charset="0"/>
              </a:rPr>
              <a:t>Học bài theo sgk và hướng dẫn của giáo viên</a:t>
            </a:r>
          </a:p>
          <a:p>
            <a:pPr marL="342900" indent="-342900" defTabSz="685800">
              <a:buClr>
                <a:srgbClr val="000000"/>
              </a:buClr>
              <a:buFont typeface="Wingdings" panose="05000000000000000000" pitchFamily="2" charset="2"/>
              <a:buChar char="q"/>
            </a:pPr>
            <a:r>
              <a:rPr lang="en-US" sz="2400">
                <a:latin typeface="Times New Roman" pitchFamily="18" charset="0"/>
                <a:cs typeface="Times New Roman" pitchFamily="18" charset="0"/>
              </a:rPr>
              <a:t>Chuẩn bị trước các câu hỏi của bài sau, phần dân cư, kinh tế.</a:t>
            </a:r>
            <a:endParaRPr lang="en-US" sz="2400" kern="0" dirty="0">
              <a:solidFill>
                <a:srgbClr val="000000"/>
              </a:solidFill>
              <a:latin typeface="Times New Roman" panose="02020603050405020304" pitchFamily="18" charset="0"/>
              <a:ea typeface="Times New Roman" panose="02020603050405020304" pitchFamily="18" charset="0"/>
              <a:cs typeface="Times New Roman" pitchFamily="18" charset="0"/>
              <a:sym typeface="Arial"/>
            </a:endParaRPr>
          </a:p>
        </p:txBody>
      </p:sp>
    </p:spTree>
    <p:extLst>
      <p:ext uri="{BB962C8B-B14F-4D97-AF65-F5344CB8AC3E}">
        <p14:creationId xmlns:p14="http://schemas.microsoft.com/office/powerpoint/2010/main" val="13990093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6088C9-A8F9-491E-B242-9733E9906C55}"/>
              </a:ext>
            </a:extLst>
          </p:cNvPr>
          <p:cNvSpPr/>
          <p:nvPr/>
        </p:nvSpPr>
        <p:spPr>
          <a:xfrm>
            <a:off x="1746826" y="1091467"/>
            <a:ext cx="5981446" cy="1985159"/>
          </a:xfrm>
          <a:prstGeom prst="rect">
            <a:avLst/>
          </a:prstGeom>
          <a:noFill/>
        </p:spPr>
        <p:txBody>
          <a:bodyPr wrap="none" lIns="68580" tIns="34290" rIns="68580" bIns="34290">
            <a:spAutoFit/>
            <a:scene3d>
              <a:camera prst="orthographicFront"/>
              <a:lightRig rig="threePt" dir="t"/>
            </a:scene3d>
            <a:sp3d extrusionH="57150">
              <a:bevelT w="57150" h="38100" prst="hardEdge"/>
            </a:sp3d>
          </a:bodyPr>
          <a:lstStyle/>
          <a:p>
            <a:pPr algn="ctr">
              <a:defRPr/>
            </a:pPr>
            <a:r>
              <a:rPr lang="en-US" sz="12450" b="1" dirty="0">
                <a:ln w="22225">
                  <a:solidFill>
                    <a:srgbClr val="BD582C"/>
                  </a:solidFill>
                  <a:prstDash val="solid"/>
                </a:ln>
                <a:solidFill>
                  <a:srgbClr val="FF0000"/>
                </a:solidFill>
                <a:latin typeface="Tw Cen MT" panose="020B0602020104020603"/>
              </a:rPr>
              <a:t>T</a:t>
            </a:r>
            <a:r>
              <a:rPr lang="en-US" sz="12450" b="1" dirty="0">
                <a:ln w="22225">
                  <a:solidFill>
                    <a:srgbClr val="BD582C"/>
                  </a:solidFill>
                  <a:prstDash val="solid"/>
                </a:ln>
                <a:solidFill>
                  <a:srgbClr val="000000"/>
                </a:solidFill>
                <a:latin typeface="Tw Cen MT" panose="020B0602020104020603"/>
              </a:rPr>
              <a:t>H</a:t>
            </a:r>
            <a:r>
              <a:rPr lang="en-US" sz="12450" b="1" dirty="0">
                <a:ln w="22225">
                  <a:solidFill>
                    <a:srgbClr val="BD582C"/>
                  </a:solidFill>
                  <a:prstDash val="solid"/>
                </a:ln>
                <a:solidFill>
                  <a:srgbClr val="00B0F0"/>
                </a:solidFill>
                <a:latin typeface="Tw Cen MT" panose="020B0602020104020603"/>
              </a:rPr>
              <a:t>E</a:t>
            </a:r>
            <a:r>
              <a:rPr lang="en-US" sz="12450" b="1" dirty="0">
                <a:ln w="22225">
                  <a:solidFill>
                    <a:srgbClr val="BD582C"/>
                  </a:solidFill>
                  <a:prstDash val="solid"/>
                </a:ln>
                <a:solidFill>
                  <a:srgbClr val="FF0000"/>
                </a:solidFill>
                <a:latin typeface="Tw Cen MT" panose="020B0602020104020603"/>
              </a:rPr>
              <a:t> </a:t>
            </a:r>
            <a:r>
              <a:rPr lang="en-US" sz="12450" b="1" dirty="0">
                <a:ln w="22225">
                  <a:solidFill>
                    <a:srgbClr val="BD582C"/>
                  </a:solidFill>
                  <a:prstDash val="solid"/>
                </a:ln>
                <a:solidFill>
                  <a:srgbClr val="CCFF33"/>
                </a:solidFill>
                <a:latin typeface="Tw Cen MT" panose="020B0602020104020603"/>
              </a:rPr>
              <a:t>E</a:t>
            </a:r>
            <a:r>
              <a:rPr lang="en-US" sz="12450" b="1" dirty="0">
                <a:ln w="22225">
                  <a:solidFill>
                    <a:srgbClr val="BD582C"/>
                  </a:solidFill>
                  <a:prstDash val="solid"/>
                </a:ln>
                <a:solidFill>
                  <a:srgbClr val="0070C0"/>
                </a:solidFill>
                <a:latin typeface="Tw Cen MT" panose="020B0602020104020603"/>
              </a:rPr>
              <a:t>N</a:t>
            </a:r>
            <a:r>
              <a:rPr lang="en-US" sz="12450" b="1" dirty="0">
                <a:ln w="22225">
                  <a:solidFill>
                    <a:srgbClr val="BD582C"/>
                  </a:solidFill>
                  <a:prstDash val="solid"/>
                </a:ln>
                <a:solidFill>
                  <a:srgbClr val="FF0000"/>
                </a:solidFill>
                <a:latin typeface="Tw Cen MT" panose="020B0602020104020603"/>
              </a:rPr>
              <a:t>D</a:t>
            </a:r>
          </a:p>
        </p:txBody>
      </p:sp>
    </p:spTree>
    <p:extLst>
      <p:ext uri="{BB962C8B-B14F-4D97-AF65-F5344CB8AC3E}">
        <p14:creationId xmlns:p14="http://schemas.microsoft.com/office/powerpoint/2010/main" val="1928693615"/>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quê ngoại Bác Hồ"/>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13" y="133350"/>
            <a:ext cx="392989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lang-sen-que-noi-b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1330" y="133350"/>
            <a:ext cx="4038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959593" y="57150"/>
            <a:ext cx="1222008" cy="3987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lstStyle/>
          <a:p>
            <a:pPr algn="ctr" eaLnBrk="1" hangingPunct="1">
              <a:defRPr/>
            </a:pPr>
            <a:r>
              <a:rPr lang="en-US" dirty="0">
                <a:solidFill>
                  <a:srgbClr val="FF0000"/>
                </a:solidFill>
              </a:rPr>
              <a:t>QUÊ BÁC</a:t>
            </a:r>
          </a:p>
        </p:txBody>
      </p:sp>
      <p:pic>
        <p:nvPicPr>
          <p:cNvPr id="7" name="Picture 2" descr="Kết quả hình ảnh cho cố đô huế"/>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8768" y="2686086"/>
            <a:ext cx="4161162" cy="2295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5959377" y="6273588"/>
            <a:ext cx="1736823" cy="432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FF0000"/>
                </a:solidFill>
              </a:rPr>
              <a:t>CỐ ĐÔ HUẾ</a:t>
            </a:r>
          </a:p>
        </p:txBody>
      </p:sp>
      <p:pic>
        <p:nvPicPr>
          <p:cNvPr id="9" name="Picture 2" descr="Kết quả hình ảnh cho sầm sơ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38" y="2693482"/>
            <a:ext cx="4446368" cy="2332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4648200" y="2724150"/>
            <a:ext cx="1311177" cy="33229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FF0000"/>
                </a:solidFill>
              </a:rPr>
              <a:t>CỐ ĐÔ HUẾ</a:t>
            </a:r>
          </a:p>
        </p:txBody>
      </p:sp>
    </p:spTree>
    <p:extLst>
      <p:ext uri="{BB962C8B-B14F-4D97-AF65-F5344CB8AC3E}">
        <p14:creationId xmlns:p14="http://schemas.microsoft.com/office/powerpoint/2010/main" val="316805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2000"/>
                                        <p:tgtEl>
                                          <p:spTgt spid="4"/>
                                        </p:tgtEl>
                                      </p:cBhvr>
                                    </p:animEffect>
                                  </p:childTnLst>
                                </p:cTn>
                              </p:par>
                              <p:par>
                                <p:cTn id="8" presetID="21"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4)">
                                      <p:cBhvr>
                                        <p:cTn id="10" dur="20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autoUpdateAnimBg="0"/>
      <p:bldP spid="10"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0"/>
            <a:ext cx="914400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14: VÙNG BẮC TRUNG BỘ (Tiết 1)</a:t>
            </a:r>
            <a:endParaRPr lang="en-US" sz="2100" dirty="0">
              <a:solidFill>
                <a:srgbClr val="FF0000"/>
              </a:solidFill>
              <a:latin typeface="Times New Roman" panose="02020603050405020304" pitchFamily="18" charset="0"/>
              <a:cs typeface="Times New Roman" panose="02020603050405020304" pitchFamily="18" charset="0"/>
            </a:endParaRPr>
          </a:p>
        </p:txBody>
      </p:sp>
      <p:pic>
        <p:nvPicPr>
          <p:cNvPr id="4" name="Picture 2" descr="IMAGE000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7800" y="514350"/>
            <a:ext cx="3854686"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3"/>
          <p:cNvSpPr>
            <a:spLocks/>
          </p:cNvSpPr>
          <p:nvPr/>
        </p:nvSpPr>
        <p:spPr bwMode="auto">
          <a:xfrm>
            <a:off x="6019800" y="1361023"/>
            <a:ext cx="1449687" cy="1268773"/>
          </a:xfrm>
          <a:custGeom>
            <a:avLst/>
            <a:gdLst>
              <a:gd name="T0" fmla="*/ 939800 w 1242"/>
              <a:gd name="T1" fmla="*/ 236538 h 1181"/>
              <a:gd name="T2" fmla="*/ 806450 w 1242"/>
              <a:gd name="T3" fmla="*/ 134938 h 1181"/>
              <a:gd name="T4" fmla="*/ 679450 w 1242"/>
              <a:gd name="T5" fmla="*/ 96838 h 1181"/>
              <a:gd name="T6" fmla="*/ 609600 w 1242"/>
              <a:gd name="T7" fmla="*/ 52388 h 1181"/>
              <a:gd name="T8" fmla="*/ 425450 w 1242"/>
              <a:gd name="T9" fmla="*/ 1588 h 1181"/>
              <a:gd name="T10" fmla="*/ 279400 w 1242"/>
              <a:gd name="T11" fmla="*/ 46038 h 1181"/>
              <a:gd name="T12" fmla="*/ 279400 w 1242"/>
              <a:gd name="T13" fmla="*/ 128588 h 1181"/>
              <a:gd name="T14" fmla="*/ 342900 w 1242"/>
              <a:gd name="T15" fmla="*/ 103188 h 1181"/>
              <a:gd name="T16" fmla="*/ 355600 w 1242"/>
              <a:gd name="T17" fmla="*/ 103188 h 1181"/>
              <a:gd name="T18" fmla="*/ 463550 w 1242"/>
              <a:gd name="T19" fmla="*/ 300038 h 1181"/>
              <a:gd name="T20" fmla="*/ 393700 w 1242"/>
              <a:gd name="T21" fmla="*/ 369888 h 1181"/>
              <a:gd name="T22" fmla="*/ 260350 w 1242"/>
              <a:gd name="T23" fmla="*/ 376238 h 1181"/>
              <a:gd name="T24" fmla="*/ 95250 w 1242"/>
              <a:gd name="T25" fmla="*/ 407988 h 1181"/>
              <a:gd name="T26" fmla="*/ 76200 w 1242"/>
              <a:gd name="T27" fmla="*/ 509588 h 1181"/>
              <a:gd name="T28" fmla="*/ 44450 w 1242"/>
              <a:gd name="T29" fmla="*/ 579438 h 1181"/>
              <a:gd name="T30" fmla="*/ 203200 w 1242"/>
              <a:gd name="T31" fmla="*/ 642938 h 1181"/>
              <a:gd name="T32" fmla="*/ 393700 w 1242"/>
              <a:gd name="T33" fmla="*/ 744538 h 1181"/>
              <a:gd name="T34" fmla="*/ 565150 w 1242"/>
              <a:gd name="T35" fmla="*/ 808038 h 1181"/>
              <a:gd name="T36" fmla="*/ 603250 w 1242"/>
              <a:gd name="T37" fmla="*/ 827088 h 1181"/>
              <a:gd name="T38" fmla="*/ 609600 w 1242"/>
              <a:gd name="T39" fmla="*/ 928688 h 1181"/>
              <a:gd name="T40" fmla="*/ 673100 w 1242"/>
              <a:gd name="T41" fmla="*/ 1023938 h 1181"/>
              <a:gd name="T42" fmla="*/ 781050 w 1242"/>
              <a:gd name="T43" fmla="*/ 1049338 h 1181"/>
              <a:gd name="T44" fmla="*/ 1028700 w 1242"/>
              <a:gd name="T45" fmla="*/ 1309688 h 1181"/>
              <a:gd name="T46" fmla="*/ 1016000 w 1242"/>
              <a:gd name="T47" fmla="*/ 1335088 h 1181"/>
              <a:gd name="T48" fmla="*/ 1130300 w 1242"/>
              <a:gd name="T49" fmla="*/ 1373188 h 1181"/>
              <a:gd name="T50" fmla="*/ 1187450 w 1242"/>
              <a:gd name="T51" fmla="*/ 1481138 h 1181"/>
              <a:gd name="T52" fmla="*/ 1225550 w 1242"/>
              <a:gd name="T53" fmla="*/ 1500188 h 1181"/>
              <a:gd name="T54" fmla="*/ 1238250 w 1242"/>
              <a:gd name="T55" fmla="*/ 1652588 h 1181"/>
              <a:gd name="T56" fmla="*/ 1320800 w 1242"/>
              <a:gd name="T57" fmla="*/ 1716088 h 1181"/>
              <a:gd name="T58" fmla="*/ 1352550 w 1242"/>
              <a:gd name="T59" fmla="*/ 1684338 h 1181"/>
              <a:gd name="T60" fmla="*/ 1428750 w 1242"/>
              <a:gd name="T61" fmla="*/ 1728788 h 1181"/>
              <a:gd name="T62" fmla="*/ 1549400 w 1242"/>
              <a:gd name="T63" fmla="*/ 1824038 h 1181"/>
              <a:gd name="T64" fmla="*/ 1822450 w 1242"/>
              <a:gd name="T65" fmla="*/ 1855788 h 1181"/>
              <a:gd name="T66" fmla="*/ 1962150 w 1242"/>
              <a:gd name="T67" fmla="*/ 1798638 h 1181"/>
              <a:gd name="T68" fmla="*/ 1949450 w 1242"/>
              <a:gd name="T69" fmla="*/ 1754188 h 1181"/>
              <a:gd name="T70" fmla="*/ 1765300 w 1242"/>
              <a:gd name="T71" fmla="*/ 1665288 h 1181"/>
              <a:gd name="T72" fmla="*/ 1492250 w 1242"/>
              <a:gd name="T73" fmla="*/ 1481138 h 1181"/>
              <a:gd name="T74" fmla="*/ 1409700 w 1242"/>
              <a:gd name="T75" fmla="*/ 1373188 h 1181"/>
              <a:gd name="T76" fmla="*/ 1301750 w 1242"/>
              <a:gd name="T77" fmla="*/ 1322388 h 1181"/>
              <a:gd name="T78" fmla="*/ 1212850 w 1242"/>
              <a:gd name="T79" fmla="*/ 1214438 h 1181"/>
              <a:gd name="T80" fmla="*/ 1200150 w 1242"/>
              <a:gd name="T81" fmla="*/ 1100138 h 1181"/>
              <a:gd name="T82" fmla="*/ 1123950 w 1242"/>
              <a:gd name="T83" fmla="*/ 1011238 h 1181"/>
              <a:gd name="T84" fmla="*/ 1003300 w 1242"/>
              <a:gd name="T85" fmla="*/ 954088 h 1181"/>
              <a:gd name="T86" fmla="*/ 863600 w 1242"/>
              <a:gd name="T87" fmla="*/ 795338 h 1181"/>
              <a:gd name="T88" fmla="*/ 800100 w 1242"/>
              <a:gd name="T89" fmla="*/ 668338 h 1181"/>
              <a:gd name="T90" fmla="*/ 895350 w 1242"/>
              <a:gd name="T91" fmla="*/ 547688 h 1181"/>
              <a:gd name="T92" fmla="*/ 914400 w 1242"/>
              <a:gd name="T93" fmla="*/ 382588 h 1181"/>
              <a:gd name="T94" fmla="*/ 1003300 w 1242"/>
              <a:gd name="T95" fmla="*/ 274638 h 118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42"/>
              <a:gd name="T145" fmla="*/ 0 h 1181"/>
              <a:gd name="T146" fmla="*/ 1242 w 1242"/>
              <a:gd name="T147" fmla="*/ 1181 h 118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42" h="1181">
                <a:moveTo>
                  <a:pt x="632" y="185"/>
                </a:moveTo>
                <a:cubicBezTo>
                  <a:pt x="612" y="178"/>
                  <a:pt x="611" y="158"/>
                  <a:pt x="592" y="149"/>
                </a:cubicBezTo>
                <a:cubicBezTo>
                  <a:pt x="571" y="140"/>
                  <a:pt x="546" y="132"/>
                  <a:pt x="524" y="125"/>
                </a:cubicBezTo>
                <a:cubicBezTo>
                  <a:pt x="506" y="112"/>
                  <a:pt x="501" y="106"/>
                  <a:pt x="508" y="85"/>
                </a:cubicBezTo>
                <a:cubicBezTo>
                  <a:pt x="500" y="52"/>
                  <a:pt x="471" y="66"/>
                  <a:pt x="440" y="69"/>
                </a:cubicBezTo>
                <a:cubicBezTo>
                  <a:pt x="436" y="66"/>
                  <a:pt x="431" y="64"/>
                  <a:pt x="428" y="61"/>
                </a:cubicBezTo>
                <a:cubicBezTo>
                  <a:pt x="423" y="56"/>
                  <a:pt x="421" y="49"/>
                  <a:pt x="416" y="45"/>
                </a:cubicBezTo>
                <a:cubicBezTo>
                  <a:pt x="407" y="38"/>
                  <a:pt x="395" y="37"/>
                  <a:pt x="384" y="33"/>
                </a:cubicBezTo>
                <a:cubicBezTo>
                  <a:pt x="358" y="7"/>
                  <a:pt x="326" y="13"/>
                  <a:pt x="288" y="9"/>
                </a:cubicBezTo>
                <a:cubicBezTo>
                  <a:pt x="281" y="6"/>
                  <a:pt x="275" y="2"/>
                  <a:pt x="268" y="1"/>
                </a:cubicBezTo>
                <a:cubicBezTo>
                  <a:pt x="260" y="0"/>
                  <a:pt x="250" y="10"/>
                  <a:pt x="244" y="13"/>
                </a:cubicBezTo>
                <a:cubicBezTo>
                  <a:pt x="224" y="23"/>
                  <a:pt x="198" y="24"/>
                  <a:pt x="176" y="29"/>
                </a:cubicBezTo>
                <a:cubicBezTo>
                  <a:pt x="160" y="39"/>
                  <a:pt x="146" y="40"/>
                  <a:pt x="140" y="57"/>
                </a:cubicBezTo>
                <a:cubicBezTo>
                  <a:pt x="160" y="77"/>
                  <a:pt x="151" y="87"/>
                  <a:pt x="176" y="81"/>
                </a:cubicBezTo>
                <a:cubicBezTo>
                  <a:pt x="179" y="77"/>
                  <a:pt x="180" y="71"/>
                  <a:pt x="184" y="69"/>
                </a:cubicBezTo>
                <a:cubicBezTo>
                  <a:pt x="194" y="65"/>
                  <a:pt x="206" y="67"/>
                  <a:pt x="216" y="65"/>
                </a:cubicBezTo>
                <a:cubicBezTo>
                  <a:pt x="223" y="63"/>
                  <a:pt x="229" y="57"/>
                  <a:pt x="236" y="57"/>
                </a:cubicBezTo>
                <a:cubicBezTo>
                  <a:pt x="241" y="57"/>
                  <a:pt x="228" y="62"/>
                  <a:pt x="224" y="65"/>
                </a:cubicBezTo>
                <a:cubicBezTo>
                  <a:pt x="201" y="134"/>
                  <a:pt x="248" y="126"/>
                  <a:pt x="300" y="129"/>
                </a:cubicBezTo>
                <a:cubicBezTo>
                  <a:pt x="322" y="151"/>
                  <a:pt x="318" y="172"/>
                  <a:pt x="292" y="189"/>
                </a:cubicBezTo>
                <a:cubicBezTo>
                  <a:pt x="289" y="199"/>
                  <a:pt x="293" y="214"/>
                  <a:pt x="284" y="221"/>
                </a:cubicBezTo>
                <a:cubicBezTo>
                  <a:pt x="274" y="229"/>
                  <a:pt x="248" y="233"/>
                  <a:pt x="248" y="233"/>
                </a:cubicBezTo>
                <a:cubicBezTo>
                  <a:pt x="239" y="270"/>
                  <a:pt x="251" y="262"/>
                  <a:pt x="224" y="269"/>
                </a:cubicBezTo>
                <a:cubicBezTo>
                  <a:pt x="190" y="264"/>
                  <a:pt x="188" y="261"/>
                  <a:pt x="164" y="237"/>
                </a:cubicBezTo>
                <a:cubicBezTo>
                  <a:pt x="130" y="244"/>
                  <a:pt x="106" y="250"/>
                  <a:pt x="72" y="253"/>
                </a:cubicBezTo>
                <a:cubicBezTo>
                  <a:pt x="68" y="254"/>
                  <a:pt x="62" y="253"/>
                  <a:pt x="60" y="257"/>
                </a:cubicBezTo>
                <a:cubicBezTo>
                  <a:pt x="58" y="262"/>
                  <a:pt x="64" y="268"/>
                  <a:pt x="64" y="273"/>
                </a:cubicBezTo>
                <a:cubicBezTo>
                  <a:pt x="64" y="310"/>
                  <a:pt x="66" y="303"/>
                  <a:pt x="48" y="321"/>
                </a:cubicBezTo>
                <a:cubicBezTo>
                  <a:pt x="41" y="348"/>
                  <a:pt x="28" y="341"/>
                  <a:pt x="0" y="345"/>
                </a:cubicBezTo>
                <a:cubicBezTo>
                  <a:pt x="23" y="356"/>
                  <a:pt x="56" y="347"/>
                  <a:pt x="28" y="365"/>
                </a:cubicBezTo>
                <a:cubicBezTo>
                  <a:pt x="69" y="386"/>
                  <a:pt x="11" y="359"/>
                  <a:pt x="72" y="377"/>
                </a:cubicBezTo>
                <a:cubicBezTo>
                  <a:pt x="92" y="383"/>
                  <a:pt x="107" y="400"/>
                  <a:pt x="128" y="405"/>
                </a:cubicBezTo>
                <a:cubicBezTo>
                  <a:pt x="141" y="432"/>
                  <a:pt x="141" y="409"/>
                  <a:pt x="164" y="429"/>
                </a:cubicBezTo>
                <a:cubicBezTo>
                  <a:pt x="187" y="450"/>
                  <a:pt x="218" y="459"/>
                  <a:pt x="248" y="469"/>
                </a:cubicBezTo>
                <a:cubicBezTo>
                  <a:pt x="268" y="476"/>
                  <a:pt x="283" y="498"/>
                  <a:pt x="304" y="501"/>
                </a:cubicBezTo>
                <a:cubicBezTo>
                  <a:pt x="321" y="504"/>
                  <a:pt x="339" y="506"/>
                  <a:pt x="356" y="509"/>
                </a:cubicBezTo>
                <a:cubicBezTo>
                  <a:pt x="360" y="512"/>
                  <a:pt x="364" y="515"/>
                  <a:pt x="368" y="517"/>
                </a:cubicBezTo>
                <a:cubicBezTo>
                  <a:pt x="372" y="519"/>
                  <a:pt x="381" y="517"/>
                  <a:pt x="380" y="521"/>
                </a:cubicBezTo>
                <a:cubicBezTo>
                  <a:pt x="379" y="531"/>
                  <a:pt x="364" y="545"/>
                  <a:pt x="364" y="545"/>
                </a:cubicBezTo>
                <a:cubicBezTo>
                  <a:pt x="369" y="563"/>
                  <a:pt x="359" y="593"/>
                  <a:pt x="384" y="585"/>
                </a:cubicBezTo>
                <a:cubicBezTo>
                  <a:pt x="391" y="607"/>
                  <a:pt x="404" y="613"/>
                  <a:pt x="420" y="629"/>
                </a:cubicBezTo>
                <a:cubicBezTo>
                  <a:pt x="421" y="634"/>
                  <a:pt x="419" y="644"/>
                  <a:pt x="424" y="645"/>
                </a:cubicBezTo>
                <a:cubicBezTo>
                  <a:pt x="435" y="646"/>
                  <a:pt x="445" y="634"/>
                  <a:pt x="456" y="633"/>
                </a:cubicBezTo>
                <a:cubicBezTo>
                  <a:pt x="465" y="632"/>
                  <a:pt x="485" y="656"/>
                  <a:pt x="492" y="661"/>
                </a:cubicBezTo>
                <a:cubicBezTo>
                  <a:pt x="508" y="709"/>
                  <a:pt x="525" y="764"/>
                  <a:pt x="576" y="781"/>
                </a:cubicBezTo>
                <a:cubicBezTo>
                  <a:pt x="601" y="800"/>
                  <a:pt x="618" y="815"/>
                  <a:pt x="648" y="825"/>
                </a:cubicBezTo>
                <a:cubicBezTo>
                  <a:pt x="643" y="826"/>
                  <a:pt x="634" y="824"/>
                  <a:pt x="632" y="829"/>
                </a:cubicBezTo>
                <a:cubicBezTo>
                  <a:pt x="630" y="833"/>
                  <a:pt x="637" y="838"/>
                  <a:pt x="640" y="841"/>
                </a:cubicBezTo>
                <a:cubicBezTo>
                  <a:pt x="655" y="856"/>
                  <a:pt x="676" y="874"/>
                  <a:pt x="696" y="881"/>
                </a:cubicBezTo>
                <a:cubicBezTo>
                  <a:pt x="706" y="867"/>
                  <a:pt x="703" y="839"/>
                  <a:pt x="712" y="865"/>
                </a:cubicBezTo>
                <a:cubicBezTo>
                  <a:pt x="715" y="886"/>
                  <a:pt x="710" y="914"/>
                  <a:pt x="732" y="921"/>
                </a:cubicBezTo>
                <a:cubicBezTo>
                  <a:pt x="737" y="925"/>
                  <a:pt x="743" y="928"/>
                  <a:pt x="748" y="933"/>
                </a:cubicBezTo>
                <a:cubicBezTo>
                  <a:pt x="753" y="938"/>
                  <a:pt x="754" y="946"/>
                  <a:pt x="760" y="949"/>
                </a:cubicBezTo>
                <a:cubicBezTo>
                  <a:pt x="764" y="951"/>
                  <a:pt x="772" y="945"/>
                  <a:pt x="772" y="945"/>
                </a:cubicBezTo>
                <a:cubicBezTo>
                  <a:pt x="774" y="963"/>
                  <a:pt x="770" y="995"/>
                  <a:pt x="776" y="1013"/>
                </a:cubicBezTo>
                <a:cubicBezTo>
                  <a:pt x="777" y="1022"/>
                  <a:pt x="776" y="1033"/>
                  <a:pt x="780" y="1041"/>
                </a:cubicBezTo>
                <a:cubicBezTo>
                  <a:pt x="782" y="1045"/>
                  <a:pt x="788" y="1043"/>
                  <a:pt x="792" y="1045"/>
                </a:cubicBezTo>
                <a:cubicBezTo>
                  <a:pt x="809" y="1055"/>
                  <a:pt x="816" y="1070"/>
                  <a:pt x="832" y="1081"/>
                </a:cubicBezTo>
                <a:cubicBezTo>
                  <a:pt x="837" y="1078"/>
                  <a:pt x="844" y="1077"/>
                  <a:pt x="848" y="1073"/>
                </a:cubicBezTo>
                <a:cubicBezTo>
                  <a:pt x="851" y="1070"/>
                  <a:pt x="848" y="1061"/>
                  <a:pt x="852" y="1061"/>
                </a:cubicBezTo>
                <a:cubicBezTo>
                  <a:pt x="861" y="1061"/>
                  <a:pt x="868" y="1068"/>
                  <a:pt x="876" y="1073"/>
                </a:cubicBezTo>
                <a:cubicBezTo>
                  <a:pt x="884" y="1078"/>
                  <a:pt x="900" y="1089"/>
                  <a:pt x="900" y="1089"/>
                </a:cubicBezTo>
                <a:cubicBezTo>
                  <a:pt x="908" y="1112"/>
                  <a:pt x="920" y="1110"/>
                  <a:pt x="944" y="1113"/>
                </a:cubicBezTo>
                <a:cubicBezTo>
                  <a:pt x="980" y="1127"/>
                  <a:pt x="955" y="1128"/>
                  <a:pt x="976" y="1149"/>
                </a:cubicBezTo>
                <a:cubicBezTo>
                  <a:pt x="994" y="1167"/>
                  <a:pt x="1023" y="1167"/>
                  <a:pt x="1044" y="1181"/>
                </a:cubicBezTo>
                <a:cubicBezTo>
                  <a:pt x="1079" y="1177"/>
                  <a:pt x="1112" y="1172"/>
                  <a:pt x="1148" y="1169"/>
                </a:cubicBezTo>
                <a:cubicBezTo>
                  <a:pt x="1156" y="1145"/>
                  <a:pt x="1172" y="1134"/>
                  <a:pt x="1192" y="1121"/>
                </a:cubicBezTo>
                <a:cubicBezTo>
                  <a:pt x="1233" y="1135"/>
                  <a:pt x="1179" y="1141"/>
                  <a:pt x="1236" y="1133"/>
                </a:cubicBezTo>
                <a:cubicBezTo>
                  <a:pt x="1237" y="1126"/>
                  <a:pt x="1242" y="1120"/>
                  <a:pt x="1240" y="1113"/>
                </a:cubicBezTo>
                <a:cubicBezTo>
                  <a:pt x="1239" y="1108"/>
                  <a:pt x="1232" y="1108"/>
                  <a:pt x="1228" y="1105"/>
                </a:cubicBezTo>
                <a:cubicBezTo>
                  <a:pt x="1205" y="1086"/>
                  <a:pt x="1186" y="1078"/>
                  <a:pt x="1156" y="1073"/>
                </a:cubicBezTo>
                <a:cubicBezTo>
                  <a:pt x="1124" y="1057"/>
                  <a:pt x="1152" y="1056"/>
                  <a:pt x="1112" y="1049"/>
                </a:cubicBezTo>
                <a:cubicBezTo>
                  <a:pt x="1081" y="1028"/>
                  <a:pt x="1052" y="1005"/>
                  <a:pt x="1016" y="993"/>
                </a:cubicBezTo>
                <a:cubicBezTo>
                  <a:pt x="993" y="970"/>
                  <a:pt x="965" y="953"/>
                  <a:pt x="940" y="933"/>
                </a:cubicBezTo>
                <a:cubicBezTo>
                  <a:pt x="948" y="910"/>
                  <a:pt x="933" y="910"/>
                  <a:pt x="916" y="897"/>
                </a:cubicBezTo>
                <a:cubicBezTo>
                  <a:pt x="905" y="888"/>
                  <a:pt x="900" y="873"/>
                  <a:pt x="888" y="865"/>
                </a:cubicBezTo>
                <a:cubicBezTo>
                  <a:pt x="884" y="862"/>
                  <a:pt x="877" y="863"/>
                  <a:pt x="872" y="861"/>
                </a:cubicBezTo>
                <a:cubicBezTo>
                  <a:pt x="853" y="854"/>
                  <a:pt x="839" y="839"/>
                  <a:pt x="820" y="833"/>
                </a:cubicBezTo>
                <a:cubicBezTo>
                  <a:pt x="805" y="811"/>
                  <a:pt x="815" y="825"/>
                  <a:pt x="792" y="789"/>
                </a:cubicBezTo>
                <a:cubicBezTo>
                  <a:pt x="785" y="779"/>
                  <a:pt x="772" y="775"/>
                  <a:pt x="764" y="765"/>
                </a:cubicBezTo>
                <a:cubicBezTo>
                  <a:pt x="758" y="757"/>
                  <a:pt x="748" y="741"/>
                  <a:pt x="748" y="741"/>
                </a:cubicBezTo>
                <a:cubicBezTo>
                  <a:pt x="743" y="721"/>
                  <a:pt x="745" y="710"/>
                  <a:pt x="756" y="693"/>
                </a:cubicBezTo>
                <a:cubicBezTo>
                  <a:pt x="752" y="672"/>
                  <a:pt x="750" y="665"/>
                  <a:pt x="732" y="653"/>
                </a:cubicBezTo>
                <a:cubicBezTo>
                  <a:pt x="715" y="627"/>
                  <a:pt x="736" y="653"/>
                  <a:pt x="708" y="637"/>
                </a:cubicBezTo>
                <a:cubicBezTo>
                  <a:pt x="663" y="611"/>
                  <a:pt x="732" y="638"/>
                  <a:pt x="680" y="617"/>
                </a:cubicBezTo>
                <a:cubicBezTo>
                  <a:pt x="668" y="612"/>
                  <a:pt x="644" y="609"/>
                  <a:pt x="632" y="601"/>
                </a:cubicBezTo>
                <a:cubicBezTo>
                  <a:pt x="616" y="590"/>
                  <a:pt x="604" y="576"/>
                  <a:pt x="588" y="565"/>
                </a:cubicBezTo>
                <a:cubicBezTo>
                  <a:pt x="576" y="541"/>
                  <a:pt x="555" y="524"/>
                  <a:pt x="544" y="501"/>
                </a:cubicBezTo>
                <a:cubicBezTo>
                  <a:pt x="539" y="491"/>
                  <a:pt x="538" y="479"/>
                  <a:pt x="532" y="469"/>
                </a:cubicBezTo>
                <a:cubicBezTo>
                  <a:pt x="522" y="451"/>
                  <a:pt x="510" y="440"/>
                  <a:pt x="504" y="421"/>
                </a:cubicBezTo>
                <a:cubicBezTo>
                  <a:pt x="537" y="410"/>
                  <a:pt x="530" y="394"/>
                  <a:pt x="544" y="369"/>
                </a:cubicBezTo>
                <a:cubicBezTo>
                  <a:pt x="549" y="360"/>
                  <a:pt x="558" y="354"/>
                  <a:pt x="564" y="345"/>
                </a:cubicBezTo>
                <a:cubicBezTo>
                  <a:pt x="557" y="323"/>
                  <a:pt x="562" y="305"/>
                  <a:pt x="572" y="285"/>
                </a:cubicBezTo>
                <a:cubicBezTo>
                  <a:pt x="566" y="261"/>
                  <a:pt x="560" y="262"/>
                  <a:pt x="576" y="241"/>
                </a:cubicBezTo>
                <a:cubicBezTo>
                  <a:pt x="583" y="220"/>
                  <a:pt x="604" y="205"/>
                  <a:pt x="620" y="189"/>
                </a:cubicBezTo>
                <a:cubicBezTo>
                  <a:pt x="625" y="184"/>
                  <a:pt x="626" y="175"/>
                  <a:pt x="632" y="173"/>
                </a:cubicBezTo>
                <a:cubicBezTo>
                  <a:pt x="636" y="172"/>
                  <a:pt x="632" y="181"/>
                  <a:pt x="632" y="185"/>
                </a:cubicBezTo>
                <a:close/>
              </a:path>
            </a:pathLst>
          </a:custGeom>
          <a:gradFill rotWithShape="1">
            <a:gsLst>
              <a:gs pos="0">
                <a:srgbClr val="E8F4AA"/>
              </a:gs>
              <a:gs pos="100000">
                <a:schemeClr val="accent1"/>
              </a:gs>
            </a:gsLst>
            <a:lin ang="18900000" scaled="1"/>
          </a:gradFill>
          <a:ln w="9525">
            <a:solidFill>
              <a:srgbClr val="FF0066"/>
            </a:solidFill>
            <a:round/>
            <a:headEnd/>
            <a:tailEnd/>
          </a:ln>
        </p:spPr>
        <p:txBody>
          <a:bodyPr/>
          <a:lstStyle/>
          <a:p>
            <a:endParaRPr lang="en-US"/>
          </a:p>
        </p:txBody>
      </p:sp>
      <p:sp>
        <p:nvSpPr>
          <p:cNvPr id="6" name="AutoShape 4"/>
          <p:cNvSpPr>
            <a:spLocks noChangeArrowheads="1"/>
          </p:cNvSpPr>
          <p:nvPr/>
        </p:nvSpPr>
        <p:spPr bwMode="auto">
          <a:xfrm>
            <a:off x="7130390" y="1077402"/>
            <a:ext cx="1232584" cy="567241"/>
          </a:xfrm>
          <a:prstGeom prst="wedgeRectCallout">
            <a:avLst>
              <a:gd name="adj1" fmla="val -73199"/>
              <a:gd name="adj2" fmla="val 137500"/>
            </a:avLst>
          </a:prstGeom>
          <a:gradFill rotWithShape="1">
            <a:gsLst>
              <a:gs pos="0">
                <a:srgbClr val="FF0000"/>
              </a:gs>
              <a:gs pos="50000">
                <a:srgbClr val="FFFF00"/>
              </a:gs>
              <a:gs pos="100000">
                <a:srgbClr val="FF0000"/>
              </a:gs>
            </a:gsLst>
            <a:lin ang="5400000" scaled="1"/>
          </a:gradFill>
          <a:ln w="9525">
            <a:solidFill>
              <a:schemeClr val="tx1"/>
            </a:solidFill>
            <a:miter lim="800000"/>
            <a:headEnd/>
            <a:tailEnd/>
          </a:ln>
        </p:spPr>
        <p:txBody>
          <a:bodyPr/>
          <a:lstStyle/>
          <a:p>
            <a:pPr algn="ctr"/>
            <a:r>
              <a:rPr lang="en-US" altLang="en-US" sz="2000" b="1"/>
              <a:t>Vùng Bắc Trung Bộ</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514349"/>
            <a:ext cx="3810000" cy="3291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83134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1000"/>
                                        <p:tgtEl>
                                          <p:spTgt spid="4"/>
                                        </p:tgtEl>
                                      </p:cBhvr>
                                    </p:animEffect>
                                  </p:childTnLst>
                                </p:cTn>
                              </p:par>
                              <p:par>
                                <p:cTn id="8" presetID="8" presetClass="entr" presetSubtype="16" repeatCount="1000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in)">
                                      <p:cBhvr>
                                        <p:cTn id="10" dur="2000"/>
                                        <p:tgtEl>
                                          <p:spTgt spid="5"/>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422275"/>
            <a:ext cx="3733800" cy="199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a:spLocks noChangeArrowheads="1"/>
          </p:cNvSpPr>
          <p:nvPr/>
        </p:nvSpPr>
        <p:spPr bwMode="auto">
          <a:xfrm>
            <a:off x="685800" y="2531805"/>
            <a:ext cx="7543800" cy="2554545"/>
          </a:xfrm>
          <a:prstGeom prst="rect">
            <a:avLst/>
          </a:prstGeom>
          <a:solidFill>
            <a:schemeClr val="accent6">
              <a:lumMod val="20000"/>
              <a:lumOff val="80000"/>
            </a:schemeClr>
          </a:solidFill>
          <a:ln w="28575">
            <a:solidFill>
              <a:srgbClr val="C00000"/>
            </a:solidFill>
          </a:ln>
        </p:spPr>
        <p:txBody>
          <a:bodyPr wrap="square">
            <a:spAutoFit/>
          </a:bodyPr>
          <a:lstStyle>
            <a:lvl1pPr>
              <a:defRPr sz="2700">
                <a:solidFill>
                  <a:schemeClr val="tx1"/>
                </a:solidFill>
                <a:latin typeface="Arial" charset="0"/>
                <a:cs typeface="Arial" charset="0"/>
              </a:defRPr>
            </a:lvl1pPr>
            <a:lvl2pPr marL="742950" indent="-285750">
              <a:defRPr sz="2700">
                <a:solidFill>
                  <a:schemeClr val="tx1"/>
                </a:solidFill>
                <a:latin typeface="Arial" charset="0"/>
                <a:cs typeface="Arial" charset="0"/>
              </a:defRPr>
            </a:lvl2pPr>
            <a:lvl3pPr marL="1143000" indent="-228600">
              <a:defRPr sz="2700">
                <a:solidFill>
                  <a:schemeClr val="tx1"/>
                </a:solidFill>
                <a:latin typeface="Arial" charset="0"/>
                <a:cs typeface="Arial" charset="0"/>
              </a:defRPr>
            </a:lvl3pPr>
            <a:lvl4pPr marL="1600200" indent="-228600">
              <a:defRPr sz="2700">
                <a:solidFill>
                  <a:schemeClr val="tx1"/>
                </a:solidFill>
                <a:latin typeface="Arial" charset="0"/>
                <a:cs typeface="Arial" charset="0"/>
              </a:defRPr>
            </a:lvl4pPr>
            <a:lvl5pPr marL="2057400" indent="-228600">
              <a:defRPr sz="2700">
                <a:solidFill>
                  <a:schemeClr val="tx1"/>
                </a:solidFill>
                <a:latin typeface="Arial" charset="0"/>
                <a:cs typeface="Arial" charset="0"/>
              </a:defRPr>
            </a:lvl5pPr>
            <a:lvl6pPr marL="2514600" indent="-228600" eaLnBrk="0" fontAlgn="base" hangingPunct="0">
              <a:spcBef>
                <a:spcPct val="0"/>
              </a:spcBef>
              <a:spcAft>
                <a:spcPct val="0"/>
              </a:spcAft>
              <a:defRPr sz="2700">
                <a:solidFill>
                  <a:schemeClr val="tx1"/>
                </a:solidFill>
                <a:latin typeface="Arial" charset="0"/>
                <a:cs typeface="Arial" charset="0"/>
              </a:defRPr>
            </a:lvl6pPr>
            <a:lvl7pPr marL="2971800" indent="-228600" eaLnBrk="0" fontAlgn="base" hangingPunct="0">
              <a:spcBef>
                <a:spcPct val="0"/>
              </a:spcBef>
              <a:spcAft>
                <a:spcPct val="0"/>
              </a:spcAft>
              <a:defRPr sz="2700">
                <a:solidFill>
                  <a:schemeClr val="tx1"/>
                </a:solidFill>
                <a:latin typeface="Arial" charset="0"/>
                <a:cs typeface="Arial" charset="0"/>
              </a:defRPr>
            </a:lvl7pPr>
            <a:lvl8pPr marL="3429000" indent="-228600" eaLnBrk="0" fontAlgn="base" hangingPunct="0">
              <a:spcBef>
                <a:spcPct val="0"/>
              </a:spcBef>
              <a:spcAft>
                <a:spcPct val="0"/>
              </a:spcAft>
              <a:defRPr sz="2700">
                <a:solidFill>
                  <a:schemeClr val="tx1"/>
                </a:solidFill>
                <a:latin typeface="Arial" charset="0"/>
                <a:cs typeface="Arial" charset="0"/>
              </a:defRPr>
            </a:lvl8pPr>
            <a:lvl9pPr marL="3886200" indent="-228600" eaLnBrk="0" fontAlgn="base" hangingPunct="0">
              <a:spcBef>
                <a:spcPct val="0"/>
              </a:spcBef>
              <a:spcAft>
                <a:spcPct val="0"/>
              </a:spcAft>
              <a:defRPr sz="2700">
                <a:solidFill>
                  <a:schemeClr val="tx1"/>
                </a:solidFill>
                <a:latin typeface="Arial" charset="0"/>
                <a:cs typeface="Arial" charset="0"/>
              </a:defRPr>
            </a:lvl9pPr>
          </a:lstStyle>
          <a:p>
            <a:pPr lvl="0"/>
            <a:r>
              <a:rPr lang="en-US" sz="2000" b="1">
                <a:solidFill>
                  <a:srgbClr val="FF0000"/>
                </a:solidFill>
                <a:latin typeface="Times New Roman" pitchFamily="18" charset="0"/>
                <a:cs typeface="Times New Roman" pitchFamily="18" charset="0"/>
              </a:rPr>
              <a:t>1.Vị </a:t>
            </a:r>
            <a:r>
              <a:rPr lang="en-US" sz="2000" b="1" dirty="0">
                <a:solidFill>
                  <a:srgbClr val="FF0000"/>
                </a:solidFill>
                <a:latin typeface="Times New Roman" pitchFamily="18" charset="0"/>
                <a:cs typeface="Times New Roman" pitchFamily="18" charset="0"/>
              </a:rPr>
              <a:t>trí địa lí </a:t>
            </a:r>
            <a:r>
              <a:rPr lang="en-US" sz="2000" b="1">
                <a:solidFill>
                  <a:srgbClr val="FF0000"/>
                </a:solidFill>
                <a:latin typeface="Times New Roman" pitchFamily="18" charset="0"/>
                <a:cs typeface="Times New Roman" pitchFamily="18" charset="0"/>
              </a:rPr>
              <a:t>và phạm vi lãnh thổ:</a:t>
            </a:r>
          </a:p>
          <a:p>
            <a:pPr lvl="0" algn="just"/>
            <a:r>
              <a:rPr lang="en-US" sz="2000" b="1">
                <a:solidFill>
                  <a:srgbClr val="0000FF"/>
                </a:solidFill>
                <a:latin typeface="Times New Roman" pitchFamily="18" charset="0"/>
                <a:cs typeface="Times New Roman" pitchFamily="18" charset="0"/>
              </a:rPr>
              <a:t>-</a:t>
            </a:r>
            <a:r>
              <a:rPr lang="vi-VN" sz="2000">
                <a:solidFill>
                  <a:srgbClr val="0000FF"/>
                </a:solidFill>
                <a:latin typeface="Times New Roman" pitchFamily="18" charset="0"/>
                <a:cs typeface="Times New Roman" pitchFamily="18" charset="0"/>
              </a:rPr>
              <a:t>Bắc Trung Bộ gồm 6 tỉnh: Thanh Hoá, Nghệ An, Hà Tĩnh, Quảng Bình, Quảng Trị, Thừa Thiên Huế.</a:t>
            </a:r>
            <a:endParaRPr lang="en-US" sz="2000">
              <a:solidFill>
                <a:srgbClr val="0000FF"/>
              </a:solidFill>
              <a:latin typeface="Times New Roman" pitchFamily="18" charset="0"/>
              <a:cs typeface="Times New Roman" pitchFamily="18" charset="0"/>
            </a:endParaRPr>
          </a:p>
          <a:p>
            <a:pPr lvl="0" algn="just"/>
            <a:r>
              <a:rPr lang="en-US" sz="2000">
                <a:solidFill>
                  <a:srgbClr val="0000FF"/>
                </a:solidFill>
                <a:latin typeface="Times New Roman" pitchFamily="18" charset="0"/>
                <a:cs typeface="Times New Roman" pitchFamily="18" charset="0"/>
              </a:rPr>
              <a:t>-</a:t>
            </a:r>
            <a:r>
              <a:rPr lang="vi-VN" sz="2000">
                <a:solidFill>
                  <a:srgbClr val="0000FF"/>
                </a:solidFill>
                <a:latin typeface="Times New Roman" pitchFamily="18" charset="0"/>
                <a:cs typeface="Times New Roman" pitchFamily="18" charset="0"/>
              </a:rPr>
              <a:t>Bắc Trung Bộ giáp Trung du và miền núi Bắc Bộ, Đồng bằng sông Hồng, Duyên hải Nam Trung Bộ và nước láng giềng Lào; phía đông Bắc Trung có vùng biển rộng lớn.</a:t>
            </a:r>
            <a:endParaRPr lang="en-US" sz="2000">
              <a:solidFill>
                <a:srgbClr val="0000FF"/>
              </a:solidFill>
              <a:latin typeface="Times New Roman" pitchFamily="18" charset="0"/>
              <a:cs typeface="Times New Roman" pitchFamily="18" charset="0"/>
            </a:endParaRPr>
          </a:p>
          <a:p>
            <a:pPr algn="just"/>
            <a:r>
              <a:rPr lang="en-US" sz="2000">
                <a:solidFill>
                  <a:srgbClr val="0000FF"/>
                </a:solidFill>
                <a:latin typeface="Times New Roman" pitchFamily="18" charset="0"/>
                <a:cs typeface="Times New Roman" pitchFamily="18" charset="0"/>
              </a:rPr>
              <a:t>-Bắc Trung Bộ là cầu nối giao lưu kinh tế, văn hoá giữa các vùng trên cả nước và với các nước láng giềng. </a:t>
            </a:r>
            <a:endParaRPr lang="en-US" sz="2000" b="1" dirty="0">
              <a:solidFill>
                <a:srgbClr val="0000FF"/>
              </a:solidFill>
              <a:latin typeface="Times New Roman" pitchFamily="18" charset="0"/>
              <a:cs typeface="Times New Roman" pitchFamily="18" charset="0"/>
            </a:endParaRPr>
          </a:p>
        </p:txBody>
      </p:sp>
      <p:sp>
        <p:nvSpPr>
          <p:cNvPr id="4" name="Rectangle 3"/>
          <p:cNvSpPr/>
          <p:nvPr/>
        </p:nvSpPr>
        <p:spPr>
          <a:xfrm>
            <a:off x="-76200" y="0"/>
            <a:ext cx="914400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14: VÙNG BẮC TRUNG BỘ (Tiết 1)</a:t>
            </a:r>
            <a:endParaRPr lang="en-US" sz="21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757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heckerboard(across)">
                                      <p:cBhvr>
                                        <p:cTn id="13" dur="500"/>
                                        <p:tgtEl>
                                          <p:spTgt spid="3">
                                            <p:txEl>
                                              <p:pRg st="2" end="2"/>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heckerboard(across)">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533400" y="457201"/>
            <a:ext cx="4374760" cy="2074863"/>
            <a:chOff x="240" y="897"/>
            <a:chExt cx="2976" cy="1307"/>
          </a:xfrm>
        </p:grpSpPr>
        <p:sp>
          <p:nvSpPr>
            <p:cNvPr id="3" name="Line 8"/>
            <p:cNvSpPr>
              <a:spLocks noChangeShapeType="1"/>
            </p:cNvSpPr>
            <p:nvPr/>
          </p:nvSpPr>
          <p:spPr bwMode="auto">
            <a:xfrm>
              <a:off x="2016" y="936"/>
              <a:ext cx="0" cy="1152"/>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Line 9"/>
            <p:cNvSpPr>
              <a:spLocks noChangeShapeType="1"/>
            </p:cNvSpPr>
            <p:nvPr/>
          </p:nvSpPr>
          <p:spPr bwMode="auto">
            <a:xfrm>
              <a:off x="240" y="897"/>
              <a:ext cx="0" cy="124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 name="Line 10"/>
            <p:cNvSpPr>
              <a:spLocks noChangeShapeType="1"/>
            </p:cNvSpPr>
            <p:nvPr/>
          </p:nvSpPr>
          <p:spPr bwMode="auto">
            <a:xfrm>
              <a:off x="240" y="2145"/>
              <a:ext cx="216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Freeform 11"/>
            <p:cNvSpPr>
              <a:spLocks/>
            </p:cNvSpPr>
            <p:nvPr/>
          </p:nvSpPr>
          <p:spPr bwMode="auto">
            <a:xfrm>
              <a:off x="247" y="1211"/>
              <a:ext cx="2123" cy="930"/>
            </a:xfrm>
            <a:custGeom>
              <a:avLst/>
              <a:gdLst>
                <a:gd name="T0" fmla="*/ 0 w 2123"/>
                <a:gd name="T1" fmla="*/ 214 h 930"/>
                <a:gd name="T2" fmla="*/ 57 w 2123"/>
                <a:gd name="T3" fmla="*/ 148 h 930"/>
                <a:gd name="T4" fmla="*/ 132 w 2123"/>
                <a:gd name="T5" fmla="*/ 17 h 930"/>
                <a:gd name="T6" fmla="*/ 189 w 2123"/>
                <a:gd name="T7" fmla="*/ 25 h 930"/>
                <a:gd name="T8" fmla="*/ 222 w 2123"/>
                <a:gd name="T9" fmla="*/ 198 h 930"/>
                <a:gd name="T10" fmla="*/ 321 w 2123"/>
                <a:gd name="T11" fmla="*/ 181 h 930"/>
                <a:gd name="T12" fmla="*/ 329 w 2123"/>
                <a:gd name="T13" fmla="*/ 156 h 930"/>
                <a:gd name="T14" fmla="*/ 403 w 2123"/>
                <a:gd name="T15" fmla="*/ 91 h 930"/>
                <a:gd name="T16" fmla="*/ 444 w 2123"/>
                <a:gd name="T17" fmla="*/ 25 h 930"/>
                <a:gd name="T18" fmla="*/ 452 w 2123"/>
                <a:gd name="T19" fmla="*/ 0 h 930"/>
                <a:gd name="T20" fmla="*/ 461 w 2123"/>
                <a:gd name="T21" fmla="*/ 25 h 930"/>
                <a:gd name="T22" fmla="*/ 494 w 2123"/>
                <a:gd name="T23" fmla="*/ 74 h 930"/>
                <a:gd name="T24" fmla="*/ 526 w 2123"/>
                <a:gd name="T25" fmla="*/ 173 h 930"/>
                <a:gd name="T26" fmla="*/ 543 w 2123"/>
                <a:gd name="T27" fmla="*/ 222 h 930"/>
                <a:gd name="T28" fmla="*/ 576 w 2123"/>
                <a:gd name="T29" fmla="*/ 189 h 930"/>
                <a:gd name="T30" fmla="*/ 691 w 2123"/>
                <a:gd name="T31" fmla="*/ 395 h 930"/>
                <a:gd name="T32" fmla="*/ 749 w 2123"/>
                <a:gd name="T33" fmla="*/ 453 h 930"/>
                <a:gd name="T34" fmla="*/ 823 w 2123"/>
                <a:gd name="T35" fmla="*/ 436 h 930"/>
                <a:gd name="T36" fmla="*/ 880 w 2123"/>
                <a:gd name="T37" fmla="*/ 370 h 930"/>
                <a:gd name="T38" fmla="*/ 938 w 2123"/>
                <a:gd name="T39" fmla="*/ 346 h 930"/>
                <a:gd name="T40" fmla="*/ 1053 w 2123"/>
                <a:gd name="T41" fmla="*/ 518 h 930"/>
                <a:gd name="T42" fmla="*/ 1094 w 2123"/>
                <a:gd name="T43" fmla="*/ 584 h 930"/>
                <a:gd name="T44" fmla="*/ 1185 w 2123"/>
                <a:gd name="T45" fmla="*/ 601 h 930"/>
                <a:gd name="T46" fmla="*/ 1275 w 2123"/>
                <a:gd name="T47" fmla="*/ 551 h 930"/>
                <a:gd name="T48" fmla="*/ 1316 w 2123"/>
                <a:gd name="T49" fmla="*/ 658 h 930"/>
                <a:gd name="T50" fmla="*/ 1382 w 2123"/>
                <a:gd name="T51" fmla="*/ 675 h 930"/>
                <a:gd name="T52" fmla="*/ 1489 w 2123"/>
                <a:gd name="T53" fmla="*/ 757 h 930"/>
                <a:gd name="T54" fmla="*/ 1572 w 2123"/>
                <a:gd name="T55" fmla="*/ 699 h 930"/>
                <a:gd name="T56" fmla="*/ 1646 w 2123"/>
                <a:gd name="T57" fmla="*/ 782 h 930"/>
                <a:gd name="T58" fmla="*/ 1703 w 2123"/>
                <a:gd name="T59" fmla="*/ 823 h 930"/>
                <a:gd name="T60" fmla="*/ 1966 w 2123"/>
                <a:gd name="T61" fmla="*/ 872 h 930"/>
                <a:gd name="T62" fmla="*/ 2073 w 2123"/>
                <a:gd name="T63" fmla="*/ 897 h 930"/>
                <a:gd name="T64" fmla="*/ 2123 w 2123"/>
                <a:gd name="T65" fmla="*/ 930 h 93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23" h="930">
                  <a:moveTo>
                    <a:pt x="0" y="214"/>
                  </a:moveTo>
                  <a:cubicBezTo>
                    <a:pt x="18" y="186"/>
                    <a:pt x="39" y="176"/>
                    <a:pt x="57" y="148"/>
                  </a:cubicBezTo>
                  <a:cubicBezTo>
                    <a:pt x="66" y="90"/>
                    <a:pt x="70" y="37"/>
                    <a:pt x="132" y="17"/>
                  </a:cubicBezTo>
                  <a:cubicBezTo>
                    <a:pt x="151" y="20"/>
                    <a:pt x="181" y="8"/>
                    <a:pt x="189" y="25"/>
                  </a:cubicBezTo>
                  <a:cubicBezTo>
                    <a:pt x="230" y="112"/>
                    <a:pt x="169" y="141"/>
                    <a:pt x="222" y="198"/>
                  </a:cubicBezTo>
                  <a:cubicBezTo>
                    <a:pt x="255" y="194"/>
                    <a:pt x="297" y="205"/>
                    <a:pt x="321" y="181"/>
                  </a:cubicBezTo>
                  <a:cubicBezTo>
                    <a:pt x="327" y="175"/>
                    <a:pt x="324" y="163"/>
                    <a:pt x="329" y="156"/>
                  </a:cubicBezTo>
                  <a:cubicBezTo>
                    <a:pt x="348" y="128"/>
                    <a:pt x="373" y="106"/>
                    <a:pt x="403" y="91"/>
                  </a:cubicBezTo>
                  <a:cubicBezTo>
                    <a:pt x="412" y="63"/>
                    <a:pt x="428" y="50"/>
                    <a:pt x="444" y="25"/>
                  </a:cubicBezTo>
                  <a:cubicBezTo>
                    <a:pt x="447" y="17"/>
                    <a:pt x="443" y="2"/>
                    <a:pt x="452" y="0"/>
                  </a:cubicBezTo>
                  <a:cubicBezTo>
                    <a:pt x="458" y="0"/>
                    <a:pt x="454" y="13"/>
                    <a:pt x="461" y="25"/>
                  </a:cubicBezTo>
                  <a:cubicBezTo>
                    <a:pt x="468" y="37"/>
                    <a:pt x="483" y="49"/>
                    <a:pt x="494" y="74"/>
                  </a:cubicBezTo>
                  <a:cubicBezTo>
                    <a:pt x="516" y="94"/>
                    <a:pt x="508" y="158"/>
                    <a:pt x="526" y="173"/>
                  </a:cubicBezTo>
                  <a:cubicBezTo>
                    <a:pt x="534" y="198"/>
                    <a:pt x="535" y="219"/>
                    <a:pt x="543" y="222"/>
                  </a:cubicBezTo>
                  <a:cubicBezTo>
                    <a:pt x="535" y="230"/>
                    <a:pt x="578" y="178"/>
                    <a:pt x="576" y="189"/>
                  </a:cubicBezTo>
                  <a:cubicBezTo>
                    <a:pt x="562" y="256"/>
                    <a:pt x="624" y="374"/>
                    <a:pt x="691" y="395"/>
                  </a:cubicBezTo>
                  <a:cubicBezTo>
                    <a:pt x="711" y="414"/>
                    <a:pt x="749" y="453"/>
                    <a:pt x="749" y="453"/>
                  </a:cubicBezTo>
                  <a:cubicBezTo>
                    <a:pt x="774" y="448"/>
                    <a:pt x="803" y="452"/>
                    <a:pt x="823" y="436"/>
                  </a:cubicBezTo>
                  <a:cubicBezTo>
                    <a:pt x="828" y="432"/>
                    <a:pt x="873" y="377"/>
                    <a:pt x="880" y="370"/>
                  </a:cubicBezTo>
                  <a:cubicBezTo>
                    <a:pt x="893" y="335"/>
                    <a:pt x="904" y="334"/>
                    <a:pt x="938" y="346"/>
                  </a:cubicBezTo>
                  <a:cubicBezTo>
                    <a:pt x="977" y="404"/>
                    <a:pt x="1014" y="460"/>
                    <a:pt x="1053" y="518"/>
                  </a:cubicBezTo>
                  <a:cubicBezTo>
                    <a:pt x="1064" y="551"/>
                    <a:pt x="1064" y="564"/>
                    <a:pt x="1094" y="584"/>
                  </a:cubicBezTo>
                  <a:cubicBezTo>
                    <a:pt x="1137" y="576"/>
                    <a:pt x="1157" y="630"/>
                    <a:pt x="1185" y="601"/>
                  </a:cubicBezTo>
                  <a:cubicBezTo>
                    <a:pt x="1221" y="604"/>
                    <a:pt x="1240" y="544"/>
                    <a:pt x="1275" y="551"/>
                  </a:cubicBezTo>
                  <a:cubicBezTo>
                    <a:pt x="1314" y="559"/>
                    <a:pt x="1295" y="637"/>
                    <a:pt x="1316" y="658"/>
                  </a:cubicBezTo>
                  <a:cubicBezTo>
                    <a:pt x="1324" y="666"/>
                    <a:pt x="1380" y="675"/>
                    <a:pt x="1382" y="675"/>
                  </a:cubicBezTo>
                  <a:cubicBezTo>
                    <a:pt x="1409" y="682"/>
                    <a:pt x="1451" y="754"/>
                    <a:pt x="1489" y="757"/>
                  </a:cubicBezTo>
                  <a:cubicBezTo>
                    <a:pt x="1521" y="761"/>
                    <a:pt x="1546" y="695"/>
                    <a:pt x="1572" y="699"/>
                  </a:cubicBezTo>
                  <a:cubicBezTo>
                    <a:pt x="1579" y="735"/>
                    <a:pt x="1620" y="756"/>
                    <a:pt x="1646" y="782"/>
                  </a:cubicBezTo>
                  <a:cubicBezTo>
                    <a:pt x="1658" y="819"/>
                    <a:pt x="1668" y="812"/>
                    <a:pt x="1703" y="823"/>
                  </a:cubicBezTo>
                  <a:cubicBezTo>
                    <a:pt x="1790" y="905"/>
                    <a:pt x="1716" y="863"/>
                    <a:pt x="1966" y="872"/>
                  </a:cubicBezTo>
                  <a:cubicBezTo>
                    <a:pt x="2002" y="883"/>
                    <a:pt x="2038" y="885"/>
                    <a:pt x="2073" y="897"/>
                  </a:cubicBezTo>
                  <a:cubicBezTo>
                    <a:pt x="2089" y="912"/>
                    <a:pt x="2108" y="915"/>
                    <a:pt x="2123" y="93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Freeform 12"/>
            <p:cNvSpPr>
              <a:spLocks/>
            </p:cNvSpPr>
            <p:nvPr/>
          </p:nvSpPr>
          <p:spPr bwMode="auto">
            <a:xfrm>
              <a:off x="2411" y="2121"/>
              <a:ext cx="420" cy="39"/>
            </a:xfrm>
            <a:custGeom>
              <a:avLst/>
              <a:gdLst>
                <a:gd name="T0" fmla="*/ 0 w 420"/>
                <a:gd name="T1" fmla="*/ 28 h 39"/>
                <a:gd name="T2" fmla="*/ 58 w 420"/>
                <a:gd name="T3" fmla="*/ 3 h 39"/>
                <a:gd name="T4" fmla="*/ 132 w 420"/>
                <a:gd name="T5" fmla="*/ 36 h 39"/>
                <a:gd name="T6" fmla="*/ 189 w 420"/>
                <a:gd name="T7" fmla="*/ 20 h 39"/>
                <a:gd name="T8" fmla="*/ 255 w 420"/>
                <a:gd name="T9" fmla="*/ 12 h 39"/>
                <a:gd name="T10" fmla="*/ 280 w 420"/>
                <a:gd name="T11" fmla="*/ 3 h 39"/>
                <a:gd name="T12" fmla="*/ 354 w 420"/>
                <a:gd name="T13" fmla="*/ 28 h 39"/>
                <a:gd name="T14" fmla="*/ 420 w 420"/>
                <a:gd name="T15" fmla="*/ 28 h 3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0" h="39">
                  <a:moveTo>
                    <a:pt x="0" y="28"/>
                  </a:moveTo>
                  <a:cubicBezTo>
                    <a:pt x="28" y="19"/>
                    <a:pt x="30" y="12"/>
                    <a:pt x="58" y="3"/>
                  </a:cubicBezTo>
                  <a:cubicBezTo>
                    <a:pt x="80" y="0"/>
                    <a:pt x="110" y="33"/>
                    <a:pt x="132" y="36"/>
                  </a:cubicBezTo>
                  <a:cubicBezTo>
                    <a:pt x="154" y="39"/>
                    <a:pt x="169" y="24"/>
                    <a:pt x="189" y="20"/>
                  </a:cubicBezTo>
                  <a:cubicBezTo>
                    <a:pt x="211" y="17"/>
                    <a:pt x="233" y="16"/>
                    <a:pt x="255" y="12"/>
                  </a:cubicBezTo>
                  <a:cubicBezTo>
                    <a:pt x="264" y="10"/>
                    <a:pt x="271" y="3"/>
                    <a:pt x="280" y="3"/>
                  </a:cubicBezTo>
                  <a:cubicBezTo>
                    <a:pt x="306" y="3"/>
                    <a:pt x="328" y="28"/>
                    <a:pt x="354" y="28"/>
                  </a:cubicBezTo>
                  <a:cubicBezTo>
                    <a:pt x="376" y="28"/>
                    <a:pt x="398" y="28"/>
                    <a:pt x="420" y="28"/>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Text Box 13"/>
            <p:cNvSpPr txBox="1">
              <a:spLocks noChangeArrowheads="1"/>
            </p:cNvSpPr>
            <p:nvPr/>
          </p:nvSpPr>
          <p:spPr bwMode="auto">
            <a:xfrm>
              <a:off x="720" y="945"/>
              <a:ext cx="816"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r>
                <a:rPr lang="en-US" altLang="en-US" sz="1600" b="1">
                  <a:solidFill>
                    <a:srgbClr val="0000CC"/>
                  </a:solidFill>
                </a:rPr>
                <a:t>Phía Tây</a:t>
              </a:r>
            </a:p>
          </p:txBody>
        </p:sp>
        <p:sp>
          <p:nvSpPr>
            <p:cNvPr id="9" name="Text Box 14"/>
            <p:cNvSpPr txBox="1">
              <a:spLocks noChangeArrowheads="1"/>
            </p:cNvSpPr>
            <p:nvPr/>
          </p:nvSpPr>
          <p:spPr bwMode="auto">
            <a:xfrm>
              <a:off x="2112" y="945"/>
              <a:ext cx="816"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r>
                <a:rPr lang="en-US" altLang="en-US" sz="1600" b="1">
                  <a:solidFill>
                    <a:srgbClr val="0000CC"/>
                  </a:solidFill>
                </a:rPr>
                <a:t>Phía Đông</a:t>
              </a:r>
            </a:p>
          </p:txBody>
        </p:sp>
        <p:sp>
          <p:nvSpPr>
            <p:cNvPr id="10" name="Text Box 15"/>
            <p:cNvSpPr txBox="1">
              <a:spLocks noChangeArrowheads="1"/>
            </p:cNvSpPr>
            <p:nvPr/>
          </p:nvSpPr>
          <p:spPr bwMode="auto">
            <a:xfrm>
              <a:off x="744" y="1233"/>
              <a:ext cx="38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r>
                <a:rPr lang="en-US" altLang="en-US" sz="1200" b="1"/>
                <a:t>Núi</a:t>
              </a:r>
            </a:p>
          </p:txBody>
        </p:sp>
        <p:sp>
          <p:nvSpPr>
            <p:cNvPr id="11" name="Freeform 16"/>
            <p:cNvSpPr>
              <a:spLocks/>
            </p:cNvSpPr>
            <p:nvPr/>
          </p:nvSpPr>
          <p:spPr bwMode="auto">
            <a:xfrm>
              <a:off x="2839" y="2076"/>
              <a:ext cx="166" cy="81"/>
            </a:xfrm>
            <a:custGeom>
              <a:avLst/>
              <a:gdLst>
                <a:gd name="T0" fmla="*/ 0 w 166"/>
                <a:gd name="T1" fmla="*/ 81 h 81"/>
                <a:gd name="T2" fmla="*/ 57 w 166"/>
                <a:gd name="T3" fmla="*/ 16 h 81"/>
                <a:gd name="T4" fmla="*/ 107 w 166"/>
                <a:gd name="T5" fmla="*/ 7 h 81"/>
                <a:gd name="T6" fmla="*/ 140 w 166"/>
                <a:gd name="T7" fmla="*/ 57 h 81"/>
                <a:gd name="T8" fmla="*/ 164 w 166"/>
                <a:gd name="T9" fmla="*/ 81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 h="81">
                  <a:moveTo>
                    <a:pt x="0" y="81"/>
                  </a:moveTo>
                  <a:cubicBezTo>
                    <a:pt x="26" y="56"/>
                    <a:pt x="28" y="36"/>
                    <a:pt x="57" y="16"/>
                  </a:cubicBezTo>
                  <a:cubicBezTo>
                    <a:pt x="82" y="48"/>
                    <a:pt x="93" y="0"/>
                    <a:pt x="107" y="7"/>
                  </a:cubicBezTo>
                  <a:cubicBezTo>
                    <a:pt x="121" y="14"/>
                    <a:pt x="131" y="45"/>
                    <a:pt x="140" y="57"/>
                  </a:cubicBezTo>
                  <a:cubicBezTo>
                    <a:pt x="166" y="74"/>
                    <a:pt x="164" y="63"/>
                    <a:pt x="164" y="81"/>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17"/>
            <p:cNvSpPr txBox="1">
              <a:spLocks noChangeArrowheads="1"/>
            </p:cNvSpPr>
            <p:nvPr/>
          </p:nvSpPr>
          <p:spPr bwMode="auto">
            <a:xfrm>
              <a:off x="1440" y="1601"/>
              <a:ext cx="48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r>
                <a:rPr lang="en-US" altLang="en-US" sz="1200" b="1"/>
                <a:t>Gò đồi</a:t>
              </a:r>
            </a:p>
          </p:txBody>
        </p:sp>
        <p:sp>
          <p:nvSpPr>
            <p:cNvPr id="13" name="Text Box 18"/>
            <p:cNvSpPr txBox="1">
              <a:spLocks noChangeArrowheads="1"/>
            </p:cNvSpPr>
            <p:nvPr/>
          </p:nvSpPr>
          <p:spPr bwMode="auto">
            <a:xfrm>
              <a:off x="1984" y="1913"/>
              <a:ext cx="48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r>
                <a:rPr lang="en-US" altLang="en-US" sz="1200" b="1"/>
                <a:t>Đ.bằng</a:t>
              </a:r>
            </a:p>
          </p:txBody>
        </p:sp>
        <p:sp>
          <p:nvSpPr>
            <p:cNvPr id="14" name="Text Box 19"/>
            <p:cNvSpPr txBox="1">
              <a:spLocks noChangeArrowheads="1"/>
            </p:cNvSpPr>
            <p:nvPr/>
          </p:nvSpPr>
          <p:spPr bwMode="auto">
            <a:xfrm>
              <a:off x="2544" y="1913"/>
              <a:ext cx="67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r>
                <a:rPr lang="en-US" altLang="en-US" sz="1200" b="1"/>
                <a:t>Biển, đảo</a:t>
              </a:r>
            </a:p>
          </p:txBody>
        </p:sp>
      </p:grpSp>
      <p:grpSp>
        <p:nvGrpSpPr>
          <p:cNvPr id="15" name="Group 6"/>
          <p:cNvGrpSpPr>
            <a:grpSpLocks/>
          </p:cNvGrpSpPr>
          <p:nvPr/>
        </p:nvGrpSpPr>
        <p:grpSpPr bwMode="auto">
          <a:xfrm>
            <a:off x="4908160" y="214314"/>
            <a:ext cx="3778640" cy="4959656"/>
            <a:chOff x="1849" y="192"/>
            <a:chExt cx="3584" cy="2683"/>
          </a:xfrm>
        </p:grpSpPr>
        <p:pic>
          <p:nvPicPr>
            <p:cNvPr id="16" name="Picture 4"/>
            <p:cNvPicPr>
              <a:picLocks noChangeAspect="1" noChangeArrowheads="1"/>
            </p:cNvPicPr>
            <p:nvPr/>
          </p:nvPicPr>
          <p:blipFill>
            <a:blip r:embed="rId2">
              <a:lum bright="-26000" contrast="40000"/>
              <a:extLst>
                <a:ext uri="{28A0092B-C50C-407E-A947-70E740481C1C}">
                  <a14:useLocalDpi xmlns:a14="http://schemas.microsoft.com/office/drawing/2010/main" val="0"/>
                </a:ext>
              </a:extLst>
            </a:blip>
            <a:srcRect l="824" b="30528"/>
            <a:stretch>
              <a:fillRect/>
            </a:stretch>
          </p:blipFill>
          <p:spPr bwMode="auto">
            <a:xfrm>
              <a:off x="1849" y="192"/>
              <a:ext cx="3575" cy="2388"/>
            </a:xfrm>
            <a:prstGeom prst="rect">
              <a:avLst/>
            </a:prstGeom>
            <a:noFill/>
            <a:ln w="38100" cmpd="dbl">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5"/>
            <p:cNvSpPr>
              <a:spLocks noChangeArrowheads="1"/>
            </p:cNvSpPr>
            <p:nvPr/>
          </p:nvSpPr>
          <p:spPr bwMode="auto">
            <a:xfrm>
              <a:off x="2073" y="2539"/>
              <a:ext cx="336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en-US" altLang="en-US" sz="2000" b="1" dirty="0">
                  <a:latin typeface="Times New Roman" pitchFamily="18" charset="0"/>
                  <a:cs typeface="Times New Roman" pitchFamily="18" charset="0"/>
                </a:rPr>
                <a:t>Hình 23.1: Lược đồ tự nhiên vùng Bắc Trung Bộ</a:t>
              </a:r>
            </a:p>
          </p:txBody>
        </p:sp>
      </p:grpSp>
      <p:sp>
        <p:nvSpPr>
          <p:cNvPr id="18" name="Rectangle 17"/>
          <p:cNvSpPr/>
          <p:nvPr/>
        </p:nvSpPr>
        <p:spPr>
          <a:xfrm>
            <a:off x="-76200" y="0"/>
            <a:ext cx="914400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14: VÙNG BẮC TRUNG BỘ (Tiết 1)</a:t>
            </a:r>
            <a:endParaRPr lang="en-US" sz="21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291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par>
                                <p:cTn id="9" presetID="3" presetClass="entr" presetSubtype="1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linds(horizontal)">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19126636"/>
              </p:ext>
            </p:extLst>
          </p:nvPr>
        </p:nvGraphicFramePr>
        <p:xfrm>
          <a:off x="1301376" y="1123950"/>
          <a:ext cx="6293224" cy="3670968"/>
        </p:xfrm>
        <a:graphic>
          <a:graphicData uri="http://schemas.openxmlformats.org/drawingml/2006/table">
            <a:tbl>
              <a:tblPr firstRow="1" firstCol="1" bandRow="1">
                <a:effectLst>
                  <a:outerShdw blurRad="50800" dist="50800" dir="5400000" algn="ctr" rotWithShape="0">
                    <a:schemeClr val="tx1"/>
                  </a:outerShdw>
                </a:effectLst>
                <a:tableStyleId>{5C22544A-7EE6-4342-B048-85BDC9FD1C3A}</a:tableStyleId>
              </a:tblPr>
              <a:tblGrid>
                <a:gridCol w="1372139">
                  <a:extLst>
                    <a:ext uri="{9D8B030D-6E8A-4147-A177-3AD203B41FA5}">
                      <a16:colId xmlns:a16="http://schemas.microsoft.com/office/drawing/2014/main" val="20000"/>
                    </a:ext>
                  </a:extLst>
                </a:gridCol>
                <a:gridCol w="3001808">
                  <a:extLst>
                    <a:ext uri="{9D8B030D-6E8A-4147-A177-3AD203B41FA5}">
                      <a16:colId xmlns:a16="http://schemas.microsoft.com/office/drawing/2014/main" val="20001"/>
                    </a:ext>
                  </a:extLst>
                </a:gridCol>
                <a:gridCol w="1919277">
                  <a:extLst>
                    <a:ext uri="{9D8B030D-6E8A-4147-A177-3AD203B41FA5}">
                      <a16:colId xmlns:a16="http://schemas.microsoft.com/office/drawing/2014/main" val="20002"/>
                    </a:ext>
                  </a:extLst>
                </a:gridCol>
              </a:tblGrid>
              <a:tr h="594011">
                <a:tc>
                  <a:txBody>
                    <a:bodyPr/>
                    <a:lstStyle/>
                    <a:p>
                      <a:pPr marR="147320" algn="ctr">
                        <a:lnSpc>
                          <a:spcPct val="117000"/>
                        </a:lnSpc>
                        <a:spcBef>
                          <a:spcPts val="690"/>
                        </a:spcBef>
                        <a:spcAft>
                          <a:spcPts val="0"/>
                        </a:spcAft>
                        <a:tabLst>
                          <a:tab pos="354330" algn="l"/>
                        </a:tabLst>
                      </a:pPr>
                      <a:r>
                        <a:rPr lang="en-US" sz="2000" b="1">
                          <a:solidFill>
                            <a:srgbClr val="C00000"/>
                          </a:solidFill>
                          <a:effectLst/>
                          <a:latin typeface="Times New Roman" pitchFamily="18" charset="0"/>
                          <a:cs typeface="Times New Roman" pitchFamily="18" charset="0"/>
                        </a:rPr>
                        <a:t>Tự nhiên</a:t>
                      </a:r>
                      <a:endParaRPr lang="en-US" sz="2000" b="1">
                        <a:solidFill>
                          <a:srgbClr val="C00000"/>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R="147320" algn="ctr">
                        <a:lnSpc>
                          <a:spcPct val="117000"/>
                        </a:lnSpc>
                        <a:spcBef>
                          <a:spcPts val="690"/>
                        </a:spcBef>
                        <a:spcAft>
                          <a:spcPts val="0"/>
                        </a:spcAft>
                        <a:tabLst>
                          <a:tab pos="354330" algn="l"/>
                        </a:tabLst>
                      </a:pPr>
                      <a:r>
                        <a:rPr lang="en-US" sz="2000" b="1">
                          <a:solidFill>
                            <a:srgbClr val="C00000"/>
                          </a:solidFill>
                          <a:effectLst/>
                          <a:latin typeface="Times New Roman" pitchFamily="18" charset="0"/>
                          <a:cs typeface="Times New Roman" pitchFamily="18" charset="0"/>
                        </a:rPr>
                        <a:t>Đặc điểm</a:t>
                      </a:r>
                      <a:endParaRPr lang="en-US" sz="2000" b="1">
                        <a:solidFill>
                          <a:srgbClr val="C00000"/>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R="147320" algn="ctr">
                        <a:lnSpc>
                          <a:spcPct val="117000"/>
                        </a:lnSpc>
                        <a:spcBef>
                          <a:spcPts val="690"/>
                        </a:spcBef>
                        <a:spcAft>
                          <a:spcPts val="0"/>
                        </a:spcAft>
                        <a:tabLst>
                          <a:tab pos="354330" algn="l"/>
                        </a:tabLst>
                      </a:pPr>
                      <a:r>
                        <a:rPr lang="en-US" sz="2000" b="1">
                          <a:solidFill>
                            <a:srgbClr val="C00000"/>
                          </a:solidFill>
                          <a:effectLst/>
                          <a:latin typeface="Times New Roman" pitchFamily="18" charset="0"/>
                          <a:ea typeface="+mn-ea"/>
                          <a:cs typeface="Times New Roman" pitchFamily="18" charset="0"/>
                        </a:rPr>
                        <a:t>Ý</a:t>
                      </a:r>
                      <a:r>
                        <a:rPr lang="en-US" sz="2000" b="1" baseline="0">
                          <a:solidFill>
                            <a:srgbClr val="C00000"/>
                          </a:solidFill>
                          <a:effectLst/>
                          <a:latin typeface="Times New Roman" pitchFamily="18" charset="0"/>
                          <a:ea typeface="+mn-ea"/>
                          <a:cs typeface="Times New Roman" pitchFamily="18" charset="0"/>
                        </a:rPr>
                        <a:t> nghĩa</a:t>
                      </a:r>
                      <a:endParaRPr lang="en-US" sz="2000" b="1">
                        <a:solidFill>
                          <a:srgbClr val="C00000"/>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594011">
                <a:tc>
                  <a:txBody>
                    <a:bodyPr/>
                    <a:lstStyle/>
                    <a:p>
                      <a:pPr marR="147320">
                        <a:lnSpc>
                          <a:spcPct val="117000"/>
                        </a:lnSpc>
                        <a:spcBef>
                          <a:spcPts val="690"/>
                        </a:spcBef>
                        <a:spcAft>
                          <a:spcPts val="0"/>
                        </a:spcAft>
                        <a:tabLst>
                          <a:tab pos="354330" algn="l"/>
                        </a:tabLst>
                      </a:pPr>
                      <a:r>
                        <a:rPr lang="en-US" sz="2000" b="1">
                          <a:solidFill>
                            <a:srgbClr val="C00000"/>
                          </a:solidFill>
                          <a:effectLst/>
                          <a:latin typeface="Times New Roman" pitchFamily="18" charset="0"/>
                          <a:cs typeface="Times New Roman" pitchFamily="18" charset="0"/>
                        </a:rPr>
                        <a:t>Địa hình</a:t>
                      </a:r>
                      <a:endParaRPr lang="en-US" sz="2000" b="1">
                        <a:solidFill>
                          <a:srgbClr val="C00000"/>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R="147320">
                        <a:lnSpc>
                          <a:spcPct val="117000"/>
                        </a:lnSpc>
                        <a:spcBef>
                          <a:spcPts val="690"/>
                        </a:spcBef>
                        <a:spcAft>
                          <a:spcPts val="0"/>
                        </a:spcAft>
                        <a:tabLst>
                          <a:tab pos="354330" algn="l"/>
                        </a:tabLst>
                      </a:pPr>
                      <a:r>
                        <a:rPr lang="en-US" sz="2000" b="1">
                          <a:solidFill>
                            <a:srgbClr val="C00000"/>
                          </a:solidFill>
                          <a:effectLst/>
                          <a:latin typeface="Times New Roman" pitchFamily="18" charset="0"/>
                          <a:cs typeface="Times New Roman" pitchFamily="18" charset="0"/>
                        </a:rPr>
                        <a:t> </a:t>
                      </a:r>
                      <a:endParaRPr lang="en-US" sz="2000" b="1">
                        <a:solidFill>
                          <a:srgbClr val="C00000"/>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R="147320">
                        <a:lnSpc>
                          <a:spcPct val="117000"/>
                        </a:lnSpc>
                        <a:spcBef>
                          <a:spcPts val="690"/>
                        </a:spcBef>
                        <a:spcAft>
                          <a:spcPts val="0"/>
                        </a:spcAft>
                        <a:tabLst>
                          <a:tab pos="354330" algn="l"/>
                        </a:tabLst>
                      </a:pPr>
                      <a:r>
                        <a:rPr lang="en-US" sz="2000" b="1">
                          <a:solidFill>
                            <a:srgbClr val="C00000"/>
                          </a:solidFill>
                          <a:effectLst/>
                          <a:latin typeface="Times New Roman" pitchFamily="18" charset="0"/>
                          <a:cs typeface="Times New Roman" pitchFamily="18" charset="0"/>
                        </a:rPr>
                        <a:t> </a:t>
                      </a:r>
                      <a:endParaRPr lang="en-US" sz="2000" b="1">
                        <a:solidFill>
                          <a:srgbClr val="C00000"/>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1"/>
                  </a:ext>
                </a:extLst>
              </a:tr>
              <a:tr h="611346">
                <a:tc>
                  <a:txBody>
                    <a:bodyPr/>
                    <a:lstStyle/>
                    <a:p>
                      <a:pPr marR="147320">
                        <a:lnSpc>
                          <a:spcPct val="117000"/>
                        </a:lnSpc>
                        <a:spcBef>
                          <a:spcPts val="690"/>
                        </a:spcBef>
                        <a:spcAft>
                          <a:spcPts val="0"/>
                        </a:spcAft>
                        <a:tabLst>
                          <a:tab pos="354330" algn="l"/>
                        </a:tabLst>
                      </a:pPr>
                      <a:r>
                        <a:rPr lang="en-US" sz="2000" b="1">
                          <a:solidFill>
                            <a:srgbClr val="C00000"/>
                          </a:solidFill>
                          <a:effectLst/>
                          <a:latin typeface="Times New Roman" pitchFamily="18" charset="0"/>
                          <a:cs typeface="Times New Roman" pitchFamily="18" charset="0"/>
                        </a:rPr>
                        <a:t>Khí hậu</a:t>
                      </a:r>
                      <a:endParaRPr lang="en-US" sz="2000" b="1">
                        <a:solidFill>
                          <a:srgbClr val="C00000"/>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R="147320">
                        <a:lnSpc>
                          <a:spcPct val="117000"/>
                        </a:lnSpc>
                        <a:spcBef>
                          <a:spcPts val="690"/>
                        </a:spcBef>
                        <a:spcAft>
                          <a:spcPts val="0"/>
                        </a:spcAft>
                        <a:tabLst>
                          <a:tab pos="354330" algn="l"/>
                        </a:tabLst>
                      </a:pPr>
                      <a:r>
                        <a:rPr lang="en-US" sz="2000" b="1">
                          <a:solidFill>
                            <a:srgbClr val="C00000"/>
                          </a:solidFill>
                          <a:effectLst/>
                          <a:latin typeface="Times New Roman" pitchFamily="18" charset="0"/>
                          <a:cs typeface="Times New Roman" pitchFamily="18" charset="0"/>
                        </a:rPr>
                        <a:t> </a:t>
                      </a:r>
                      <a:endParaRPr lang="en-US" sz="2000" b="1">
                        <a:solidFill>
                          <a:srgbClr val="C00000"/>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R="147320">
                        <a:lnSpc>
                          <a:spcPct val="117000"/>
                        </a:lnSpc>
                        <a:spcBef>
                          <a:spcPts val="690"/>
                        </a:spcBef>
                        <a:spcAft>
                          <a:spcPts val="0"/>
                        </a:spcAft>
                        <a:tabLst>
                          <a:tab pos="354330" algn="l"/>
                        </a:tabLst>
                      </a:pPr>
                      <a:r>
                        <a:rPr lang="en-US" sz="2000" b="1">
                          <a:solidFill>
                            <a:srgbClr val="C00000"/>
                          </a:solidFill>
                          <a:effectLst/>
                          <a:latin typeface="Times New Roman" pitchFamily="18" charset="0"/>
                          <a:cs typeface="Times New Roman" pitchFamily="18" charset="0"/>
                        </a:rPr>
                        <a:t> </a:t>
                      </a:r>
                      <a:endParaRPr lang="en-US" sz="2000" b="1">
                        <a:solidFill>
                          <a:srgbClr val="C00000"/>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2"/>
                  </a:ext>
                </a:extLst>
              </a:tr>
              <a:tr h="594011">
                <a:tc>
                  <a:txBody>
                    <a:bodyPr/>
                    <a:lstStyle/>
                    <a:p>
                      <a:pPr marR="147320">
                        <a:lnSpc>
                          <a:spcPct val="117000"/>
                        </a:lnSpc>
                        <a:spcBef>
                          <a:spcPts val="690"/>
                        </a:spcBef>
                        <a:spcAft>
                          <a:spcPts val="0"/>
                        </a:spcAft>
                        <a:tabLst>
                          <a:tab pos="354330" algn="l"/>
                        </a:tabLst>
                      </a:pPr>
                      <a:r>
                        <a:rPr lang="en-US" sz="2000" b="1">
                          <a:solidFill>
                            <a:srgbClr val="C00000"/>
                          </a:solidFill>
                          <a:effectLst/>
                          <a:latin typeface="Times New Roman" pitchFamily="18" charset="0"/>
                          <a:cs typeface="Times New Roman" pitchFamily="18" charset="0"/>
                        </a:rPr>
                        <a:t>Sông ngòi</a:t>
                      </a:r>
                      <a:endParaRPr lang="en-US" sz="2000" b="1">
                        <a:solidFill>
                          <a:srgbClr val="C00000"/>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R="147320">
                        <a:lnSpc>
                          <a:spcPct val="117000"/>
                        </a:lnSpc>
                        <a:spcBef>
                          <a:spcPts val="690"/>
                        </a:spcBef>
                        <a:spcAft>
                          <a:spcPts val="0"/>
                        </a:spcAft>
                        <a:tabLst>
                          <a:tab pos="354330" algn="l"/>
                        </a:tabLst>
                      </a:pPr>
                      <a:r>
                        <a:rPr lang="en-US" sz="2000" b="1">
                          <a:solidFill>
                            <a:srgbClr val="C00000"/>
                          </a:solidFill>
                          <a:effectLst/>
                          <a:latin typeface="Times New Roman" pitchFamily="18" charset="0"/>
                          <a:cs typeface="Times New Roman" pitchFamily="18" charset="0"/>
                        </a:rPr>
                        <a:t> </a:t>
                      </a:r>
                      <a:endParaRPr lang="en-US" sz="2000" b="1">
                        <a:solidFill>
                          <a:srgbClr val="C00000"/>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R="147320">
                        <a:lnSpc>
                          <a:spcPct val="117000"/>
                        </a:lnSpc>
                        <a:spcBef>
                          <a:spcPts val="690"/>
                        </a:spcBef>
                        <a:spcAft>
                          <a:spcPts val="0"/>
                        </a:spcAft>
                        <a:tabLst>
                          <a:tab pos="354330" algn="l"/>
                        </a:tabLst>
                      </a:pPr>
                      <a:r>
                        <a:rPr lang="en-US" sz="2000" b="1">
                          <a:solidFill>
                            <a:srgbClr val="C00000"/>
                          </a:solidFill>
                          <a:effectLst/>
                          <a:latin typeface="Times New Roman" pitchFamily="18" charset="0"/>
                          <a:cs typeface="Times New Roman" pitchFamily="18" charset="0"/>
                        </a:rPr>
                        <a:t> </a:t>
                      </a:r>
                      <a:endParaRPr lang="en-US" sz="2000" b="1">
                        <a:solidFill>
                          <a:srgbClr val="C00000"/>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3"/>
                  </a:ext>
                </a:extLst>
              </a:tr>
              <a:tr h="594011">
                <a:tc>
                  <a:txBody>
                    <a:bodyPr/>
                    <a:lstStyle/>
                    <a:p>
                      <a:pPr marR="147320">
                        <a:lnSpc>
                          <a:spcPct val="117000"/>
                        </a:lnSpc>
                        <a:spcBef>
                          <a:spcPts val="690"/>
                        </a:spcBef>
                        <a:spcAft>
                          <a:spcPts val="0"/>
                        </a:spcAft>
                        <a:tabLst>
                          <a:tab pos="354330" algn="l"/>
                        </a:tabLst>
                      </a:pPr>
                      <a:r>
                        <a:rPr lang="en-US" sz="2000" b="1">
                          <a:solidFill>
                            <a:srgbClr val="C00000"/>
                          </a:solidFill>
                          <a:effectLst/>
                          <a:latin typeface="Times New Roman" pitchFamily="18" charset="0"/>
                          <a:cs typeface="Times New Roman" pitchFamily="18" charset="0"/>
                        </a:rPr>
                        <a:t>Sinh vật</a:t>
                      </a:r>
                      <a:endParaRPr lang="en-US" sz="2000" b="1">
                        <a:solidFill>
                          <a:srgbClr val="C00000"/>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R="147320">
                        <a:lnSpc>
                          <a:spcPct val="117000"/>
                        </a:lnSpc>
                        <a:spcBef>
                          <a:spcPts val="690"/>
                        </a:spcBef>
                        <a:spcAft>
                          <a:spcPts val="0"/>
                        </a:spcAft>
                        <a:tabLst>
                          <a:tab pos="354330" algn="l"/>
                        </a:tabLst>
                      </a:pPr>
                      <a:r>
                        <a:rPr lang="en-US" sz="2000" b="1">
                          <a:solidFill>
                            <a:srgbClr val="C00000"/>
                          </a:solidFill>
                          <a:effectLst/>
                          <a:latin typeface="Times New Roman" pitchFamily="18" charset="0"/>
                          <a:cs typeface="Times New Roman" pitchFamily="18" charset="0"/>
                        </a:rPr>
                        <a:t> </a:t>
                      </a:r>
                      <a:endParaRPr lang="en-US" sz="2000" b="1">
                        <a:solidFill>
                          <a:srgbClr val="C00000"/>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R="147320">
                        <a:lnSpc>
                          <a:spcPct val="117000"/>
                        </a:lnSpc>
                        <a:spcBef>
                          <a:spcPts val="690"/>
                        </a:spcBef>
                        <a:spcAft>
                          <a:spcPts val="0"/>
                        </a:spcAft>
                        <a:tabLst>
                          <a:tab pos="354330" algn="l"/>
                        </a:tabLst>
                      </a:pPr>
                      <a:r>
                        <a:rPr lang="en-US" sz="2000" b="1">
                          <a:solidFill>
                            <a:srgbClr val="C00000"/>
                          </a:solidFill>
                          <a:effectLst/>
                          <a:latin typeface="Times New Roman" pitchFamily="18" charset="0"/>
                          <a:cs typeface="Times New Roman" pitchFamily="18" charset="0"/>
                        </a:rPr>
                        <a:t> </a:t>
                      </a:r>
                      <a:endParaRPr lang="en-US" sz="2000" b="1">
                        <a:solidFill>
                          <a:srgbClr val="C00000"/>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4"/>
                  </a:ext>
                </a:extLst>
              </a:tr>
              <a:tr h="594011">
                <a:tc>
                  <a:txBody>
                    <a:bodyPr/>
                    <a:lstStyle/>
                    <a:p>
                      <a:pPr marR="147320">
                        <a:lnSpc>
                          <a:spcPct val="117000"/>
                        </a:lnSpc>
                        <a:spcBef>
                          <a:spcPts val="690"/>
                        </a:spcBef>
                        <a:spcAft>
                          <a:spcPts val="0"/>
                        </a:spcAft>
                        <a:tabLst>
                          <a:tab pos="354330" algn="l"/>
                        </a:tabLst>
                      </a:pPr>
                      <a:r>
                        <a:rPr lang="en-US" sz="2000" b="1">
                          <a:solidFill>
                            <a:srgbClr val="C00000"/>
                          </a:solidFill>
                          <a:effectLst/>
                          <a:latin typeface="Times New Roman" pitchFamily="18" charset="0"/>
                          <a:cs typeface="Times New Roman" pitchFamily="18" charset="0"/>
                        </a:rPr>
                        <a:t>Khoáng sản</a:t>
                      </a:r>
                      <a:endParaRPr lang="en-US" sz="2000" b="1">
                        <a:solidFill>
                          <a:srgbClr val="C00000"/>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R="147320">
                        <a:lnSpc>
                          <a:spcPct val="117000"/>
                        </a:lnSpc>
                        <a:spcBef>
                          <a:spcPts val="690"/>
                        </a:spcBef>
                        <a:spcAft>
                          <a:spcPts val="0"/>
                        </a:spcAft>
                        <a:tabLst>
                          <a:tab pos="354330" algn="l"/>
                        </a:tabLst>
                      </a:pPr>
                      <a:r>
                        <a:rPr lang="en-US" sz="2000" b="1">
                          <a:solidFill>
                            <a:srgbClr val="C00000"/>
                          </a:solidFill>
                          <a:effectLst/>
                          <a:latin typeface="Times New Roman" pitchFamily="18" charset="0"/>
                          <a:cs typeface="Times New Roman" pitchFamily="18" charset="0"/>
                        </a:rPr>
                        <a:t> </a:t>
                      </a:r>
                      <a:endParaRPr lang="en-US" sz="2000" b="1">
                        <a:solidFill>
                          <a:srgbClr val="C00000"/>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R="147320">
                        <a:lnSpc>
                          <a:spcPct val="117000"/>
                        </a:lnSpc>
                        <a:spcBef>
                          <a:spcPts val="690"/>
                        </a:spcBef>
                        <a:spcAft>
                          <a:spcPts val="0"/>
                        </a:spcAft>
                        <a:tabLst>
                          <a:tab pos="354330" algn="l"/>
                        </a:tabLst>
                      </a:pPr>
                      <a:r>
                        <a:rPr lang="en-US" sz="2000" b="1">
                          <a:solidFill>
                            <a:srgbClr val="C00000"/>
                          </a:solidFill>
                          <a:effectLst/>
                          <a:latin typeface="Times New Roman" pitchFamily="18" charset="0"/>
                          <a:cs typeface="Times New Roman" pitchFamily="18" charset="0"/>
                        </a:rPr>
                        <a:t> </a:t>
                      </a:r>
                      <a:endParaRPr lang="en-US" sz="2000" b="1">
                        <a:solidFill>
                          <a:srgbClr val="C00000"/>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5"/>
                  </a:ext>
                </a:extLst>
              </a:tr>
            </a:tbl>
          </a:graphicData>
        </a:graphic>
      </p:graphicFrame>
      <p:sp>
        <p:nvSpPr>
          <p:cNvPr id="3" name="TextBox 2"/>
          <p:cNvSpPr txBox="1"/>
          <p:nvPr/>
        </p:nvSpPr>
        <p:spPr>
          <a:xfrm>
            <a:off x="1600200" y="449818"/>
            <a:ext cx="5791200" cy="369332"/>
          </a:xfrm>
          <a:prstGeom prst="rect">
            <a:avLst/>
          </a:prstGeom>
          <a:solidFill>
            <a:schemeClr val="accent6">
              <a:lumMod val="20000"/>
              <a:lumOff val="80000"/>
            </a:schemeClr>
          </a:solidFill>
        </p:spPr>
        <p:txBody>
          <a:bodyPr wrap="square" rtlCol="0">
            <a:spAutoFit/>
          </a:bodyPr>
          <a:lstStyle/>
          <a:p>
            <a:r>
              <a:rPr lang="en-US" b="1">
                <a:solidFill>
                  <a:srgbClr val="FF0000"/>
                </a:solidFill>
              </a:rPr>
              <a:t>THẢO LUẬN THEO CẶP, HOÀN THÀNH PHIẾU HỌC TẬP</a:t>
            </a:r>
          </a:p>
        </p:txBody>
      </p:sp>
      <p:pic>
        <p:nvPicPr>
          <p:cNvPr id="5" name="Đồng hồ đếm ngược 7 phút - 7 minutes timer - Hailist">
            <a:hlinkClick r:id="" action="ppaction://media"/>
            <a:extLst>
              <a:ext uri="{FF2B5EF4-FFF2-40B4-BE49-F238E27FC236}">
                <a16:creationId xmlns:a16="http://schemas.microsoft.com/office/drawing/2014/main" id="{9B423AD5-F062-BBD1-4B30-60D304A73C3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975600" y="628650"/>
            <a:ext cx="1016000" cy="571500"/>
          </a:xfrm>
          <a:prstGeom prst="rect">
            <a:avLst/>
          </a:prstGeom>
        </p:spPr>
      </p:pic>
      <p:sp>
        <p:nvSpPr>
          <p:cNvPr id="14" name="Rectangle 13"/>
          <p:cNvSpPr/>
          <p:nvPr/>
        </p:nvSpPr>
        <p:spPr>
          <a:xfrm>
            <a:off x="-76200" y="0"/>
            <a:ext cx="914400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14: VÙNG BẮC TRUNG BỘ (Tiết 1)</a:t>
            </a:r>
            <a:endParaRPr lang="en-US" sz="21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295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4313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755920"/>
              </p:ext>
            </p:extLst>
          </p:nvPr>
        </p:nvGraphicFramePr>
        <p:xfrm>
          <a:off x="388427" y="819150"/>
          <a:ext cx="8404101" cy="4044603"/>
        </p:xfrm>
        <a:graphic>
          <a:graphicData uri="http://schemas.openxmlformats.org/drawingml/2006/table">
            <a:tbl>
              <a:tblPr firstRow="1" firstCol="1" bandRow="1">
                <a:effectLst>
                  <a:outerShdw blurRad="50800" dist="50800" dir="5400000" algn="ctr" rotWithShape="0">
                    <a:schemeClr val="tx1"/>
                  </a:outerShdw>
                </a:effectLst>
                <a:tableStyleId>{5C22544A-7EE6-4342-B048-85BDC9FD1C3A}</a:tableStyleId>
              </a:tblPr>
              <a:tblGrid>
                <a:gridCol w="1340168">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gridCol w="3406333">
                  <a:extLst>
                    <a:ext uri="{9D8B030D-6E8A-4147-A177-3AD203B41FA5}">
                      <a16:colId xmlns:a16="http://schemas.microsoft.com/office/drawing/2014/main" val="20002"/>
                    </a:ext>
                  </a:extLst>
                </a:gridCol>
              </a:tblGrid>
              <a:tr h="533400">
                <a:tc>
                  <a:txBody>
                    <a:bodyPr/>
                    <a:lstStyle/>
                    <a:p>
                      <a:pPr marR="147320" algn="ctr">
                        <a:lnSpc>
                          <a:spcPct val="117000"/>
                        </a:lnSpc>
                        <a:spcBef>
                          <a:spcPts val="690"/>
                        </a:spcBef>
                        <a:spcAft>
                          <a:spcPts val="0"/>
                        </a:spcAft>
                        <a:tabLst>
                          <a:tab pos="354330" algn="l"/>
                        </a:tabLst>
                      </a:pPr>
                      <a:r>
                        <a:rPr lang="en-US" sz="2000">
                          <a:solidFill>
                            <a:srgbClr val="FF0000"/>
                          </a:solidFill>
                          <a:effectLst/>
                          <a:latin typeface="Times New Roman" pitchFamily="18" charset="0"/>
                          <a:cs typeface="Times New Roman" pitchFamily="18" charset="0"/>
                        </a:rPr>
                        <a:t>Tự nhiên</a:t>
                      </a:r>
                      <a:endParaRPr lang="en-US" sz="2000">
                        <a:solidFill>
                          <a:srgbClr val="FF0000"/>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R="147320" algn="ctr">
                        <a:lnSpc>
                          <a:spcPct val="117000"/>
                        </a:lnSpc>
                        <a:spcBef>
                          <a:spcPts val="690"/>
                        </a:spcBef>
                        <a:spcAft>
                          <a:spcPts val="0"/>
                        </a:spcAft>
                        <a:tabLst>
                          <a:tab pos="354330" algn="l"/>
                        </a:tabLst>
                      </a:pPr>
                      <a:r>
                        <a:rPr lang="en-US" sz="2000">
                          <a:solidFill>
                            <a:srgbClr val="FF0000"/>
                          </a:solidFill>
                          <a:effectLst/>
                          <a:latin typeface="Times New Roman" pitchFamily="18" charset="0"/>
                          <a:cs typeface="Times New Roman" pitchFamily="18" charset="0"/>
                        </a:rPr>
                        <a:t>Đặc điểm</a:t>
                      </a:r>
                      <a:endParaRPr lang="en-US" sz="2000">
                        <a:solidFill>
                          <a:srgbClr val="FF0000"/>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R="147320" algn="ctr">
                        <a:lnSpc>
                          <a:spcPct val="117000"/>
                        </a:lnSpc>
                        <a:spcBef>
                          <a:spcPts val="690"/>
                        </a:spcBef>
                        <a:spcAft>
                          <a:spcPts val="0"/>
                        </a:spcAft>
                        <a:tabLst>
                          <a:tab pos="354330" algn="l"/>
                        </a:tabLst>
                      </a:pPr>
                      <a:r>
                        <a:rPr lang="en-US" sz="2000">
                          <a:solidFill>
                            <a:srgbClr val="FF0000"/>
                          </a:solidFill>
                          <a:effectLst/>
                          <a:latin typeface="Times New Roman" pitchFamily="18" charset="0"/>
                          <a:ea typeface="+mn-ea"/>
                          <a:cs typeface="Times New Roman" pitchFamily="18" charset="0"/>
                        </a:rPr>
                        <a:t>Ý</a:t>
                      </a:r>
                      <a:r>
                        <a:rPr lang="en-US" sz="2000" baseline="0">
                          <a:solidFill>
                            <a:srgbClr val="FF0000"/>
                          </a:solidFill>
                          <a:effectLst/>
                          <a:latin typeface="Times New Roman" pitchFamily="18" charset="0"/>
                          <a:ea typeface="+mn-ea"/>
                          <a:cs typeface="Times New Roman" pitchFamily="18" charset="0"/>
                        </a:rPr>
                        <a:t> nghĩa</a:t>
                      </a:r>
                      <a:endParaRPr lang="en-US" sz="2000">
                        <a:solidFill>
                          <a:srgbClr val="FF0000"/>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1752600">
                <a:tc>
                  <a:txBody>
                    <a:bodyPr/>
                    <a:lstStyle/>
                    <a:p>
                      <a:pPr marR="147320" algn="just">
                        <a:lnSpc>
                          <a:spcPct val="117000"/>
                        </a:lnSpc>
                        <a:spcBef>
                          <a:spcPts val="690"/>
                        </a:spcBef>
                        <a:spcAft>
                          <a:spcPts val="0"/>
                        </a:spcAft>
                        <a:tabLst>
                          <a:tab pos="354330" algn="l"/>
                        </a:tabLst>
                      </a:pPr>
                      <a:r>
                        <a:rPr lang="en-US" sz="2000">
                          <a:solidFill>
                            <a:srgbClr val="FF0000"/>
                          </a:solidFill>
                          <a:effectLst/>
                          <a:latin typeface="Times New Roman" pitchFamily="18" charset="0"/>
                          <a:cs typeface="Times New Roman" pitchFamily="18" charset="0"/>
                        </a:rPr>
                        <a:t>Địa hình</a:t>
                      </a:r>
                      <a:endParaRPr lang="en-US" sz="2000">
                        <a:solidFill>
                          <a:srgbClr val="FF0000"/>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R="147320" algn="just">
                        <a:lnSpc>
                          <a:spcPct val="117000"/>
                        </a:lnSpc>
                        <a:spcBef>
                          <a:spcPts val="690"/>
                        </a:spcBef>
                        <a:spcAft>
                          <a:spcPts val="0"/>
                        </a:spcAft>
                        <a:tabLst>
                          <a:tab pos="354330" algn="l"/>
                        </a:tabLst>
                      </a:pPr>
                      <a:r>
                        <a:rPr lang="en-US" sz="2000" kern="1200">
                          <a:solidFill>
                            <a:schemeClr val="tx1"/>
                          </a:solidFill>
                          <a:effectLst/>
                          <a:latin typeface="Times New Roman" pitchFamily="18" charset="0"/>
                          <a:ea typeface="+mn-ea"/>
                          <a:cs typeface="Times New Roman" pitchFamily="18" charset="0"/>
                        </a:rPr>
                        <a:t>-Đ</a:t>
                      </a:r>
                      <a:r>
                        <a:rPr lang="en-US" sz="2000" kern="1200">
                          <a:solidFill>
                            <a:schemeClr val="dk1"/>
                          </a:solidFill>
                          <a:effectLst/>
                          <a:latin typeface="Times New Roman" pitchFamily="18" charset="0"/>
                          <a:ea typeface="+mn-ea"/>
                          <a:cs typeface="Times New Roman" pitchFamily="18" charset="0"/>
                        </a:rPr>
                        <a:t>ịa hình có 3 dạng : đồi núi phía</a:t>
                      </a:r>
                      <a:r>
                        <a:rPr lang="en-US" sz="2000" kern="1200" baseline="0">
                          <a:solidFill>
                            <a:schemeClr val="dk1"/>
                          </a:solidFill>
                          <a:effectLst/>
                          <a:latin typeface="Times New Roman" pitchFamily="18" charset="0"/>
                          <a:ea typeface="+mn-ea"/>
                          <a:cs typeface="Times New Roman" pitchFamily="18" charset="0"/>
                        </a:rPr>
                        <a:t> tây</a:t>
                      </a:r>
                      <a:r>
                        <a:rPr lang="en-US" sz="2000" kern="1200">
                          <a:solidFill>
                            <a:schemeClr val="dk1"/>
                          </a:solidFill>
                          <a:effectLst/>
                          <a:latin typeface="Times New Roman" pitchFamily="18" charset="0"/>
                          <a:ea typeface="+mn-ea"/>
                          <a:cs typeface="Times New Roman" pitchFamily="18" charset="0"/>
                        </a:rPr>
                        <a:t>,</a:t>
                      </a:r>
                      <a:r>
                        <a:rPr lang="en-US" sz="2000" kern="1200" baseline="0">
                          <a:solidFill>
                            <a:schemeClr val="dk1"/>
                          </a:solidFill>
                          <a:effectLst/>
                          <a:latin typeface="Times New Roman" pitchFamily="18" charset="0"/>
                          <a:ea typeface="+mn-ea"/>
                          <a:cs typeface="Times New Roman" pitchFamily="18" charset="0"/>
                        </a:rPr>
                        <a:t> </a:t>
                      </a:r>
                      <a:r>
                        <a:rPr lang="en-US" sz="2000" kern="1200">
                          <a:solidFill>
                            <a:schemeClr val="dk1"/>
                          </a:solidFill>
                          <a:effectLst/>
                          <a:latin typeface="Times New Roman" pitchFamily="18" charset="0"/>
                          <a:ea typeface="+mn-ea"/>
                          <a:cs typeface="Times New Roman" pitchFamily="18" charset="0"/>
                        </a:rPr>
                        <a:t>đồng bằng </a:t>
                      </a:r>
                      <a:r>
                        <a:rPr lang="en-US" sz="2000" kern="1200" baseline="0">
                          <a:solidFill>
                            <a:schemeClr val="dk1"/>
                          </a:solidFill>
                          <a:effectLst/>
                          <a:latin typeface="Times New Roman" pitchFamily="18" charset="0"/>
                          <a:ea typeface="+mn-ea"/>
                          <a:cs typeface="Times New Roman" pitchFamily="18" charset="0"/>
                        </a:rPr>
                        <a:t> và</a:t>
                      </a:r>
                      <a:r>
                        <a:rPr lang="en-US" sz="2000" kern="1200">
                          <a:solidFill>
                            <a:schemeClr val="dk1"/>
                          </a:solidFill>
                          <a:effectLst/>
                          <a:latin typeface="Times New Roman" pitchFamily="18" charset="0"/>
                          <a:ea typeface="+mn-ea"/>
                          <a:cs typeface="Times New Roman" pitchFamily="18" charset="0"/>
                        </a:rPr>
                        <a:t> các cồn cát; biển, thềm lục địa, đảo ở phía đông.</a:t>
                      </a:r>
                      <a:endParaRPr lang="en-US" sz="2000">
                        <a:solidFill>
                          <a:schemeClr val="tx1"/>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147320" indent="0" algn="just" defTabSz="685800" rtl="0" eaLnBrk="1" fontAlgn="auto" latinLnBrk="0" hangingPunct="1">
                        <a:lnSpc>
                          <a:spcPct val="117000"/>
                        </a:lnSpc>
                        <a:spcBef>
                          <a:spcPts val="690"/>
                        </a:spcBef>
                        <a:spcAft>
                          <a:spcPts val="0"/>
                        </a:spcAft>
                        <a:buClrTx/>
                        <a:buSzTx/>
                        <a:buFontTx/>
                        <a:buNone/>
                        <a:tabLst>
                          <a:tab pos="354330" algn="l"/>
                        </a:tabLst>
                        <a:defRPr/>
                      </a:pPr>
                      <a:r>
                        <a:rPr lang="en-US" sz="2000">
                          <a:solidFill>
                            <a:schemeClr val="tx1"/>
                          </a:solidFill>
                          <a:effectLst/>
                          <a:latin typeface="Times New Roman" pitchFamily="18" charset="0"/>
                          <a:cs typeface="Times New Roman" pitchFamily="18" charset="0"/>
                        </a:rPr>
                        <a:t> -</a:t>
                      </a:r>
                      <a:r>
                        <a:rPr lang="en-US" sz="2000" kern="1200">
                          <a:solidFill>
                            <a:schemeClr val="dk1"/>
                          </a:solidFill>
                          <a:effectLst/>
                          <a:latin typeface="Times New Roman" pitchFamily="18" charset="0"/>
                          <a:ea typeface="+mn-ea"/>
                          <a:cs typeface="Times New Roman" pitchFamily="18" charset="0"/>
                        </a:rPr>
                        <a:t> Hình thành cơ cấu kinh tế nông nghiệp, lâm nghiệp, thuỷ sản; địa hình bờ biển tạo thuận lợi cho phát triển hoạt động du lịch.</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1"/>
                  </a:ext>
                </a:extLst>
              </a:tr>
              <a:tr h="1757777">
                <a:tc>
                  <a:txBody>
                    <a:bodyPr/>
                    <a:lstStyle/>
                    <a:p>
                      <a:pPr marR="147320" algn="just">
                        <a:lnSpc>
                          <a:spcPct val="117000"/>
                        </a:lnSpc>
                        <a:spcBef>
                          <a:spcPts val="690"/>
                        </a:spcBef>
                        <a:spcAft>
                          <a:spcPts val="0"/>
                        </a:spcAft>
                        <a:tabLst>
                          <a:tab pos="354330" algn="l"/>
                        </a:tabLst>
                      </a:pPr>
                      <a:r>
                        <a:rPr lang="en-US" sz="2000">
                          <a:solidFill>
                            <a:srgbClr val="FF0000"/>
                          </a:solidFill>
                          <a:effectLst/>
                          <a:latin typeface="Times New Roman" pitchFamily="18" charset="0"/>
                          <a:cs typeface="Times New Roman" pitchFamily="18" charset="0"/>
                        </a:rPr>
                        <a:t>Khí hậu</a:t>
                      </a:r>
                      <a:endParaRPr lang="en-US" sz="2000">
                        <a:solidFill>
                          <a:srgbClr val="FF0000"/>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R="147320" algn="just">
                        <a:lnSpc>
                          <a:spcPct val="117000"/>
                        </a:lnSpc>
                        <a:spcBef>
                          <a:spcPts val="690"/>
                        </a:spcBef>
                        <a:spcAft>
                          <a:spcPts val="0"/>
                        </a:spcAft>
                        <a:tabLst>
                          <a:tab pos="354330" algn="l"/>
                        </a:tabLst>
                      </a:pPr>
                      <a:r>
                        <a:rPr lang="en-US" sz="2000">
                          <a:solidFill>
                            <a:schemeClr val="tx1"/>
                          </a:solidFill>
                          <a:effectLst/>
                          <a:latin typeface="Times New Roman" pitchFamily="18" charset="0"/>
                          <a:cs typeface="Times New Roman" pitchFamily="18" charset="0"/>
                        </a:rPr>
                        <a:t>- </a:t>
                      </a:r>
                      <a:r>
                        <a:rPr lang="en-US" sz="2000" kern="1200">
                          <a:solidFill>
                            <a:schemeClr val="dk1"/>
                          </a:solidFill>
                          <a:effectLst/>
                          <a:latin typeface="Times New Roman" pitchFamily="18" charset="0"/>
                          <a:ea typeface="+mn-ea"/>
                          <a:cs typeface="Times New Roman" pitchFamily="18" charset="0"/>
                        </a:rPr>
                        <a:t>Nhiệt đới ẩm gió mùa có một mùa đông lạnh, có sự phân hoá giữa khu vực phía đông với khu vực phía tây và phân hoá theo độ cao địa hình</a:t>
                      </a:r>
                      <a:endParaRPr lang="en-US" sz="2000">
                        <a:solidFill>
                          <a:schemeClr val="tx1"/>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R="147320" algn="just">
                        <a:lnSpc>
                          <a:spcPct val="117000"/>
                        </a:lnSpc>
                        <a:spcBef>
                          <a:spcPts val="690"/>
                        </a:spcBef>
                        <a:spcAft>
                          <a:spcPts val="0"/>
                        </a:spcAft>
                        <a:tabLst>
                          <a:tab pos="354330" algn="l"/>
                        </a:tabLst>
                      </a:pPr>
                      <a:r>
                        <a:rPr lang="en-US" sz="2000" kern="1200">
                          <a:solidFill>
                            <a:schemeClr val="tx1"/>
                          </a:solidFill>
                          <a:effectLst/>
                          <a:latin typeface="Times New Roman" pitchFamily="18" charset="0"/>
                          <a:ea typeface="+mn-ea"/>
                          <a:cs typeface="Times New Roman" pitchFamily="18" charset="0"/>
                        </a:rPr>
                        <a:t>-</a:t>
                      </a:r>
                      <a:r>
                        <a:rPr lang="en-US" sz="2000" kern="1200" baseline="0">
                          <a:solidFill>
                            <a:schemeClr val="tx1"/>
                          </a:solidFill>
                          <a:effectLst/>
                          <a:latin typeface="Times New Roman" pitchFamily="18" charset="0"/>
                          <a:ea typeface="+mn-ea"/>
                          <a:cs typeface="Times New Roman" pitchFamily="18" charset="0"/>
                        </a:rPr>
                        <a:t> </a:t>
                      </a:r>
                      <a:r>
                        <a:rPr lang="en-US" sz="2000" kern="1200">
                          <a:solidFill>
                            <a:schemeClr val="dk1"/>
                          </a:solidFill>
                          <a:effectLst/>
                          <a:latin typeface="Times New Roman" pitchFamily="18" charset="0"/>
                          <a:ea typeface="+mn-ea"/>
                          <a:cs typeface="Times New Roman" pitchFamily="18" charset="0"/>
                        </a:rPr>
                        <a:t>Phát triển nền nông nghiệp nhiệt đới với cơ cấu sản phẩm nông nghiệp đa dạng. Sự phân hoá khí hậu cũng có tác động đến các ngành kinh tế khác.</a:t>
                      </a:r>
                      <a:endParaRPr lang="en-US" sz="2000">
                        <a:solidFill>
                          <a:schemeClr val="tx1"/>
                        </a:solidFill>
                        <a:effectLst/>
                        <a:latin typeface="Times New Roman" pitchFamily="18" charset="0"/>
                        <a:ea typeface="Calibri"/>
                        <a:cs typeface="Times New Roman"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2"/>
                  </a:ext>
                </a:extLst>
              </a:tr>
            </a:tbl>
          </a:graphicData>
        </a:graphic>
      </p:graphicFrame>
      <p:sp>
        <p:nvSpPr>
          <p:cNvPr id="3" name="Rectangle 2"/>
          <p:cNvSpPr/>
          <p:nvPr/>
        </p:nvSpPr>
        <p:spPr>
          <a:xfrm>
            <a:off x="-76200" y="0"/>
            <a:ext cx="914400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14: VÙNG BẮC TRUNG BỘ (Tiết 1)</a:t>
            </a:r>
            <a:endParaRPr lang="en-US" sz="21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2432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45236466"/>
              </p:ext>
            </p:extLst>
          </p:nvPr>
        </p:nvGraphicFramePr>
        <p:xfrm>
          <a:off x="246529" y="944430"/>
          <a:ext cx="8440271" cy="3517698"/>
        </p:xfrm>
        <a:graphic>
          <a:graphicData uri="http://schemas.openxmlformats.org/drawingml/2006/table">
            <a:tbl>
              <a:tblPr firstRow="1" firstCol="1" bandRow="1">
                <a:effectLst>
                  <a:outerShdw blurRad="50800" dist="50800" dir="5400000" algn="ctr" rotWithShape="0">
                    <a:schemeClr val="tx1"/>
                  </a:outerShdw>
                </a:effectLst>
                <a:tableStyleId>{5C22544A-7EE6-4342-B048-85BDC9FD1C3A}</a:tableStyleId>
              </a:tblPr>
              <a:tblGrid>
                <a:gridCol w="1292577">
                  <a:extLst>
                    <a:ext uri="{9D8B030D-6E8A-4147-A177-3AD203B41FA5}">
                      <a16:colId xmlns:a16="http://schemas.microsoft.com/office/drawing/2014/main" val="20000"/>
                    </a:ext>
                  </a:extLst>
                </a:gridCol>
                <a:gridCol w="3419765">
                  <a:extLst>
                    <a:ext uri="{9D8B030D-6E8A-4147-A177-3AD203B41FA5}">
                      <a16:colId xmlns:a16="http://schemas.microsoft.com/office/drawing/2014/main" val="20001"/>
                    </a:ext>
                  </a:extLst>
                </a:gridCol>
                <a:gridCol w="3727929">
                  <a:extLst>
                    <a:ext uri="{9D8B030D-6E8A-4147-A177-3AD203B41FA5}">
                      <a16:colId xmlns:a16="http://schemas.microsoft.com/office/drawing/2014/main" val="20002"/>
                    </a:ext>
                  </a:extLst>
                </a:gridCol>
              </a:tblGrid>
              <a:tr h="376660">
                <a:tc>
                  <a:txBody>
                    <a:bodyPr/>
                    <a:lstStyle/>
                    <a:p>
                      <a:pPr marR="147320" algn="just">
                        <a:lnSpc>
                          <a:spcPct val="117000"/>
                        </a:lnSpc>
                        <a:spcBef>
                          <a:spcPts val="690"/>
                        </a:spcBef>
                        <a:spcAft>
                          <a:spcPts val="0"/>
                        </a:spcAft>
                        <a:tabLst>
                          <a:tab pos="354330" algn="l"/>
                        </a:tabLst>
                      </a:pPr>
                      <a:r>
                        <a:rPr lang="en-US" sz="1800">
                          <a:solidFill>
                            <a:srgbClr val="FF0000"/>
                          </a:solidFill>
                          <a:effectLst/>
                          <a:latin typeface="Times New Roman" pitchFamily="18" charset="0"/>
                          <a:cs typeface="Times New Roman" pitchFamily="18" charset="0"/>
                        </a:rPr>
                        <a:t>Tự nhiên</a:t>
                      </a:r>
                      <a:endParaRPr lang="en-US" sz="1800">
                        <a:solidFill>
                          <a:srgbClr val="FF0000"/>
                        </a:solidFill>
                        <a:effectLst/>
                        <a:latin typeface="Times New Roman" pitchFamily="18" charset="0"/>
                        <a:ea typeface="Calibri"/>
                        <a:cs typeface="Times New Roman"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R="147320" algn="just">
                        <a:lnSpc>
                          <a:spcPct val="117000"/>
                        </a:lnSpc>
                        <a:spcBef>
                          <a:spcPts val="690"/>
                        </a:spcBef>
                        <a:spcAft>
                          <a:spcPts val="0"/>
                        </a:spcAft>
                        <a:tabLst>
                          <a:tab pos="354330" algn="l"/>
                        </a:tabLst>
                      </a:pPr>
                      <a:r>
                        <a:rPr lang="en-US" sz="1800">
                          <a:solidFill>
                            <a:srgbClr val="FF0000"/>
                          </a:solidFill>
                          <a:effectLst/>
                          <a:latin typeface="Times New Roman" pitchFamily="18" charset="0"/>
                          <a:cs typeface="Times New Roman" pitchFamily="18" charset="0"/>
                        </a:rPr>
                        <a:t>Đặc điểm</a:t>
                      </a:r>
                      <a:endParaRPr lang="en-US" sz="1800">
                        <a:solidFill>
                          <a:srgbClr val="FF0000"/>
                        </a:solidFill>
                        <a:effectLst/>
                        <a:latin typeface="Times New Roman" pitchFamily="18" charset="0"/>
                        <a:ea typeface="Calibri"/>
                        <a:cs typeface="Times New Roman"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R="147320" algn="just">
                        <a:lnSpc>
                          <a:spcPct val="117000"/>
                        </a:lnSpc>
                        <a:spcBef>
                          <a:spcPts val="690"/>
                        </a:spcBef>
                        <a:spcAft>
                          <a:spcPts val="0"/>
                        </a:spcAft>
                        <a:tabLst>
                          <a:tab pos="354330" algn="l"/>
                        </a:tabLst>
                      </a:pPr>
                      <a:r>
                        <a:rPr lang="en-US" sz="1800">
                          <a:solidFill>
                            <a:srgbClr val="FF0000"/>
                          </a:solidFill>
                          <a:effectLst/>
                          <a:latin typeface="Times New Roman" pitchFamily="18" charset="0"/>
                          <a:ea typeface="+mn-ea"/>
                          <a:cs typeface="Times New Roman" pitchFamily="18" charset="0"/>
                        </a:rPr>
                        <a:t>Ý</a:t>
                      </a:r>
                      <a:r>
                        <a:rPr lang="en-US" sz="1800" baseline="0">
                          <a:solidFill>
                            <a:srgbClr val="FF0000"/>
                          </a:solidFill>
                          <a:effectLst/>
                          <a:latin typeface="Times New Roman" pitchFamily="18" charset="0"/>
                          <a:ea typeface="+mn-ea"/>
                          <a:cs typeface="Times New Roman" pitchFamily="18" charset="0"/>
                        </a:rPr>
                        <a:t> nghĩa</a:t>
                      </a:r>
                      <a:endParaRPr lang="en-US" sz="1800">
                        <a:solidFill>
                          <a:srgbClr val="FF0000"/>
                        </a:solidFill>
                        <a:effectLst/>
                        <a:latin typeface="Times New Roman" pitchFamily="18" charset="0"/>
                        <a:ea typeface="Calibri"/>
                        <a:cs typeface="Times New Roman"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1084782">
                <a:tc>
                  <a:txBody>
                    <a:bodyPr/>
                    <a:lstStyle/>
                    <a:p>
                      <a:pPr marR="147320" algn="just">
                        <a:lnSpc>
                          <a:spcPct val="117000"/>
                        </a:lnSpc>
                        <a:spcBef>
                          <a:spcPts val="690"/>
                        </a:spcBef>
                        <a:spcAft>
                          <a:spcPts val="0"/>
                        </a:spcAft>
                        <a:tabLst>
                          <a:tab pos="354330" algn="l"/>
                        </a:tabLst>
                      </a:pPr>
                      <a:r>
                        <a:rPr lang="en-US" sz="1800">
                          <a:solidFill>
                            <a:srgbClr val="FF0000"/>
                          </a:solidFill>
                          <a:effectLst/>
                          <a:latin typeface="Times New Roman" pitchFamily="18" charset="0"/>
                          <a:cs typeface="Times New Roman" pitchFamily="18" charset="0"/>
                        </a:rPr>
                        <a:t>Sông ngòi</a:t>
                      </a:r>
                      <a:endParaRPr lang="en-US" sz="1800">
                        <a:solidFill>
                          <a:srgbClr val="FF0000"/>
                        </a:solidFill>
                        <a:effectLst/>
                        <a:latin typeface="Times New Roman" pitchFamily="18" charset="0"/>
                        <a:ea typeface="Calibri"/>
                        <a:cs typeface="Times New Roman"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R="147320" algn="just">
                        <a:lnSpc>
                          <a:spcPct val="117000"/>
                        </a:lnSpc>
                        <a:spcBef>
                          <a:spcPts val="690"/>
                        </a:spcBef>
                        <a:spcAft>
                          <a:spcPts val="0"/>
                        </a:spcAft>
                        <a:tabLst>
                          <a:tab pos="354330" algn="l"/>
                        </a:tabLst>
                      </a:pPr>
                      <a:r>
                        <a:rPr lang="en-US" sz="1800">
                          <a:solidFill>
                            <a:schemeClr val="tx1"/>
                          </a:solidFill>
                          <a:effectLst/>
                          <a:latin typeface="Times New Roman" pitchFamily="18" charset="0"/>
                          <a:cs typeface="Times New Roman" pitchFamily="18" charset="0"/>
                        </a:rPr>
                        <a:t> - </a:t>
                      </a:r>
                      <a:r>
                        <a:rPr lang="en-US" sz="1800" kern="1200">
                          <a:solidFill>
                            <a:schemeClr val="dk1"/>
                          </a:solidFill>
                          <a:effectLst/>
                          <a:latin typeface="Times New Roman" pitchFamily="18" charset="0"/>
                          <a:ea typeface="+mn-ea"/>
                          <a:cs typeface="Times New Roman" pitchFamily="18" charset="0"/>
                        </a:rPr>
                        <a:t>Có mạng lưới sông ngòi dày đặc, sông thường ngắn, dốc, </a:t>
                      </a:r>
                      <a:endParaRPr lang="en-US" sz="1800">
                        <a:solidFill>
                          <a:schemeClr val="tx1"/>
                        </a:solidFill>
                        <a:effectLst/>
                        <a:latin typeface="Times New Roman" pitchFamily="18" charset="0"/>
                        <a:ea typeface="Calibri"/>
                        <a:cs typeface="Times New Roman"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just"/>
                      <a:r>
                        <a:rPr lang="en-US" sz="1800" kern="1200">
                          <a:solidFill>
                            <a:schemeClr val="tx1"/>
                          </a:solidFill>
                          <a:effectLst/>
                          <a:latin typeface="Times New Roman" pitchFamily="18" charset="0"/>
                          <a:ea typeface="+mn-ea"/>
                          <a:cs typeface="Times New Roman" pitchFamily="18" charset="0"/>
                        </a:rPr>
                        <a:t>-C</a:t>
                      </a:r>
                      <a:r>
                        <a:rPr lang="en-US" sz="1800" kern="1200">
                          <a:solidFill>
                            <a:schemeClr val="dk1"/>
                          </a:solidFill>
                          <a:effectLst/>
                          <a:latin typeface="Times New Roman" pitchFamily="18" charset="0"/>
                          <a:ea typeface="+mn-ea"/>
                          <a:cs typeface="Times New Roman" pitchFamily="18" charset="0"/>
                        </a:rPr>
                        <a:t>ó giá trị nhất định về thuỷ điện, thuỷ lợi. </a:t>
                      </a:r>
                      <a:r>
                        <a:rPr lang="vi-VN" sz="1800" kern="1200">
                          <a:solidFill>
                            <a:schemeClr val="dk1"/>
                          </a:solidFill>
                          <a:effectLst/>
                          <a:latin typeface="Times New Roman" pitchFamily="18" charset="0"/>
                          <a:ea typeface="+mn-ea"/>
                          <a:cs typeface="Times New Roman" pitchFamily="18" charset="0"/>
                        </a:rPr>
                        <a:t>Có nhiều hồ, đầm có thể phát triển nuôi trồng thuỷ sản và du lịch. Ngoài ra, có một số nguồn nước khoáng,...</a:t>
                      </a:r>
                      <a:endParaRPr lang="en-US" sz="1800" kern="1200">
                        <a:solidFill>
                          <a:schemeClr val="dk1"/>
                        </a:solidFill>
                        <a:effectLst/>
                        <a:latin typeface="Times New Roman" pitchFamily="18" charset="0"/>
                        <a:ea typeface="+mn-ea"/>
                        <a:cs typeface="Times New Roman"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1"/>
                  </a:ext>
                </a:extLst>
              </a:tr>
              <a:tr h="1269094">
                <a:tc>
                  <a:txBody>
                    <a:bodyPr/>
                    <a:lstStyle/>
                    <a:p>
                      <a:pPr marR="147320" algn="just">
                        <a:lnSpc>
                          <a:spcPct val="117000"/>
                        </a:lnSpc>
                        <a:spcBef>
                          <a:spcPts val="690"/>
                        </a:spcBef>
                        <a:spcAft>
                          <a:spcPts val="0"/>
                        </a:spcAft>
                        <a:tabLst>
                          <a:tab pos="354330" algn="l"/>
                        </a:tabLst>
                      </a:pPr>
                      <a:r>
                        <a:rPr lang="en-US" sz="1800">
                          <a:solidFill>
                            <a:srgbClr val="FF0000"/>
                          </a:solidFill>
                          <a:effectLst/>
                          <a:latin typeface="Times New Roman" pitchFamily="18" charset="0"/>
                          <a:cs typeface="Times New Roman" pitchFamily="18" charset="0"/>
                        </a:rPr>
                        <a:t>Sinh vật</a:t>
                      </a:r>
                      <a:endParaRPr lang="en-US" sz="1800">
                        <a:solidFill>
                          <a:srgbClr val="FF0000"/>
                        </a:solidFill>
                        <a:effectLst/>
                        <a:latin typeface="Times New Roman" pitchFamily="18" charset="0"/>
                        <a:ea typeface="Calibri"/>
                        <a:cs typeface="Times New Roman"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R="147320" algn="just">
                        <a:lnSpc>
                          <a:spcPct val="117000"/>
                        </a:lnSpc>
                        <a:spcBef>
                          <a:spcPts val="690"/>
                        </a:spcBef>
                        <a:spcAft>
                          <a:spcPts val="0"/>
                        </a:spcAft>
                        <a:tabLst>
                          <a:tab pos="354330" algn="l"/>
                        </a:tabLst>
                      </a:pPr>
                      <a:r>
                        <a:rPr lang="en-US" sz="1800">
                          <a:solidFill>
                            <a:schemeClr val="tx1"/>
                          </a:solidFill>
                          <a:effectLst/>
                          <a:latin typeface="Times New Roman" pitchFamily="18" charset="0"/>
                          <a:cs typeface="Times New Roman" pitchFamily="18" charset="0"/>
                        </a:rPr>
                        <a:t>- </a:t>
                      </a:r>
                      <a:r>
                        <a:rPr lang="en-US" sz="1800" kern="1200">
                          <a:solidFill>
                            <a:schemeClr val="dk1"/>
                          </a:solidFill>
                          <a:effectLst/>
                          <a:latin typeface="Times New Roman" pitchFamily="18" charset="0"/>
                          <a:ea typeface="+mn-ea"/>
                          <a:cs typeface="Times New Roman" pitchFamily="18" charset="0"/>
                        </a:rPr>
                        <a:t>Hệ sinh thái rừng đa dạng có một số loài gỗ quý như lim, táu,... </a:t>
                      </a:r>
                      <a:endParaRPr lang="en-US" sz="1800">
                        <a:solidFill>
                          <a:schemeClr val="tx1"/>
                        </a:solidFill>
                        <a:effectLst/>
                        <a:latin typeface="Times New Roman" pitchFamily="18" charset="0"/>
                        <a:ea typeface="Calibri"/>
                        <a:cs typeface="Times New Roman"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R="147320" algn="just">
                        <a:lnSpc>
                          <a:spcPct val="117000"/>
                        </a:lnSpc>
                        <a:spcBef>
                          <a:spcPts val="690"/>
                        </a:spcBef>
                        <a:spcAft>
                          <a:spcPts val="0"/>
                        </a:spcAft>
                        <a:tabLst>
                          <a:tab pos="354330" algn="l"/>
                        </a:tabLst>
                      </a:pPr>
                      <a:r>
                        <a:rPr lang="en-US" sz="1800" kern="1200">
                          <a:solidFill>
                            <a:schemeClr val="tx1"/>
                          </a:solidFill>
                          <a:effectLst/>
                          <a:latin typeface="Times New Roman" pitchFamily="18" charset="0"/>
                          <a:ea typeface="+mn-ea"/>
                          <a:cs typeface="Times New Roman" pitchFamily="18" charset="0"/>
                        </a:rPr>
                        <a:t>-C</a:t>
                      </a:r>
                      <a:r>
                        <a:rPr lang="en-US" sz="1800" kern="1200">
                          <a:solidFill>
                            <a:schemeClr val="dk1"/>
                          </a:solidFill>
                          <a:effectLst/>
                          <a:latin typeface="Times New Roman" pitchFamily="18" charset="0"/>
                          <a:ea typeface="+mn-ea"/>
                          <a:cs typeface="Times New Roman" pitchFamily="18" charset="0"/>
                        </a:rPr>
                        <a:t>ó vai trò quan trọng trong phòng, chống và giảm nhẹ tác hại của thiên tai. Bắc Trung Bộ có nhiều khu bảo tồn thiên nhiên, vườn quốc gia.</a:t>
                      </a:r>
                      <a:endParaRPr lang="en-US" sz="1800">
                        <a:solidFill>
                          <a:schemeClr val="tx1"/>
                        </a:solidFill>
                        <a:effectLst/>
                        <a:latin typeface="Times New Roman" pitchFamily="18" charset="0"/>
                        <a:ea typeface="Calibri"/>
                        <a:cs typeface="Times New Roman"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2"/>
                  </a:ext>
                </a:extLst>
              </a:tr>
              <a:tr h="774664">
                <a:tc>
                  <a:txBody>
                    <a:bodyPr/>
                    <a:lstStyle/>
                    <a:p>
                      <a:pPr marR="147320" algn="just">
                        <a:lnSpc>
                          <a:spcPct val="117000"/>
                        </a:lnSpc>
                        <a:spcBef>
                          <a:spcPts val="690"/>
                        </a:spcBef>
                        <a:spcAft>
                          <a:spcPts val="0"/>
                        </a:spcAft>
                        <a:tabLst>
                          <a:tab pos="354330" algn="l"/>
                        </a:tabLst>
                      </a:pPr>
                      <a:r>
                        <a:rPr lang="en-US" sz="1800">
                          <a:solidFill>
                            <a:srgbClr val="FF0000"/>
                          </a:solidFill>
                          <a:effectLst/>
                          <a:latin typeface="Times New Roman" pitchFamily="18" charset="0"/>
                          <a:cs typeface="Times New Roman" pitchFamily="18" charset="0"/>
                        </a:rPr>
                        <a:t>Khoáng sản</a:t>
                      </a:r>
                      <a:endParaRPr lang="en-US" sz="1800">
                        <a:solidFill>
                          <a:srgbClr val="FF0000"/>
                        </a:solidFill>
                        <a:effectLst/>
                        <a:latin typeface="Times New Roman" pitchFamily="18" charset="0"/>
                        <a:ea typeface="Calibri"/>
                        <a:cs typeface="Times New Roman"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R="147320" algn="just">
                        <a:lnSpc>
                          <a:spcPct val="117000"/>
                        </a:lnSpc>
                        <a:spcBef>
                          <a:spcPts val="690"/>
                        </a:spcBef>
                        <a:spcAft>
                          <a:spcPts val="0"/>
                        </a:spcAft>
                        <a:tabLst>
                          <a:tab pos="354330" algn="l"/>
                        </a:tabLst>
                      </a:pPr>
                      <a:r>
                        <a:rPr lang="en-US" sz="1800">
                          <a:solidFill>
                            <a:schemeClr val="tx1"/>
                          </a:solidFill>
                          <a:effectLst/>
                          <a:latin typeface="Times New Roman" pitchFamily="18" charset="0"/>
                          <a:cs typeface="Times New Roman" pitchFamily="18" charset="0"/>
                        </a:rPr>
                        <a:t>- </a:t>
                      </a:r>
                      <a:r>
                        <a:rPr lang="en-US" sz="1800" kern="1200">
                          <a:solidFill>
                            <a:schemeClr val="dk1"/>
                          </a:solidFill>
                          <a:effectLst/>
                          <a:latin typeface="Times New Roman" pitchFamily="18" charset="0"/>
                          <a:ea typeface="+mn-ea"/>
                          <a:cs typeface="Times New Roman" pitchFamily="18" charset="0"/>
                        </a:rPr>
                        <a:t>Bắc Trung Bộ có tài nguyên khoáng sản khá phong phú. </a:t>
                      </a:r>
                      <a:endParaRPr lang="en-US" sz="1800">
                        <a:solidFill>
                          <a:schemeClr val="tx1"/>
                        </a:solidFill>
                        <a:effectLst/>
                        <a:latin typeface="Times New Roman" pitchFamily="18" charset="0"/>
                        <a:ea typeface="Calibri"/>
                        <a:cs typeface="Times New Roman"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R="147320" algn="just">
                        <a:lnSpc>
                          <a:spcPct val="117000"/>
                        </a:lnSpc>
                        <a:spcBef>
                          <a:spcPts val="690"/>
                        </a:spcBef>
                        <a:spcAft>
                          <a:spcPts val="0"/>
                        </a:spcAft>
                        <a:tabLst>
                          <a:tab pos="354330" algn="l"/>
                        </a:tabLst>
                      </a:pPr>
                      <a:r>
                        <a:rPr lang="en-US" sz="1800">
                          <a:solidFill>
                            <a:schemeClr val="tx1"/>
                          </a:solidFill>
                          <a:effectLst/>
                          <a:latin typeface="Times New Roman" pitchFamily="18" charset="0"/>
                          <a:cs typeface="Times New Roman" pitchFamily="18" charset="0"/>
                        </a:rPr>
                        <a:t>- </a:t>
                      </a:r>
                      <a:r>
                        <a:rPr lang="en-US" sz="1800" kern="1200">
                          <a:solidFill>
                            <a:schemeClr val="dk1"/>
                          </a:solidFill>
                          <a:effectLst/>
                          <a:latin typeface="Times New Roman" pitchFamily="18" charset="0"/>
                          <a:ea typeface="+mn-ea"/>
                          <a:cs typeface="Times New Roman" pitchFamily="18" charset="0"/>
                        </a:rPr>
                        <a:t>Tạo điều kiện thuận lợi cho phát triển nhiều ngành công nghiệp.</a:t>
                      </a:r>
                      <a:endParaRPr lang="en-US" sz="1800">
                        <a:solidFill>
                          <a:schemeClr val="tx1"/>
                        </a:solidFill>
                        <a:effectLst/>
                        <a:latin typeface="Times New Roman" pitchFamily="18" charset="0"/>
                        <a:ea typeface="Calibri"/>
                        <a:cs typeface="Times New Roman"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3"/>
                  </a:ext>
                </a:extLst>
              </a:tr>
            </a:tbl>
          </a:graphicData>
        </a:graphic>
      </p:graphicFrame>
      <p:sp>
        <p:nvSpPr>
          <p:cNvPr id="3" name="Rectangle 2"/>
          <p:cNvSpPr/>
          <p:nvPr/>
        </p:nvSpPr>
        <p:spPr>
          <a:xfrm>
            <a:off x="-76200" y="0"/>
            <a:ext cx="914400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14: VÙNG BẮC TRUNG BỘ (Tiết 1)</a:t>
            </a:r>
            <a:endParaRPr lang="en-US" sz="21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4273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666750"/>
            <a:ext cx="4152900" cy="3067049"/>
          </a:xfrm>
          <a:prstGeom prst="rect">
            <a:avLst/>
          </a:prstGeom>
          <a:noFill/>
          <a:ln w="190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66750"/>
            <a:ext cx="4152900" cy="314168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13"/>
          <p:cNvSpPr txBox="1">
            <a:spLocks noChangeArrowheads="1"/>
          </p:cNvSpPr>
          <p:nvPr/>
        </p:nvSpPr>
        <p:spPr bwMode="auto">
          <a:xfrm>
            <a:off x="4098577" y="3714750"/>
            <a:ext cx="778223"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pPr>
            <a:r>
              <a:rPr lang="en-US" altLang="en-US" sz="1600" b="1">
                <a:solidFill>
                  <a:srgbClr val="FF0000"/>
                </a:solidFill>
                <a:latin typeface="Times New Roman" pitchFamily="18" charset="0"/>
              </a:rPr>
              <a:t>BÃO</a:t>
            </a:r>
          </a:p>
        </p:txBody>
      </p:sp>
      <p:sp>
        <p:nvSpPr>
          <p:cNvPr id="6" name="Rectangle 5"/>
          <p:cNvSpPr/>
          <p:nvPr/>
        </p:nvSpPr>
        <p:spPr>
          <a:xfrm>
            <a:off x="-76200" y="0"/>
            <a:ext cx="9144000" cy="415498"/>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14: VÙNG BẮC TRUNG BỘ (Tiết 1)</a:t>
            </a:r>
            <a:endParaRPr lang="en-US" sz="21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752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2059</TotalTime>
  <Words>884</Words>
  <Application>Microsoft Office PowerPoint</Application>
  <PresentationFormat>On-screen Show (16:9)</PresentationFormat>
  <Paragraphs>91</Paragraphs>
  <Slides>15</Slides>
  <Notes>1</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15</vt:i4>
      </vt:variant>
    </vt:vector>
  </HeadingPairs>
  <TitlesOfParts>
    <vt:vector size="26" baseType="lpstr">
      <vt:lpstr>Alako-Bold</vt:lpstr>
      <vt:lpstr>Arial</vt:lpstr>
      <vt:lpstr>Calibri</vt:lpstr>
      <vt:lpstr>Calibri Light</vt:lpstr>
      <vt:lpstr>Times New Roman</vt:lpstr>
      <vt:lpstr>Tw Cen MT</vt:lpstr>
      <vt:lpstr>Wingdings</vt:lpstr>
      <vt:lpstr>Custom Design</vt:lpstr>
      <vt:lpstr>2_Office Theme</vt:lpstr>
      <vt:lpstr>1_Office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Thuan Nguyen Thi My</dc:creator>
  <cp:lastModifiedBy>Đăng Trịnh Hiếu Đăng</cp:lastModifiedBy>
  <cp:revision>313</cp:revision>
  <dcterms:created xsi:type="dcterms:W3CDTF">2021-07-22T17:31:00Z</dcterms:created>
  <dcterms:modified xsi:type="dcterms:W3CDTF">2026-01-03T14:58:23Z</dcterms:modified>
</cp:coreProperties>
</file>