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12" r:id="rId3"/>
    <p:sldMasterId id="2147483809" r:id="rId4"/>
    <p:sldMasterId id="2147483821" r:id="rId5"/>
    <p:sldMasterId id="2147483870" r:id="rId6"/>
  </p:sldMasterIdLst>
  <p:notesMasterIdLst>
    <p:notesMasterId r:id="rId20"/>
  </p:notesMasterIdLst>
  <p:sldIdLst>
    <p:sldId id="438" r:id="rId7"/>
    <p:sldId id="390" r:id="rId8"/>
    <p:sldId id="386" r:id="rId9"/>
    <p:sldId id="389" r:id="rId10"/>
    <p:sldId id="419" r:id="rId11"/>
    <p:sldId id="421" r:id="rId12"/>
    <p:sldId id="422" r:id="rId13"/>
    <p:sldId id="309" r:id="rId14"/>
    <p:sldId id="444" r:id="rId15"/>
    <p:sldId id="423" r:id="rId16"/>
    <p:sldId id="427" r:id="rId17"/>
    <p:sldId id="436" r:id="rId18"/>
    <p:sldId id="4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99FF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812C9-C9C2-47E2-8B20-67FCCDE78365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C7F3-C017-4F5B-A1F4-D419C4CD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35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0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1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3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9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4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3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0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5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4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5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83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4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4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3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19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60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99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7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39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62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75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15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4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53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7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18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510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81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37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9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01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46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41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37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25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51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13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47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1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13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4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7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9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12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4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62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18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8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19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BD2E96D-D701-4419-9BDC-BB2F85B4C0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defTabSz="1219170"/>
            <a:fld id="{CA4A44FA-6A53-4DB3-A14D-917DE3D34585}" type="slidenum">
              <a:rPr lang="en-US" smtClean="0">
                <a:solidFill>
                  <a:srgbClr val="4BACC6"/>
                </a:solidFill>
              </a:rPr>
              <a:pPr defTabSz="1219170"/>
              <a:t>‹#›</a:t>
            </a:fld>
            <a:endParaRPr lang="en-US" dirty="0">
              <a:solidFill>
                <a:srgbClr val="4BAC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1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51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74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55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915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10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77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32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68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64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33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1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7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4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8E88-692C-4864-A2A8-59988825DE47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94DA-FC50-47FB-9411-4A9613091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5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BA9A-B342-42E3-9101-3FEA4150DD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AD9-FBFA-4F7E-93D6-CCD86AD1C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12CEA330-4422-4767-9AB0-BFBF9D82E2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AA815DDE-9E30-4C6E-941F-9AAD8762C6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3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1/3/2026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14400" y="313491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3200" y="2024033"/>
            <a:ext cx="6197600" cy="748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6096000" y="2921000"/>
            <a:ext cx="2336800" cy="22622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481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526" y="1579173"/>
            <a:ext cx="10789920" cy="4743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40335" indent="-285750">
              <a:lnSpc>
                <a:spcPct val="112000"/>
              </a:lnSpc>
              <a:spcBef>
                <a:spcPts val="600"/>
              </a:spcBef>
              <a:spcAft>
                <a:spcPts val="35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ô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dọc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Mau. </a:t>
            </a:r>
          </a:p>
          <a:p>
            <a:pPr marL="342900" marR="140335" indent="-342900">
              <a:lnSpc>
                <a:spcPct val="112000"/>
              </a:lnSpc>
              <a:spcBef>
                <a:spcPts val="600"/>
              </a:spcBef>
              <a:spcAft>
                <a:spcPts val="35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 sông: phát triển chủ yếu trên hệ thống sông Hồng và sông Cửu Long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40335" lvl="0" indent="-342900">
              <a:lnSpc>
                <a:spcPct val="112000"/>
              </a:lnSpc>
              <a:spcBef>
                <a:spcPts val="600"/>
              </a:spcBef>
              <a:spcAft>
                <a:spcPts val="35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song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lộ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Minh.</a:t>
            </a:r>
          </a:p>
          <a:p>
            <a:pPr marL="342900" marR="140335" lvl="0" indent="-342900">
              <a:lnSpc>
                <a:spcPct val="112000"/>
              </a:lnSpc>
              <a:spcBef>
                <a:spcPts val="600"/>
              </a:spcBef>
              <a:spcAft>
                <a:spcPts val="35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Nẵng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Rịa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Vũng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... </a:t>
            </a:r>
          </a:p>
          <a:p>
            <a:pPr marL="342900" marR="140335" lvl="0" indent="-342900">
              <a:lnSpc>
                <a:spcPct val="112000"/>
              </a:lnSpc>
              <a:spcBef>
                <a:spcPts val="600"/>
              </a:spcBef>
              <a:spcAft>
                <a:spcPts val="35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Nẵng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994" y="287383"/>
            <a:ext cx="547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GIAO THÔNG</a:t>
            </a:r>
          </a:p>
        </p:txBody>
      </p:sp>
    </p:spTree>
    <p:extLst>
      <p:ext uri="{BB962C8B-B14F-4D97-AF65-F5344CB8AC3E}">
        <p14:creationId xmlns:p14="http://schemas.microsoft.com/office/powerpoint/2010/main" val="228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4" y="1262991"/>
            <a:ext cx="11129211" cy="345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325" algn="ctr">
              <a:lnSpc>
                <a:spcPct val="109000"/>
              </a:lnSpc>
              <a:spcBef>
                <a:spcPts val="600"/>
              </a:spcBef>
              <a:spcAft>
                <a:spcPts val="545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BƯU CHÍNH VIỄN THÔNG</a:t>
            </a:r>
          </a:p>
          <a:p>
            <a:pPr marL="342900" lvl="0" indent="-342900">
              <a:lnSpc>
                <a:spcPct val="109000"/>
              </a:lnSpc>
              <a:spcBef>
                <a:spcPts val="600"/>
              </a:spcBef>
              <a:spcAft>
                <a:spcPts val="545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09000"/>
              </a:lnSpc>
              <a:spcBef>
                <a:spcPts val="600"/>
              </a:spcBef>
              <a:spcAft>
                <a:spcPts val="545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tế-xã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09000"/>
              </a:lnSpc>
              <a:spcBef>
                <a:spcPts val="600"/>
              </a:spcBef>
              <a:spcAft>
                <a:spcPts val="545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lưới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viễn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viễn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TP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Minh.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158" y="1443790"/>
            <a:ext cx="9705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2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hãy tìm hiểu thông tin về hai vệ tinh viễn thông đầu tiên đang hoạt động ở Việt Nam?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158" y="3096126"/>
            <a:ext cx="82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vi-VN" sz="32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nhà, tự thu thập thông tin, tự tìm hiểu và nộp cho GV vào buổi học sau.</a:t>
            </a:r>
            <a:endParaRPr lang="en-US" sz="3200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76000" y="81943"/>
            <a:ext cx="1254488" cy="1254488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1" y="1498601"/>
            <a:ext cx="3556000" cy="3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3251200" y="334745"/>
            <a:ext cx="7702888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4267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3657601" y="2312877"/>
            <a:ext cx="8394491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 defTabSz="1219170">
              <a:spcBef>
                <a:spcPts val="80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ìm hiểu trước nội dung bài 10: Thực hành.Tìm hiểu xu hướng phát triển ngành thương mại, du lịch.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4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6" y="359065"/>
            <a:ext cx="8049296" cy="6052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5695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́m 28">
            <a:extLst>
              <a:ext uri="{FF2B5EF4-FFF2-40B4-BE49-F238E27FC236}">
                <a16:creationId xmlns:a16="http://schemas.microsoft.com/office/drawing/2014/main" id="{0ADF91A9-9F5A-482B-A7BB-800EDA68C366}"/>
              </a:ext>
            </a:extLst>
          </p:cNvPr>
          <p:cNvGrpSpPr/>
          <p:nvPr/>
        </p:nvGrpSpPr>
        <p:grpSpPr>
          <a:xfrm>
            <a:off x="2479416" y="46630"/>
            <a:ext cx="772233" cy="1496477"/>
            <a:chOff x="2369812" y="-802294"/>
            <a:chExt cx="772233" cy="2432467"/>
          </a:xfrm>
        </p:grpSpPr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CF3181F4-C74B-4544-B1D0-BADB2187E768}"/>
                </a:ext>
              </a:extLst>
            </p:cNvPr>
            <p:cNvGrpSpPr/>
            <p:nvPr/>
          </p:nvGrpSpPr>
          <p:grpSpPr>
            <a:xfrm>
              <a:off x="2369812" y="1165618"/>
              <a:ext cx="574565" cy="464555"/>
              <a:chOff x="2155847" y="2129777"/>
              <a:chExt cx="574565" cy="464555"/>
            </a:xfrm>
          </p:grpSpPr>
          <p:sp>
            <p:nvSpPr>
              <p:cNvPr id="34" name="Flowchart: Preparation 76">
                <a:extLst>
                  <a:ext uri="{FF2B5EF4-FFF2-40B4-BE49-F238E27FC236}">
                    <a16:creationId xmlns:a16="http://schemas.microsoft.com/office/drawing/2014/main" id="{DFB4CBF8-63BE-4A53-B43C-BF49356BF55E}"/>
                  </a:ext>
                </a:extLst>
              </p:cNvPr>
              <p:cNvSpPr/>
              <p:nvPr/>
            </p:nvSpPr>
            <p:spPr>
              <a:xfrm rot="334813">
                <a:off x="2155847" y="2129777"/>
                <a:ext cx="574565" cy="464555"/>
              </a:xfrm>
              <a:prstGeom prst="flowChartPreparation">
                <a:avLst/>
              </a:prstGeom>
              <a:solidFill>
                <a:srgbClr val="A18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77">
                <a:extLst>
                  <a:ext uri="{FF2B5EF4-FFF2-40B4-BE49-F238E27FC236}">
                    <a16:creationId xmlns:a16="http://schemas.microsoft.com/office/drawing/2014/main" id="{76F23FE4-0948-4C31-9D46-C4770228EBFA}"/>
                  </a:ext>
                </a:extLst>
              </p:cNvPr>
              <p:cNvSpPr/>
              <p:nvPr/>
            </p:nvSpPr>
            <p:spPr>
              <a:xfrm rot="334813">
                <a:off x="2255884" y="2199752"/>
                <a:ext cx="353970" cy="353970"/>
              </a:xfrm>
              <a:prstGeom prst="ellipse">
                <a:avLst/>
              </a:prstGeom>
              <a:solidFill>
                <a:srgbClr val="674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78">
                <a:extLst>
                  <a:ext uri="{FF2B5EF4-FFF2-40B4-BE49-F238E27FC236}">
                    <a16:creationId xmlns:a16="http://schemas.microsoft.com/office/drawing/2014/main" id="{6F587940-E772-4974-94DD-CD136EDA074C}"/>
                  </a:ext>
                </a:extLst>
              </p:cNvPr>
              <p:cNvSpPr/>
              <p:nvPr/>
            </p:nvSpPr>
            <p:spPr>
              <a:xfrm rot="334813">
                <a:off x="2350682" y="2285634"/>
                <a:ext cx="168202" cy="168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: Shape 92">
              <a:extLst>
                <a:ext uri="{FF2B5EF4-FFF2-40B4-BE49-F238E27FC236}">
                  <a16:creationId xmlns:a16="http://schemas.microsoft.com/office/drawing/2014/main" id="{63EE1B96-DCFE-4643-A7D9-D2E3D9C50548}"/>
                </a:ext>
              </a:extLst>
            </p:cNvPr>
            <p:cNvSpPr/>
            <p:nvPr/>
          </p:nvSpPr>
          <p:spPr>
            <a:xfrm rot="1365559">
              <a:off x="2629298" y="-802294"/>
              <a:ext cx="512747" cy="2152462"/>
            </a:xfrm>
            <a:custGeom>
              <a:avLst/>
              <a:gdLst>
                <a:gd name="connsiteX0" fmla="*/ 0 w 553040"/>
                <a:gd name="connsiteY0" fmla="*/ 0 h 1179443"/>
                <a:gd name="connsiteX1" fmla="*/ 79513 w 553040"/>
                <a:gd name="connsiteY1" fmla="*/ 212035 h 1179443"/>
                <a:gd name="connsiteX2" fmla="*/ 291548 w 553040"/>
                <a:gd name="connsiteY2" fmla="*/ 490330 h 1179443"/>
                <a:gd name="connsiteX3" fmla="*/ 530087 w 553040"/>
                <a:gd name="connsiteY3" fmla="*/ 1020417 h 1179443"/>
                <a:gd name="connsiteX4" fmla="*/ 530087 w 553040"/>
                <a:gd name="connsiteY4" fmla="*/ 1179443 h 1179443"/>
                <a:gd name="connsiteX0" fmla="*/ 0 w 544505"/>
                <a:gd name="connsiteY0" fmla="*/ 0 h 1169421"/>
                <a:gd name="connsiteX1" fmla="*/ 79513 w 544505"/>
                <a:gd name="connsiteY1" fmla="*/ 212035 h 1169421"/>
                <a:gd name="connsiteX2" fmla="*/ 291548 w 544505"/>
                <a:gd name="connsiteY2" fmla="*/ 490330 h 1169421"/>
                <a:gd name="connsiteX3" fmla="*/ 530087 w 544505"/>
                <a:gd name="connsiteY3" fmla="*/ 1020417 h 1169421"/>
                <a:gd name="connsiteX4" fmla="*/ 506307 w 544505"/>
                <a:gd name="connsiteY4" fmla="*/ 1169421 h 116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505" h="1169421">
                  <a:moveTo>
                    <a:pt x="0" y="0"/>
                  </a:moveTo>
                  <a:cubicBezTo>
                    <a:pt x="15461" y="65156"/>
                    <a:pt x="30922" y="130313"/>
                    <a:pt x="79513" y="212035"/>
                  </a:cubicBezTo>
                  <a:cubicBezTo>
                    <a:pt x="128104" y="293757"/>
                    <a:pt x="216452" y="355600"/>
                    <a:pt x="291548" y="490330"/>
                  </a:cubicBezTo>
                  <a:cubicBezTo>
                    <a:pt x="366644" y="625060"/>
                    <a:pt x="494294" y="907235"/>
                    <a:pt x="530087" y="1020417"/>
                  </a:cubicBezTo>
                  <a:cubicBezTo>
                    <a:pt x="565880" y="1133599"/>
                    <a:pt x="526185" y="1147334"/>
                    <a:pt x="506307" y="1169421"/>
                  </a:cubicBezTo>
                </a:path>
              </a:pathLst>
            </a:custGeom>
            <a:noFill/>
            <a:ln w="38100">
              <a:solidFill>
                <a:srgbClr val="67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53EE8FC4-34D7-435B-ADAA-1A9543236BC9}"/>
              </a:ext>
            </a:extLst>
          </p:cNvPr>
          <p:cNvGrpSpPr/>
          <p:nvPr/>
        </p:nvGrpSpPr>
        <p:grpSpPr>
          <a:xfrm>
            <a:off x="7017823" y="221118"/>
            <a:ext cx="673942" cy="1635769"/>
            <a:chOff x="2369812" y="-313930"/>
            <a:chExt cx="673942" cy="1944103"/>
          </a:xfrm>
        </p:grpSpPr>
        <p:grpSp>
          <p:nvGrpSpPr>
            <p:cNvPr id="40" name="Nhóm 39">
              <a:extLst>
                <a:ext uri="{FF2B5EF4-FFF2-40B4-BE49-F238E27FC236}">
                  <a16:creationId xmlns:a16="http://schemas.microsoft.com/office/drawing/2014/main" id="{C373ADBF-4528-4EE8-92E3-7CF6761CEAAE}"/>
                </a:ext>
              </a:extLst>
            </p:cNvPr>
            <p:cNvGrpSpPr/>
            <p:nvPr/>
          </p:nvGrpSpPr>
          <p:grpSpPr>
            <a:xfrm>
              <a:off x="2369812" y="1165618"/>
              <a:ext cx="574565" cy="464555"/>
              <a:chOff x="2155847" y="2129777"/>
              <a:chExt cx="574565" cy="464555"/>
            </a:xfrm>
          </p:grpSpPr>
          <p:sp>
            <p:nvSpPr>
              <p:cNvPr id="42" name="Flowchart: Preparation 76">
                <a:extLst>
                  <a:ext uri="{FF2B5EF4-FFF2-40B4-BE49-F238E27FC236}">
                    <a16:creationId xmlns:a16="http://schemas.microsoft.com/office/drawing/2014/main" id="{4A095FC2-5CB6-4F12-8ECC-277C456F99C9}"/>
                  </a:ext>
                </a:extLst>
              </p:cNvPr>
              <p:cNvSpPr/>
              <p:nvPr/>
            </p:nvSpPr>
            <p:spPr>
              <a:xfrm rot="334813">
                <a:off x="2155847" y="2129777"/>
                <a:ext cx="574565" cy="464555"/>
              </a:xfrm>
              <a:prstGeom prst="flowChartPreparation">
                <a:avLst/>
              </a:prstGeom>
              <a:solidFill>
                <a:srgbClr val="A18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77">
                <a:extLst>
                  <a:ext uri="{FF2B5EF4-FFF2-40B4-BE49-F238E27FC236}">
                    <a16:creationId xmlns:a16="http://schemas.microsoft.com/office/drawing/2014/main" id="{2F3E67A6-394D-46C0-B855-12DAA8FF35CF}"/>
                  </a:ext>
                </a:extLst>
              </p:cNvPr>
              <p:cNvSpPr/>
              <p:nvPr/>
            </p:nvSpPr>
            <p:spPr>
              <a:xfrm rot="334813">
                <a:off x="2255884" y="2199752"/>
                <a:ext cx="353970" cy="353970"/>
              </a:xfrm>
              <a:prstGeom prst="ellipse">
                <a:avLst/>
              </a:prstGeom>
              <a:solidFill>
                <a:srgbClr val="674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78">
                <a:extLst>
                  <a:ext uri="{FF2B5EF4-FFF2-40B4-BE49-F238E27FC236}">
                    <a16:creationId xmlns:a16="http://schemas.microsoft.com/office/drawing/2014/main" id="{E44904B7-2120-4B87-8AB1-4ED1784B1535}"/>
                  </a:ext>
                </a:extLst>
              </p:cNvPr>
              <p:cNvSpPr/>
              <p:nvPr/>
            </p:nvSpPr>
            <p:spPr>
              <a:xfrm rot="334813">
                <a:off x="2350682" y="2285634"/>
                <a:ext cx="168202" cy="168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: Shape 92">
              <a:extLst>
                <a:ext uri="{FF2B5EF4-FFF2-40B4-BE49-F238E27FC236}">
                  <a16:creationId xmlns:a16="http://schemas.microsoft.com/office/drawing/2014/main" id="{044164F5-4519-4F9A-B61C-58FE3ED30B3B}"/>
                </a:ext>
              </a:extLst>
            </p:cNvPr>
            <p:cNvSpPr/>
            <p:nvPr/>
          </p:nvSpPr>
          <p:spPr>
            <a:xfrm rot="1365559">
              <a:off x="2531007" y="-313930"/>
              <a:ext cx="512747" cy="1644315"/>
            </a:xfrm>
            <a:custGeom>
              <a:avLst/>
              <a:gdLst>
                <a:gd name="connsiteX0" fmla="*/ 0 w 553040"/>
                <a:gd name="connsiteY0" fmla="*/ 0 h 1179443"/>
                <a:gd name="connsiteX1" fmla="*/ 79513 w 553040"/>
                <a:gd name="connsiteY1" fmla="*/ 212035 h 1179443"/>
                <a:gd name="connsiteX2" fmla="*/ 291548 w 553040"/>
                <a:gd name="connsiteY2" fmla="*/ 490330 h 1179443"/>
                <a:gd name="connsiteX3" fmla="*/ 530087 w 553040"/>
                <a:gd name="connsiteY3" fmla="*/ 1020417 h 1179443"/>
                <a:gd name="connsiteX4" fmla="*/ 530087 w 553040"/>
                <a:gd name="connsiteY4" fmla="*/ 1179443 h 1179443"/>
                <a:gd name="connsiteX0" fmla="*/ 0 w 544505"/>
                <a:gd name="connsiteY0" fmla="*/ 0 h 1169421"/>
                <a:gd name="connsiteX1" fmla="*/ 79513 w 544505"/>
                <a:gd name="connsiteY1" fmla="*/ 212035 h 1169421"/>
                <a:gd name="connsiteX2" fmla="*/ 291548 w 544505"/>
                <a:gd name="connsiteY2" fmla="*/ 490330 h 1169421"/>
                <a:gd name="connsiteX3" fmla="*/ 530087 w 544505"/>
                <a:gd name="connsiteY3" fmla="*/ 1020417 h 1169421"/>
                <a:gd name="connsiteX4" fmla="*/ 506307 w 544505"/>
                <a:gd name="connsiteY4" fmla="*/ 1169421 h 116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505" h="1169421">
                  <a:moveTo>
                    <a:pt x="0" y="0"/>
                  </a:moveTo>
                  <a:cubicBezTo>
                    <a:pt x="15461" y="65156"/>
                    <a:pt x="30922" y="130313"/>
                    <a:pt x="79513" y="212035"/>
                  </a:cubicBezTo>
                  <a:cubicBezTo>
                    <a:pt x="128104" y="293757"/>
                    <a:pt x="216452" y="355600"/>
                    <a:pt x="291548" y="490330"/>
                  </a:cubicBezTo>
                  <a:cubicBezTo>
                    <a:pt x="366644" y="625060"/>
                    <a:pt x="494294" y="907235"/>
                    <a:pt x="530087" y="1020417"/>
                  </a:cubicBezTo>
                  <a:cubicBezTo>
                    <a:pt x="565880" y="1133599"/>
                    <a:pt x="526185" y="1147334"/>
                    <a:pt x="506307" y="1169421"/>
                  </a:cubicBezTo>
                </a:path>
              </a:pathLst>
            </a:custGeom>
            <a:noFill/>
            <a:ln w="38100">
              <a:solidFill>
                <a:srgbClr val="67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238774B9-54F0-4955-B2CC-8A650187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" y="-371439"/>
            <a:ext cx="12099608" cy="7228493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FBE0507-A61E-4155-B90F-09835599914E}"/>
              </a:ext>
            </a:extLst>
          </p:cNvPr>
          <p:cNvSpPr/>
          <p:nvPr/>
        </p:nvSpPr>
        <p:spPr>
          <a:xfrm>
            <a:off x="3231894" y="5767665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19CCD8E-6F88-4045-B7EF-533FFD2F9E7D}"/>
              </a:ext>
            </a:extLst>
          </p:cNvPr>
          <p:cNvSpPr/>
          <p:nvPr/>
        </p:nvSpPr>
        <p:spPr>
          <a:xfrm>
            <a:off x="4150653" y="5767664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A08022B-E08E-49AC-A322-3B2F18A60BE9}"/>
              </a:ext>
            </a:extLst>
          </p:cNvPr>
          <p:cNvSpPr/>
          <p:nvPr/>
        </p:nvSpPr>
        <p:spPr>
          <a:xfrm>
            <a:off x="5069412" y="5767665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6716ABB-D6E4-489F-8079-C5C600EA7CF5}"/>
              </a:ext>
            </a:extLst>
          </p:cNvPr>
          <p:cNvSpPr txBox="1"/>
          <p:nvPr/>
        </p:nvSpPr>
        <p:spPr>
          <a:xfrm>
            <a:off x="3220319" y="5721619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F5CDB8D-29E1-442E-ACB7-0B457F6D0FD3}"/>
              </a:ext>
            </a:extLst>
          </p:cNvPr>
          <p:cNvSpPr txBox="1"/>
          <p:nvPr/>
        </p:nvSpPr>
        <p:spPr>
          <a:xfrm>
            <a:off x="4139077" y="5721619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63434E3-F62F-4701-BFF8-5EA22C297BDD}"/>
              </a:ext>
            </a:extLst>
          </p:cNvPr>
          <p:cNvSpPr txBox="1"/>
          <p:nvPr/>
        </p:nvSpPr>
        <p:spPr>
          <a:xfrm>
            <a:off x="5038295" y="5728977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1A824BDD-70D3-4FE6-BDAC-A507AE14961F}"/>
              </a:ext>
            </a:extLst>
          </p:cNvPr>
          <p:cNvSpPr/>
          <p:nvPr/>
        </p:nvSpPr>
        <p:spPr>
          <a:xfrm>
            <a:off x="1064872" y="46561"/>
            <a:ext cx="11047094" cy="790294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3361B91-2A64-4A04-BCA7-E863C8FD200C}"/>
              </a:ext>
            </a:extLst>
          </p:cNvPr>
          <p:cNvSpPr txBox="1">
            <a:spLocks/>
          </p:cNvSpPr>
          <p:nvPr/>
        </p:nvSpPr>
        <p:spPr>
          <a:xfrm>
            <a:off x="1358425" y="93511"/>
            <a:ext cx="10112416" cy="51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Mèo Kitty cầm ô hồng xinh xắ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003">
            <a:off x="801329" y="1576448"/>
            <a:ext cx="3536750" cy="2998076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Vẽ và tô màu Em Bé Ngủ Đáng Yêu - Bé học tô màu - Glitter Baby Sleeps  coloring page for kids | Đang yêu, Em bé, Em bé ng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589">
            <a:off x="5196301" y="1797779"/>
            <a:ext cx="4827458" cy="3166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07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Nhóm 28">
            <a:extLst>
              <a:ext uri="{FF2B5EF4-FFF2-40B4-BE49-F238E27FC236}">
                <a16:creationId xmlns:a16="http://schemas.microsoft.com/office/drawing/2014/main" id="{0ADF91A9-9F5A-482B-A7BB-800EDA68C366}"/>
              </a:ext>
            </a:extLst>
          </p:cNvPr>
          <p:cNvGrpSpPr/>
          <p:nvPr/>
        </p:nvGrpSpPr>
        <p:grpSpPr>
          <a:xfrm>
            <a:off x="2479416" y="11905"/>
            <a:ext cx="772233" cy="2432467"/>
            <a:chOff x="2369812" y="-802294"/>
            <a:chExt cx="772233" cy="2432467"/>
          </a:xfrm>
        </p:grpSpPr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CF3181F4-C74B-4544-B1D0-BADB2187E768}"/>
                </a:ext>
              </a:extLst>
            </p:cNvPr>
            <p:cNvGrpSpPr/>
            <p:nvPr/>
          </p:nvGrpSpPr>
          <p:grpSpPr>
            <a:xfrm>
              <a:off x="2369812" y="1165618"/>
              <a:ext cx="574565" cy="464555"/>
              <a:chOff x="2155847" y="2129777"/>
              <a:chExt cx="574565" cy="464555"/>
            </a:xfrm>
          </p:grpSpPr>
          <p:sp>
            <p:nvSpPr>
              <p:cNvPr id="34" name="Flowchart: Preparation 76">
                <a:extLst>
                  <a:ext uri="{FF2B5EF4-FFF2-40B4-BE49-F238E27FC236}">
                    <a16:creationId xmlns:a16="http://schemas.microsoft.com/office/drawing/2014/main" id="{DFB4CBF8-63BE-4A53-B43C-BF49356BF55E}"/>
                  </a:ext>
                </a:extLst>
              </p:cNvPr>
              <p:cNvSpPr/>
              <p:nvPr/>
            </p:nvSpPr>
            <p:spPr>
              <a:xfrm rot="334813">
                <a:off x="2155847" y="2129777"/>
                <a:ext cx="574565" cy="464555"/>
              </a:xfrm>
              <a:prstGeom prst="flowChartPreparation">
                <a:avLst/>
              </a:prstGeom>
              <a:solidFill>
                <a:srgbClr val="A18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77">
                <a:extLst>
                  <a:ext uri="{FF2B5EF4-FFF2-40B4-BE49-F238E27FC236}">
                    <a16:creationId xmlns:a16="http://schemas.microsoft.com/office/drawing/2014/main" id="{76F23FE4-0948-4C31-9D46-C4770228EBFA}"/>
                  </a:ext>
                </a:extLst>
              </p:cNvPr>
              <p:cNvSpPr/>
              <p:nvPr/>
            </p:nvSpPr>
            <p:spPr>
              <a:xfrm rot="334813">
                <a:off x="2255884" y="2199752"/>
                <a:ext cx="353970" cy="353970"/>
              </a:xfrm>
              <a:prstGeom prst="ellipse">
                <a:avLst/>
              </a:prstGeom>
              <a:solidFill>
                <a:srgbClr val="674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78">
                <a:extLst>
                  <a:ext uri="{FF2B5EF4-FFF2-40B4-BE49-F238E27FC236}">
                    <a16:creationId xmlns:a16="http://schemas.microsoft.com/office/drawing/2014/main" id="{6F587940-E772-4974-94DD-CD136EDA074C}"/>
                  </a:ext>
                </a:extLst>
              </p:cNvPr>
              <p:cNvSpPr/>
              <p:nvPr/>
            </p:nvSpPr>
            <p:spPr>
              <a:xfrm rot="334813">
                <a:off x="2350682" y="2285634"/>
                <a:ext cx="168202" cy="168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: Shape 92">
              <a:extLst>
                <a:ext uri="{FF2B5EF4-FFF2-40B4-BE49-F238E27FC236}">
                  <a16:creationId xmlns:a16="http://schemas.microsoft.com/office/drawing/2014/main" id="{63EE1B96-DCFE-4643-A7D9-D2E3D9C50548}"/>
                </a:ext>
              </a:extLst>
            </p:cNvPr>
            <p:cNvSpPr/>
            <p:nvPr/>
          </p:nvSpPr>
          <p:spPr>
            <a:xfrm rot="1365559">
              <a:off x="2629298" y="-802294"/>
              <a:ext cx="512747" cy="2152462"/>
            </a:xfrm>
            <a:custGeom>
              <a:avLst/>
              <a:gdLst>
                <a:gd name="connsiteX0" fmla="*/ 0 w 553040"/>
                <a:gd name="connsiteY0" fmla="*/ 0 h 1179443"/>
                <a:gd name="connsiteX1" fmla="*/ 79513 w 553040"/>
                <a:gd name="connsiteY1" fmla="*/ 212035 h 1179443"/>
                <a:gd name="connsiteX2" fmla="*/ 291548 w 553040"/>
                <a:gd name="connsiteY2" fmla="*/ 490330 h 1179443"/>
                <a:gd name="connsiteX3" fmla="*/ 530087 w 553040"/>
                <a:gd name="connsiteY3" fmla="*/ 1020417 h 1179443"/>
                <a:gd name="connsiteX4" fmla="*/ 530087 w 553040"/>
                <a:gd name="connsiteY4" fmla="*/ 1179443 h 1179443"/>
                <a:gd name="connsiteX0" fmla="*/ 0 w 544505"/>
                <a:gd name="connsiteY0" fmla="*/ 0 h 1169421"/>
                <a:gd name="connsiteX1" fmla="*/ 79513 w 544505"/>
                <a:gd name="connsiteY1" fmla="*/ 212035 h 1169421"/>
                <a:gd name="connsiteX2" fmla="*/ 291548 w 544505"/>
                <a:gd name="connsiteY2" fmla="*/ 490330 h 1169421"/>
                <a:gd name="connsiteX3" fmla="*/ 530087 w 544505"/>
                <a:gd name="connsiteY3" fmla="*/ 1020417 h 1169421"/>
                <a:gd name="connsiteX4" fmla="*/ 506307 w 544505"/>
                <a:gd name="connsiteY4" fmla="*/ 1169421 h 116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505" h="1169421">
                  <a:moveTo>
                    <a:pt x="0" y="0"/>
                  </a:moveTo>
                  <a:cubicBezTo>
                    <a:pt x="15461" y="65156"/>
                    <a:pt x="30922" y="130313"/>
                    <a:pt x="79513" y="212035"/>
                  </a:cubicBezTo>
                  <a:cubicBezTo>
                    <a:pt x="128104" y="293757"/>
                    <a:pt x="216452" y="355600"/>
                    <a:pt x="291548" y="490330"/>
                  </a:cubicBezTo>
                  <a:cubicBezTo>
                    <a:pt x="366644" y="625060"/>
                    <a:pt x="494294" y="907235"/>
                    <a:pt x="530087" y="1020417"/>
                  </a:cubicBezTo>
                  <a:cubicBezTo>
                    <a:pt x="565880" y="1133599"/>
                    <a:pt x="526185" y="1147334"/>
                    <a:pt x="506307" y="1169421"/>
                  </a:cubicBezTo>
                </a:path>
              </a:pathLst>
            </a:custGeom>
            <a:noFill/>
            <a:ln w="38100">
              <a:solidFill>
                <a:srgbClr val="67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Nhóm 28">
            <a:extLst>
              <a:ext uri="{FF2B5EF4-FFF2-40B4-BE49-F238E27FC236}">
                <a16:creationId xmlns:a16="http://schemas.microsoft.com/office/drawing/2014/main" id="{0ADF91A9-9F5A-482B-A7BB-800EDA68C366}"/>
              </a:ext>
            </a:extLst>
          </p:cNvPr>
          <p:cNvGrpSpPr/>
          <p:nvPr/>
        </p:nvGrpSpPr>
        <p:grpSpPr>
          <a:xfrm>
            <a:off x="4928160" y="236502"/>
            <a:ext cx="772233" cy="2432467"/>
            <a:chOff x="2369812" y="-802294"/>
            <a:chExt cx="772233" cy="2432467"/>
          </a:xfrm>
        </p:grpSpPr>
        <p:grpSp>
          <p:nvGrpSpPr>
            <p:cNvPr id="56" name="Nhóm 29">
              <a:extLst>
                <a:ext uri="{FF2B5EF4-FFF2-40B4-BE49-F238E27FC236}">
                  <a16:creationId xmlns:a16="http://schemas.microsoft.com/office/drawing/2014/main" id="{CF3181F4-C74B-4544-B1D0-BADB2187E768}"/>
                </a:ext>
              </a:extLst>
            </p:cNvPr>
            <p:cNvGrpSpPr/>
            <p:nvPr/>
          </p:nvGrpSpPr>
          <p:grpSpPr>
            <a:xfrm>
              <a:off x="2369812" y="1165618"/>
              <a:ext cx="574565" cy="464555"/>
              <a:chOff x="2155847" y="2129777"/>
              <a:chExt cx="574565" cy="464555"/>
            </a:xfrm>
          </p:grpSpPr>
          <p:sp>
            <p:nvSpPr>
              <p:cNvPr id="58" name="Flowchart: Preparation 76">
                <a:extLst>
                  <a:ext uri="{FF2B5EF4-FFF2-40B4-BE49-F238E27FC236}">
                    <a16:creationId xmlns:a16="http://schemas.microsoft.com/office/drawing/2014/main" id="{DFB4CBF8-63BE-4A53-B43C-BF49356BF55E}"/>
                  </a:ext>
                </a:extLst>
              </p:cNvPr>
              <p:cNvSpPr/>
              <p:nvPr/>
            </p:nvSpPr>
            <p:spPr>
              <a:xfrm rot="334813">
                <a:off x="2155847" y="2129777"/>
                <a:ext cx="574565" cy="464555"/>
              </a:xfrm>
              <a:prstGeom prst="flowChartPreparation">
                <a:avLst/>
              </a:prstGeom>
              <a:solidFill>
                <a:srgbClr val="A18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77">
                <a:extLst>
                  <a:ext uri="{FF2B5EF4-FFF2-40B4-BE49-F238E27FC236}">
                    <a16:creationId xmlns:a16="http://schemas.microsoft.com/office/drawing/2014/main" id="{76F23FE4-0948-4C31-9D46-C4770228EBFA}"/>
                  </a:ext>
                </a:extLst>
              </p:cNvPr>
              <p:cNvSpPr/>
              <p:nvPr/>
            </p:nvSpPr>
            <p:spPr>
              <a:xfrm rot="334813">
                <a:off x="2255884" y="2199752"/>
                <a:ext cx="353970" cy="353970"/>
              </a:xfrm>
              <a:prstGeom prst="ellipse">
                <a:avLst/>
              </a:prstGeom>
              <a:solidFill>
                <a:srgbClr val="674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78">
                <a:extLst>
                  <a:ext uri="{FF2B5EF4-FFF2-40B4-BE49-F238E27FC236}">
                    <a16:creationId xmlns:a16="http://schemas.microsoft.com/office/drawing/2014/main" id="{6F587940-E772-4974-94DD-CD136EDA074C}"/>
                  </a:ext>
                </a:extLst>
              </p:cNvPr>
              <p:cNvSpPr/>
              <p:nvPr/>
            </p:nvSpPr>
            <p:spPr>
              <a:xfrm rot="334813">
                <a:off x="2350682" y="2285634"/>
                <a:ext cx="168202" cy="168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Freeform: Shape 92">
              <a:extLst>
                <a:ext uri="{FF2B5EF4-FFF2-40B4-BE49-F238E27FC236}">
                  <a16:creationId xmlns:a16="http://schemas.microsoft.com/office/drawing/2014/main" id="{63EE1B96-DCFE-4643-A7D9-D2E3D9C50548}"/>
                </a:ext>
              </a:extLst>
            </p:cNvPr>
            <p:cNvSpPr/>
            <p:nvPr/>
          </p:nvSpPr>
          <p:spPr>
            <a:xfrm rot="1365559">
              <a:off x="2629298" y="-802294"/>
              <a:ext cx="512747" cy="2152462"/>
            </a:xfrm>
            <a:custGeom>
              <a:avLst/>
              <a:gdLst>
                <a:gd name="connsiteX0" fmla="*/ 0 w 553040"/>
                <a:gd name="connsiteY0" fmla="*/ 0 h 1179443"/>
                <a:gd name="connsiteX1" fmla="*/ 79513 w 553040"/>
                <a:gd name="connsiteY1" fmla="*/ 212035 h 1179443"/>
                <a:gd name="connsiteX2" fmla="*/ 291548 w 553040"/>
                <a:gd name="connsiteY2" fmla="*/ 490330 h 1179443"/>
                <a:gd name="connsiteX3" fmla="*/ 530087 w 553040"/>
                <a:gd name="connsiteY3" fmla="*/ 1020417 h 1179443"/>
                <a:gd name="connsiteX4" fmla="*/ 530087 w 553040"/>
                <a:gd name="connsiteY4" fmla="*/ 1179443 h 1179443"/>
                <a:gd name="connsiteX0" fmla="*/ 0 w 544505"/>
                <a:gd name="connsiteY0" fmla="*/ 0 h 1169421"/>
                <a:gd name="connsiteX1" fmla="*/ 79513 w 544505"/>
                <a:gd name="connsiteY1" fmla="*/ 212035 h 1169421"/>
                <a:gd name="connsiteX2" fmla="*/ 291548 w 544505"/>
                <a:gd name="connsiteY2" fmla="*/ 490330 h 1169421"/>
                <a:gd name="connsiteX3" fmla="*/ 530087 w 544505"/>
                <a:gd name="connsiteY3" fmla="*/ 1020417 h 1169421"/>
                <a:gd name="connsiteX4" fmla="*/ 506307 w 544505"/>
                <a:gd name="connsiteY4" fmla="*/ 1169421 h 116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505" h="1169421">
                  <a:moveTo>
                    <a:pt x="0" y="0"/>
                  </a:moveTo>
                  <a:cubicBezTo>
                    <a:pt x="15461" y="65156"/>
                    <a:pt x="30922" y="130313"/>
                    <a:pt x="79513" y="212035"/>
                  </a:cubicBezTo>
                  <a:cubicBezTo>
                    <a:pt x="128104" y="293757"/>
                    <a:pt x="216452" y="355600"/>
                    <a:pt x="291548" y="490330"/>
                  </a:cubicBezTo>
                  <a:cubicBezTo>
                    <a:pt x="366644" y="625060"/>
                    <a:pt x="494294" y="907235"/>
                    <a:pt x="530087" y="1020417"/>
                  </a:cubicBezTo>
                  <a:cubicBezTo>
                    <a:pt x="565880" y="1133599"/>
                    <a:pt x="526185" y="1147334"/>
                    <a:pt x="506307" y="1169421"/>
                  </a:cubicBezTo>
                </a:path>
              </a:pathLst>
            </a:custGeom>
            <a:noFill/>
            <a:ln w="38100">
              <a:solidFill>
                <a:srgbClr val="67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53EE8FC4-34D7-435B-ADAA-1A9543236BC9}"/>
              </a:ext>
            </a:extLst>
          </p:cNvPr>
          <p:cNvGrpSpPr/>
          <p:nvPr/>
        </p:nvGrpSpPr>
        <p:grpSpPr>
          <a:xfrm>
            <a:off x="8649850" y="221118"/>
            <a:ext cx="673942" cy="1944103"/>
            <a:chOff x="2369812" y="-313930"/>
            <a:chExt cx="673942" cy="1944103"/>
          </a:xfrm>
        </p:grpSpPr>
        <p:grpSp>
          <p:nvGrpSpPr>
            <p:cNvPr id="40" name="Nhóm 39">
              <a:extLst>
                <a:ext uri="{FF2B5EF4-FFF2-40B4-BE49-F238E27FC236}">
                  <a16:creationId xmlns:a16="http://schemas.microsoft.com/office/drawing/2014/main" id="{C373ADBF-4528-4EE8-92E3-7CF6761CEAAE}"/>
                </a:ext>
              </a:extLst>
            </p:cNvPr>
            <p:cNvGrpSpPr/>
            <p:nvPr/>
          </p:nvGrpSpPr>
          <p:grpSpPr>
            <a:xfrm>
              <a:off x="2369812" y="1165618"/>
              <a:ext cx="574565" cy="464555"/>
              <a:chOff x="2155847" y="2129777"/>
              <a:chExt cx="574565" cy="464555"/>
            </a:xfrm>
          </p:grpSpPr>
          <p:sp>
            <p:nvSpPr>
              <p:cNvPr id="42" name="Flowchart: Preparation 76">
                <a:extLst>
                  <a:ext uri="{FF2B5EF4-FFF2-40B4-BE49-F238E27FC236}">
                    <a16:creationId xmlns:a16="http://schemas.microsoft.com/office/drawing/2014/main" id="{4A095FC2-5CB6-4F12-8ECC-277C456F99C9}"/>
                  </a:ext>
                </a:extLst>
              </p:cNvPr>
              <p:cNvSpPr/>
              <p:nvPr/>
            </p:nvSpPr>
            <p:spPr>
              <a:xfrm rot="334813">
                <a:off x="2155847" y="2129777"/>
                <a:ext cx="574565" cy="464555"/>
              </a:xfrm>
              <a:prstGeom prst="flowChartPreparation">
                <a:avLst/>
              </a:prstGeom>
              <a:solidFill>
                <a:srgbClr val="A185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77">
                <a:extLst>
                  <a:ext uri="{FF2B5EF4-FFF2-40B4-BE49-F238E27FC236}">
                    <a16:creationId xmlns:a16="http://schemas.microsoft.com/office/drawing/2014/main" id="{2F3E67A6-394D-46C0-B855-12DAA8FF35CF}"/>
                  </a:ext>
                </a:extLst>
              </p:cNvPr>
              <p:cNvSpPr/>
              <p:nvPr/>
            </p:nvSpPr>
            <p:spPr>
              <a:xfrm rot="334813">
                <a:off x="2255884" y="2199752"/>
                <a:ext cx="353970" cy="353970"/>
              </a:xfrm>
              <a:prstGeom prst="ellipse">
                <a:avLst/>
              </a:prstGeom>
              <a:solidFill>
                <a:srgbClr val="6740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78">
                <a:extLst>
                  <a:ext uri="{FF2B5EF4-FFF2-40B4-BE49-F238E27FC236}">
                    <a16:creationId xmlns:a16="http://schemas.microsoft.com/office/drawing/2014/main" id="{E44904B7-2120-4B87-8AB1-4ED1784B1535}"/>
                  </a:ext>
                </a:extLst>
              </p:cNvPr>
              <p:cNvSpPr/>
              <p:nvPr/>
            </p:nvSpPr>
            <p:spPr>
              <a:xfrm rot="334813">
                <a:off x="2350682" y="2285634"/>
                <a:ext cx="168202" cy="168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Freeform: Shape 92">
              <a:extLst>
                <a:ext uri="{FF2B5EF4-FFF2-40B4-BE49-F238E27FC236}">
                  <a16:creationId xmlns:a16="http://schemas.microsoft.com/office/drawing/2014/main" id="{044164F5-4519-4F9A-B61C-58FE3ED30B3B}"/>
                </a:ext>
              </a:extLst>
            </p:cNvPr>
            <p:cNvSpPr/>
            <p:nvPr/>
          </p:nvSpPr>
          <p:spPr>
            <a:xfrm rot="1365559">
              <a:off x="2531007" y="-313930"/>
              <a:ext cx="512747" cy="1644315"/>
            </a:xfrm>
            <a:custGeom>
              <a:avLst/>
              <a:gdLst>
                <a:gd name="connsiteX0" fmla="*/ 0 w 553040"/>
                <a:gd name="connsiteY0" fmla="*/ 0 h 1179443"/>
                <a:gd name="connsiteX1" fmla="*/ 79513 w 553040"/>
                <a:gd name="connsiteY1" fmla="*/ 212035 h 1179443"/>
                <a:gd name="connsiteX2" fmla="*/ 291548 w 553040"/>
                <a:gd name="connsiteY2" fmla="*/ 490330 h 1179443"/>
                <a:gd name="connsiteX3" fmla="*/ 530087 w 553040"/>
                <a:gd name="connsiteY3" fmla="*/ 1020417 h 1179443"/>
                <a:gd name="connsiteX4" fmla="*/ 530087 w 553040"/>
                <a:gd name="connsiteY4" fmla="*/ 1179443 h 1179443"/>
                <a:gd name="connsiteX0" fmla="*/ 0 w 544505"/>
                <a:gd name="connsiteY0" fmla="*/ 0 h 1169421"/>
                <a:gd name="connsiteX1" fmla="*/ 79513 w 544505"/>
                <a:gd name="connsiteY1" fmla="*/ 212035 h 1169421"/>
                <a:gd name="connsiteX2" fmla="*/ 291548 w 544505"/>
                <a:gd name="connsiteY2" fmla="*/ 490330 h 1169421"/>
                <a:gd name="connsiteX3" fmla="*/ 530087 w 544505"/>
                <a:gd name="connsiteY3" fmla="*/ 1020417 h 1169421"/>
                <a:gd name="connsiteX4" fmla="*/ 506307 w 544505"/>
                <a:gd name="connsiteY4" fmla="*/ 1169421 h 116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505" h="1169421">
                  <a:moveTo>
                    <a:pt x="0" y="0"/>
                  </a:moveTo>
                  <a:cubicBezTo>
                    <a:pt x="15461" y="65156"/>
                    <a:pt x="30922" y="130313"/>
                    <a:pt x="79513" y="212035"/>
                  </a:cubicBezTo>
                  <a:cubicBezTo>
                    <a:pt x="128104" y="293757"/>
                    <a:pt x="216452" y="355600"/>
                    <a:pt x="291548" y="490330"/>
                  </a:cubicBezTo>
                  <a:cubicBezTo>
                    <a:pt x="366644" y="625060"/>
                    <a:pt x="494294" y="907235"/>
                    <a:pt x="530087" y="1020417"/>
                  </a:cubicBezTo>
                  <a:cubicBezTo>
                    <a:pt x="565880" y="1133599"/>
                    <a:pt x="526185" y="1147334"/>
                    <a:pt x="506307" y="1169421"/>
                  </a:cubicBezTo>
                </a:path>
              </a:pathLst>
            </a:custGeom>
            <a:noFill/>
            <a:ln w="38100">
              <a:solidFill>
                <a:srgbClr val="674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6" name="Hình ảnh 45">
            <a:extLst>
              <a:ext uri="{FF2B5EF4-FFF2-40B4-BE49-F238E27FC236}">
                <a16:creationId xmlns:a16="http://schemas.microsoft.com/office/drawing/2014/main" id="{238774B9-54F0-4955-B2CC-8A650187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" y="-379711"/>
            <a:ext cx="12099608" cy="7228493"/>
          </a:xfrm>
          <a:prstGeom prst="rect">
            <a:avLst/>
          </a:prstGeom>
        </p:spPr>
      </p:pic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1A824BDD-70D3-4FE6-BDAC-A507AE14961F}"/>
              </a:ext>
            </a:extLst>
          </p:cNvPr>
          <p:cNvSpPr/>
          <p:nvPr/>
        </p:nvSpPr>
        <p:spPr>
          <a:xfrm>
            <a:off x="1064872" y="-22889"/>
            <a:ext cx="11047094" cy="790294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FBE0507-A61E-4155-B90F-09835599914E}"/>
              </a:ext>
            </a:extLst>
          </p:cNvPr>
          <p:cNvSpPr/>
          <p:nvPr/>
        </p:nvSpPr>
        <p:spPr>
          <a:xfrm>
            <a:off x="2176245" y="5776932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19CCD8E-6F88-4045-B7EF-533FFD2F9E7D}"/>
              </a:ext>
            </a:extLst>
          </p:cNvPr>
          <p:cNvSpPr/>
          <p:nvPr/>
        </p:nvSpPr>
        <p:spPr>
          <a:xfrm>
            <a:off x="3095004" y="5776931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A08022B-E08E-49AC-A322-3B2F18A60BE9}"/>
              </a:ext>
            </a:extLst>
          </p:cNvPr>
          <p:cNvSpPr/>
          <p:nvPr/>
        </p:nvSpPr>
        <p:spPr>
          <a:xfrm>
            <a:off x="4013763" y="5776932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5674540C-CCDB-4201-8AE2-994D4920323B}"/>
              </a:ext>
            </a:extLst>
          </p:cNvPr>
          <p:cNvSpPr/>
          <p:nvPr/>
        </p:nvSpPr>
        <p:spPr>
          <a:xfrm>
            <a:off x="4932522" y="5776931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7EC0DE78-7CB3-4221-B34B-B17DDEAA48C5}"/>
              </a:ext>
            </a:extLst>
          </p:cNvPr>
          <p:cNvSpPr/>
          <p:nvPr/>
        </p:nvSpPr>
        <p:spPr>
          <a:xfrm>
            <a:off x="5851281" y="5776932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6F31813F-D250-4365-85E0-14699FDD51F9}"/>
              </a:ext>
            </a:extLst>
          </p:cNvPr>
          <p:cNvSpPr/>
          <p:nvPr/>
        </p:nvSpPr>
        <p:spPr>
          <a:xfrm>
            <a:off x="6770040" y="5776931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19F1CBF4-AE2C-422C-AC52-23C6950D6881}"/>
              </a:ext>
            </a:extLst>
          </p:cNvPr>
          <p:cNvSpPr/>
          <p:nvPr/>
        </p:nvSpPr>
        <p:spPr>
          <a:xfrm>
            <a:off x="7688799" y="5776932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EC135304-B670-43F7-9091-C6DC313F0F59}"/>
              </a:ext>
            </a:extLst>
          </p:cNvPr>
          <p:cNvSpPr/>
          <p:nvPr/>
        </p:nvSpPr>
        <p:spPr>
          <a:xfrm>
            <a:off x="8607558" y="5776931"/>
            <a:ext cx="775855" cy="73890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6716ABB-D6E4-489F-8079-C5C600EA7CF5}"/>
              </a:ext>
            </a:extLst>
          </p:cNvPr>
          <p:cNvSpPr txBox="1"/>
          <p:nvPr/>
        </p:nvSpPr>
        <p:spPr>
          <a:xfrm>
            <a:off x="2176245" y="5730886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F5CDB8D-29E1-442E-ACB7-0B457F6D0FD3}"/>
              </a:ext>
            </a:extLst>
          </p:cNvPr>
          <p:cNvSpPr txBox="1"/>
          <p:nvPr/>
        </p:nvSpPr>
        <p:spPr>
          <a:xfrm>
            <a:off x="3095003" y="5730886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63434E3-F62F-4701-BFF8-5EA22C297BDD}"/>
              </a:ext>
            </a:extLst>
          </p:cNvPr>
          <p:cNvSpPr txBox="1"/>
          <p:nvPr/>
        </p:nvSpPr>
        <p:spPr>
          <a:xfrm>
            <a:off x="3994221" y="5738244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3A2E0F7-073C-4D25-9C6A-AF90E853FEA2}"/>
              </a:ext>
            </a:extLst>
          </p:cNvPr>
          <p:cNvSpPr txBox="1"/>
          <p:nvPr/>
        </p:nvSpPr>
        <p:spPr>
          <a:xfrm>
            <a:off x="4922751" y="5747485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F0CFB9B-FC85-436D-A113-866EDFAC7543}"/>
              </a:ext>
            </a:extLst>
          </p:cNvPr>
          <p:cNvSpPr txBox="1"/>
          <p:nvPr/>
        </p:nvSpPr>
        <p:spPr>
          <a:xfrm>
            <a:off x="5841510" y="5759842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A4B610E-8317-486D-8668-57CAA2F5A7FB}"/>
              </a:ext>
            </a:extLst>
          </p:cNvPr>
          <p:cNvSpPr txBox="1"/>
          <p:nvPr/>
        </p:nvSpPr>
        <p:spPr>
          <a:xfrm>
            <a:off x="6764267" y="5759841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7CB2B5B-BA2C-4F5F-A67D-0E85D45CC135}"/>
              </a:ext>
            </a:extLst>
          </p:cNvPr>
          <p:cNvSpPr txBox="1"/>
          <p:nvPr/>
        </p:nvSpPr>
        <p:spPr>
          <a:xfrm>
            <a:off x="7692797" y="5747484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0EAEE6A-CAAE-43AF-A822-FAC2C77B9EFC}"/>
              </a:ext>
            </a:extLst>
          </p:cNvPr>
          <p:cNvSpPr txBox="1"/>
          <p:nvPr/>
        </p:nvSpPr>
        <p:spPr>
          <a:xfrm>
            <a:off x="8593777" y="5776931"/>
            <a:ext cx="775855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48" name="Picture 2" descr="Máy In Canon LBP2900, Máy In, Canon - THIẾT BỊ MÁY VĂN PHÒ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76" y="2329090"/>
            <a:ext cx="2057831" cy="15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Sử dụng tơ nhện làm máy trợ thính nhạy h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51" y="2484786"/>
            <a:ext cx="3378412" cy="19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ác nét chữ cơ bản trong việc luyện chữ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941">
            <a:off x="7291652" y="1959159"/>
            <a:ext cx="4055483" cy="2550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B3361B91-2A64-4A04-BCA7-E863C8FD200C}"/>
              </a:ext>
            </a:extLst>
          </p:cNvPr>
          <p:cNvSpPr txBox="1">
            <a:spLocks/>
          </p:cNvSpPr>
          <p:nvPr/>
        </p:nvSpPr>
        <p:spPr>
          <a:xfrm>
            <a:off x="1358425" y="93511"/>
            <a:ext cx="10112416" cy="518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63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6" grpId="0"/>
      <p:bldP spid="11" grpId="0"/>
      <p:bldP spid="13" grpId="0"/>
      <p:bldP spid="15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547" y="1148341"/>
            <a:ext cx="11726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1+3 dựa vào Atlat Địa lí Việt Nam kết hợp mục 2 Sgk( trang...)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 thành phiếu học tập số 1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43098"/>
              </p:ext>
            </p:extLst>
          </p:nvPr>
        </p:nvGraphicFramePr>
        <p:xfrm>
          <a:off x="1184330" y="2202274"/>
          <a:ext cx="9261634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3798433">
                  <a:extLst>
                    <a:ext uri="{9D8B030D-6E8A-4147-A177-3AD203B41FA5}">
                      <a16:colId xmlns:a16="http://schemas.microsoft.com/office/drawing/2014/main" val="2594817039"/>
                    </a:ext>
                  </a:extLst>
                </a:gridCol>
                <a:gridCol w="3798433">
                  <a:extLst>
                    <a:ext uri="{9D8B030D-6E8A-4147-A177-3AD203B41FA5}">
                      <a16:colId xmlns:a16="http://schemas.microsoft.com/office/drawing/2014/main" val="3774837956"/>
                    </a:ext>
                  </a:extLst>
                </a:gridCol>
                <a:gridCol w="1664768">
                  <a:extLst>
                    <a:ext uri="{9D8B030D-6E8A-4147-A177-3AD203B41FA5}">
                      <a16:colId xmlns:a16="http://schemas.microsoft.com/office/drawing/2014/main" val="3923801948"/>
                    </a:ext>
                  </a:extLst>
                </a:gridCol>
              </a:tblGrid>
              <a:tr h="3362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Tuyến đường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 bắt đầu và kết thúc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 trò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11129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Quốc lộ 1A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256714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Hồ Chí Minh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509050"/>
                  </a:ext>
                </a:extLst>
              </a:tr>
              <a:tr h="33629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sắt thống nhất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64465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3176" y="4013114"/>
            <a:ext cx="11595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2+4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Atlat Địa lí Việt Nam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 hợp mục 2 Sgk( trang...) hoàn thành phiếu học tập số 2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00797"/>
              </p:ext>
            </p:extLst>
          </p:nvPr>
        </p:nvGraphicFramePr>
        <p:xfrm>
          <a:off x="1277915" y="4976455"/>
          <a:ext cx="9357495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3119165">
                  <a:extLst>
                    <a:ext uri="{9D8B030D-6E8A-4147-A177-3AD203B41FA5}">
                      <a16:colId xmlns:a16="http://schemas.microsoft.com/office/drawing/2014/main" val="386535374"/>
                    </a:ext>
                  </a:extLst>
                </a:gridCol>
                <a:gridCol w="3119165">
                  <a:extLst>
                    <a:ext uri="{9D8B030D-6E8A-4147-A177-3AD203B41FA5}">
                      <a16:colId xmlns:a16="http://schemas.microsoft.com/office/drawing/2014/main" val="218385109"/>
                    </a:ext>
                  </a:extLst>
                </a:gridCol>
                <a:gridCol w="3119165">
                  <a:extLst>
                    <a:ext uri="{9D8B030D-6E8A-4147-A177-3AD203B41FA5}">
                      <a16:colId xmlns:a16="http://schemas.microsoft.com/office/drawing/2014/main" val="601735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Cảng quan trọng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 trò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559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biển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278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sông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764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hàng không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6560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83279" y="171818"/>
            <a:ext cx="514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9" y="171818"/>
            <a:ext cx="1637468" cy="8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23047"/>
              </p:ext>
            </p:extLst>
          </p:nvPr>
        </p:nvGraphicFramePr>
        <p:xfrm>
          <a:off x="374059" y="1271156"/>
          <a:ext cx="11395575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3368001">
                  <a:extLst>
                    <a:ext uri="{9D8B030D-6E8A-4147-A177-3AD203B41FA5}">
                      <a16:colId xmlns:a16="http://schemas.microsoft.com/office/drawing/2014/main" val="1915430480"/>
                    </a:ext>
                  </a:extLst>
                </a:gridCol>
                <a:gridCol w="4013787">
                  <a:extLst>
                    <a:ext uri="{9D8B030D-6E8A-4147-A177-3AD203B41FA5}">
                      <a16:colId xmlns:a16="http://schemas.microsoft.com/office/drawing/2014/main" val="4056213684"/>
                    </a:ext>
                  </a:extLst>
                </a:gridCol>
                <a:gridCol w="4013787">
                  <a:extLst>
                    <a:ext uri="{9D8B030D-6E8A-4147-A177-3AD203B41FA5}">
                      <a16:colId xmlns:a16="http://schemas.microsoft.com/office/drawing/2014/main" val="4973400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Tuyến đường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 bắt đầu và kết thúc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 trò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33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Quốc lộ 1A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Cửa khẩu Hữu Nghị Lạng Sơn - Năm Căn Cà Mau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 qua 31 tỉnh, thành phố và 5 vùng kinh tế của nước ta( trừ Tây Nguyên)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8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Hồ Chí Minh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Pắc Pó Cao Bằng- Đất Mũi Cà Mau.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Thúc đẩy sự phát triển KT-XH của dải đất phía tây cả nước, nối hai miền Nam- Bắc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8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sắt thống nhất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Hà Nội- Hồ Chí Minh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 qua các vùng kinh tế quan trọng, các TP, các trung tâm CN quan trọng, các vùng nông nghiệp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2473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60546" y="414347"/>
            <a:ext cx="762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 tin phản hồi phiếu học tập số 1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21010"/>
              </p:ext>
            </p:extLst>
          </p:nvPr>
        </p:nvGraphicFramePr>
        <p:xfrm>
          <a:off x="726098" y="1724002"/>
          <a:ext cx="10948807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3538158">
                  <a:extLst>
                    <a:ext uri="{9D8B030D-6E8A-4147-A177-3AD203B41FA5}">
                      <a16:colId xmlns:a16="http://schemas.microsoft.com/office/drawing/2014/main" val="2577294893"/>
                    </a:ext>
                  </a:extLst>
                </a:gridCol>
                <a:gridCol w="3826376">
                  <a:extLst>
                    <a:ext uri="{9D8B030D-6E8A-4147-A177-3AD203B41FA5}">
                      <a16:colId xmlns:a16="http://schemas.microsoft.com/office/drawing/2014/main" val="3183288213"/>
                    </a:ext>
                  </a:extLst>
                </a:gridCol>
                <a:gridCol w="3584273">
                  <a:extLst>
                    <a:ext uri="{9D8B030D-6E8A-4147-A177-3AD203B41FA5}">
                      <a16:colId xmlns:a16="http://schemas.microsoft.com/office/drawing/2014/main" val="31386379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Cảng quan trọng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 trò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335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biển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Quảng Ninh, Hải Phòng, Đà Nẵng, BRVT, HCM...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Vận chuyển hàng hoá nội địa và quốc tế.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194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sông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Tập trung ở hai hệ thống sông Hồng và Cửu Long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Vận chuyển hàng hoá trong nước.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17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Đường hàng không</a:t>
                      </a:r>
                      <a:endParaRPr lang="en-US" sz="280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Bài(HN), Đà Nẵng, Tân Sơn Nhất(HCM)...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Cửa ngõ quốc tế, đầu mối giao thông chính ở nước ta.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5992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89202" y="502568"/>
            <a:ext cx="7622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 tin phản hồi phiếu học tập số 1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52644" y="130629"/>
            <a:ext cx="10212946" cy="1384995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2010-2021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2021 )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53680"/>
              </p:ext>
            </p:extLst>
          </p:nvPr>
        </p:nvGraphicFramePr>
        <p:xfrm>
          <a:off x="444117" y="1480105"/>
          <a:ext cx="11429999" cy="5072840"/>
        </p:xfrm>
        <a:graphic>
          <a:graphicData uri="http://schemas.openxmlformats.org/drawingml/2006/table">
            <a:tbl>
              <a:tblPr/>
              <a:tblGrid>
                <a:gridCol w="367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540">
                  <a:extLst>
                    <a:ext uri="{9D8B030D-6E8A-4147-A177-3AD203B41FA5}">
                      <a16:colId xmlns:a16="http://schemas.microsoft.com/office/drawing/2014/main" val="3937281049"/>
                    </a:ext>
                  </a:extLst>
                </a:gridCol>
                <a:gridCol w="1772968">
                  <a:extLst>
                    <a:ext uri="{9D8B030D-6E8A-4147-A177-3AD203B41FA5}">
                      <a16:colId xmlns:a16="http://schemas.microsoft.com/office/drawing/2014/main" val="1240741500"/>
                    </a:ext>
                  </a:extLst>
                </a:gridCol>
              </a:tblGrid>
              <a:tr h="85814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9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9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Đuờng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9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88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18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72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5773" y="5316582"/>
            <a:ext cx="6191793" cy="11103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07" y="111612"/>
            <a:ext cx="4984983" cy="2811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1" y="3223260"/>
            <a:ext cx="4984983" cy="32799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945" y="121336"/>
            <a:ext cx="5310076" cy="6736664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2" idx="3"/>
          </p:cNvCxnSpPr>
          <p:nvPr/>
        </p:nvCxnSpPr>
        <p:spPr>
          <a:xfrm flipV="1">
            <a:off x="5198890" y="1319349"/>
            <a:ext cx="4213093" cy="197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85974" y="3435531"/>
            <a:ext cx="4249912" cy="1201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86" y="1730106"/>
            <a:ext cx="5505165" cy="3286029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6250551" y="3610535"/>
            <a:ext cx="2676253" cy="2043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2800" dirty="0" smtClean="0"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728</Words>
  <Application>Microsoft Office PowerPoint</Application>
  <PresentationFormat>Widescreen</PresentationFormat>
  <Paragraphs>124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2_Office Theme</vt:lpstr>
      <vt:lpstr>4_Office Theme</vt:lpstr>
      <vt:lpstr>11_Office Theme</vt:lpstr>
      <vt:lpstr>3_Office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Version 2</dc:creator>
  <cp:lastModifiedBy>Đăng Trịnh Hiếu Đăng</cp:lastModifiedBy>
  <cp:revision>236</cp:revision>
  <cp:lastPrinted>2020-10-22T15:11:16Z</cp:lastPrinted>
  <dcterms:created xsi:type="dcterms:W3CDTF">2019-10-07T07:39:30Z</dcterms:created>
  <dcterms:modified xsi:type="dcterms:W3CDTF">2026-01-03T14:54:35Z</dcterms:modified>
</cp:coreProperties>
</file>