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1" r:id="rId5"/>
    <p:sldId id="260" r:id="rId6"/>
    <p:sldId id="261" r:id="rId7"/>
    <p:sldId id="273" r:id="rId8"/>
    <p:sldId id="277" r:id="rId9"/>
    <p:sldId id="274" r:id="rId10"/>
    <p:sldId id="278" r:id="rId11"/>
    <p:sldId id="279" r:id="rId12"/>
    <p:sldId id="266" r:id="rId13"/>
    <p:sldId id="268" r:id="rId14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9.svg"/><Relationship Id="rId9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5.jpe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9.svg"/><Relationship Id="rId9" Type="http://schemas.openxmlformats.org/officeDocument/2006/relationships/image" Target="../media/image6.png"/><Relationship Id="rId14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7.svg"/><Relationship Id="rId4" Type="http://schemas.openxmlformats.org/officeDocument/2006/relationships/image" Target="../media/image9.sv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12" Type="http://schemas.openxmlformats.org/officeDocument/2006/relationships/image" Target="../media/image7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6.png"/><Relationship Id="rId5" Type="http://schemas.openxmlformats.org/officeDocument/2006/relationships/image" Target="../media/image10.png"/><Relationship Id="rId10" Type="http://schemas.openxmlformats.org/officeDocument/2006/relationships/image" Target="../media/image5.svg"/><Relationship Id="rId4" Type="http://schemas.openxmlformats.org/officeDocument/2006/relationships/image" Target="../media/image9.svg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7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600737" y="1409701"/>
            <a:ext cx="17077664" cy="4592196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2841731" y="2439245"/>
            <a:ext cx="12197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Trình bày ý kiến về một </a:t>
            </a:r>
            <a:r>
              <a:rPr lang="vi-VN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sự việc</a:t>
            </a:r>
            <a:r>
              <a:rPr lang="en-US" sz="8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5 Angelline" pitchFamily="2" charset="-93"/>
                <a:ea typeface="Times New Roman" panose="02020603050405020304" pitchFamily="18" charset="0"/>
              </a:rPr>
              <a:t> có tính thời sự</a:t>
            </a:r>
            <a:endParaRPr lang="en-GB" sz="8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5 Angelline" pitchFamily="2" charset="-93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983" y="1907876"/>
            <a:ext cx="12947245" cy="31133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2899909" y="346237"/>
            <a:ext cx="12389972" cy="1612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179705" algn="ctr">
              <a:lnSpc>
                <a:spcPct val="130000"/>
              </a:lnSpc>
              <a:spcAft>
                <a:spcPts val="0"/>
              </a:spcAft>
            </a:pPr>
            <a:r>
              <a:rPr lang="vi-VN" sz="40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 KIỂM ĐÁNH GIÁ BÀI TRÌNH BÀY Ý KIẾN VỀ MỘT SỰ VIỆC CÓ TÍNH THỜI SỰ </a:t>
            </a:r>
            <a:endParaRPr lang="en-GB" sz="40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29696"/>
              </p:ext>
            </p:extLst>
          </p:nvPr>
        </p:nvGraphicFramePr>
        <p:xfrm>
          <a:off x="685800" y="2379552"/>
          <a:ext cx="16535400" cy="671110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17595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34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 b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Lựa chọn vấn đề phù hợp.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Mở đầu thu hút.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Nêu được ý kiến về vấn đề bằng một số luận điểm.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 điểm được làm sáng tỏ bằng lí lẽ, bằng chứng.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 xuất được giải pháp để giải quyết vấn đề.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06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vi-VN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ết hợp hiệu quả các phương tiện ngôn ngữ và phi ngôn ngữ.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 thúc ấn tượng.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67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Đảm bảo thời gian theo quy định.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09343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 tác với người nghe khi nói, trao đổi với người nghe sau khi kết thúc bài nói.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86840" algn="l"/>
                        </a:tabLst>
                      </a:pPr>
                      <a:r>
                        <a:rPr lang="en-US" sz="36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GB" sz="3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43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>
            <a:off x="2768287" y="2121331"/>
            <a:ext cx="12751425" cy="4041878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13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14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5132595" y="2868849"/>
            <a:ext cx="7291484" cy="255454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algn="ctr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</a:t>
            </a:r>
          </a:p>
          <a:p>
            <a:pPr algn="ctr"/>
            <a:r>
              <a:rPr lang="vi-VN" sz="8000" b="1"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GB" sz="80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52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845360" y="2357284"/>
            <a:ext cx="12673941" cy="5078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6600" b="1">
                <a:latin typeface="Times New Roman" panose="02020603050405020304" pitchFamily="18" charset="0"/>
                <a:cs typeface="Times New Roman" panose="02020603050405020304" pitchFamily="18" charset="0"/>
              </a:rPr>
              <a:t>Yêu cầu</a:t>
            </a:r>
            <a:endParaRPr lang="vi-VN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6600">
                <a:latin typeface="Times New Roman" panose="02020603050405020304" pitchFamily="18" charset="0"/>
                <a:cs typeface="Times New Roman" panose="02020603050405020304" pitchFamily="18" charset="0"/>
              </a:rPr>
              <a:t>Tự quay sản phẩm video thuyết trình của cá nhân em, gửi vào zalo nhóm để nhờ các thành viên trong nhóm nhận xét, đánh giá chéo lẫn nhau.</a:t>
            </a:r>
            <a:endParaRPr lang="en-GB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10"/>
          <p:cNvSpPr/>
          <p:nvPr/>
        </p:nvSpPr>
        <p:spPr>
          <a:xfrm>
            <a:off x="2768287" y="2570603"/>
            <a:ext cx="12751425" cy="3431293"/>
          </a:xfrm>
          <a:custGeom>
            <a:avLst/>
            <a:gdLst/>
            <a:ahLst/>
            <a:cxnLst/>
            <a:rect l="l" t="t" r="r" b="b"/>
            <a:pathLst>
              <a:path w="12751425" h="3431293">
                <a:moveTo>
                  <a:pt x="0" y="0"/>
                </a:moveTo>
                <a:lnTo>
                  <a:pt x="12751426" y="0"/>
                </a:lnTo>
                <a:lnTo>
                  <a:pt x="12751426" y="3431293"/>
                </a:lnTo>
                <a:lnTo>
                  <a:pt x="0" y="343129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TextBox 13"/>
          <p:cNvSpPr txBox="1"/>
          <p:nvPr/>
        </p:nvSpPr>
        <p:spPr>
          <a:xfrm>
            <a:off x="4526494" y="3314700"/>
            <a:ext cx="8484155" cy="16501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459"/>
              </a:lnSpc>
              <a:spcBef>
                <a:spcPct val="0"/>
              </a:spcBef>
            </a:pPr>
            <a:r>
              <a:rPr lang="en-US" sz="9614" b="1">
                <a:solidFill>
                  <a:srgbClr val="6D38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Londrina Solid"/>
                <a:cs typeface="Times New Roman" panose="02020603050405020304" pitchFamily="18" charset="0"/>
                <a:sym typeface="Londrina Solid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0" name="Group 10"/>
          <p:cNvGrpSpPr/>
          <p:nvPr/>
        </p:nvGrpSpPr>
        <p:grpSpPr>
          <a:xfrm>
            <a:off x="1676804" y="342901"/>
            <a:ext cx="14706196" cy="7270294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sz="4000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6" name="Freeform 16"/>
          <p:cNvSpPr/>
          <p:nvPr/>
        </p:nvSpPr>
        <p:spPr>
          <a:xfrm>
            <a:off x="16674491" y="560161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Rectangle 17"/>
          <p:cNvSpPr/>
          <p:nvPr/>
        </p:nvSpPr>
        <p:spPr>
          <a:xfrm>
            <a:off x="3878685" y="864045"/>
            <a:ext cx="103024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Những hình ảnh gợi cho em liên tưởng tới vấn đề nào mà em bắt gặp trong cuộc sống?</a:t>
            </a:r>
            <a:endParaRPr lang="en-GB" sz="4000"/>
          </a:p>
        </p:txBody>
      </p:sp>
      <p:pic>
        <p:nvPicPr>
          <p:cNvPr id="19" name="Picture 18" descr="1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016" y="2765025"/>
            <a:ext cx="3536363" cy="324916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Rectangle 19"/>
          <p:cNvSpPr/>
          <p:nvPr/>
        </p:nvSpPr>
        <p:spPr>
          <a:xfrm>
            <a:off x="2601047" y="6352870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1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 descr="2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591" y="2806935"/>
            <a:ext cx="3460409" cy="33624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2" name="Rectangle 21"/>
          <p:cNvSpPr/>
          <p:nvPr/>
        </p:nvSpPr>
        <p:spPr>
          <a:xfrm>
            <a:off x="6416531" y="6361704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2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 descr="3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033" y="2756783"/>
            <a:ext cx="3405711" cy="3401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" name="Rectangle 23"/>
          <p:cNvSpPr/>
          <p:nvPr/>
        </p:nvSpPr>
        <p:spPr>
          <a:xfrm>
            <a:off x="10235644" y="6351056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3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7642" y="2705281"/>
            <a:ext cx="3202958" cy="3508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ectangle 25"/>
          <p:cNvSpPr/>
          <p:nvPr/>
        </p:nvSpPr>
        <p:spPr>
          <a:xfrm>
            <a:off x="13744416" y="6337134"/>
            <a:ext cx="16818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</a:rPr>
              <a:t>Hình 4</a:t>
            </a:r>
            <a:endParaRPr lang="en-GB" sz="4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7286496" y="3131384"/>
            <a:ext cx="5940435" cy="830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5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Khái niệm</a:t>
            </a:r>
            <a:endParaRPr lang="en-GB" sz="54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07370" y="4789910"/>
            <a:ext cx="9778541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vi-VN" sz="4400">
                <a:latin typeface="Times New Roman" panose="02020603050405020304" pitchFamily="18" charset="0"/>
                <a:cs typeface="Times New Roman" panose="02020603050405020304" pitchFamily="18" charset="0"/>
              </a:rPr>
              <a:t>Sự việc có tính thời sự là những sự việc đã và đang diễn ra trong thực tiễn, thu hút sự quan tâm của nhiều người.</a:t>
            </a:r>
            <a:endParaRPr lang="en-GB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reeform 15"/>
          <p:cNvSpPr/>
          <p:nvPr/>
        </p:nvSpPr>
        <p:spPr>
          <a:xfrm>
            <a:off x="3761770" y="1104666"/>
            <a:ext cx="11021030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6" name="TextBox 16"/>
          <p:cNvSpPr txBox="1"/>
          <p:nvPr/>
        </p:nvSpPr>
        <p:spPr>
          <a:xfrm>
            <a:off x="6187954" y="1409115"/>
            <a:ext cx="6466165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I. ĐỊNH HƯỚNG </a:t>
            </a:r>
            <a:endParaRPr lang="en-GB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17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8" name="Freeform 18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11"/>
          <p:cNvSpPr/>
          <p:nvPr/>
        </p:nvSpPr>
        <p:spPr>
          <a:xfrm>
            <a:off x="15076751" y="789955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12"/>
          <p:cNvSpPr/>
          <p:nvPr/>
        </p:nvSpPr>
        <p:spPr>
          <a:xfrm>
            <a:off x="600736" y="2121331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Rectangle 14"/>
          <p:cNvSpPr/>
          <p:nvPr/>
        </p:nvSpPr>
        <p:spPr>
          <a:xfrm>
            <a:off x="3870895" y="2310534"/>
            <a:ext cx="10378505" cy="3975966"/>
          </a:xfrm>
          <a:prstGeom prst="rect">
            <a:avLst/>
          </a:prstGeom>
        </p:spPr>
        <p:txBody>
          <a:bodyPr wrap="square">
            <a:prstTxWarp prst="textStop">
              <a:avLst/>
            </a:prstTxWarp>
            <a:spAutoFit/>
          </a:bodyPr>
          <a:lstStyle/>
          <a:p>
            <a:pPr algn="ctr"/>
            <a:r>
              <a:rPr lang="vi-VN" sz="7200" b="1">
                <a:latin typeface="Times New Roman" panose="02020603050405020304" pitchFamily="18" charset="0"/>
                <a:ea typeface="Times New Roman" panose="02020603050405020304" pitchFamily="18" charset="0"/>
              </a:rPr>
              <a:t>2. Trình bày ý kiến của một vấn đề có tính thời sự, cần lưu ý</a:t>
            </a:r>
            <a:endParaRPr lang="en-GB" sz="7200"/>
          </a:p>
        </p:txBody>
      </p:sp>
    </p:spTree>
    <p:extLst>
      <p:ext uri="{BB962C8B-B14F-4D97-AF65-F5344CB8AC3E}">
        <p14:creationId xmlns:p14="http://schemas.microsoft.com/office/powerpoint/2010/main" val="242412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3029573" y="3130356"/>
            <a:ext cx="12228854" cy="44319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Lựa chọn sự việc phù hợp với lứa tuổi, có tính thời sự, có ý nghĩa giáo dục.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kĩ sự việc, xác định ý kiến của bản thân về sự việc đó (đồng tình hay phản đối, có thể đồng tình, phản đối một phần).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Khi trình bày, cần đưa ra được các lí lẽ, kèm theo phân tích những bằng chứng tin cậy thể hiện quan điểm của bản thân.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Đưa ra hướng giải quyết hợp lí cho vấn đề.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600">
                <a:latin typeface="Times New Roman" panose="02020603050405020304" pitchFamily="18" charset="0"/>
                <a:cs typeface="Times New Roman" panose="02020603050405020304" pitchFamily="18" charset="0"/>
              </a:rPr>
              <a:t>- Nêu được ý nghĩa của việc bàn luận về vấn đề.</a:t>
            </a:r>
            <a:endParaRPr lang="en-GB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3761770" y="1104666"/>
            <a:ext cx="9725630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5" name="TextBox 15"/>
          <p:cNvSpPr txBox="1"/>
          <p:nvPr/>
        </p:nvSpPr>
        <p:spPr>
          <a:xfrm>
            <a:off x="5739564" y="1380452"/>
            <a:ext cx="5287028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862"/>
              </a:lnSpc>
              <a:spcBef>
                <a:spcPct val="0"/>
              </a:spcBef>
            </a:pPr>
            <a:r>
              <a:rPr lang="en-US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a. Về nội dung</a:t>
            </a:r>
            <a:endParaRPr lang="en-US" sz="5400">
              <a:solidFill>
                <a:srgbClr val="6D3800"/>
              </a:solidFill>
              <a:latin typeface="Times New Roman" panose="02020603050405020304" pitchFamily="18" charset="0"/>
              <a:ea typeface="Londrina Solid"/>
              <a:cs typeface="Times New Roman" panose="02020603050405020304" pitchFamily="18" charset="0"/>
              <a:sym typeface="Londrina Solid"/>
            </a:endParaRPr>
          </a:p>
        </p:txBody>
      </p:sp>
      <p:sp>
        <p:nvSpPr>
          <p:cNvPr id="16" name="Freeform 16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7" name="Freeform 17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5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8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pSp>
        <p:nvGrpSpPr>
          <p:cNvPr id="10" name="Group 10"/>
          <p:cNvGrpSpPr/>
          <p:nvPr/>
        </p:nvGrpSpPr>
        <p:grpSpPr>
          <a:xfrm>
            <a:off x="2058650" y="1927503"/>
            <a:ext cx="14170700" cy="6399233"/>
            <a:chOff x="0" y="0"/>
            <a:chExt cx="3732201" cy="168539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732201" cy="1685395"/>
            </a:xfrm>
            <a:custGeom>
              <a:avLst/>
              <a:gdLst/>
              <a:ahLst/>
              <a:cxnLst/>
              <a:rect l="l" t="t" r="r" b="b"/>
              <a:pathLst>
                <a:path w="3732201" h="1685395">
                  <a:moveTo>
                    <a:pt x="40975" y="0"/>
                  </a:moveTo>
                  <a:lnTo>
                    <a:pt x="3691226" y="0"/>
                  </a:lnTo>
                  <a:cubicBezTo>
                    <a:pt x="3702093" y="0"/>
                    <a:pt x="3712515" y="4317"/>
                    <a:pt x="3720200" y="12001"/>
                  </a:cubicBezTo>
                  <a:cubicBezTo>
                    <a:pt x="3727884" y="19686"/>
                    <a:pt x="3732201" y="30108"/>
                    <a:pt x="3732201" y="40975"/>
                  </a:cubicBezTo>
                  <a:lnTo>
                    <a:pt x="3732201" y="1644420"/>
                  </a:lnTo>
                  <a:cubicBezTo>
                    <a:pt x="3732201" y="1655287"/>
                    <a:pt x="3727884" y="1665709"/>
                    <a:pt x="3720200" y="1673394"/>
                  </a:cubicBezTo>
                  <a:cubicBezTo>
                    <a:pt x="3712515" y="1681078"/>
                    <a:pt x="3702093" y="1685395"/>
                    <a:pt x="3691226" y="1685395"/>
                  </a:cubicBezTo>
                  <a:lnTo>
                    <a:pt x="40975" y="1685395"/>
                  </a:lnTo>
                  <a:cubicBezTo>
                    <a:pt x="30108" y="1685395"/>
                    <a:pt x="19686" y="1681078"/>
                    <a:pt x="12001" y="1673394"/>
                  </a:cubicBezTo>
                  <a:cubicBezTo>
                    <a:pt x="4317" y="1665709"/>
                    <a:pt x="0" y="1655287"/>
                    <a:pt x="0" y="1644420"/>
                  </a:cubicBezTo>
                  <a:lnTo>
                    <a:pt x="0" y="40975"/>
                  </a:lnTo>
                  <a:cubicBezTo>
                    <a:pt x="0" y="30108"/>
                    <a:pt x="4317" y="19686"/>
                    <a:pt x="12001" y="12001"/>
                  </a:cubicBezTo>
                  <a:cubicBezTo>
                    <a:pt x="19686" y="4317"/>
                    <a:pt x="30108" y="0"/>
                    <a:pt x="40975" y="0"/>
                  </a:cubicBezTo>
                  <a:close/>
                </a:path>
              </a:pathLst>
            </a:custGeom>
            <a:solidFill>
              <a:srgbClr val="FFE9E8">
                <a:alpha val="89804"/>
              </a:srgbClr>
            </a:solidFill>
            <a:ln w="38100" cap="rnd">
              <a:solidFill>
                <a:srgbClr val="FF807A">
                  <a:alpha val="89804"/>
                </a:srgbClr>
              </a:solidFill>
              <a:prstDash val="dash"/>
              <a:round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3732201" cy="17234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2630089" y="3651565"/>
            <a:ext cx="1106458" cy="1106458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A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630089" y="5528977"/>
            <a:ext cx="1106458" cy="1106458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BBA2"/>
            </a:solidFill>
          </p:spPr>
          <p:txBody>
            <a:bodyPr/>
            <a:lstStyle/>
            <a:p>
              <a:endParaRPr lang="vi-VN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4092077" y="3810475"/>
            <a:ext cx="11426853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Nói to, rõ ràng, mạch lạc.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ea typeface="Sniglet"/>
              <a:cs typeface="Times New Roman" panose="02020603050405020304" pitchFamily="18" charset="0"/>
              <a:sym typeface="Sniglet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2691102" y="3836542"/>
            <a:ext cx="984433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01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91102" y="5713954"/>
            <a:ext cx="984433" cy="658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000000"/>
                </a:solidFill>
                <a:latin typeface="Times New Roman" panose="02020603050405020304" pitchFamily="18" charset="0"/>
                <a:ea typeface="Sniglet"/>
                <a:cs typeface="Times New Roman" panose="02020603050405020304" pitchFamily="18" charset="0"/>
                <a:sym typeface="Sniglet"/>
              </a:rPr>
              <a:t>02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083515" y="5253567"/>
            <a:ext cx="1142685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spcBef>
                <a:spcPct val="0"/>
              </a:spcBef>
            </a:pPr>
            <a:r>
              <a:rPr lang="vi-VN" sz="400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các yếu tố phi ngôn ngữ (điệu bộ, cử chỉ, nét mặt, ánh mắt,...), các phương tiện hỗ trợ (tranh ảnh, video clip,...) phù hợp.</a:t>
            </a:r>
            <a:endParaRPr lang="en-US" sz="3600">
              <a:solidFill>
                <a:srgbClr val="000000"/>
              </a:solidFill>
              <a:latin typeface="Times New Roman" panose="02020603050405020304" pitchFamily="18" charset="0"/>
              <a:ea typeface="Sniglet"/>
              <a:cs typeface="Times New Roman" panose="02020603050405020304" pitchFamily="18" charset="0"/>
              <a:sym typeface="Sniglet"/>
            </a:endParaRPr>
          </a:p>
        </p:txBody>
      </p:sp>
      <p:sp>
        <p:nvSpPr>
          <p:cNvPr id="23" name="Freeform 23"/>
          <p:cNvSpPr/>
          <p:nvPr/>
        </p:nvSpPr>
        <p:spPr>
          <a:xfrm>
            <a:off x="3048000" y="1104666"/>
            <a:ext cx="12333971" cy="1645672"/>
          </a:xfrm>
          <a:custGeom>
            <a:avLst/>
            <a:gdLst/>
            <a:ahLst/>
            <a:cxnLst/>
            <a:rect l="l" t="t" r="r" b="b"/>
            <a:pathLst>
              <a:path w="6115674" h="1645672">
                <a:moveTo>
                  <a:pt x="0" y="0"/>
                </a:moveTo>
                <a:lnTo>
                  <a:pt x="6115674" y="0"/>
                </a:lnTo>
                <a:lnTo>
                  <a:pt x="6115674" y="1645673"/>
                </a:lnTo>
                <a:lnTo>
                  <a:pt x="0" y="16456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4" name="TextBox 24"/>
          <p:cNvSpPr txBox="1"/>
          <p:nvPr/>
        </p:nvSpPr>
        <p:spPr>
          <a:xfrm>
            <a:off x="5471284" y="1284558"/>
            <a:ext cx="7787516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6000" b="1">
                <a:latin typeface="Times New Roman" panose="02020603050405020304" pitchFamily="18" charset="0"/>
                <a:cs typeface="Times New Roman" panose="02020603050405020304" pitchFamily="18" charset="0"/>
              </a:rPr>
              <a:t>b. Về cách trình bày</a:t>
            </a:r>
            <a:endParaRPr lang="en-GB" sz="60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6093995" y="697699"/>
            <a:ext cx="1385313" cy="1013587"/>
          </a:xfrm>
          <a:custGeom>
            <a:avLst/>
            <a:gdLst/>
            <a:ahLst/>
            <a:cxnLst/>
            <a:rect l="l" t="t" r="r" b="b"/>
            <a:pathLst>
              <a:path w="1385313" h="1013587">
                <a:moveTo>
                  <a:pt x="0" y="0"/>
                </a:moveTo>
                <a:lnTo>
                  <a:pt x="1385312" y="0"/>
                </a:lnTo>
                <a:lnTo>
                  <a:pt x="1385312" y="1013587"/>
                </a:lnTo>
                <a:lnTo>
                  <a:pt x="0" y="101358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26" name="Freeform 26"/>
          <p:cNvSpPr/>
          <p:nvPr/>
        </p:nvSpPr>
        <p:spPr>
          <a:xfrm>
            <a:off x="354279" y="2009863"/>
            <a:ext cx="1348841" cy="986902"/>
          </a:xfrm>
          <a:custGeom>
            <a:avLst/>
            <a:gdLst/>
            <a:ahLst/>
            <a:cxnLst/>
            <a:rect l="l" t="t" r="r" b="b"/>
            <a:pathLst>
              <a:path w="1348841" h="986902">
                <a:moveTo>
                  <a:pt x="0" y="0"/>
                </a:moveTo>
                <a:lnTo>
                  <a:pt x="1348842" y="0"/>
                </a:lnTo>
                <a:lnTo>
                  <a:pt x="1348842" y="986903"/>
                </a:lnTo>
                <a:lnTo>
                  <a:pt x="0" y="98690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14492"/>
              </p:ext>
            </p:extLst>
          </p:nvPr>
        </p:nvGraphicFramePr>
        <p:xfrm>
          <a:off x="914400" y="342900"/>
          <a:ext cx="16078200" cy="906703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132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19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96850" algn="l"/>
                        </a:tabLst>
                      </a:pPr>
                      <a:r>
                        <a:rPr lang="pt-BR" sz="3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CHUẨN BỊ BÀI NÓI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  <a:tabLst>
                          <a:tab pos="196850" algn="l"/>
                        </a:tabLst>
                      </a:pPr>
                      <a:r>
                        <a:rPr lang="pt-BR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 bày ý kiến </a:t>
                      </a:r>
                      <a:r>
                        <a:rPr lang="vi-VN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 một </a:t>
                      </a:r>
                      <a:r>
                        <a:rPr lang="vi-VN" sz="32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 sự việc có tính thời sự </a:t>
                      </a:r>
                      <a:r>
                        <a:rPr lang="vi-VN" sz="3200" b="1">
                          <a:solidFill>
                            <a:srgbClr val="0D0D0D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(HS chuẩn bị ở nhà)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Mục đích của bài nói - Đối tượng người nghe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Thời gian trình bày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Đề tài của bài nói </a:t>
                      </a: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 việc</a:t>
                      </a: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có tính thời sự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là sự việc gì</a:t>
                      </a: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Nội dung bài nói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Mở đầu: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Giới thiệu trực tiếp/ gián tiếp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sự việc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Triển khai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Lí do lựa chọn sự việc.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Trình bày ý kiến về sự việc.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Nêu giải pháp giải quyết sự việc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32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Kết thúc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: Khẳng định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 điểm của bản thân về sự việc được </a:t>
                      </a:r>
                      <a:r>
                        <a:rPr lang="en-US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bàn luận. </a:t>
                      </a:r>
                      <a:r>
                        <a:rPr lang="vi-VN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 lên suy nghĩ, mong muốn của bản thân liên quan đến sự việc.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Phương tiện hỗ trợ bài nói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Dự kiến các câu hỏi của người nghe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pt-BR" sz="32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.................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75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4" name="Rectangle 3"/>
          <p:cNvSpPr/>
          <p:nvPr/>
        </p:nvSpPr>
        <p:spPr>
          <a:xfrm>
            <a:off x="1910052" y="2847876"/>
            <a:ext cx="12942390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9600" b="1">
                <a:latin typeface="iCiel Brush Up" panose="02000000000000000000" pitchFamily="2" charset="-93"/>
              </a:rPr>
              <a:t>CUỘC THI</a:t>
            </a:r>
            <a:endParaRPr lang="en-GB" sz="9600">
              <a:latin typeface="iCiel Brush Up" panose="02000000000000000000" pitchFamily="2" charset="-93"/>
            </a:endParaRPr>
          </a:p>
          <a:p>
            <a:pPr algn="ctr"/>
            <a:r>
              <a:rPr lang="vi-VN" sz="9600" b="1">
                <a:latin typeface="iCiel Brush Up" panose="02000000000000000000" pitchFamily="2" charset="-93"/>
              </a:rPr>
              <a:t>“NHÀ HÙNG BIỆN TÀI NĂNG”</a:t>
            </a:r>
            <a:endParaRPr lang="en-GB" sz="9600">
              <a:latin typeface="iCiel Brush Up" panose="02000000000000000000" pitchFamily="2" charset="-93"/>
            </a:endParaRPr>
          </a:p>
        </p:txBody>
      </p:sp>
      <p:sp>
        <p:nvSpPr>
          <p:cNvPr id="8" name="Freeform 3"/>
          <p:cNvSpPr/>
          <p:nvPr/>
        </p:nvSpPr>
        <p:spPr>
          <a:xfrm flipH="1">
            <a:off x="-208897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3028856" y="0"/>
                </a:moveTo>
                <a:lnTo>
                  <a:pt x="0" y="0"/>
                </a:lnTo>
                <a:lnTo>
                  <a:pt x="0" y="3605782"/>
                </a:lnTo>
                <a:lnTo>
                  <a:pt x="3028856" y="3605782"/>
                </a:lnTo>
                <a:lnTo>
                  <a:pt x="3028856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9" name="Freeform 4"/>
          <p:cNvSpPr/>
          <p:nvPr/>
        </p:nvSpPr>
        <p:spPr>
          <a:xfrm>
            <a:off x="15381971" y="6818756"/>
            <a:ext cx="3028857" cy="3605782"/>
          </a:xfrm>
          <a:custGeom>
            <a:avLst/>
            <a:gdLst/>
            <a:ahLst/>
            <a:cxnLst/>
            <a:rect l="l" t="t" r="r" b="b"/>
            <a:pathLst>
              <a:path w="3028857" h="3605782">
                <a:moveTo>
                  <a:pt x="0" y="0"/>
                </a:moveTo>
                <a:lnTo>
                  <a:pt x="3028857" y="0"/>
                </a:lnTo>
                <a:lnTo>
                  <a:pt x="3028857" y="3605782"/>
                </a:lnTo>
                <a:lnTo>
                  <a:pt x="0" y="360578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0" name="Freeform 5"/>
          <p:cNvSpPr/>
          <p:nvPr/>
        </p:nvSpPr>
        <p:spPr>
          <a:xfrm>
            <a:off x="5255267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0" y="0"/>
                </a:moveTo>
                <a:lnTo>
                  <a:pt x="2002200" y="0"/>
                </a:lnTo>
                <a:lnTo>
                  <a:pt x="2002200" y="2383572"/>
                </a:lnTo>
                <a:lnTo>
                  <a:pt x="0" y="23835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1" name="Freeform 6"/>
          <p:cNvSpPr/>
          <p:nvPr/>
        </p:nvSpPr>
        <p:spPr>
          <a:xfrm flipH="1">
            <a:off x="11026592" y="8305818"/>
            <a:ext cx="2002200" cy="2383572"/>
          </a:xfrm>
          <a:custGeom>
            <a:avLst/>
            <a:gdLst/>
            <a:ahLst/>
            <a:cxnLst/>
            <a:rect l="l" t="t" r="r" b="b"/>
            <a:pathLst>
              <a:path w="2002200" h="2383572">
                <a:moveTo>
                  <a:pt x="2002200" y="0"/>
                </a:moveTo>
                <a:lnTo>
                  <a:pt x="0" y="0"/>
                </a:lnTo>
                <a:lnTo>
                  <a:pt x="0" y="2383572"/>
                </a:lnTo>
                <a:lnTo>
                  <a:pt x="2002200" y="2383572"/>
                </a:lnTo>
                <a:lnTo>
                  <a:pt x="200220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2" name="Freeform 7"/>
          <p:cNvSpPr/>
          <p:nvPr/>
        </p:nvSpPr>
        <p:spPr>
          <a:xfrm flipH="1">
            <a:off x="2436555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2818712" y="0"/>
                </a:moveTo>
                <a:lnTo>
                  <a:pt x="0" y="0"/>
                </a:lnTo>
                <a:lnTo>
                  <a:pt x="0" y="3717726"/>
                </a:lnTo>
                <a:lnTo>
                  <a:pt x="2818712" y="3717726"/>
                </a:lnTo>
                <a:lnTo>
                  <a:pt x="2818712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3" name="Freeform 8"/>
          <p:cNvSpPr/>
          <p:nvPr/>
        </p:nvSpPr>
        <p:spPr>
          <a:xfrm>
            <a:off x="13028792" y="7399437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14" name="Freeform 9"/>
          <p:cNvSpPr/>
          <p:nvPr/>
        </p:nvSpPr>
        <p:spPr>
          <a:xfrm>
            <a:off x="7734644" y="7805503"/>
            <a:ext cx="2818712" cy="3717725"/>
          </a:xfrm>
          <a:custGeom>
            <a:avLst/>
            <a:gdLst/>
            <a:ahLst/>
            <a:cxnLst/>
            <a:rect l="l" t="t" r="r" b="b"/>
            <a:pathLst>
              <a:path w="2818712" h="3717725">
                <a:moveTo>
                  <a:pt x="0" y="0"/>
                </a:moveTo>
                <a:lnTo>
                  <a:pt x="2818712" y="0"/>
                </a:lnTo>
                <a:lnTo>
                  <a:pt x="2818712" y="3717726"/>
                </a:lnTo>
                <a:lnTo>
                  <a:pt x="0" y="371772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4614"/>
            <a:ext cx="15316200" cy="449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4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0640" b="-37137"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6" name="Freeform 6"/>
          <p:cNvSpPr/>
          <p:nvPr/>
        </p:nvSpPr>
        <p:spPr>
          <a:xfrm>
            <a:off x="16154400" y="33243"/>
            <a:ext cx="1819648" cy="1331376"/>
          </a:xfrm>
          <a:custGeom>
            <a:avLst/>
            <a:gdLst/>
            <a:ahLst/>
            <a:cxnLst/>
            <a:rect l="l" t="t" r="r" b="b"/>
            <a:pathLst>
              <a:path w="1819648" h="1331376">
                <a:moveTo>
                  <a:pt x="0" y="0"/>
                </a:moveTo>
                <a:lnTo>
                  <a:pt x="1819648" y="0"/>
                </a:lnTo>
                <a:lnTo>
                  <a:pt x="1819648" y="1331376"/>
                </a:lnTo>
                <a:lnTo>
                  <a:pt x="0" y="133137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7" name="Freeform 7"/>
          <p:cNvSpPr/>
          <p:nvPr/>
        </p:nvSpPr>
        <p:spPr>
          <a:xfrm>
            <a:off x="228600" y="-190500"/>
            <a:ext cx="1835819" cy="1343208"/>
          </a:xfrm>
          <a:custGeom>
            <a:avLst/>
            <a:gdLst/>
            <a:ahLst/>
            <a:cxnLst/>
            <a:rect l="l" t="t" r="r" b="b"/>
            <a:pathLst>
              <a:path w="1835819" h="1343208">
                <a:moveTo>
                  <a:pt x="0" y="0"/>
                </a:moveTo>
                <a:lnTo>
                  <a:pt x="1835819" y="0"/>
                </a:lnTo>
                <a:lnTo>
                  <a:pt x="1835819" y="1343208"/>
                </a:lnTo>
                <a:lnTo>
                  <a:pt x="0" y="13432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vi-VN"/>
          </a:p>
        </p:txBody>
      </p:sp>
      <p:sp>
        <p:nvSpPr>
          <p:cNvPr id="3" name="Rectangle 2"/>
          <p:cNvSpPr/>
          <p:nvPr/>
        </p:nvSpPr>
        <p:spPr>
          <a:xfrm>
            <a:off x="732971" y="682602"/>
            <a:ext cx="17526000" cy="95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PHIẾU GHI CHÉP PHẦN NGHE  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pt-BR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Trình bày ý kiến </a:t>
            </a:r>
            <a:r>
              <a:rPr lang="vi-VN" sz="4400" b="1">
                <a:solidFill>
                  <a:srgbClr val="0070C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 một </a:t>
            </a:r>
            <a:r>
              <a:rPr lang="vi-VN" sz="4400" b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 sự việc có tính thời sự 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 tài bài nói:……………………………………………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nói:……………………………………………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solidFill>
                  <a:srgbClr val="0D0D0D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nghe:…………………………………………..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*Nhận xét về nội dung và cách thức trình bày của bài nói: 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nghe trả lời các câu hỏi sau: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Đề tài bài nói có mang tính thời sự không?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 nói đưa ra ý kiến gì về sự việc? Những lí lẽ, bằng chứng mà người viết đưa ra có đủ sức thuyết phục không?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Cách trình bày ý kiến của người viết có rõ ràng mạch lạc không? Các phương tiện phi ngôn ngữ có được sử dụng hiệu quả không?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1386840" algn="l"/>
              </a:tabLst>
            </a:pPr>
            <a:r>
              <a:rPr lang="vi-VN" sz="4400" b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*Câu hỏi về những điểm còn băn khoăn, muốn trao đổi để làm rõ thêm:</a:t>
            </a:r>
            <a:endParaRPr lang="en-GB" sz="44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4400">
                <a:latin typeface="Times New Roman" panose="02020603050405020304" pitchFamily="18" charset="0"/>
                <a:ea typeface="Calibri" panose="020F0502020204030204" pitchFamily="34" charset="0"/>
              </a:rPr>
              <a:t>………………………………………………………………………</a:t>
            </a:r>
            <a:endParaRPr lang="en-GB" sz="4400"/>
          </a:p>
        </p:txBody>
      </p:sp>
    </p:spTree>
    <p:extLst>
      <p:ext uri="{BB962C8B-B14F-4D97-AF65-F5344CB8AC3E}">
        <p14:creationId xmlns:p14="http://schemas.microsoft.com/office/powerpoint/2010/main" val="370950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767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#9Slide05 Angelline</vt:lpstr>
      <vt:lpstr>Arial</vt:lpstr>
      <vt:lpstr>Calibri</vt:lpstr>
      <vt:lpstr>iCiel Brush Up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and Blue Illustrative Technology Product Development Presentation</dc:title>
  <cp:lastModifiedBy>HAI</cp:lastModifiedBy>
  <cp:revision>47</cp:revision>
  <dcterms:created xsi:type="dcterms:W3CDTF">2006-08-16T00:00:00Z</dcterms:created>
  <dcterms:modified xsi:type="dcterms:W3CDTF">2026-01-03T14:28:35Z</dcterms:modified>
  <dc:identifier>DAGKjeX-BLo</dc:identifier>
</cp:coreProperties>
</file>