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1" r:id="rId4"/>
    <p:sldId id="272" r:id="rId5"/>
    <p:sldId id="270" r:id="rId6"/>
    <p:sldId id="275" r:id="rId7"/>
    <p:sldId id="288" r:id="rId8"/>
    <p:sldId id="287" r:id="rId9"/>
    <p:sldId id="286" r:id="rId10"/>
    <p:sldId id="282" r:id="rId11"/>
    <p:sldId id="264" r:id="rId1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44792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-784752" y="8624599"/>
            <a:ext cx="21057187" cy="4800310"/>
            <a:chOff x="0" y="0"/>
            <a:chExt cx="28076250" cy="640041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5" name="Freeform 5"/>
            <p:cNvSpPr/>
            <p:nvPr/>
          </p:nvSpPr>
          <p:spPr>
            <a:xfrm>
              <a:off x="8938871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6278253" y="0"/>
              <a:ext cx="11797997" cy="6400414"/>
            </a:xfrm>
            <a:custGeom>
              <a:avLst/>
              <a:gdLst/>
              <a:ahLst/>
              <a:cxnLst/>
              <a:rect l="l" t="t" r="r" b="b"/>
              <a:pathLst>
                <a:path w="11797997" h="6400414">
                  <a:moveTo>
                    <a:pt x="0" y="0"/>
                  </a:moveTo>
                  <a:lnTo>
                    <a:pt x="11797997" y="0"/>
                  </a:lnTo>
                  <a:lnTo>
                    <a:pt x="11797997" y="6400414"/>
                  </a:lnTo>
                  <a:lnTo>
                    <a:pt x="0" y="6400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-595720" y="7701387"/>
            <a:ext cx="3248841" cy="1846425"/>
          </a:xfrm>
          <a:custGeom>
            <a:avLst/>
            <a:gdLst/>
            <a:ahLst/>
            <a:cxnLst/>
            <a:rect l="l" t="t" r="r" b="b"/>
            <a:pathLst>
              <a:path w="3248841" h="1846425">
                <a:moveTo>
                  <a:pt x="0" y="0"/>
                </a:moveTo>
                <a:lnTo>
                  <a:pt x="3248840" y="0"/>
                </a:lnTo>
                <a:lnTo>
                  <a:pt x="3248840" y="1846425"/>
                </a:lnTo>
                <a:lnTo>
                  <a:pt x="0" y="1846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5634880" y="7411875"/>
            <a:ext cx="3248841" cy="1846425"/>
          </a:xfrm>
          <a:custGeom>
            <a:avLst/>
            <a:gdLst/>
            <a:ahLst/>
            <a:cxnLst/>
            <a:rect l="l" t="t" r="r" b="b"/>
            <a:pathLst>
              <a:path w="3248841" h="1846425">
                <a:moveTo>
                  <a:pt x="0" y="0"/>
                </a:moveTo>
                <a:lnTo>
                  <a:pt x="3248840" y="0"/>
                </a:lnTo>
                <a:lnTo>
                  <a:pt x="3248840" y="1846425"/>
                </a:lnTo>
                <a:lnTo>
                  <a:pt x="0" y="18464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 flipH="1">
            <a:off x="4265411" y="5774820"/>
            <a:ext cx="626436" cy="617040"/>
          </a:xfrm>
          <a:custGeom>
            <a:avLst/>
            <a:gdLst/>
            <a:ahLst/>
            <a:cxnLst/>
            <a:rect l="l" t="t" r="r" b="b"/>
            <a:pathLst>
              <a:path w="626436" h="617040">
                <a:moveTo>
                  <a:pt x="626437" y="0"/>
                </a:moveTo>
                <a:lnTo>
                  <a:pt x="0" y="0"/>
                </a:lnTo>
                <a:lnTo>
                  <a:pt x="0" y="617040"/>
                </a:lnTo>
                <a:lnTo>
                  <a:pt x="626437" y="617040"/>
                </a:lnTo>
                <a:lnTo>
                  <a:pt x="6264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4891848" y="8117398"/>
            <a:ext cx="1436843" cy="1014404"/>
          </a:xfrm>
          <a:custGeom>
            <a:avLst/>
            <a:gdLst/>
            <a:ahLst/>
            <a:cxnLst/>
            <a:rect l="l" t="t" r="r" b="b"/>
            <a:pathLst>
              <a:path w="1436843" h="1014404">
                <a:moveTo>
                  <a:pt x="0" y="0"/>
                </a:moveTo>
                <a:lnTo>
                  <a:pt x="1436842" y="0"/>
                </a:lnTo>
                <a:lnTo>
                  <a:pt x="1436842" y="1014403"/>
                </a:lnTo>
                <a:lnTo>
                  <a:pt x="0" y="10144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16"/>
          <p:cNvSpPr/>
          <p:nvPr/>
        </p:nvSpPr>
        <p:spPr>
          <a:xfrm>
            <a:off x="11902968" y="7151468"/>
            <a:ext cx="1719953" cy="2198023"/>
          </a:xfrm>
          <a:custGeom>
            <a:avLst/>
            <a:gdLst/>
            <a:ahLst/>
            <a:cxnLst/>
            <a:rect l="l" t="t" r="r" b="b"/>
            <a:pathLst>
              <a:path w="1719953" h="2198023">
                <a:moveTo>
                  <a:pt x="0" y="0"/>
                </a:moveTo>
                <a:lnTo>
                  <a:pt x="1719954" y="0"/>
                </a:lnTo>
                <a:lnTo>
                  <a:pt x="1719954" y="2198023"/>
                </a:lnTo>
                <a:lnTo>
                  <a:pt x="0" y="21980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7" name="Group 17"/>
          <p:cNvGrpSpPr/>
          <p:nvPr/>
        </p:nvGrpSpPr>
        <p:grpSpPr>
          <a:xfrm>
            <a:off x="3528094" y="879603"/>
            <a:ext cx="11231813" cy="7370877"/>
            <a:chOff x="0" y="0"/>
            <a:chExt cx="812800" cy="5334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27989" cy="537638"/>
            </a:xfrm>
            <a:custGeom>
              <a:avLst/>
              <a:gdLst/>
              <a:ahLst/>
              <a:cxnLst/>
              <a:rect l="l" t="t" r="r" b="b"/>
              <a:pathLst>
                <a:path w="827989" h="537638">
                  <a:moveTo>
                    <a:pt x="461490" y="0"/>
                  </a:moveTo>
                  <a:cubicBezTo>
                    <a:pt x="470405" y="0"/>
                    <a:pt x="479374" y="0"/>
                    <a:pt x="488272" y="0"/>
                  </a:cubicBezTo>
                  <a:cubicBezTo>
                    <a:pt x="559210" y="8909"/>
                    <a:pt x="603543" y="38564"/>
                    <a:pt x="623736" y="87090"/>
                  </a:cubicBezTo>
                  <a:cubicBezTo>
                    <a:pt x="742003" y="80618"/>
                    <a:pt x="827989" y="172373"/>
                    <a:pt x="775586" y="262426"/>
                  </a:cubicBezTo>
                  <a:cubicBezTo>
                    <a:pt x="793012" y="281349"/>
                    <a:pt x="807550" y="302517"/>
                    <a:pt x="812800" y="330926"/>
                  </a:cubicBezTo>
                  <a:cubicBezTo>
                    <a:pt x="812800" y="339065"/>
                    <a:pt x="812800" y="347184"/>
                    <a:pt x="812800" y="355321"/>
                  </a:cubicBezTo>
                  <a:cubicBezTo>
                    <a:pt x="797154" y="427627"/>
                    <a:pt x="729827" y="476486"/>
                    <a:pt x="619295" y="463333"/>
                  </a:cubicBezTo>
                  <a:cubicBezTo>
                    <a:pt x="590856" y="500459"/>
                    <a:pt x="540252" y="537638"/>
                    <a:pt x="461507" y="533008"/>
                  </a:cubicBezTo>
                  <a:cubicBezTo>
                    <a:pt x="420804" y="530570"/>
                    <a:pt x="392488" y="516453"/>
                    <a:pt x="367697" y="499302"/>
                  </a:cubicBezTo>
                  <a:cubicBezTo>
                    <a:pt x="341584" y="513559"/>
                    <a:pt x="313304" y="524747"/>
                    <a:pt x="272443" y="524871"/>
                  </a:cubicBezTo>
                  <a:cubicBezTo>
                    <a:pt x="177910" y="525082"/>
                    <a:pt x="114672" y="470155"/>
                    <a:pt x="113139" y="394815"/>
                  </a:cubicBezTo>
                  <a:cubicBezTo>
                    <a:pt x="52367" y="377190"/>
                    <a:pt x="11206" y="344291"/>
                    <a:pt x="0" y="287995"/>
                  </a:cubicBezTo>
                  <a:cubicBezTo>
                    <a:pt x="0" y="279858"/>
                    <a:pt x="0" y="271704"/>
                    <a:pt x="0" y="263601"/>
                  </a:cubicBezTo>
                  <a:cubicBezTo>
                    <a:pt x="12369" y="207816"/>
                    <a:pt x="51292" y="172776"/>
                    <a:pt x="116099" y="157922"/>
                  </a:cubicBezTo>
                  <a:cubicBezTo>
                    <a:pt x="112205" y="63818"/>
                    <a:pt x="241837" y="5016"/>
                    <a:pt x="348333" y="46474"/>
                  </a:cubicBezTo>
                  <a:cubicBezTo>
                    <a:pt x="373689" y="25973"/>
                    <a:pt x="409562" y="3613"/>
                    <a:pt x="461490" y="0"/>
                  </a:cubicBezTo>
                  <a:close/>
                </a:path>
              </a:pathLst>
            </a:custGeom>
            <a:solidFill>
              <a:srgbClr val="F3F6F7"/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8100" y="50800"/>
              <a:ext cx="736600" cy="4064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990058" y="1713656"/>
            <a:ext cx="10015997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8800" b="1" dirty="0">
                <a:latin typeface="iCiel Baliho Script" pitchFamily="50" charset="-93"/>
                <a:ea typeface="#9Slide05 Amtenar" panose="02000000000000000000" pitchFamily="2" charset="-93"/>
              </a:rPr>
              <a:t>Viết Bài Văn Nghị Luận</a:t>
            </a:r>
            <a:r>
              <a:rPr lang="en-US" sz="8800" b="1" dirty="0">
                <a:latin typeface="iCiel Baliho Script" pitchFamily="50" charset="-93"/>
                <a:ea typeface="#9Slide05 Amtenar" panose="02000000000000000000" pitchFamily="2" charset="-93"/>
              </a:rPr>
              <a:t> </a:t>
            </a:r>
            <a:r>
              <a:rPr lang="vi-VN" sz="8800" b="1" dirty="0">
                <a:latin typeface="iCiel Baliho Script" pitchFamily="50" charset="-93"/>
                <a:ea typeface="#9Slide05 Amtenar" panose="02000000000000000000" pitchFamily="2" charset="-93"/>
              </a:rPr>
              <a:t>Xã Hội Về Một Vấn Đề Cần ết </a:t>
            </a:r>
            <a:endParaRPr lang="en-GB" sz="8800" dirty="0">
              <a:latin typeface="iCiel Baliho Script" pitchFamily="50" charset="-93"/>
              <a:ea typeface="#9Slide05 Amtenar" panose="02000000000000000000" pitchFamily="2" charset="-93"/>
            </a:endParaRPr>
          </a:p>
          <a:p>
            <a:r>
              <a:rPr lang="vi-VN" sz="4000" b="1" dirty="0"/>
              <a:t> </a:t>
            </a:r>
            <a:endParaRPr lang="en-GB" sz="4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93" y="924223"/>
            <a:ext cx="11254286" cy="52298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-571500"/>
            <a:ext cx="1766167" cy="2253482"/>
          </a:xfrm>
          <a:custGeom>
            <a:avLst/>
            <a:gdLst/>
            <a:ahLst/>
            <a:cxnLst/>
            <a:rect l="l" t="t" r="r" b="b"/>
            <a:pathLst>
              <a:path w="1766167" h="2253482">
                <a:moveTo>
                  <a:pt x="0" y="0"/>
                </a:moveTo>
                <a:lnTo>
                  <a:pt x="1766167" y="0"/>
                </a:lnTo>
                <a:lnTo>
                  <a:pt x="1766167" y="2253482"/>
                </a:lnTo>
                <a:lnTo>
                  <a:pt x="0" y="22534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535400" y="-755846"/>
            <a:ext cx="1066355" cy="1345558"/>
          </a:xfrm>
          <a:custGeom>
            <a:avLst/>
            <a:gdLst/>
            <a:ahLst/>
            <a:cxnLst/>
            <a:rect l="l" t="t" r="r" b="b"/>
            <a:pathLst>
              <a:path w="1066355" h="1345558">
                <a:moveTo>
                  <a:pt x="0" y="0"/>
                </a:moveTo>
                <a:lnTo>
                  <a:pt x="1066355" y="0"/>
                </a:lnTo>
                <a:lnTo>
                  <a:pt x="1066355" y="1345558"/>
                </a:lnTo>
                <a:lnTo>
                  <a:pt x="0" y="1345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852096">
            <a:off x="8038724" y="8106746"/>
            <a:ext cx="626436" cy="617040"/>
          </a:xfrm>
          <a:custGeom>
            <a:avLst/>
            <a:gdLst/>
            <a:ahLst/>
            <a:cxnLst/>
            <a:rect l="l" t="t" r="r" b="b"/>
            <a:pathLst>
              <a:path w="626436" h="617040">
                <a:moveTo>
                  <a:pt x="0" y="0"/>
                </a:moveTo>
                <a:lnTo>
                  <a:pt x="626437" y="0"/>
                </a:lnTo>
                <a:lnTo>
                  <a:pt x="626437" y="617039"/>
                </a:lnTo>
                <a:lnTo>
                  <a:pt x="0" y="617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852096" flipH="1">
            <a:off x="9824556" y="7982405"/>
            <a:ext cx="626436" cy="617040"/>
          </a:xfrm>
          <a:custGeom>
            <a:avLst/>
            <a:gdLst/>
            <a:ahLst/>
            <a:cxnLst/>
            <a:rect l="l" t="t" r="r" b="b"/>
            <a:pathLst>
              <a:path w="626436" h="617040">
                <a:moveTo>
                  <a:pt x="626437" y="0"/>
                </a:moveTo>
                <a:lnTo>
                  <a:pt x="0" y="0"/>
                </a:lnTo>
                <a:lnTo>
                  <a:pt x="0" y="617039"/>
                </a:lnTo>
                <a:lnTo>
                  <a:pt x="626437" y="617039"/>
                </a:lnTo>
                <a:lnTo>
                  <a:pt x="6264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2024704" y="127117"/>
            <a:ext cx="146195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vi-VN" sz="48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Rèn luyện kĩ năng viết: Sử dụng thao tác nghị luận chứng minh và bác bỏ trong văn nghị luận.</a:t>
            </a:r>
            <a:endParaRPr lang="en-GB" sz="4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81800" y="1604985"/>
            <a:ext cx="2957861" cy="8127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en-US" sz="4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vi-VN" sz="40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 thức</a:t>
            </a:r>
            <a:endParaRPr lang="en-GB" sz="4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41329"/>
              </p:ext>
            </p:extLst>
          </p:nvPr>
        </p:nvGraphicFramePr>
        <p:xfrm>
          <a:off x="977743" y="2624664"/>
          <a:ext cx="16230599" cy="488213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362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03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740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Thao tác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 minh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 bỏ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81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tiện thực hiện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 bằng chứng tiêu biểu, điển hình.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 lí lẽ và lập luận 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418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 thức và mục đích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 các bằng chứng này để </a:t>
                      </a:r>
                      <a:r>
                        <a:rPr lang="vi-VN" sz="32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 tích, lí giải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nhằm </a:t>
                      </a:r>
                      <a:r>
                        <a:rPr lang="vi-VN" sz="32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sáng tỏ một ý kiến, để thuyết phục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người đọc, người nghe tin vào tính đúng đắn, đáng tin cậy của vấn đề nêu lên.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800"/>
                        </a:spcAft>
                      </a:pP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 </a:t>
                      </a:r>
                      <a:r>
                        <a:rPr lang="vi-VN" sz="32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phủ nhận ý kiến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quan điểm thiếu chính xác của người khác, nhằm </a:t>
                      </a:r>
                      <a:r>
                        <a:rPr lang="vi-VN" sz="32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rõ sự sai trái cần phê phán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Từ đó, </a:t>
                      </a:r>
                      <a:r>
                        <a:rPr lang="vi-VN" sz="32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 định ý kiến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của mình để </a:t>
                      </a:r>
                      <a:r>
                        <a:rPr lang="vi-VN" sz="3200" u="sng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thuyết phục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người đọc, người nghe.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784" marR="577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827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Rectangle 9"/>
          <p:cNvSpPr/>
          <p:nvPr/>
        </p:nvSpPr>
        <p:spPr>
          <a:xfrm>
            <a:off x="3994741" y="879154"/>
            <a:ext cx="9833594" cy="6391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 bị ở nhà</a:t>
            </a:r>
            <a:endParaRPr lang="en-GB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- Hoàn thiện lại bài viết theo bảng kiểm.</a:t>
            </a:r>
            <a:endParaRPr lang="en-GB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n-US" sz="660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bài nói và nghe: </a:t>
            </a:r>
            <a:r>
              <a:rPr lang="en-US" sz="6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về một </a:t>
            </a:r>
            <a:r>
              <a:rPr lang="vi-VN" sz="6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  <a:r>
              <a:rPr lang="en-US" sz="6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có tính thời sự</a:t>
            </a:r>
            <a:r>
              <a:rPr lang="vi-VN" sz="6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660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2178764" y="3636139"/>
            <a:ext cx="5059758" cy="4581535"/>
            <a:chOff x="0" y="0"/>
            <a:chExt cx="1611945" cy="14025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1945" cy="1402558"/>
            </a:xfrm>
            <a:custGeom>
              <a:avLst/>
              <a:gdLst/>
              <a:ahLst/>
              <a:cxnLst/>
              <a:rect l="l" t="t" r="r" b="b"/>
              <a:pathLst>
                <a:path w="1611945" h="1402558">
                  <a:moveTo>
                    <a:pt x="64694" y="0"/>
                  </a:moveTo>
                  <a:lnTo>
                    <a:pt x="1547251" y="0"/>
                  </a:lnTo>
                  <a:cubicBezTo>
                    <a:pt x="1564409" y="0"/>
                    <a:pt x="1580864" y="6816"/>
                    <a:pt x="1592997" y="18948"/>
                  </a:cubicBezTo>
                  <a:cubicBezTo>
                    <a:pt x="1605129" y="31081"/>
                    <a:pt x="1611945" y="47536"/>
                    <a:pt x="1611945" y="64694"/>
                  </a:cubicBezTo>
                  <a:lnTo>
                    <a:pt x="1611945" y="1337864"/>
                  </a:lnTo>
                  <a:cubicBezTo>
                    <a:pt x="1611945" y="1373594"/>
                    <a:pt x="1582981" y="1402558"/>
                    <a:pt x="1547251" y="1402558"/>
                  </a:cubicBezTo>
                  <a:lnTo>
                    <a:pt x="64694" y="1402558"/>
                  </a:lnTo>
                  <a:cubicBezTo>
                    <a:pt x="28964" y="1402558"/>
                    <a:pt x="0" y="1373594"/>
                    <a:pt x="0" y="1337864"/>
                  </a:cubicBezTo>
                  <a:lnTo>
                    <a:pt x="0" y="64694"/>
                  </a:lnTo>
                  <a:cubicBezTo>
                    <a:pt x="0" y="28964"/>
                    <a:pt x="28964" y="0"/>
                    <a:pt x="6469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C3714B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611945" cy="1450183"/>
            </a:xfrm>
            <a:prstGeom prst="rect">
              <a:avLst/>
            </a:prstGeom>
          </p:spPr>
          <p:txBody>
            <a:bodyPr lIns="43705" tIns="43705" rIns="43705" bIns="43705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594000" y="3480569"/>
            <a:ext cx="5428492" cy="4737105"/>
            <a:chOff x="-166827" y="-47625"/>
            <a:chExt cx="1778772" cy="1450183"/>
          </a:xfrm>
        </p:grpSpPr>
        <p:sp>
          <p:nvSpPr>
            <p:cNvPr id="10" name="Freeform 10"/>
            <p:cNvSpPr/>
            <p:nvPr/>
          </p:nvSpPr>
          <p:spPr>
            <a:xfrm>
              <a:off x="-166827" y="0"/>
              <a:ext cx="1611945" cy="1402558"/>
            </a:xfrm>
            <a:custGeom>
              <a:avLst/>
              <a:gdLst/>
              <a:ahLst/>
              <a:cxnLst/>
              <a:rect l="l" t="t" r="r" b="b"/>
              <a:pathLst>
                <a:path w="1611945" h="1402558">
                  <a:moveTo>
                    <a:pt x="64694" y="0"/>
                  </a:moveTo>
                  <a:lnTo>
                    <a:pt x="1547251" y="0"/>
                  </a:lnTo>
                  <a:cubicBezTo>
                    <a:pt x="1564409" y="0"/>
                    <a:pt x="1580864" y="6816"/>
                    <a:pt x="1592997" y="18948"/>
                  </a:cubicBezTo>
                  <a:cubicBezTo>
                    <a:pt x="1605129" y="31081"/>
                    <a:pt x="1611945" y="47536"/>
                    <a:pt x="1611945" y="64694"/>
                  </a:cubicBezTo>
                  <a:lnTo>
                    <a:pt x="1611945" y="1337864"/>
                  </a:lnTo>
                  <a:cubicBezTo>
                    <a:pt x="1611945" y="1373594"/>
                    <a:pt x="1582981" y="1402558"/>
                    <a:pt x="1547251" y="1402558"/>
                  </a:cubicBezTo>
                  <a:lnTo>
                    <a:pt x="64694" y="1402558"/>
                  </a:lnTo>
                  <a:cubicBezTo>
                    <a:pt x="28964" y="1402558"/>
                    <a:pt x="0" y="1373594"/>
                    <a:pt x="0" y="1337864"/>
                  </a:cubicBezTo>
                  <a:lnTo>
                    <a:pt x="0" y="64694"/>
                  </a:lnTo>
                  <a:cubicBezTo>
                    <a:pt x="0" y="28964"/>
                    <a:pt x="28964" y="0"/>
                    <a:pt x="6469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C3714B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611945" cy="1450183"/>
            </a:xfrm>
            <a:prstGeom prst="rect">
              <a:avLst/>
            </a:prstGeom>
          </p:spPr>
          <p:txBody>
            <a:bodyPr lIns="43705" tIns="43705" rIns="43705" bIns="43705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784869" y="640090"/>
            <a:ext cx="9780868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1. Định hướng</a:t>
            </a:r>
            <a:endParaRPr lang="en-GB" sz="6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837618" y="4790737"/>
            <a:ext cx="4066887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400">
                <a:latin typeface="+mj-lt"/>
              </a:rPr>
              <a:t>Nêu lên được vấn đề cần giải quyết.</a:t>
            </a:r>
            <a:endParaRPr lang="en-GB" sz="4400">
              <a:latin typeface="+mj-lt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834721" y="4169957"/>
            <a:ext cx="4463394" cy="33855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4400">
                <a:latin typeface="+mj-lt"/>
              </a:rPr>
              <a:t>Triển khai tường minh, mạch lạc; làm rõ những hạn chế của vấn đề cần được khắc phục.</a:t>
            </a:r>
            <a:endParaRPr lang="en-GB" sz="4400">
              <a:latin typeface="+mj-lt"/>
            </a:endParaRPr>
          </a:p>
        </p:txBody>
      </p:sp>
      <p:sp>
        <p:nvSpPr>
          <p:cNvPr id="27" name="Freeform 27"/>
          <p:cNvSpPr/>
          <p:nvPr/>
        </p:nvSpPr>
        <p:spPr>
          <a:xfrm rot="-8396728">
            <a:off x="15768621" y="7242510"/>
            <a:ext cx="917699" cy="947303"/>
          </a:xfrm>
          <a:custGeom>
            <a:avLst/>
            <a:gdLst/>
            <a:ahLst/>
            <a:cxnLst/>
            <a:rect l="l" t="t" r="r" b="b"/>
            <a:pathLst>
              <a:path w="917699" h="947303">
                <a:moveTo>
                  <a:pt x="0" y="0"/>
                </a:moveTo>
                <a:lnTo>
                  <a:pt x="917700" y="0"/>
                </a:lnTo>
                <a:lnTo>
                  <a:pt x="917700" y="947303"/>
                </a:lnTo>
                <a:lnTo>
                  <a:pt x="0" y="9473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Rectangle 27"/>
          <p:cNvSpPr/>
          <p:nvPr/>
        </p:nvSpPr>
        <p:spPr>
          <a:xfrm>
            <a:off x="3429000" y="1849596"/>
            <a:ext cx="109938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4400" b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1.1. Yêu cầu của kiểu bài văn nghị luận xã hội về một vấn đề cần giải quyết</a:t>
            </a:r>
            <a:endParaRPr lang="en-GB" sz="44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9" name="Group 9"/>
          <p:cNvGrpSpPr/>
          <p:nvPr/>
        </p:nvGrpSpPr>
        <p:grpSpPr>
          <a:xfrm>
            <a:off x="12803060" y="3649746"/>
            <a:ext cx="5265509" cy="4581535"/>
            <a:chOff x="0" y="0"/>
            <a:chExt cx="1611945" cy="1402558"/>
          </a:xfrm>
        </p:grpSpPr>
        <p:sp>
          <p:nvSpPr>
            <p:cNvPr id="30" name="Freeform 10"/>
            <p:cNvSpPr/>
            <p:nvPr/>
          </p:nvSpPr>
          <p:spPr>
            <a:xfrm>
              <a:off x="0" y="0"/>
              <a:ext cx="1611945" cy="1402558"/>
            </a:xfrm>
            <a:custGeom>
              <a:avLst/>
              <a:gdLst/>
              <a:ahLst/>
              <a:cxnLst/>
              <a:rect l="l" t="t" r="r" b="b"/>
              <a:pathLst>
                <a:path w="1611945" h="1402558">
                  <a:moveTo>
                    <a:pt x="64694" y="0"/>
                  </a:moveTo>
                  <a:lnTo>
                    <a:pt x="1547251" y="0"/>
                  </a:lnTo>
                  <a:cubicBezTo>
                    <a:pt x="1564409" y="0"/>
                    <a:pt x="1580864" y="6816"/>
                    <a:pt x="1592997" y="18948"/>
                  </a:cubicBezTo>
                  <a:cubicBezTo>
                    <a:pt x="1605129" y="31081"/>
                    <a:pt x="1611945" y="47536"/>
                    <a:pt x="1611945" y="64694"/>
                  </a:cubicBezTo>
                  <a:lnTo>
                    <a:pt x="1611945" y="1337864"/>
                  </a:lnTo>
                  <a:cubicBezTo>
                    <a:pt x="1611945" y="1373594"/>
                    <a:pt x="1582981" y="1402558"/>
                    <a:pt x="1547251" y="1402558"/>
                  </a:cubicBezTo>
                  <a:lnTo>
                    <a:pt x="64694" y="1402558"/>
                  </a:lnTo>
                  <a:cubicBezTo>
                    <a:pt x="28964" y="1402558"/>
                    <a:pt x="0" y="1373594"/>
                    <a:pt x="0" y="1337864"/>
                  </a:cubicBezTo>
                  <a:lnTo>
                    <a:pt x="0" y="64694"/>
                  </a:lnTo>
                  <a:cubicBezTo>
                    <a:pt x="0" y="28964"/>
                    <a:pt x="28964" y="0"/>
                    <a:pt x="64694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C3714B"/>
              </a:solidFill>
              <a:prstDash val="solid"/>
              <a:round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31" name="TextBox 11"/>
            <p:cNvSpPr txBox="1"/>
            <p:nvPr/>
          </p:nvSpPr>
          <p:spPr>
            <a:xfrm>
              <a:off x="0" y="-47625"/>
              <a:ext cx="1611945" cy="1450183"/>
            </a:xfrm>
            <a:prstGeom prst="rect">
              <a:avLst/>
            </a:prstGeom>
          </p:spPr>
          <p:txBody>
            <a:bodyPr lIns="43705" tIns="43705" rIns="43705" bIns="43705" rtlCol="0" anchor="ctr"/>
            <a:lstStyle/>
            <a:p>
              <a:pPr algn="ctr">
                <a:lnSpc>
                  <a:spcPts val="266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2" name="TextBox 26"/>
          <p:cNvSpPr txBox="1"/>
          <p:nvPr/>
        </p:nvSpPr>
        <p:spPr>
          <a:xfrm>
            <a:off x="12989823" y="3992645"/>
            <a:ext cx="4854008" cy="4062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/>
            <a:r>
              <a:rPr lang="vi-VN" sz="4400">
                <a:latin typeface="+mj-lt"/>
              </a:rPr>
              <a:t>Trình bày được một số giải pháp khả thi và có sức thuyết phục để giải quyết những hạn chế của vấn đề.</a:t>
            </a:r>
            <a:endParaRPr lang="en-US" sz="4400">
              <a:solidFill>
                <a:srgbClr val="C3714B"/>
              </a:solidFill>
              <a:latin typeface="+mj-lt"/>
              <a:ea typeface="Montserrat Classic"/>
              <a:cs typeface="Montserrat Classic"/>
              <a:sym typeface="Montserrat Classic"/>
            </a:endParaRPr>
          </a:p>
        </p:txBody>
      </p:sp>
    </p:spTree>
    <p:extLst>
      <p:ext uri="{BB962C8B-B14F-4D97-AF65-F5344CB8AC3E}">
        <p14:creationId xmlns:p14="http://schemas.microsoft.com/office/powerpoint/2010/main" val="70552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628542" y="2423794"/>
            <a:ext cx="16230600" cy="5288470"/>
          </a:xfrm>
          <a:custGeom>
            <a:avLst/>
            <a:gdLst/>
            <a:ahLst/>
            <a:cxnLst/>
            <a:rect l="l" t="t" r="r" b="b"/>
            <a:pathLst>
              <a:path w="16230600" h="5288470">
                <a:moveTo>
                  <a:pt x="0" y="0"/>
                </a:moveTo>
                <a:lnTo>
                  <a:pt x="16230600" y="0"/>
                </a:lnTo>
                <a:lnTo>
                  <a:pt x="16230600" y="5288471"/>
                </a:lnTo>
                <a:lnTo>
                  <a:pt x="0" y="52884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5405664" y="379867"/>
            <a:ext cx="12498042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vi-VN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2. Thực hành</a:t>
            </a:r>
            <a:endParaRPr lang="en-GB" sz="8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15356" y="3860497"/>
            <a:ext cx="12257287" cy="3046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Cho đề bài:</a:t>
            </a:r>
            <a:r>
              <a:rPr lang="vi-VN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600" b="1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nghĩ của em về vấn đề một số học sinh ngại đọc sách và cách khắc phục</a:t>
            </a:r>
            <a:endParaRPr lang="en-US" sz="6000">
              <a:solidFill>
                <a:schemeClr val="bg1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39497" y="1731556"/>
            <a:ext cx="11223457" cy="1172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vi-VN" sz="6000" b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2.1. Thực hành viết theo các bước</a:t>
            </a:r>
            <a:endParaRPr lang="en-GB" sz="60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0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 rot="-2573841" flipH="1">
            <a:off x="-539889" y="684848"/>
            <a:ext cx="3396816" cy="1133687"/>
          </a:xfrm>
          <a:custGeom>
            <a:avLst/>
            <a:gdLst/>
            <a:ahLst/>
            <a:cxnLst/>
            <a:rect l="l" t="t" r="r" b="b"/>
            <a:pathLst>
              <a:path w="3396816" h="1133687">
                <a:moveTo>
                  <a:pt x="3396816" y="0"/>
                </a:moveTo>
                <a:lnTo>
                  <a:pt x="0" y="0"/>
                </a:lnTo>
                <a:lnTo>
                  <a:pt x="0" y="1133688"/>
                </a:lnTo>
                <a:lnTo>
                  <a:pt x="3396816" y="1133688"/>
                </a:lnTo>
                <a:lnTo>
                  <a:pt x="33968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3680959" y="3386424"/>
            <a:ext cx="10824168" cy="3966876"/>
          </a:xfrm>
          <a:custGeom>
            <a:avLst/>
            <a:gdLst/>
            <a:ahLst/>
            <a:cxnLst/>
            <a:rect l="l" t="t" r="r" b="b"/>
            <a:pathLst>
              <a:path w="10824168" h="2467008">
                <a:moveTo>
                  <a:pt x="0" y="0"/>
                </a:moveTo>
                <a:lnTo>
                  <a:pt x="10824168" y="0"/>
                </a:lnTo>
                <a:lnTo>
                  <a:pt x="10824168" y="2467008"/>
                </a:lnTo>
                <a:lnTo>
                  <a:pt x="0" y="2467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3708142" y="929569"/>
            <a:ext cx="1087171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b. Các bước thực hành viết </a:t>
            </a:r>
            <a:endParaRPr lang="en-US" sz="7200">
              <a:solidFill>
                <a:srgbClr val="AD5545"/>
              </a:solidFill>
              <a:latin typeface="Times New Roman" panose="02020603050405020304" pitchFamily="18" charset="0"/>
              <a:ea typeface="Rubik One"/>
              <a:cs typeface="Times New Roman" panose="02020603050405020304" pitchFamily="18" charset="0"/>
              <a:sym typeface="Rubik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424187" y="4351873"/>
            <a:ext cx="9439626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7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kĩ đề, gạch chân từ chìa khóa</a:t>
            </a:r>
            <a:endParaRPr lang="en-US" sz="6600">
              <a:solidFill>
                <a:schemeClr val="bg1"/>
              </a:solidFill>
              <a:latin typeface="Times New Roman" panose="02020603050405020304" pitchFamily="18" charset="0"/>
              <a:ea typeface="Rubik One"/>
              <a:cs typeface="Times New Roman" panose="02020603050405020304" pitchFamily="18" charset="0"/>
              <a:sym typeface="Rubik One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06396" y="2288108"/>
            <a:ext cx="40126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vi-VN" sz="5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b1. Chuẩn bị</a:t>
            </a:r>
            <a:endParaRPr lang="en-GB" sz="4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389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573841" flipH="1">
            <a:off x="-539889" y="684848"/>
            <a:ext cx="3396816" cy="1133687"/>
          </a:xfrm>
          <a:custGeom>
            <a:avLst/>
            <a:gdLst/>
            <a:ahLst/>
            <a:cxnLst/>
            <a:rect l="l" t="t" r="r" b="b"/>
            <a:pathLst>
              <a:path w="3396816" h="1133687">
                <a:moveTo>
                  <a:pt x="3396816" y="0"/>
                </a:moveTo>
                <a:lnTo>
                  <a:pt x="0" y="0"/>
                </a:lnTo>
                <a:lnTo>
                  <a:pt x="0" y="1133688"/>
                </a:lnTo>
                <a:lnTo>
                  <a:pt x="3396816" y="1133688"/>
                </a:lnTo>
                <a:lnTo>
                  <a:pt x="33968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TextBox 9"/>
          <p:cNvSpPr txBox="1"/>
          <p:nvPr/>
        </p:nvSpPr>
        <p:spPr>
          <a:xfrm>
            <a:off x="4874747" y="542827"/>
            <a:ext cx="8473192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b2. Tìm ý và lập dàn ý</a:t>
            </a:r>
            <a:endParaRPr lang="en-US" sz="5400">
              <a:solidFill>
                <a:srgbClr val="AD5545"/>
              </a:solidFill>
              <a:latin typeface="Times New Roman" panose="02020603050405020304" pitchFamily="18" charset="0"/>
              <a:ea typeface="Rubik One"/>
              <a:cs typeface="Times New Roman" panose="02020603050405020304" pitchFamily="18" charset="0"/>
              <a:sym typeface="Rubik One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063520"/>
              </p:ext>
            </p:extLst>
          </p:nvPr>
        </p:nvGraphicFramePr>
        <p:xfrm>
          <a:off x="1673104" y="2733398"/>
          <a:ext cx="13563600" cy="5486400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81542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9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770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PHIẾU TÌM Ý: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  <a:tab pos="571500" algn="l"/>
                        </a:tabLst>
                      </a:pPr>
                      <a:r>
                        <a:rPr lang="vi-VN" sz="3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Suy nghĩ của em về vấn đề một số học sinh ngại đọc sách và cách khắc phục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D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38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vi-VN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 đề ngại đọc sách của học sinh được thể hiện như thế nào?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………………………………………..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8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những nguyên nhân nào khiến cho học sinh ngại đọc sách?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……………………………………....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38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 hại của việc ngại đọc sách là gì?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8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 thế nào để giải quyết được vấn đề ngại đọc sách của học sinh?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………………………………………..</a:t>
                      </a:r>
                      <a:endParaRPr lang="en-GB" sz="3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7635569" y="1591946"/>
            <a:ext cx="19351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ý</a:t>
            </a:r>
            <a:endParaRPr lang="en-GB" sz="5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4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 rot="-2573841" flipH="1">
            <a:off x="-539889" y="684848"/>
            <a:ext cx="3396816" cy="1133687"/>
          </a:xfrm>
          <a:custGeom>
            <a:avLst/>
            <a:gdLst/>
            <a:ahLst/>
            <a:cxnLst/>
            <a:rect l="l" t="t" r="r" b="b"/>
            <a:pathLst>
              <a:path w="3396816" h="1133687">
                <a:moveTo>
                  <a:pt x="3396816" y="0"/>
                </a:moveTo>
                <a:lnTo>
                  <a:pt x="0" y="0"/>
                </a:lnTo>
                <a:lnTo>
                  <a:pt x="0" y="1133688"/>
                </a:lnTo>
                <a:lnTo>
                  <a:pt x="3396816" y="1133688"/>
                </a:lnTo>
                <a:lnTo>
                  <a:pt x="33968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8"/>
          <p:cNvSpPr txBox="1"/>
          <p:nvPr/>
        </p:nvSpPr>
        <p:spPr>
          <a:xfrm>
            <a:off x="2078464" y="3279378"/>
            <a:ext cx="14131072" cy="721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vi-VN" sz="8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Mở bài</a:t>
            </a:r>
            <a:endParaRPr lang="en-US" sz="8000">
              <a:solidFill>
                <a:srgbClr val="C3714B"/>
              </a:solidFill>
              <a:latin typeface="Times New Roman" panose="02020603050405020304" pitchFamily="18" charset="0"/>
              <a:ea typeface="Montserrat Classic Bold"/>
              <a:cs typeface="Times New Roman" panose="02020603050405020304" pitchFamily="18" charset="0"/>
              <a:sym typeface="Montserrat Classic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07404" y="857250"/>
            <a:ext cx="8473192" cy="158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vi-VN" sz="9600" b="1">
                <a:latin typeface="Times New Roman" panose="02020603050405020304" pitchFamily="18" charset="0"/>
                <a:cs typeface="Times New Roman" panose="02020603050405020304" pitchFamily="18" charset="0"/>
              </a:rPr>
              <a:t>Lập dàn ý</a:t>
            </a:r>
            <a:endParaRPr lang="en-US" sz="9200">
              <a:solidFill>
                <a:srgbClr val="AD5545"/>
              </a:solidFill>
              <a:latin typeface="Times New Roman" panose="02020603050405020304" pitchFamily="18" charset="0"/>
              <a:ea typeface="Rubik One"/>
              <a:cs typeface="Times New Roman" panose="02020603050405020304" pitchFamily="18" charset="0"/>
              <a:sym typeface="Rubik On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4457076"/>
            <a:ext cx="10448539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0"/>
              </a:spcAft>
            </a:pPr>
            <a:r>
              <a:rPr lang="vi-VN" sz="4800" b="1" i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 thiệu vấn đề một số học sinh ngại đọc sách và nêu nhận xét chung</a:t>
            </a:r>
            <a:endParaRPr lang="en-GB" sz="48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90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0" y="-13711"/>
            <a:ext cx="2533011" cy="2387363"/>
          </a:xfrm>
          <a:custGeom>
            <a:avLst/>
            <a:gdLst/>
            <a:ahLst/>
            <a:cxnLst/>
            <a:rect l="l" t="t" r="r" b="b"/>
            <a:pathLst>
              <a:path w="2533011" h="2387363">
                <a:moveTo>
                  <a:pt x="0" y="0"/>
                </a:moveTo>
                <a:lnTo>
                  <a:pt x="2533011" y="0"/>
                </a:lnTo>
                <a:lnTo>
                  <a:pt x="2533011" y="2387363"/>
                </a:lnTo>
                <a:lnTo>
                  <a:pt x="0" y="2387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5599501" y="1790700"/>
            <a:ext cx="6987084" cy="450892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vi-VN" sz="28700" b="1">
                <a:solidFill>
                  <a:srgbClr val="0070C0"/>
                </a:solidFill>
                <a:latin typeface="SVN-Caprica Script" pitchFamily="2" charset="-93"/>
                <a:ea typeface="MS Mincho"/>
              </a:rPr>
              <a:t>Viết</a:t>
            </a:r>
            <a:endParaRPr lang="en-GB" sz="28700">
              <a:latin typeface="SVN-Caprica Script" pitchFamily="2" charset="-93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00" y="1698093"/>
            <a:ext cx="9107899" cy="471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5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4693414" y="1949098"/>
            <a:ext cx="8898194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1386840" algn="l"/>
              </a:tabLst>
            </a:pPr>
            <a:r>
              <a:rPr lang="vi-VN" sz="11500" b="1">
                <a:solidFill>
                  <a:srgbClr val="0070C0"/>
                </a:solidFill>
                <a:latin typeface="SVN-Caprica Script" pitchFamily="2" charset="-93"/>
                <a:ea typeface="Calibri" panose="020F0502020204030204" pitchFamily="34" charset="0"/>
              </a:rPr>
              <a:t>Kiểm tra và chỉnh sửa</a:t>
            </a:r>
            <a:endParaRPr lang="en-GB" sz="11500">
              <a:effectLst/>
              <a:latin typeface="SVN-Caprica Script" pitchFamily="2" charset="-93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654" y="1529805"/>
            <a:ext cx="9768746" cy="497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42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1914" y="-5414066"/>
            <a:ext cx="18389914" cy="14961878"/>
          </a:xfrm>
          <a:custGeom>
            <a:avLst/>
            <a:gdLst/>
            <a:ahLst/>
            <a:cxnLst/>
            <a:rect l="l" t="t" r="r" b="b"/>
            <a:pathLst>
              <a:path w="18389914" h="14961878">
                <a:moveTo>
                  <a:pt x="0" y="0"/>
                </a:moveTo>
                <a:lnTo>
                  <a:pt x="18389914" y="0"/>
                </a:lnTo>
                <a:lnTo>
                  <a:pt x="18389914" y="14961878"/>
                </a:lnTo>
                <a:lnTo>
                  <a:pt x="0" y="14961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l="-11019" r="-1101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6535400" y="-755846"/>
            <a:ext cx="1066355" cy="1345558"/>
          </a:xfrm>
          <a:custGeom>
            <a:avLst/>
            <a:gdLst/>
            <a:ahLst/>
            <a:cxnLst/>
            <a:rect l="l" t="t" r="r" b="b"/>
            <a:pathLst>
              <a:path w="1066355" h="1345558">
                <a:moveTo>
                  <a:pt x="0" y="0"/>
                </a:moveTo>
                <a:lnTo>
                  <a:pt x="1066355" y="0"/>
                </a:lnTo>
                <a:lnTo>
                  <a:pt x="1066355" y="1345558"/>
                </a:lnTo>
                <a:lnTo>
                  <a:pt x="0" y="13455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947495"/>
              </p:ext>
            </p:extLst>
          </p:nvPr>
        </p:nvGraphicFramePr>
        <p:xfrm>
          <a:off x="444343" y="493052"/>
          <a:ext cx="17297400" cy="8687562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9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8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2873">
                <a:tc grid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Nội dung kiểm tra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873"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Mở bài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 thiệu được được vấn đề cần giải quyết.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 tầm quan trọng của việc giải quyết vấn đề.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873">
                <a:tc rowSpan="4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 bài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 bày cụ thể các biểu hiện của vấn đề cần giải quyết.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Lí giải về những tác hại/ hậu quả của vấn đề cần giải quyết.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 ra</a:t>
                      </a:r>
                      <a:r>
                        <a:rPr lang="vi-VN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và phân tích</a:t>
                      </a:r>
                      <a:r>
                        <a:rPr lang="nl-NL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những nguyên nhân</a:t>
                      </a:r>
                      <a:r>
                        <a:rPr lang="vi-VN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dẫn tới vấn đề 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solidFill>
                            <a:srgbClr val="231F2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được giải pháp để giải quyết vấn đề.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2873"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Kết bài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 định những quan điểm của bản thân về vấn đề.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430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nl-NL" sz="3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Nêu lên suy nghĩ, mong muốn của bản thân liên quan đến vấn đề.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Kĩ năng, trình bày diễn đạt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Sắp xếp các ý triển khai và dẫn chứng hợp lí.</a:t>
                      </a:r>
                      <a:r>
                        <a:rPr lang="nl-NL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Trình bày được ý kiến về vấn đề bằng hệ thống luận điểm chặt chẽ, lí lẽ thuyết phục, bằng chứng tiêu biểu và xác thực.</a:t>
                      </a:r>
                      <a:r>
                        <a:rPr lang="vi-VN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Biết sử dụng thao tác chứng minh và bác bỏ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Bố cục chặt chẽ, trình bày mạch lạc.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8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Đảm bảo chính tả, dùng từ và diễn đạt.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87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 dụng các từ ngữ, câu văn để liên kết các ý.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90170" algn="l"/>
                        </a:tabLst>
                      </a:pPr>
                      <a:r>
                        <a:rPr lang="nl-NL" sz="3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GB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4971" marR="34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93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675</Words>
  <Application>Microsoft Office PowerPoint</Application>
  <PresentationFormat>Custom</PresentationFormat>
  <Paragraphs>87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iCiel Baliho Script</vt:lpstr>
      <vt:lpstr>SVN-Caprica Script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and Blue Illustrative Technology Product Development Presentation</dc:title>
  <cp:lastModifiedBy>Đăng Trịnh Hiếu Đăng</cp:lastModifiedBy>
  <cp:revision>103</cp:revision>
  <dcterms:created xsi:type="dcterms:W3CDTF">2006-08-16T00:00:00Z</dcterms:created>
  <dcterms:modified xsi:type="dcterms:W3CDTF">2026-01-03T15:02:18Z</dcterms:modified>
  <dc:identifier>DAGKjeX-BLo</dc:identifier>
</cp:coreProperties>
</file>