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258" r:id="rId4"/>
    <p:sldId id="270" r:id="rId5"/>
    <p:sldId id="272" r:id="rId6"/>
    <p:sldId id="305" r:id="rId7"/>
    <p:sldId id="306" r:id="rId8"/>
    <p:sldId id="307" r:id="rId9"/>
    <p:sldId id="309" r:id="rId10"/>
    <p:sldId id="310" r:id="rId11"/>
    <p:sldId id="311" r:id="rId12"/>
    <p:sldId id="312" r:id="rId13"/>
    <p:sldId id="313" r:id="rId14"/>
    <p:sldId id="427" r:id="rId15"/>
    <p:sldId id="428" r:id="rId16"/>
    <p:sldId id="429"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F6BE5-24B0-457E-9BEA-60F08095F5D4}" type="datetimeFigureOut">
              <a:rPr lang="en-US" smtClean="0"/>
              <a:t>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A726B-C293-4DB0-A60A-5A5CC4358654}" type="slidenum">
              <a:rPr lang="en-US" smtClean="0"/>
              <a:t>‹#›</a:t>
            </a:fld>
            <a:endParaRPr lang="en-US"/>
          </a:p>
        </p:txBody>
      </p:sp>
    </p:spTree>
    <p:extLst>
      <p:ext uri="{BB962C8B-B14F-4D97-AF65-F5344CB8AC3E}">
        <p14:creationId xmlns:p14="http://schemas.microsoft.com/office/powerpoint/2010/main" val="277456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259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4506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509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84A0-DD8F-4AB8-319E-436FC8E01019}"/>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C9FD3BCB-1AA3-AF67-7DBA-C4AF47E71970}"/>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C0701A80-DB4E-F0E2-A88C-CE82DFD751E1}"/>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1/7/2026</a:t>
            </a:fld>
            <a:endParaRPr lang="en-US"/>
          </a:p>
        </p:txBody>
      </p:sp>
      <p:sp>
        <p:nvSpPr>
          <p:cNvPr id="5" name="Footer Placeholder 4">
            <a:extLst>
              <a:ext uri="{FF2B5EF4-FFF2-40B4-BE49-F238E27FC236}">
                <a16:creationId xmlns:a16="http://schemas.microsoft.com/office/drawing/2014/main" id="{EB3315C3-7609-5C6C-18CA-3B457EBF27F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262C7C-2322-7031-1A3F-9C4E8ACC4042}"/>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490813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4C2E-0099-3C45-5463-C5D87797E22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4ADF690-6BCA-311C-E7A6-B535D494AAA5}"/>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BD20-65AE-3B0F-354D-76382A01B21E}"/>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1/7/2026</a:t>
            </a:fld>
            <a:endParaRPr lang="en-US"/>
          </a:p>
        </p:txBody>
      </p:sp>
      <p:sp>
        <p:nvSpPr>
          <p:cNvPr id="5" name="Footer Placeholder 4">
            <a:extLst>
              <a:ext uri="{FF2B5EF4-FFF2-40B4-BE49-F238E27FC236}">
                <a16:creationId xmlns:a16="http://schemas.microsoft.com/office/drawing/2014/main" id="{457A40BF-3615-C8AD-D5EA-946BDEEB9AE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0EF0D9-C496-2077-C818-C45C0EDE652C}"/>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19037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E7F4-A80F-9B3E-B7CE-2F6FB72318C2}"/>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EA032AA0-5D4B-15F6-92AB-FA26B49D7520}"/>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027C6D-816F-E017-0A5D-326494EBA28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1/7/2026</a:t>
            </a:fld>
            <a:endParaRPr lang="en-US"/>
          </a:p>
        </p:txBody>
      </p:sp>
      <p:sp>
        <p:nvSpPr>
          <p:cNvPr id="5" name="Footer Placeholder 4">
            <a:extLst>
              <a:ext uri="{FF2B5EF4-FFF2-40B4-BE49-F238E27FC236}">
                <a16:creationId xmlns:a16="http://schemas.microsoft.com/office/drawing/2014/main" id="{5D4FDC71-890C-0451-DBC9-722818971E6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8DF984-049B-9A1B-C550-374C07C97EB7}"/>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3636624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7DAA-AE92-0101-8222-DE54736548F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781EE8-5BB8-D086-D425-CD1B4C7B5916}"/>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ADEFF4-DBC7-D428-637C-0A3B4A9AAB06}"/>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C553F-E2A1-C2DF-7759-4959BB2404FD}"/>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1/7/2026</a:t>
            </a:fld>
            <a:endParaRPr lang="en-US"/>
          </a:p>
        </p:txBody>
      </p:sp>
      <p:sp>
        <p:nvSpPr>
          <p:cNvPr id="6" name="Footer Placeholder 5">
            <a:extLst>
              <a:ext uri="{FF2B5EF4-FFF2-40B4-BE49-F238E27FC236}">
                <a16:creationId xmlns:a16="http://schemas.microsoft.com/office/drawing/2014/main" id="{4F851767-FB5A-5EF8-5033-0B56BABB427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F018BF-8510-C7D3-1285-E97C92E4AD16}"/>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131695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A9C8-F6CD-1657-0614-04122E792EB1}"/>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5785B3C-AAB5-7906-509B-81FE707D1C4A}"/>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3C7B9AD-8C3E-49B0-0221-429ACAF0D535}"/>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306EAD-A9E3-9ECA-9FE6-795DB0FC9A36}"/>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52505-EB04-8184-D394-F220C47A3C6A}"/>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EC4574-E0AD-20AB-1E9C-8826873928F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1/7/2026</a:t>
            </a:fld>
            <a:endParaRPr lang="en-US"/>
          </a:p>
        </p:txBody>
      </p:sp>
      <p:sp>
        <p:nvSpPr>
          <p:cNvPr id="8" name="Footer Placeholder 7">
            <a:extLst>
              <a:ext uri="{FF2B5EF4-FFF2-40B4-BE49-F238E27FC236}">
                <a16:creationId xmlns:a16="http://schemas.microsoft.com/office/drawing/2014/main" id="{DD050A28-A5FF-2A28-80AB-6E250EB2118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EF2DB04-1B30-15F4-FCBA-AD33FEEA56A2}"/>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854660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66E5-1705-B0A9-07CD-3DBE17DC5CA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4AC313C-5CF1-8681-D6D6-B01216EE42CF}"/>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1/7/2026</a:t>
            </a:fld>
            <a:endParaRPr lang="en-US"/>
          </a:p>
        </p:txBody>
      </p:sp>
      <p:sp>
        <p:nvSpPr>
          <p:cNvPr id="4" name="Footer Placeholder 3">
            <a:extLst>
              <a:ext uri="{FF2B5EF4-FFF2-40B4-BE49-F238E27FC236}">
                <a16:creationId xmlns:a16="http://schemas.microsoft.com/office/drawing/2014/main" id="{B8663F38-8ABF-82E4-702B-A2D9E0379B5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1002FF-482A-2703-DBB4-077D6501281B}"/>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80426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9A197-F439-95D4-C41F-E4255E4E6790}"/>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1/7/2026</a:t>
            </a:fld>
            <a:endParaRPr lang="en-US"/>
          </a:p>
        </p:txBody>
      </p:sp>
      <p:sp>
        <p:nvSpPr>
          <p:cNvPr id="3" name="Footer Placeholder 2">
            <a:extLst>
              <a:ext uri="{FF2B5EF4-FFF2-40B4-BE49-F238E27FC236}">
                <a16:creationId xmlns:a16="http://schemas.microsoft.com/office/drawing/2014/main" id="{6696E43D-2966-08C3-DE7A-725779F7B5F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0E951DB-0207-E5AB-1801-AFCAB0C54004}"/>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915198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E382-3426-EAAF-9E36-7FCD802F9852}"/>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6A130AA-5290-471E-E153-24438294036D}"/>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F3CFC-7A0B-9699-5FC9-737D90AB63A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FBA9168-0736-AB3D-1059-0FB62BD2854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1/7/2026</a:t>
            </a:fld>
            <a:endParaRPr lang="en-US"/>
          </a:p>
        </p:txBody>
      </p:sp>
      <p:sp>
        <p:nvSpPr>
          <p:cNvPr id="6" name="Footer Placeholder 5">
            <a:extLst>
              <a:ext uri="{FF2B5EF4-FFF2-40B4-BE49-F238E27FC236}">
                <a16:creationId xmlns:a16="http://schemas.microsoft.com/office/drawing/2014/main" id="{BBB20E00-A615-768D-65AC-46A5A24DB2A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F87123A-91CF-8181-E12D-C76AFC8D45C5}"/>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58872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82A0-C5D9-F4A0-F8D7-0765AA532FF2}"/>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DB620EB2-B6F5-DD4C-6F29-710469D96342}"/>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996B6B93-E1F6-96AD-91F4-2965A8CA7ADC}"/>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546C65A-1EA9-DC09-7B4B-E9FC9FF1567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1/7/2026</a:t>
            </a:fld>
            <a:endParaRPr lang="en-US"/>
          </a:p>
        </p:txBody>
      </p:sp>
      <p:sp>
        <p:nvSpPr>
          <p:cNvPr id="6" name="Footer Placeholder 5">
            <a:extLst>
              <a:ext uri="{FF2B5EF4-FFF2-40B4-BE49-F238E27FC236}">
                <a16:creationId xmlns:a16="http://schemas.microsoft.com/office/drawing/2014/main" id="{830E85D9-7FF3-0536-48B6-98BB740B34B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686E0E-97A1-DA39-FE16-12DC7A73BADA}"/>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239738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182F-7724-567E-B861-6B645DE918C5}"/>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0E1C2C-ADF0-916D-B73F-ABE621932236}"/>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5AA8B-3D1C-17F5-B6BE-5F2C72A942AA}"/>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1/7/2026</a:t>
            </a:fld>
            <a:endParaRPr lang="en-US"/>
          </a:p>
        </p:txBody>
      </p:sp>
      <p:sp>
        <p:nvSpPr>
          <p:cNvPr id="5" name="Footer Placeholder 4">
            <a:extLst>
              <a:ext uri="{FF2B5EF4-FFF2-40B4-BE49-F238E27FC236}">
                <a16:creationId xmlns:a16="http://schemas.microsoft.com/office/drawing/2014/main" id="{AD37B9C4-DE2C-04CB-84A6-955308EAFE6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A656DF-AE4F-5351-10D3-517416A3FF59}"/>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555660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49F75B-814B-882C-45B9-D2B32786ACEF}"/>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BF5C6-EC04-3C3C-633E-52D6739CC9E0}"/>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573DF-2015-85CD-4478-D42772941273}"/>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1/7/2026</a:t>
            </a:fld>
            <a:endParaRPr lang="en-US"/>
          </a:p>
        </p:txBody>
      </p:sp>
      <p:sp>
        <p:nvSpPr>
          <p:cNvPr id="5" name="Footer Placeholder 4">
            <a:extLst>
              <a:ext uri="{FF2B5EF4-FFF2-40B4-BE49-F238E27FC236}">
                <a16:creationId xmlns:a16="http://schemas.microsoft.com/office/drawing/2014/main" id="{FFA59F74-0C10-400E-5630-B7F6D3F7AA0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CC4635-A8F2-D6AA-B228-7357C0505438}"/>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85151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07/01/2026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705796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07/01/2026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036284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392B6E-AC57-4EC7-A4ED-45A8F494EAAC}" type="datetimeFigureOut">
              <a:rPr lang="vi-VN" smtClean="0"/>
              <a:t>07/01/2026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936759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392B6E-AC57-4EC7-A4ED-45A8F494EAAC}" type="datetimeFigureOut">
              <a:rPr lang="vi-VN" smtClean="0"/>
              <a:t>07/01/2026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833768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392B6E-AC57-4EC7-A4ED-45A8F494EAAC}" type="datetimeFigureOut">
              <a:rPr lang="vi-VN" smtClean="0"/>
              <a:t>07/01/2026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556856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392B6E-AC57-4EC7-A4ED-45A8F494EAAC}" type="datetimeFigureOut">
              <a:rPr lang="vi-VN" smtClean="0"/>
              <a:t>07/01/2026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889974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2B6E-AC57-4EC7-A4ED-45A8F494EAAC}" type="datetimeFigureOut">
              <a:rPr lang="vi-VN" smtClean="0"/>
              <a:t>07/01/2026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5339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07/01/2026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806630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07/01/2026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4205193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07/01/2026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30326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07/01/2026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57102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1F1F7EBE-C3E2-2070-A9EC-C14DB13A62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19400" y="266700"/>
            <a:ext cx="2685752" cy="2685752"/>
          </a:xfrm>
          <a:prstGeom prst="rect">
            <a:avLst/>
          </a:prstGeom>
        </p:spPr>
      </p:pic>
    </p:spTree>
    <p:extLst>
      <p:ext uri="{BB962C8B-B14F-4D97-AF65-F5344CB8AC3E}">
        <p14:creationId xmlns:p14="http://schemas.microsoft.com/office/powerpoint/2010/main" val="560907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B0392B6E-AC57-4EC7-A4ED-45A8F494EAAC}" type="datetimeFigureOut">
              <a:rPr lang="vi-VN" smtClean="0"/>
              <a:t>07/01/2026</a:t>
            </a:fld>
            <a:endParaRPr lang="vi-VN"/>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FB40588-9AA4-4EE8-A8F0-AB40AAF79670}" type="slidenum">
              <a:rPr lang="vi-VN" smtClean="0"/>
              <a:t>‹#›</a:t>
            </a:fld>
            <a:endParaRPr lang="vi-VN"/>
          </a:p>
        </p:txBody>
      </p:sp>
    </p:spTree>
    <p:extLst>
      <p:ext uri="{BB962C8B-B14F-4D97-AF65-F5344CB8AC3E}">
        <p14:creationId xmlns:p14="http://schemas.microsoft.com/office/powerpoint/2010/main" val="4114615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gif"/><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35.emf"/></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6.svg"/><Relationship Id="rId5" Type="http://schemas.openxmlformats.org/officeDocument/2006/relationships/image" Target="../media/image5.sv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sv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endParaRPr lang="en-US"/>
          </a:p>
        </p:txBody>
      </p:sp>
      <p:sp>
        <p:nvSpPr>
          <p:cNvPr id="3" name="Freeform 3"/>
          <p:cNvSpPr/>
          <p:nvPr/>
        </p:nvSpPr>
        <p:spPr>
          <a:xfrm>
            <a:off x="3251459" y="1347571"/>
            <a:ext cx="11785081" cy="6894272"/>
          </a:xfrm>
          <a:custGeom>
            <a:avLst/>
            <a:gdLst/>
            <a:ahLst/>
            <a:cxnLst/>
            <a:rect l="l" t="t" r="r" b="b"/>
            <a:pathLst>
              <a:path w="11785081" h="6894272">
                <a:moveTo>
                  <a:pt x="0" y="0"/>
                </a:moveTo>
                <a:lnTo>
                  <a:pt x="11785082" y="0"/>
                </a:lnTo>
                <a:lnTo>
                  <a:pt x="11785082" y="6894272"/>
                </a:lnTo>
                <a:lnTo>
                  <a:pt x="0" y="6894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730479" y="4201482"/>
            <a:ext cx="4623400" cy="942018"/>
          </a:xfrm>
          <a:custGeom>
            <a:avLst/>
            <a:gdLst/>
            <a:ahLst/>
            <a:cxnLst/>
            <a:rect l="l" t="t" r="r" b="b"/>
            <a:pathLst>
              <a:path w="4623400" h="942018">
                <a:moveTo>
                  <a:pt x="0" y="0"/>
                </a:moveTo>
                <a:lnTo>
                  <a:pt x="4623401" y="0"/>
                </a:lnTo>
                <a:lnTo>
                  <a:pt x="4623401" y="942018"/>
                </a:lnTo>
                <a:lnTo>
                  <a:pt x="0" y="9420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673691" y="2036362"/>
            <a:ext cx="1489007" cy="2274872"/>
          </a:xfrm>
          <a:custGeom>
            <a:avLst/>
            <a:gdLst/>
            <a:ahLst/>
            <a:cxnLst/>
            <a:rect l="l" t="t" r="r" b="b"/>
            <a:pathLst>
              <a:path w="1489007" h="2274872">
                <a:moveTo>
                  <a:pt x="0" y="0"/>
                </a:moveTo>
                <a:lnTo>
                  <a:pt x="1489007" y="0"/>
                </a:lnTo>
                <a:lnTo>
                  <a:pt x="1489007" y="2274873"/>
                </a:lnTo>
                <a:lnTo>
                  <a:pt x="0" y="2274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3692981" y="4672491"/>
            <a:ext cx="4748557" cy="5738437"/>
          </a:xfrm>
          <a:custGeom>
            <a:avLst/>
            <a:gdLst/>
            <a:ahLst/>
            <a:cxnLst/>
            <a:rect l="l" t="t" r="r" b="b"/>
            <a:pathLst>
              <a:path w="4748557" h="5738437">
                <a:moveTo>
                  <a:pt x="0" y="0"/>
                </a:moveTo>
                <a:lnTo>
                  <a:pt x="4748557" y="0"/>
                </a:lnTo>
                <a:lnTo>
                  <a:pt x="4748557" y="5738437"/>
                </a:lnTo>
                <a:lnTo>
                  <a:pt x="0" y="5738437"/>
                </a:lnTo>
                <a:lnTo>
                  <a:pt x="0" y="0"/>
                </a:lnTo>
                <a:close/>
              </a:path>
            </a:pathLst>
          </a:custGeom>
          <a:blipFill>
            <a:blip r:embed="rId10"/>
            <a:stretch>
              <a:fillRect/>
            </a:stretch>
          </a:blipFill>
        </p:spPr>
        <p:txBody>
          <a:bodyPr/>
          <a:lstStyle/>
          <a:p>
            <a:endParaRPr lang="en-US"/>
          </a:p>
        </p:txBody>
      </p:sp>
      <p:pic>
        <p:nvPicPr>
          <p:cNvPr id="8" name="Picture 8"/>
          <p:cNvPicPr>
            <a:picLocks noChangeAspect="1"/>
          </p:cNvPicPr>
          <p:nvPr/>
        </p:nvPicPr>
        <p:blipFill>
          <a:blip r:embed="rId11"/>
          <a:srcRect/>
          <a:stretch>
            <a:fillRect/>
          </a:stretch>
        </p:blipFill>
        <p:spPr>
          <a:xfrm>
            <a:off x="-199438" y="6056536"/>
            <a:ext cx="5023695" cy="4370614"/>
          </a:xfrm>
          <a:prstGeom prst="rect">
            <a:avLst/>
          </a:prstGeom>
        </p:spPr>
      </p:pic>
      <p:pic>
        <p:nvPicPr>
          <p:cNvPr id="12" name="Picture 11">
            <a:extLst>
              <a:ext uri="{FF2B5EF4-FFF2-40B4-BE49-F238E27FC236}">
                <a16:creationId xmlns:a16="http://schemas.microsoft.com/office/drawing/2014/main" id="{9EC15717-C257-3155-3852-D006EDC9D774}"/>
              </a:ext>
            </a:extLst>
          </p:cNvPr>
          <p:cNvPicPr>
            <a:picLocks noChangeAspect="1"/>
          </p:cNvPicPr>
          <p:nvPr/>
        </p:nvPicPr>
        <p:blipFill>
          <a:blip r:embed="rId12"/>
          <a:stretch>
            <a:fillRect/>
          </a:stretch>
        </p:blipFill>
        <p:spPr>
          <a:xfrm>
            <a:off x="6781800" y="876300"/>
            <a:ext cx="4462659" cy="1298561"/>
          </a:xfrm>
          <a:prstGeom prst="rect">
            <a:avLst/>
          </a:prstGeom>
        </p:spPr>
      </p:pic>
      <p:pic>
        <p:nvPicPr>
          <p:cNvPr id="13" name="Picture 12">
            <a:extLst>
              <a:ext uri="{FF2B5EF4-FFF2-40B4-BE49-F238E27FC236}">
                <a16:creationId xmlns:a16="http://schemas.microsoft.com/office/drawing/2014/main" id="{74E05862-44EA-2BBB-A28C-25430A6D47F4}"/>
              </a:ext>
            </a:extLst>
          </p:cNvPr>
          <p:cNvPicPr>
            <a:picLocks noChangeAspect="1"/>
          </p:cNvPicPr>
          <p:nvPr/>
        </p:nvPicPr>
        <p:blipFill>
          <a:blip r:embed="rId13"/>
          <a:stretch>
            <a:fillRect/>
          </a:stretch>
        </p:blipFill>
        <p:spPr>
          <a:xfrm>
            <a:off x="3352800" y="1943100"/>
            <a:ext cx="11510246" cy="5803895"/>
          </a:xfrm>
          <a:prstGeom prst="rect">
            <a:avLst/>
          </a:prstGeom>
        </p:spPr>
      </p:pic>
      <p:pic>
        <p:nvPicPr>
          <p:cNvPr id="18" name="Picture 17">
            <a:extLst>
              <a:ext uri="{FF2B5EF4-FFF2-40B4-BE49-F238E27FC236}">
                <a16:creationId xmlns:a16="http://schemas.microsoft.com/office/drawing/2014/main" id="{8E078831-16B3-51EB-282D-57AD5FF069C3}"/>
              </a:ext>
            </a:extLst>
          </p:cNvPr>
          <p:cNvPicPr>
            <a:picLocks noChangeAspect="1"/>
          </p:cNvPicPr>
          <p:nvPr/>
        </p:nvPicPr>
        <p:blipFill>
          <a:blip r:embed="rId14"/>
          <a:stretch>
            <a:fillRect/>
          </a:stretch>
        </p:blipFill>
        <p:spPr>
          <a:xfrm>
            <a:off x="1981200" y="723900"/>
            <a:ext cx="2895851" cy="2341067"/>
          </a:xfrm>
          <a:prstGeom prst="rect">
            <a:avLst/>
          </a:prstGeom>
        </p:spPr>
      </p:pic>
      <p:sp>
        <p:nvSpPr>
          <p:cNvPr id="4" name="TextBox 3">
            <a:extLst>
              <a:ext uri="{FF2B5EF4-FFF2-40B4-BE49-F238E27FC236}">
                <a16:creationId xmlns:a16="http://schemas.microsoft.com/office/drawing/2014/main" id="{EC8758C9-0321-6EDA-4785-2F54D18D833E}"/>
              </a:ext>
            </a:extLst>
          </p:cNvPr>
          <p:cNvSpPr txBox="1"/>
          <p:nvPr/>
        </p:nvSpPr>
        <p:spPr>
          <a:xfrm>
            <a:off x="7924800" y="6896100"/>
            <a:ext cx="3048000" cy="1015663"/>
          </a:xfrm>
          <a:prstGeom prst="rect">
            <a:avLst/>
          </a:prstGeom>
          <a:noFill/>
        </p:spPr>
        <p:txBody>
          <a:bodyPr wrap="square" rtlCol="0">
            <a:spAutoFit/>
          </a:bodyPr>
          <a:lstStyle/>
          <a:p>
            <a:r>
              <a:rPr lang="en-US" sz="6000" b="1" dirty="0">
                <a:solidFill>
                  <a:schemeClr val="bg1"/>
                </a:solidFill>
              </a:rPr>
              <a:t>(</a:t>
            </a:r>
            <a:r>
              <a:rPr lang="en-US" sz="6000" b="1" dirty="0" err="1">
                <a:solidFill>
                  <a:schemeClr val="bg1"/>
                </a:solidFill>
              </a:rPr>
              <a:t>Tiết</a:t>
            </a:r>
            <a:r>
              <a:rPr lang="en-US" sz="6000" b="1">
                <a:solidFill>
                  <a:schemeClr val="bg1"/>
                </a:solidFill>
              </a:rPr>
              <a:t> 4)</a:t>
            </a:r>
            <a:endParaRPr lang="en-US" sz="60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5747"/>
        </a:solidFill>
        <a:effectLst/>
      </p:bgPr>
    </p:bg>
    <p:spTree>
      <p:nvGrpSpPr>
        <p:cNvPr id="1" name=""/>
        <p:cNvGrpSpPr/>
        <p:nvPr/>
      </p:nvGrpSpPr>
      <p:grpSpPr>
        <a:xfrm>
          <a:off x="0" y="0"/>
          <a:ext cx="0" cy="0"/>
          <a:chOff x="0" y="0"/>
          <a:chExt cx="0" cy="0"/>
        </a:xfrm>
      </p:grpSpPr>
      <p:sp>
        <p:nvSpPr>
          <p:cNvPr id="2" name="Freeform 2"/>
          <p:cNvSpPr/>
          <p:nvPr/>
        </p:nvSpPr>
        <p:spPr>
          <a:xfrm>
            <a:off x="9737476" y="-173691"/>
            <a:ext cx="8903825" cy="10634382"/>
          </a:xfrm>
          <a:custGeom>
            <a:avLst/>
            <a:gdLst/>
            <a:ahLst/>
            <a:cxnLst/>
            <a:rect l="l" t="t" r="r" b="b"/>
            <a:pathLst>
              <a:path w="8903825" h="10634382">
                <a:moveTo>
                  <a:pt x="0" y="0"/>
                </a:moveTo>
                <a:lnTo>
                  <a:pt x="8903825" y="0"/>
                </a:lnTo>
                <a:lnTo>
                  <a:pt x="8903825"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l="-113330"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id="{63A8484F-405C-9942-3107-05C223D3BA6A}"/>
              </a:ext>
            </a:extLst>
          </p:cNvPr>
          <p:cNvPicPr>
            <a:picLocks noChangeAspect="1"/>
          </p:cNvPicPr>
          <p:nvPr/>
        </p:nvPicPr>
        <p:blipFill>
          <a:blip r:embed="rId4"/>
          <a:stretch>
            <a:fillRect/>
          </a:stretch>
        </p:blipFill>
        <p:spPr>
          <a:xfrm>
            <a:off x="11963400" y="2933700"/>
            <a:ext cx="5413717" cy="10284843"/>
          </a:xfrm>
          <a:prstGeom prst="rect">
            <a:avLst/>
          </a:prstGeom>
        </p:spPr>
      </p:pic>
      <p:pic>
        <p:nvPicPr>
          <p:cNvPr id="4" name="Picture 3" descr="A logo with a black background&#10;&#10;Description automatically generated">
            <a:extLst>
              <a:ext uri="{FF2B5EF4-FFF2-40B4-BE49-F238E27FC236}">
                <a16:creationId xmlns:a16="http://schemas.microsoft.com/office/drawing/2014/main" id="{F361E85A-D5CB-66BB-25F0-2F013358A1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1790700"/>
            <a:ext cx="12326471" cy="9525000"/>
          </a:xfrm>
          <a:prstGeom prst="rect">
            <a:avLst/>
          </a:prstGeom>
        </p:spPr>
      </p:pic>
    </p:spTree>
    <p:extLst>
      <p:ext uri="{BB962C8B-B14F-4D97-AF65-F5344CB8AC3E}">
        <p14:creationId xmlns:p14="http://schemas.microsoft.com/office/powerpoint/2010/main" val="569211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697042" y="123372"/>
              <a:ext cx="9279376" cy="1737535"/>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Đóng vai và xử lí các tình huống trong các cuộc gọi điện thoại dưới đây</a:t>
              </a:r>
              <a:endParaRPr kumimoji="0" lang="en-US" sz="4800" b="1" i="0" u="none" strike="noStrike" kern="1200" cap="none" spc="0" normalizeH="0" baseline="0" noProof="0" dirty="0">
                <a:ln>
                  <a:noFill/>
                </a:ln>
                <a:solidFill>
                  <a:srgbClr val="2E2C2B"/>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8" name="Picture 7">
            <a:extLst>
              <a:ext uri="{FF2B5EF4-FFF2-40B4-BE49-F238E27FC236}">
                <a16:creationId xmlns:a16="http://schemas.microsoft.com/office/drawing/2014/main" id="{EADC79DB-C3F2-984B-27B7-2AABFEC01FF1}"/>
              </a:ext>
            </a:extLst>
          </p:cNvPr>
          <p:cNvPicPr>
            <a:picLocks noChangeAspect="1"/>
          </p:cNvPicPr>
          <p:nvPr/>
        </p:nvPicPr>
        <p:blipFill>
          <a:blip r:embed="rId4"/>
          <a:stretch>
            <a:fillRect/>
          </a:stretch>
        </p:blipFill>
        <p:spPr>
          <a:xfrm>
            <a:off x="685800" y="342900"/>
            <a:ext cx="1105786" cy="1219200"/>
          </a:xfrm>
          <a:prstGeom prst="rect">
            <a:avLst/>
          </a:prstGeom>
        </p:spPr>
      </p:pic>
      <p:grpSp>
        <p:nvGrpSpPr>
          <p:cNvPr id="11" name="Group 10">
            <a:extLst>
              <a:ext uri="{FF2B5EF4-FFF2-40B4-BE49-F238E27FC236}">
                <a16:creationId xmlns:a16="http://schemas.microsoft.com/office/drawing/2014/main" id="{6DD92D39-AF7B-8BAD-25C7-585349B09D82}"/>
              </a:ext>
            </a:extLst>
          </p:cNvPr>
          <p:cNvGrpSpPr/>
          <p:nvPr/>
        </p:nvGrpSpPr>
        <p:grpSpPr>
          <a:xfrm>
            <a:off x="381000" y="2781300"/>
            <a:ext cx="7848600" cy="3124200"/>
            <a:chOff x="381000" y="2781300"/>
            <a:chExt cx="7848600" cy="3124200"/>
          </a:xfrm>
        </p:grpSpPr>
        <p:sp>
          <p:nvSpPr>
            <p:cNvPr id="9" name="Rectangle 8">
              <a:extLst>
                <a:ext uri="{FF2B5EF4-FFF2-40B4-BE49-F238E27FC236}">
                  <a16:creationId xmlns:a16="http://schemas.microsoft.com/office/drawing/2014/main" id="{B259E2DA-79CE-2D20-43A5-BEF4E632D107}"/>
                </a:ext>
              </a:extLst>
            </p:cNvPr>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0" i="0" dirty="0">
                  <a:solidFill>
                    <a:srgbClr val="002060"/>
                  </a:solidFill>
                  <a:effectLst/>
                  <a:latin typeface="Cambria" panose="02040503050406030204" pitchFamily="18" charset="0"/>
                  <a:ea typeface="Cambria" panose="02040503050406030204" pitchFamily="18" charset="0"/>
                </a:rPr>
                <a:t>Khi em ở nhà một mình và có cuộc gọi đến điện thoại cố định từ một người lạ</a:t>
              </a:r>
              <a:endParaRPr lang="en-US" sz="4400" dirty="0">
                <a:solidFill>
                  <a:srgbClr val="002060"/>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7CE8A07A-8049-9721-61E3-B2826401883B}"/>
                </a:ext>
              </a:extLst>
            </p:cNvPr>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grpSp>
      <p:grpSp>
        <p:nvGrpSpPr>
          <p:cNvPr id="12" name="Group 11">
            <a:extLst>
              <a:ext uri="{FF2B5EF4-FFF2-40B4-BE49-F238E27FC236}">
                <a16:creationId xmlns:a16="http://schemas.microsoft.com/office/drawing/2014/main" id="{D05D72D0-F6D7-DF54-8C86-397C19FD2FE5}"/>
              </a:ext>
            </a:extLst>
          </p:cNvPr>
          <p:cNvGrpSpPr/>
          <p:nvPr/>
        </p:nvGrpSpPr>
        <p:grpSpPr>
          <a:xfrm>
            <a:off x="9601200" y="2857500"/>
            <a:ext cx="7848600" cy="3124200"/>
            <a:chOff x="381000" y="2781300"/>
            <a:chExt cx="7848600" cy="3124200"/>
          </a:xfrm>
        </p:grpSpPr>
        <p:sp>
          <p:nvSpPr>
            <p:cNvPr id="13" name="Rectangle 12">
              <a:extLst>
                <a:ext uri="{FF2B5EF4-FFF2-40B4-BE49-F238E27FC236}">
                  <a16:creationId xmlns:a16="http://schemas.microsoft.com/office/drawing/2014/main" id="{B40E0356-B3B8-F5C8-6C7B-9FD784F85E89}"/>
                </a:ext>
              </a:extLst>
            </p:cNvPr>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0" i="0" dirty="0">
                  <a:solidFill>
                    <a:srgbClr val="002060"/>
                  </a:solidFill>
                  <a:effectLst/>
                  <a:latin typeface="Cambria" panose="02040503050406030204" pitchFamily="18" charset="0"/>
                  <a:ea typeface="Cambria" panose="02040503050406030204" pitchFamily="18" charset="0"/>
                </a:rPr>
                <a:t>Khi gọi điện thoại cho một người nhưng người khác nghe máy</a:t>
              </a:r>
              <a:endParaRPr lang="en-US" sz="4800" dirty="0">
                <a:solidFill>
                  <a:srgbClr val="002060"/>
                </a:solidFill>
                <a:latin typeface="Cambria" panose="02040503050406030204" pitchFamily="18" charset="0"/>
                <a:ea typeface="Cambria" panose="02040503050406030204" pitchFamily="18" charset="0"/>
              </a:endParaRPr>
            </a:p>
          </p:txBody>
        </p:sp>
        <p:sp>
          <p:nvSpPr>
            <p:cNvPr id="14" name="Oval 13">
              <a:extLst>
                <a:ext uri="{FF2B5EF4-FFF2-40B4-BE49-F238E27FC236}">
                  <a16:creationId xmlns:a16="http://schemas.microsoft.com/office/drawing/2014/main" id="{77A23117-E8BB-06E9-B5B1-AD485F964AC6}"/>
                </a:ext>
              </a:extLst>
            </p:cNvPr>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grpSp>
      <p:grpSp>
        <p:nvGrpSpPr>
          <p:cNvPr id="15" name="Group 14">
            <a:extLst>
              <a:ext uri="{FF2B5EF4-FFF2-40B4-BE49-F238E27FC236}">
                <a16:creationId xmlns:a16="http://schemas.microsoft.com/office/drawing/2014/main" id="{7B958C94-7598-4807-5451-0F6AB1292568}"/>
              </a:ext>
            </a:extLst>
          </p:cNvPr>
          <p:cNvGrpSpPr/>
          <p:nvPr/>
        </p:nvGrpSpPr>
        <p:grpSpPr>
          <a:xfrm>
            <a:off x="5410200" y="6515100"/>
            <a:ext cx="7848600" cy="3124200"/>
            <a:chOff x="381000" y="2781300"/>
            <a:chExt cx="7848600" cy="3124200"/>
          </a:xfrm>
        </p:grpSpPr>
        <p:sp>
          <p:nvSpPr>
            <p:cNvPr id="16" name="Rectangle 15">
              <a:extLst>
                <a:ext uri="{FF2B5EF4-FFF2-40B4-BE49-F238E27FC236}">
                  <a16:creationId xmlns:a16="http://schemas.microsoft.com/office/drawing/2014/main" id="{ED9F6083-911D-BE81-722F-0679D696F7B2}"/>
                </a:ext>
              </a:extLst>
            </p:cNvPr>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0" i="0" dirty="0">
                  <a:solidFill>
                    <a:srgbClr val="002060"/>
                  </a:solidFill>
                  <a:effectLst/>
                  <a:latin typeface="Cambria" panose="02040503050406030204" pitchFamily="18" charset="0"/>
                  <a:ea typeface="Cambria" panose="02040503050406030204" pitchFamily="18" charset="0"/>
                </a:rPr>
                <a:t>Gọi điện thoại cho bạn để trao đổi về nội dung bài học</a:t>
              </a:r>
              <a:endParaRPr lang="en-US" sz="4400" dirty="0">
                <a:solidFill>
                  <a:srgbClr val="002060"/>
                </a:solidFill>
                <a:latin typeface="Cambria" panose="02040503050406030204" pitchFamily="18" charset="0"/>
                <a:ea typeface="Cambria" panose="02040503050406030204" pitchFamily="18" charset="0"/>
              </a:endParaRPr>
            </a:p>
          </p:txBody>
        </p:sp>
        <p:sp>
          <p:nvSpPr>
            <p:cNvPr id="17" name="Oval 16">
              <a:extLst>
                <a:ext uri="{FF2B5EF4-FFF2-40B4-BE49-F238E27FC236}">
                  <a16:creationId xmlns:a16="http://schemas.microsoft.com/office/drawing/2014/main" id="{D7180B5A-21ED-CC58-A767-1217017519A1}"/>
                </a:ext>
              </a:extLst>
            </p:cNvPr>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grpSp>
    </p:spTree>
    <p:extLst>
      <p:ext uri="{BB962C8B-B14F-4D97-AF65-F5344CB8AC3E}">
        <p14:creationId xmlns:p14="http://schemas.microsoft.com/office/powerpoint/2010/main" val="161197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91" y="0"/>
            <a:ext cx="18333291" cy="10287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4070752" y="3162300"/>
            <a:ext cx="13683848" cy="6400800"/>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sz="3600" dirty="0">
                <a:solidFill>
                  <a:srgbClr val="FF0000"/>
                </a:solidFill>
                <a:latin typeface="Cambria" panose="02040503050406030204" pitchFamily="18" charset="0"/>
                <a:ea typeface="Cambria" panose="02040503050406030204" pitchFamily="18" charset="0"/>
              </a:rPr>
              <a:t>  - Trước tiên, em nên giữ bình tĩnh và không cung cấp thông tin cá nhân quan trọng cho người lạ.</a:t>
            </a:r>
          </a:p>
          <a:p>
            <a:pPr algn="just"/>
            <a:r>
              <a:rPr lang="vi-VN" sz="3600" dirty="0">
                <a:solidFill>
                  <a:srgbClr val="FF0000"/>
                </a:solidFill>
                <a:latin typeface="Cambria" panose="02040503050406030204" pitchFamily="18" charset="0"/>
                <a:ea typeface="Cambria" panose="02040503050406030204" pitchFamily="18" charset="0"/>
              </a:rPr>
              <a:t>  - Em có thể tiếp tục cuộc gọi để xem người lạ muốn nói gì. Tuy nhiên, em nên cẩn thận và không tiết lộ thông tin riêng tư.</a:t>
            </a:r>
          </a:p>
          <a:p>
            <a:pPr algn="just"/>
            <a:r>
              <a:rPr lang="vi-VN" sz="3600" dirty="0">
                <a:solidFill>
                  <a:srgbClr val="FF0000"/>
                </a:solidFill>
                <a:latin typeface="Cambria" panose="02040503050406030204" pitchFamily="18" charset="0"/>
                <a:ea typeface="Cambria" panose="02040503050406030204" pitchFamily="18" charset="0"/>
              </a:rPr>
              <a:t>  - Nếu người lạ có hành vi đáng ngờ, em có thể chấm dứt cuộc gọi và treo máy.</a:t>
            </a:r>
          </a:p>
          <a:p>
            <a:pPr algn="just"/>
            <a:r>
              <a:rPr lang="vi-VN" sz="3600" dirty="0">
                <a:solidFill>
                  <a:srgbClr val="FF0000"/>
                </a:solidFill>
                <a:latin typeface="Cambria" panose="02040503050406030204" pitchFamily="18" charset="0"/>
                <a:ea typeface="Cambria" panose="02040503050406030204" pitchFamily="18" charset="0"/>
              </a:rPr>
              <a:t>  - Đối với trường hợp người lạ gọi quấy rối liên tục, em nên thông báo cho người lớn trong gia đình hoặc cơ quan chức năng để được hỗ trợ và bảo vệ.</a:t>
            </a: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864391" y="5143500"/>
            <a:ext cx="3388298" cy="5009025"/>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864390" y="574678"/>
            <a:ext cx="16513929" cy="2054221"/>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defTabSz="1371600">
              <a:defRPr/>
            </a:pPr>
            <a:r>
              <a:rPr lang="en-US" sz="5400" b="1" dirty="0">
                <a:solidFill>
                  <a:prstClr val="black"/>
                </a:solidFill>
                <a:latin typeface="Calibri" panose="020F0502020204030204"/>
              </a:rPr>
              <a:t>1. </a:t>
            </a:r>
            <a:r>
              <a:rPr lang="vi-VN" sz="5400" b="1" dirty="0">
                <a:solidFill>
                  <a:prstClr val="black"/>
                </a:solidFill>
                <a:latin typeface="Calibri" panose="020F0502020204030204"/>
              </a:rPr>
              <a:t>Khi em ở nhà một mình và có cuộc gọi đến điện thoại cố định từ một người lạ</a:t>
            </a:r>
            <a:r>
              <a:rPr lang="en-US" sz="5400" b="1" dirty="0">
                <a:solidFill>
                  <a:prstClr val="black"/>
                </a:solidFill>
                <a:latin typeface="Calibri" panose="020F0502020204030204"/>
              </a:rPr>
              <a:t>.</a:t>
            </a:r>
            <a:endParaRPr lang="vi-VN" sz="5400" b="1" dirty="0">
              <a:solidFill>
                <a:prstClr val="black"/>
              </a:solidFill>
              <a:latin typeface="Calibri" panose="020F0502020204030204"/>
            </a:endParaRPr>
          </a:p>
        </p:txBody>
      </p:sp>
    </p:spTree>
    <p:extLst>
      <p:ext uri="{BB962C8B-B14F-4D97-AF65-F5344CB8AC3E}">
        <p14:creationId xmlns:p14="http://schemas.microsoft.com/office/powerpoint/2010/main" val="14972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91" y="0"/>
            <a:ext cx="18333291" cy="10287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4070752" y="3162300"/>
            <a:ext cx="13683848" cy="6400800"/>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r>
              <a:rPr lang="vi-VN" sz="4400" dirty="0">
                <a:solidFill>
                  <a:srgbClr val="FF0000"/>
                </a:solidFill>
                <a:latin typeface="Cambria" panose="02040503050406030204" pitchFamily="18" charset="0"/>
                <a:ea typeface="Cambria" panose="02040503050406030204" pitchFamily="18" charset="0"/>
              </a:rPr>
              <a:t> - Khi người khác nghe máy, em nên xác nhận xem em đã gọi đúng số điện thoại hay chưa.</a:t>
            </a:r>
          </a:p>
          <a:p>
            <a:pPr lvl="0" algn="just"/>
            <a:r>
              <a:rPr lang="vi-VN" sz="4400" dirty="0">
                <a:solidFill>
                  <a:srgbClr val="FF0000"/>
                </a:solidFill>
                <a:latin typeface="Cambria" panose="02040503050406030204" pitchFamily="18" charset="0"/>
                <a:ea typeface="Cambria" panose="02040503050406030204" pitchFamily="18" charset="0"/>
              </a:rPr>
              <a:t>  - Nếu em đã gọi đúng số điện thoại, em có thể yêu cầu người đang nghe máy chuyển dòng cuộc gọi đến người em muốn nói chuyện.</a:t>
            </a:r>
          </a:p>
          <a:p>
            <a:pPr lvl="0" algn="just"/>
            <a:r>
              <a:rPr lang="vi-VN" sz="4400" dirty="0">
                <a:solidFill>
                  <a:srgbClr val="FF0000"/>
                </a:solidFill>
                <a:latin typeface="Cambria" panose="02040503050406030204" pitchFamily="18" charset="0"/>
                <a:ea typeface="Cambria" panose="02040503050406030204" pitchFamily="18" charset="0"/>
              </a:rPr>
              <a:t>  - Trong trường hợp người khác không thể chuyển dòng cuộc gọi, em nên xin lỗi vì sự phiền phức và thử gọi lại sau.</a:t>
            </a:r>
            <a:endParaRPr kumimoji="0" lang="vi-VN"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864391" y="5143500"/>
            <a:ext cx="3388298" cy="5009025"/>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864390" y="574678"/>
            <a:ext cx="16513929" cy="2054221"/>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vi-VN" sz="5400" b="1" i="0" u="none" strike="noStrike" kern="1200" cap="none" spc="0" normalizeH="0" baseline="0" noProof="0" dirty="0">
                <a:ln>
                  <a:noFill/>
                </a:ln>
                <a:solidFill>
                  <a:prstClr val="black"/>
                </a:solidFill>
                <a:effectLst/>
                <a:uLnTx/>
                <a:uFillTx/>
                <a:latin typeface="Calibri" panose="020F0502020204030204"/>
                <a:ea typeface="+mn-ea"/>
                <a:cs typeface="+mn-cs"/>
              </a:rPr>
              <a:t>Khi gọi điện thoại cho một người nhưng người khác nghe máy</a:t>
            </a:r>
          </a:p>
        </p:txBody>
      </p:sp>
    </p:spTree>
    <p:extLst>
      <p:ext uri="{BB962C8B-B14F-4D97-AF65-F5344CB8AC3E}">
        <p14:creationId xmlns:p14="http://schemas.microsoft.com/office/powerpoint/2010/main" val="39215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91" y="0"/>
            <a:ext cx="18333291" cy="10287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4070752" y="3162300"/>
            <a:ext cx="13683848" cy="6400800"/>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r>
              <a:rPr lang="vi-VN" sz="4000" dirty="0">
                <a:solidFill>
                  <a:srgbClr val="FF0000"/>
                </a:solidFill>
                <a:latin typeface="Cambria" panose="02040503050406030204" pitchFamily="18" charset="0"/>
                <a:ea typeface="Cambria" panose="02040503050406030204" pitchFamily="18" charset="0"/>
              </a:rPr>
              <a:t> - Gọi điện thoại cho bạn và đợi cho đến khi người bạn nhận máy.</a:t>
            </a:r>
          </a:p>
          <a:p>
            <a:pPr lvl="0" algn="just"/>
            <a:r>
              <a:rPr lang="vi-VN" sz="4000" dirty="0">
                <a:solidFill>
                  <a:srgbClr val="FF0000"/>
                </a:solidFill>
                <a:latin typeface="Cambria" panose="02040503050406030204" pitchFamily="18" charset="0"/>
                <a:ea typeface="Cambria" panose="02040503050406030204" pitchFamily="18" charset="0"/>
              </a:rPr>
              <a:t>  - Sau khi người bạn nhận máy, em có thể chào hỏi và nêu rõ mục đích cuộc gọi của mình.</a:t>
            </a:r>
          </a:p>
          <a:p>
            <a:pPr lvl="0" algn="just"/>
            <a:r>
              <a:rPr lang="vi-VN" sz="4000" dirty="0">
                <a:solidFill>
                  <a:srgbClr val="FF0000"/>
                </a:solidFill>
                <a:latin typeface="Cambria" panose="02040503050406030204" pitchFamily="18" charset="0"/>
                <a:ea typeface="Cambria" panose="02040503050406030204" pitchFamily="18" charset="0"/>
              </a:rPr>
              <a:t>  - Em nên lắng nghe và trao đổi thông tin liên quan đến nội dung bài học một cách rõ ràng và súc tích.</a:t>
            </a:r>
          </a:p>
          <a:p>
            <a:pPr lvl="0" algn="just"/>
            <a:r>
              <a:rPr lang="vi-VN" sz="4000" dirty="0">
                <a:solidFill>
                  <a:srgbClr val="FF0000"/>
                </a:solidFill>
                <a:latin typeface="Cambria" panose="02040503050406030204" pitchFamily="18" charset="0"/>
                <a:ea typeface="Cambria" panose="02040503050406030204" pitchFamily="18" charset="0"/>
              </a:rPr>
              <a:t>  - Nếu có sự hiểu lầm hoặc câu chuyện bị gián đoạn, em nên kiên nhẫn và lịch sự để giải quyết vấn đề.</a:t>
            </a:r>
          </a:p>
          <a:p>
            <a:pPr lvl="0" algn="just"/>
            <a:r>
              <a:rPr lang="vi-VN" sz="4000" dirty="0">
                <a:solidFill>
                  <a:srgbClr val="FF0000"/>
                </a:solidFill>
                <a:latin typeface="Cambria" panose="02040503050406030204" pitchFamily="18" charset="0"/>
                <a:ea typeface="Cambria" panose="02040503050406030204" pitchFamily="18" charset="0"/>
              </a:rPr>
              <a:t>  - Kết thúc cuộc gọi, em có thể cảm ơn bạn đã dành thời gian để trao đổi và chúc bạn một ngày tốt lành.</a:t>
            </a:r>
            <a:endPar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864391" y="5143500"/>
            <a:ext cx="3388298" cy="5009025"/>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864390" y="574678"/>
            <a:ext cx="16513929" cy="2054221"/>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Gọi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điện</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thoại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để</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trao</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đổi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về</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nội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dung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endParaRPr kumimoji="0" lang="vi-VN"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14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endParaRPr lang="en-US"/>
          </a:p>
        </p:txBody>
      </p:sp>
      <p:sp>
        <p:nvSpPr>
          <p:cNvPr id="3" name="Freeform 3"/>
          <p:cNvSpPr/>
          <p:nvPr/>
        </p:nvSpPr>
        <p:spPr>
          <a:xfrm>
            <a:off x="2243447" y="1028700"/>
            <a:ext cx="13495484" cy="7894858"/>
          </a:xfrm>
          <a:custGeom>
            <a:avLst/>
            <a:gdLst/>
            <a:ahLst/>
            <a:cxnLst/>
            <a:rect l="l" t="t" r="r" b="b"/>
            <a:pathLst>
              <a:path w="13495484" h="7894858">
                <a:moveTo>
                  <a:pt x="0" y="0"/>
                </a:moveTo>
                <a:lnTo>
                  <a:pt x="13495483" y="0"/>
                </a:lnTo>
                <a:lnTo>
                  <a:pt x="13495483" y="7894858"/>
                </a:lnTo>
                <a:lnTo>
                  <a:pt x="0" y="7894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730479" y="4201482"/>
            <a:ext cx="4623400" cy="942018"/>
          </a:xfrm>
          <a:custGeom>
            <a:avLst/>
            <a:gdLst/>
            <a:ahLst/>
            <a:cxnLst/>
            <a:rect l="l" t="t" r="r" b="b"/>
            <a:pathLst>
              <a:path w="4623400" h="942018">
                <a:moveTo>
                  <a:pt x="0" y="0"/>
                </a:moveTo>
                <a:lnTo>
                  <a:pt x="4623401" y="0"/>
                </a:lnTo>
                <a:lnTo>
                  <a:pt x="4623401" y="942018"/>
                </a:lnTo>
                <a:lnTo>
                  <a:pt x="0" y="9420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673691" y="2036362"/>
            <a:ext cx="1489007" cy="2274872"/>
          </a:xfrm>
          <a:custGeom>
            <a:avLst/>
            <a:gdLst/>
            <a:ahLst/>
            <a:cxnLst/>
            <a:rect l="l" t="t" r="r" b="b"/>
            <a:pathLst>
              <a:path w="1489007" h="2274872">
                <a:moveTo>
                  <a:pt x="0" y="0"/>
                </a:moveTo>
                <a:lnTo>
                  <a:pt x="1489007" y="0"/>
                </a:lnTo>
                <a:lnTo>
                  <a:pt x="1489007" y="2274873"/>
                </a:lnTo>
                <a:lnTo>
                  <a:pt x="0" y="2274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2743200" y="2933700"/>
            <a:ext cx="11601116" cy="2462213"/>
          </a:xfrm>
          <a:prstGeom prst="rect">
            <a:avLst/>
          </a:prstGeom>
        </p:spPr>
        <p:txBody>
          <a:bodyPr lIns="0" tIns="0" rIns="0" bIns="0" rtlCol="0" anchor="t">
            <a:spAutoFit/>
          </a:bodyPr>
          <a:lstStyle/>
          <a:p>
            <a:pPr algn="ctr"/>
            <a:r>
              <a:rPr lang="en-US" sz="8000" b="1" spc="-127" dirty="0">
                <a:solidFill>
                  <a:srgbClr val="FEF0DA"/>
                </a:solidFill>
                <a:latin typeface="Asap Bold"/>
                <a:ea typeface="Asap Bold"/>
                <a:cs typeface="Asap Bold"/>
                <a:sym typeface="Asap Bold"/>
              </a:rPr>
              <a:t>a) SỬ DỤNG ĐIỆN THOẠI AN TOÀN, TIẾT KIỆM</a:t>
            </a:r>
          </a:p>
        </p:txBody>
      </p:sp>
      <p:sp>
        <p:nvSpPr>
          <p:cNvPr id="4" name="Freeform 4">
            <a:extLst>
              <a:ext uri="{FF2B5EF4-FFF2-40B4-BE49-F238E27FC236}">
                <a16:creationId xmlns:a16="http://schemas.microsoft.com/office/drawing/2014/main" id="{86588C11-E62A-2C4A-D9DD-311A481C0638}"/>
              </a:ext>
            </a:extLst>
          </p:cNvPr>
          <p:cNvSpPr/>
          <p:nvPr/>
        </p:nvSpPr>
        <p:spPr>
          <a:xfrm flipH="1">
            <a:off x="13639800" y="5219700"/>
            <a:ext cx="4787551" cy="5347421"/>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endParaRPr lang="en-US"/>
          </a:p>
        </p:txBody>
      </p:sp>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endParaRPr lang="en-US"/>
              </a:p>
            </p:txBody>
          </p:sp>
        </p:grpSp>
        <p:sp>
          <p:nvSpPr>
            <p:cNvPr id="6" name="TextBox 6"/>
            <p:cNvSpPr txBox="1"/>
            <p:nvPr/>
          </p:nvSpPr>
          <p:spPr>
            <a:xfrm>
              <a:off x="697042" y="123372"/>
              <a:ext cx="9279376" cy="1415769"/>
            </a:xfrm>
            <a:prstGeom prst="rect">
              <a:avLst/>
            </a:prstGeom>
          </p:spPr>
          <p:txBody>
            <a:bodyPr wrap="square" lIns="0" tIns="0" rIns="0" bIns="0" rtlCol="0" anchor="t">
              <a:spAutoFit/>
            </a:bodyPr>
            <a:lstStyle/>
            <a:p>
              <a:pPr algn="ctr"/>
              <a:r>
                <a:rPr lang="en-US" sz="4400" b="1" i="0" dirty="0">
                  <a:solidFill>
                    <a:srgbClr val="333333"/>
                  </a:solidFill>
                  <a:effectLst/>
                  <a:latin typeface="Cambria" panose="02040503050406030204" pitchFamily="18" charset="0"/>
                  <a:ea typeface="Cambria" panose="02040503050406030204" pitchFamily="18" charset="0"/>
                </a:rPr>
                <a:t>Em </a:t>
              </a:r>
              <a:r>
                <a:rPr lang="en-US" sz="4400" b="1" i="0" dirty="0" err="1">
                  <a:solidFill>
                    <a:srgbClr val="333333"/>
                  </a:solidFill>
                  <a:effectLst/>
                  <a:latin typeface="Cambria" panose="02040503050406030204" pitchFamily="18" charset="0"/>
                  <a:ea typeface="Cambria" panose="02040503050406030204" pitchFamily="18" charset="0"/>
                </a:rPr>
                <a:t>hãy</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quan</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sát</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Hình</a:t>
              </a:r>
              <a:r>
                <a:rPr lang="en-US" sz="4400" b="1" i="0" dirty="0">
                  <a:solidFill>
                    <a:srgbClr val="333333"/>
                  </a:solidFill>
                  <a:effectLst/>
                  <a:latin typeface="Cambria" panose="02040503050406030204" pitchFamily="18" charset="0"/>
                  <a:ea typeface="Cambria" panose="02040503050406030204" pitchFamily="18" charset="0"/>
                </a:rPr>
                <a:t> 6 </a:t>
              </a:r>
              <a:r>
                <a:rPr lang="en-US" sz="4400" b="1" i="0" dirty="0" err="1">
                  <a:solidFill>
                    <a:srgbClr val="333333"/>
                  </a:solidFill>
                  <a:effectLst/>
                  <a:latin typeface="Cambria" panose="02040503050406030204" pitchFamily="18" charset="0"/>
                  <a:ea typeface="Cambria" panose="02040503050406030204" pitchFamily="18" charset="0"/>
                </a:rPr>
                <a:t>và</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cho</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biết</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Những</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hình</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ảnh</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nào</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thể</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hiện</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sử</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dụng</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điện</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thoại</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không</a:t>
              </a:r>
              <a:r>
                <a:rPr lang="en-US" sz="4400" b="1" i="0" dirty="0">
                  <a:solidFill>
                    <a:srgbClr val="333333"/>
                  </a:solidFill>
                  <a:effectLst/>
                  <a:latin typeface="Cambria" panose="02040503050406030204" pitchFamily="18" charset="0"/>
                  <a:ea typeface="Cambria" panose="02040503050406030204" pitchFamily="18" charset="0"/>
                </a:rPr>
                <a:t> an </a:t>
              </a:r>
              <a:r>
                <a:rPr lang="en-US" sz="4400" b="1" i="0" dirty="0" err="1">
                  <a:solidFill>
                    <a:srgbClr val="333333"/>
                  </a:solidFill>
                  <a:effectLst/>
                  <a:latin typeface="Cambria" panose="02040503050406030204" pitchFamily="18" charset="0"/>
                  <a:ea typeface="Cambria" panose="02040503050406030204" pitchFamily="18" charset="0"/>
                </a:rPr>
                <a:t>toàn</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và</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không</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tiết</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kiệm</a:t>
              </a:r>
              <a:endParaRPr lang="en-US" sz="4000" b="1" dirty="0">
                <a:solidFill>
                  <a:srgbClr val="2E2C2B"/>
                </a:solidFill>
                <a:latin typeface="Cambria" panose="02040503050406030204" pitchFamily="18" charset="0"/>
                <a:ea typeface="Cambria" panose="02040503050406030204" pitchFamily="18" charset="0"/>
                <a:cs typeface="Cabin Bold"/>
                <a:sym typeface="Cabin Bold"/>
              </a:endParaRPr>
            </a:p>
          </p:txBody>
        </p:sp>
      </p:grpSp>
      <p:pic>
        <p:nvPicPr>
          <p:cNvPr id="24" name="Picture 23">
            <a:extLst>
              <a:ext uri="{FF2B5EF4-FFF2-40B4-BE49-F238E27FC236}">
                <a16:creationId xmlns:a16="http://schemas.microsoft.com/office/drawing/2014/main" id="{EE396C59-ED81-4022-B6CF-16A61836BBF8}"/>
              </a:ext>
            </a:extLst>
          </p:cNvPr>
          <p:cNvPicPr>
            <a:picLocks noChangeAspect="1"/>
          </p:cNvPicPr>
          <p:nvPr/>
        </p:nvPicPr>
        <p:blipFill>
          <a:blip r:embed="rId4"/>
          <a:stretch>
            <a:fillRect/>
          </a:stretch>
        </p:blipFill>
        <p:spPr>
          <a:xfrm>
            <a:off x="3276600" y="2217544"/>
            <a:ext cx="12649200" cy="82271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a:extLst>
              <a:ext uri="{FF2B5EF4-FFF2-40B4-BE49-F238E27FC236}">
                <a16:creationId xmlns:a16="http://schemas.microsoft.com/office/drawing/2014/main" id="{7A1A8BC9-8646-EFC6-A256-692DF1B874FA}"/>
              </a:ext>
            </a:extLst>
          </p:cNvPr>
          <p:cNvPicPr>
            <a:picLocks noChangeAspect="1"/>
          </p:cNvPicPr>
          <p:nvPr/>
        </p:nvPicPr>
        <p:blipFill>
          <a:blip r:embed="rId5"/>
          <a:stretch>
            <a:fillRect/>
          </a:stretch>
        </p:blipFill>
        <p:spPr>
          <a:xfrm>
            <a:off x="685800" y="342900"/>
            <a:ext cx="847725" cy="9810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5F639950-1E66-9C34-4161-9019A9E2AF38}"/>
              </a:ext>
            </a:extLst>
          </p:cNvPr>
          <p:cNvCxnSpPr/>
          <p:nvPr/>
        </p:nvCxnSpPr>
        <p:spPr>
          <a:xfrm>
            <a:off x="9220200" y="342900"/>
            <a:ext cx="0" cy="9144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0D5FC88E-B541-9111-283C-BA00211EA153}"/>
              </a:ext>
            </a:extLst>
          </p:cNvPr>
          <p:cNvSpPr/>
          <p:nvPr/>
        </p:nvSpPr>
        <p:spPr>
          <a:xfrm>
            <a:off x="1143000" y="190500"/>
            <a:ext cx="7162800" cy="1752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err="1">
                <a:solidFill>
                  <a:srgbClr val="FF0000"/>
                </a:solidFill>
                <a:latin typeface="Cambria" panose="02040503050406030204" pitchFamily="18" charset="0"/>
                <a:ea typeface="Cambria" panose="02040503050406030204" pitchFamily="18" charset="0"/>
              </a:rPr>
              <a:t>Sử</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dụng</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điện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thoại</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không</a:t>
            </a:r>
            <a:r>
              <a:rPr lang="en-US" sz="5400" b="1" dirty="0">
                <a:solidFill>
                  <a:srgbClr val="FF0000"/>
                </a:solidFill>
                <a:latin typeface="Cambria" panose="02040503050406030204" pitchFamily="18" charset="0"/>
                <a:ea typeface="Cambria" panose="02040503050406030204" pitchFamily="18" charset="0"/>
              </a:rPr>
              <a:t> an </a:t>
            </a:r>
            <a:r>
              <a:rPr lang="en-US" sz="5400" b="1" dirty="0" err="1">
                <a:solidFill>
                  <a:srgbClr val="FF0000"/>
                </a:solidFill>
                <a:latin typeface="Cambria" panose="02040503050406030204" pitchFamily="18" charset="0"/>
                <a:ea typeface="Cambria" panose="02040503050406030204" pitchFamily="18" charset="0"/>
              </a:rPr>
              <a:t>toàn</a:t>
            </a:r>
            <a:endParaRPr lang="en-US" sz="5400" b="1" dirty="0">
              <a:solidFill>
                <a:srgbClr val="FF000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DAE048FC-46A0-D4C2-3DEB-CAAAB1719AEA}"/>
              </a:ext>
            </a:extLst>
          </p:cNvPr>
          <p:cNvSpPr/>
          <p:nvPr/>
        </p:nvSpPr>
        <p:spPr>
          <a:xfrm>
            <a:off x="10134600" y="266700"/>
            <a:ext cx="7162800" cy="1752600"/>
          </a:xfrm>
          <a:prstGeom prst="roundRect">
            <a:avLst/>
          </a:prstGeom>
          <a:solidFill>
            <a:schemeClr val="accent5">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err="1">
                <a:solidFill>
                  <a:srgbClr val="FF0000"/>
                </a:solidFill>
                <a:latin typeface="Cambria" panose="02040503050406030204" pitchFamily="18" charset="0"/>
                <a:ea typeface="Cambria" panose="02040503050406030204" pitchFamily="18" charset="0"/>
              </a:rPr>
              <a:t>Sử</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dụng</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điện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thoại</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không</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tiết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kiệm</a:t>
            </a:r>
            <a:endParaRPr lang="en-US" sz="5400" b="1" dirty="0">
              <a:solidFill>
                <a:srgbClr val="FF0000"/>
              </a:solidFill>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8519D703-1FBA-9BF7-CF8F-A9AE0EBE25EC}"/>
              </a:ext>
            </a:extLst>
          </p:cNvPr>
          <p:cNvPicPr>
            <a:picLocks noChangeAspect="1"/>
          </p:cNvPicPr>
          <p:nvPr/>
        </p:nvPicPr>
        <p:blipFill>
          <a:blip r:embed="rId4"/>
          <a:stretch>
            <a:fillRect/>
          </a:stretch>
        </p:blipFill>
        <p:spPr>
          <a:xfrm>
            <a:off x="152400" y="2476500"/>
            <a:ext cx="4308764" cy="3657600"/>
          </a:xfrm>
          <a:prstGeom prst="rect">
            <a:avLst/>
          </a:prstGeom>
        </p:spPr>
      </p:pic>
      <p:pic>
        <p:nvPicPr>
          <p:cNvPr id="14" name="Picture 13">
            <a:extLst>
              <a:ext uri="{FF2B5EF4-FFF2-40B4-BE49-F238E27FC236}">
                <a16:creationId xmlns:a16="http://schemas.microsoft.com/office/drawing/2014/main" id="{782FE797-8727-395F-1CE3-E19387661C0C}"/>
              </a:ext>
            </a:extLst>
          </p:cNvPr>
          <p:cNvPicPr>
            <a:picLocks noChangeAspect="1"/>
          </p:cNvPicPr>
          <p:nvPr/>
        </p:nvPicPr>
        <p:blipFill>
          <a:blip r:embed="rId5"/>
          <a:stretch>
            <a:fillRect/>
          </a:stretch>
        </p:blipFill>
        <p:spPr>
          <a:xfrm>
            <a:off x="4876799" y="2552700"/>
            <a:ext cx="3890481" cy="3657600"/>
          </a:xfrm>
          <a:prstGeom prst="rect">
            <a:avLst/>
          </a:prstGeom>
        </p:spPr>
      </p:pic>
      <p:pic>
        <p:nvPicPr>
          <p:cNvPr id="16" name="Picture 15">
            <a:extLst>
              <a:ext uri="{FF2B5EF4-FFF2-40B4-BE49-F238E27FC236}">
                <a16:creationId xmlns:a16="http://schemas.microsoft.com/office/drawing/2014/main" id="{2B14CF7D-471D-0290-0D27-39D2855B5AD5}"/>
              </a:ext>
            </a:extLst>
          </p:cNvPr>
          <p:cNvPicPr>
            <a:picLocks noChangeAspect="1"/>
          </p:cNvPicPr>
          <p:nvPr/>
        </p:nvPicPr>
        <p:blipFill>
          <a:blip r:embed="rId6"/>
          <a:stretch>
            <a:fillRect/>
          </a:stretch>
        </p:blipFill>
        <p:spPr>
          <a:xfrm>
            <a:off x="2819399" y="6515100"/>
            <a:ext cx="4302323" cy="3771900"/>
          </a:xfrm>
          <a:prstGeom prst="rect">
            <a:avLst/>
          </a:prstGeom>
        </p:spPr>
      </p:pic>
      <p:pic>
        <p:nvPicPr>
          <p:cNvPr id="18" name="Picture 17">
            <a:extLst>
              <a:ext uri="{FF2B5EF4-FFF2-40B4-BE49-F238E27FC236}">
                <a16:creationId xmlns:a16="http://schemas.microsoft.com/office/drawing/2014/main" id="{2200822A-5A13-B517-03F4-FED4FADC8DF9}"/>
              </a:ext>
            </a:extLst>
          </p:cNvPr>
          <p:cNvPicPr>
            <a:picLocks noChangeAspect="1"/>
          </p:cNvPicPr>
          <p:nvPr/>
        </p:nvPicPr>
        <p:blipFill>
          <a:blip r:embed="rId7"/>
          <a:stretch>
            <a:fillRect/>
          </a:stretch>
        </p:blipFill>
        <p:spPr>
          <a:xfrm>
            <a:off x="9753600" y="2552700"/>
            <a:ext cx="4222620" cy="3629025"/>
          </a:xfrm>
          <a:prstGeom prst="rect">
            <a:avLst/>
          </a:prstGeom>
        </p:spPr>
      </p:pic>
      <p:pic>
        <p:nvPicPr>
          <p:cNvPr id="22" name="Picture 21">
            <a:extLst>
              <a:ext uri="{FF2B5EF4-FFF2-40B4-BE49-F238E27FC236}">
                <a16:creationId xmlns:a16="http://schemas.microsoft.com/office/drawing/2014/main" id="{15AD0E93-4E52-DB4C-35B5-8E5FAA569628}"/>
              </a:ext>
            </a:extLst>
          </p:cNvPr>
          <p:cNvPicPr>
            <a:picLocks noChangeAspect="1"/>
          </p:cNvPicPr>
          <p:nvPr/>
        </p:nvPicPr>
        <p:blipFill>
          <a:blip r:embed="rId8"/>
          <a:stretch>
            <a:fillRect/>
          </a:stretch>
        </p:blipFill>
        <p:spPr>
          <a:xfrm>
            <a:off x="13106400" y="6515100"/>
            <a:ext cx="4138691" cy="3543300"/>
          </a:xfrm>
          <a:prstGeom prst="rect">
            <a:avLst/>
          </a:prstGeom>
        </p:spPr>
      </p:pic>
    </p:spTree>
    <p:extLst>
      <p:ext uri="{BB962C8B-B14F-4D97-AF65-F5344CB8AC3E}">
        <p14:creationId xmlns:p14="http://schemas.microsoft.com/office/powerpoint/2010/main" val="1445035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2">
            <a:extLst>
              <a:ext uri="{FF2B5EF4-FFF2-40B4-BE49-F238E27FC236}">
                <a16:creationId xmlns:a16="http://schemas.microsoft.com/office/drawing/2014/main" id="{D95E6813-D8FC-AC94-112E-F03046D5190A}"/>
              </a:ext>
            </a:extLst>
          </p:cNvPr>
          <p:cNvSpPr/>
          <p:nvPr/>
        </p:nvSpPr>
        <p:spPr>
          <a:xfrm>
            <a:off x="6172200" y="2857500"/>
            <a:ext cx="5334000" cy="4119733"/>
          </a:xfrm>
          <a:custGeom>
            <a:avLst/>
            <a:gdLst/>
            <a:ahLst/>
            <a:cxnLst/>
            <a:rect l="l" t="t" r="r" b="b"/>
            <a:pathLst>
              <a:path w="3024000" h="2264220">
                <a:moveTo>
                  <a:pt x="0" y="0"/>
                </a:moveTo>
                <a:lnTo>
                  <a:pt x="3024000" y="0"/>
                </a:lnTo>
                <a:lnTo>
                  <a:pt x="3024000" y="2264220"/>
                </a:lnTo>
                <a:lnTo>
                  <a:pt x="0" y="22642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22040166-884A-4404-3DB0-A6F2F87556D0}"/>
              </a:ext>
            </a:extLst>
          </p:cNvPr>
          <p:cNvSpPr txBox="1"/>
          <p:nvPr/>
        </p:nvSpPr>
        <p:spPr>
          <a:xfrm>
            <a:off x="7086600" y="3695700"/>
            <a:ext cx="3429000" cy="1754326"/>
          </a:xfrm>
          <a:prstGeom prst="rect">
            <a:avLst/>
          </a:prstGeom>
          <a:noFill/>
        </p:spPr>
        <p:txBody>
          <a:bodyPr wrap="square" rtlCol="0">
            <a:spAutoFit/>
          </a:bodyPr>
          <a:lstStyle/>
          <a:p>
            <a:pPr algn="ctr"/>
            <a:r>
              <a:rPr lang="en-US" sz="5400" dirty="0" err="1">
                <a:latin typeface="Cambria" panose="02040503050406030204" pitchFamily="18" charset="0"/>
                <a:ea typeface="Cambria" panose="02040503050406030204" pitchFamily="18" charset="0"/>
              </a:rPr>
              <a:t>Sử</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dụng</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điện</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thoại</a:t>
            </a:r>
            <a:endParaRPr lang="en-US" sz="5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A2AD399-1316-9133-05CA-4B14212B8B71}"/>
              </a:ext>
            </a:extLst>
          </p:cNvPr>
          <p:cNvSpPr/>
          <p:nvPr/>
        </p:nvSpPr>
        <p:spPr>
          <a:xfrm>
            <a:off x="0" y="8763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Không</a:t>
            </a:r>
            <a:r>
              <a:rPr lang="en-US" sz="4400" dirty="0">
                <a:solidFill>
                  <a:srgbClr val="002060"/>
                </a:solidFill>
              </a:rPr>
              <a:t> </a:t>
            </a:r>
            <a:r>
              <a:rPr lang="en-US" sz="4400" dirty="0" err="1">
                <a:solidFill>
                  <a:srgbClr val="002060"/>
                </a:solidFill>
              </a:rPr>
              <a:t>sử</a:t>
            </a:r>
            <a:r>
              <a:rPr lang="en-US" sz="4400" dirty="0">
                <a:solidFill>
                  <a:srgbClr val="002060"/>
                </a:solidFill>
              </a:rPr>
              <a:t> </a:t>
            </a:r>
            <a:r>
              <a:rPr lang="en-US" sz="4400" dirty="0" err="1">
                <a:solidFill>
                  <a:srgbClr val="002060"/>
                </a:solidFill>
              </a:rPr>
              <a:t>dụng</a:t>
            </a:r>
            <a:r>
              <a:rPr lang="en-US" sz="4400" dirty="0">
                <a:solidFill>
                  <a:srgbClr val="002060"/>
                </a:solidFill>
              </a:rPr>
              <a:t> </a:t>
            </a:r>
            <a:r>
              <a:rPr lang="en-US" sz="4400" dirty="0" err="1">
                <a:solidFill>
                  <a:srgbClr val="002060"/>
                </a:solidFill>
              </a:rPr>
              <a:t>khi</a:t>
            </a:r>
            <a:r>
              <a:rPr lang="en-US" sz="4400" dirty="0">
                <a:solidFill>
                  <a:srgbClr val="002060"/>
                </a:solidFill>
              </a:rPr>
              <a:t> </a:t>
            </a:r>
            <a:r>
              <a:rPr lang="en-US" sz="4400" dirty="0" err="1">
                <a:solidFill>
                  <a:srgbClr val="002060"/>
                </a:solidFill>
              </a:rPr>
              <a:t>sạc</a:t>
            </a:r>
            <a:r>
              <a:rPr lang="en-US" sz="4400" dirty="0">
                <a:solidFill>
                  <a:srgbClr val="002060"/>
                </a:solidFill>
              </a:rPr>
              <a:t> pin </a:t>
            </a:r>
            <a:r>
              <a:rPr lang="en-US" sz="4400" dirty="0" err="1">
                <a:solidFill>
                  <a:srgbClr val="002060"/>
                </a:solidFill>
              </a:rPr>
              <a:t>và</a:t>
            </a:r>
            <a:r>
              <a:rPr lang="en-US" sz="4400" dirty="0">
                <a:solidFill>
                  <a:srgbClr val="002060"/>
                </a:solidFill>
              </a:rPr>
              <a:t> </a:t>
            </a:r>
            <a:r>
              <a:rPr lang="en-US" sz="4400" dirty="0" err="1">
                <a:solidFill>
                  <a:srgbClr val="002060"/>
                </a:solidFill>
              </a:rPr>
              <a:t>khi</a:t>
            </a:r>
            <a:r>
              <a:rPr lang="en-US" sz="4400" dirty="0">
                <a:solidFill>
                  <a:srgbClr val="002060"/>
                </a:solidFill>
              </a:rPr>
              <a:t> pin </a:t>
            </a:r>
            <a:r>
              <a:rPr lang="en-US" sz="4400" dirty="0" err="1">
                <a:solidFill>
                  <a:srgbClr val="002060"/>
                </a:solidFill>
              </a:rPr>
              <a:t>yếu</a:t>
            </a:r>
            <a:endParaRPr lang="en-US" sz="4400" dirty="0">
              <a:solidFill>
                <a:srgbClr val="002060"/>
              </a:solidFill>
            </a:endParaRPr>
          </a:p>
        </p:txBody>
      </p:sp>
      <p:cxnSp>
        <p:nvCxnSpPr>
          <p:cNvPr id="7" name="Straight Connector 6">
            <a:extLst>
              <a:ext uri="{FF2B5EF4-FFF2-40B4-BE49-F238E27FC236}">
                <a16:creationId xmlns:a16="http://schemas.microsoft.com/office/drawing/2014/main" id="{9F467213-985F-8EBB-DD77-0025E20FBEC9}"/>
              </a:ext>
            </a:extLst>
          </p:cNvPr>
          <p:cNvCxnSpPr>
            <a:cxnSpLocks/>
          </p:cNvCxnSpPr>
          <p:nvPr/>
        </p:nvCxnSpPr>
        <p:spPr>
          <a:xfrm flipH="1" flipV="1">
            <a:off x="5715000" y="1866900"/>
            <a:ext cx="1676400" cy="1752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46409AF5-7381-B941-25BF-6E4837A91AB4}"/>
              </a:ext>
            </a:extLst>
          </p:cNvPr>
          <p:cNvSpPr/>
          <p:nvPr/>
        </p:nvSpPr>
        <p:spPr>
          <a:xfrm>
            <a:off x="12420600" y="952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Không</a:t>
            </a:r>
            <a:r>
              <a:rPr lang="en-US" sz="4400" dirty="0">
                <a:solidFill>
                  <a:srgbClr val="002060"/>
                </a:solidFill>
              </a:rPr>
              <a:t> </a:t>
            </a:r>
            <a:r>
              <a:rPr lang="en-US" sz="4400" dirty="0" err="1">
                <a:solidFill>
                  <a:srgbClr val="002060"/>
                </a:solidFill>
              </a:rPr>
              <a:t>sử</a:t>
            </a:r>
            <a:r>
              <a:rPr lang="en-US" sz="4400" dirty="0">
                <a:solidFill>
                  <a:srgbClr val="002060"/>
                </a:solidFill>
              </a:rPr>
              <a:t> </a:t>
            </a:r>
            <a:r>
              <a:rPr lang="en-US" sz="4400" dirty="0" err="1">
                <a:solidFill>
                  <a:srgbClr val="002060"/>
                </a:solidFill>
              </a:rPr>
              <a:t>dụng</a:t>
            </a:r>
            <a:r>
              <a:rPr lang="en-US" sz="4400" dirty="0">
                <a:solidFill>
                  <a:srgbClr val="002060"/>
                </a:solidFill>
              </a:rPr>
              <a:t> </a:t>
            </a:r>
            <a:r>
              <a:rPr lang="en-US" sz="4400" dirty="0" err="1">
                <a:solidFill>
                  <a:srgbClr val="002060"/>
                </a:solidFill>
              </a:rPr>
              <a:t>khi</a:t>
            </a:r>
            <a:r>
              <a:rPr lang="en-US" sz="4400" dirty="0">
                <a:solidFill>
                  <a:srgbClr val="002060"/>
                </a:solidFill>
              </a:rPr>
              <a:t> </a:t>
            </a:r>
            <a:r>
              <a:rPr lang="en-US" sz="4400" dirty="0" err="1">
                <a:solidFill>
                  <a:srgbClr val="002060"/>
                </a:solidFill>
              </a:rPr>
              <a:t>sạc</a:t>
            </a:r>
            <a:r>
              <a:rPr lang="en-US" sz="4400" dirty="0">
                <a:solidFill>
                  <a:srgbClr val="002060"/>
                </a:solidFill>
              </a:rPr>
              <a:t> pin </a:t>
            </a:r>
            <a:r>
              <a:rPr lang="en-US" sz="4400" dirty="0" err="1">
                <a:solidFill>
                  <a:srgbClr val="002060"/>
                </a:solidFill>
              </a:rPr>
              <a:t>và</a:t>
            </a:r>
            <a:r>
              <a:rPr lang="en-US" sz="4400" dirty="0">
                <a:solidFill>
                  <a:srgbClr val="002060"/>
                </a:solidFill>
              </a:rPr>
              <a:t> </a:t>
            </a:r>
            <a:r>
              <a:rPr lang="en-US" sz="4400" dirty="0" err="1">
                <a:solidFill>
                  <a:srgbClr val="002060"/>
                </a:solidFill>
              </a:rPr>
              <a:t>khi</a:t>
            </a:r>
            <a:r>
              <a:rPr lang="en-US" sz="4400" dirty="0">
                <a:solidFill>
                  <a:srgbClr val="002060"/>
                </a:solidFill>
              </a:rPr>
              <a:t> pin </a:t>
            </a:r>
            <a:r>
              <a:rPr lang="en-US" sz="4400" dirty="0" err="1">
                <a:solidFill>
                  <a:srgbClr val="002060"/>
                </a:solidFill>
              </a:rPr>
              <a:t>yếu</a:t>
            </a:r>
            <a:endParaRPr lang="en-US" sz="4400" dirty="0">
              <a:solidFill>
                <a:srgbClr val="002060"/>
              </a:solidFill>
            </a:endParaRPr>
          </a:p>
        </p:txBody>
      </p:sp>
      <p:cxnSp>
        <p:nvCxnSpPr>
          <p:cNvPr id="15" name="Straight Connector 14">
            <a:extLst>
              <a:ext uri="{FF2B5EF4-FFF2-40B4-BE49-F238E27FC236}">
                <a16:creationId xmlns:a16="http://schemas.microsoft.com/office/drawing/2014/main" id="{A184C68E-9944-0866-7DA4-D7B1B8EAF77F}"/>
              </a:ext>
            </a:extLst>
          </p:cNvPr>
          <p:cNvCxnSpPr>
            <a:cxnSpLocks/>
          </p:cNvCxnSpPr>
          <p:nvPr/>
        </p:nvCxnSpPr>
        <p:spPr>
          <a:xfrm flipV="1">
            <a:off x="10668000" y="1790700"/>
            <a:ext cx="1752600" cy="1447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1E94844C-E49D-EE0C-211E-DAC01102080A}"/>
              </a:ext>
            </a:extLst>
          </p:cNvPr>
          <p:cNvSpPr/>
          <p:nvPr/>
        </p:nvSpPr>
        <p:spPr>
          <a:xfrm>
            <a:off x="457200" y="7532914"/>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Thời</a:t>
            </a:r>
            <a:r>
              <a:rPr lang="en-US" sz="4400" dirty="0">
                <a:solidFill>
                  <a:srgbClr val="002060"/>
                </a:solidFill>
              </a:rPr>
              <a:t> </a:t>
            </a:r>
            <a:r>
              <a:rPr lang="en-US" sz="4400" dirty="0" err="1">
                <a:solidFill>
                  <a:srgbClr val="002060"/>
                </a:solidFill>
              </a:rPr>
              <a:t>gian</a:t>
            </a:r>
            <a:r>
              <a:rPr lang="en-US" sz="4400" dirty="0">
                <a:solidFill>
                  <a:srgbClr val="002060"/>
                </a:solidFill>
              </a:rPr>
              <a:t> </a:t>
            </a:r>
            <a:r>
              <a:rPr lang="en-US" sz="4400" dirty="0" err="1">
                <a:solidFill>
                  <a:srgbClr val="002060"/>
                </a:solidFill>
              </a:rPr>
              <a:t>vừa</a:t>
            </a:r>
            <a:r>
              <a:rPr lang="en-US" sz="4400" dirty="0">
                <a:solidFill>
                  <a:srgbClr val="002060"/>
                </a:solidFill>
              </a:rPr>
              <a:t> </a:t>
            </a:r>
            <a:r>
              <a:rPr lang="en-US" sz="4400" dirty="0" err="1">
                <a:solidFill>
                  <a:srgbClr val="002060"/>
                </a:solidFill>
              </a:rPr>
              <a:t>phải</a:t>
            </a:r>
            <a:endParaRPr lang="en-US" sz="4400" dirty="0">
              <a:solidFill>
                <a:srgbClr val="002060"/>
              </a:solidFill>
            </a:endParaRPr>
          </a:p>
        </p:txBody>
      </p:sp>
      <p:cxnSp>
        <p:nvCxnSpPr>
          <p:cNvPr id="25" name="Straight Connector 24">
            <a:extLst>
              <a:ext uri="{FF2B5EF4-FFF2-40B4-BE49-F238E27FC236}">
                <a16:creationId xmlns:a16="http://schemas.microsoft.com/office/drawing/2014/main" id="{4B8EF3D7-1157-66D3-BDCB-6EB74C2C3D37}"/>
              </a:ext>
            </a:extLst>
          </p:cNvPr>
          <p:cNvCxnSpPr>
            <a:cxnSpLocks/>
          </p:cNvCxnSpPr>
          <p:nvPr/>
        </p:nvCxnSpPr>
        <p:spPr>
          <a:xfrm flipH="1">
            <a:off x="6172200" y="5981700"/>
            <a:ext cx="1447800" cy="254181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9E6D6831-5824-CC51-A553-C875683113C1}"/>
              </a:ext>
            </a:extLst>
          </p:cNvPr>
          <p:cNvSpPr/>
          <p:nvPr/>
        </p:nvSpPr>
        <p:spPr>
          <a:xfrm>
            <a:off x="12573000" y="7810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02060"/>
                </a:solidFill>
              </a:rPr>
              <a:t>Khi </a:t>
            </a:r>
            <a:r>
              <a:rPr lang="en-US" sz="6000" dirty="0" err="1">
                <a:solidFill>
                  <a:srgbClr val="002060"/>
                </a:solidFill>
              </a:rPr>
              <a:t>cần</a:t>
            </a:r>
            <a:r>
              <a:rPr lang="en-US" sz="6000" dirty="0">
                <a:solidFill>
                  <a:srgbClr val="002060"/>
                </a:solidFill>
              </a:rPr>
              <a:t> </a:t>
            </a:r>
            <a:r>
              <a:rPr lang="en-US" sz="6000" dirty="0" err="1">
                <a:solidFill>
                  <a:srgbClr val="002060"/>
                </a:solidFill>
              </a:rPr>
              <a:t>thiết</a:t>
            </a:r>
            <a:endParaRPr lang="en-US" sz="6000" dirty="0">
              <a:solidFill>
                <a:srgbClr val="002060"/>
              </a:solidFill>
            </a:endParaRPr>
          </a:p>
        </p:txBody>
      </p:sp>
      <p:cxnSp>
        <p:nvCxnSpPr>
          <p:cNvPr id="28" name="Straight Connector 27">
            <a:extLst>
              <a:ext uri="{FF2B5EF4-FFF2-40B4-BE49-F238E27FC236}">
                <a16:creationId xmlns:a16="http://schemas.microsoft.com/office/drawing/2014/main" id="{300C1AEB-6344-D19C-AA5F-6ED4CA198F3E}"/>
              </a:ext>
            </a:extLst>
          </p:cNvPr>
          <p:cNvCxnSpPr>
            <a:cxnSpLocks/>
            <a:endCxn id="27" idx="1"/>
          </p:cNvCxnSpPr>
          <p:nvPr/>
        </p:nvCxnSpPr>
        <p:spPr>
          <a:xfrm>
            <a:off x="10210800" y="5676900"/>
            <a:ext cx="2362200" cy="316230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439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4"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243447" y="1028700"/>
            <a:ext cx="13495484" cy="7894858"/>
          </a:xfrm>
          <a:custGeom>
            <a:avLst/>
            <a:gdLst/>
            <a:ahLst/>
            <a:cxnLst/>
            <a:rect l="l" t="t" r="r" b="b"/>
            <a:pathLst>
              <a:path w="13495484" h="7894858">
                <a:moveTo>
                  <a:pt x="0" y="0"/>
                </a:moveTo>
                <a:lnTo>
                  <a:pt x="13495483" y="0"/>
                </a:lnTo>
                <a:lnTo>
                  <a:pt x="13495483" y="7894858"/>
                </a:lnTo>
                <a:lnTo>
                  <a:pt x="0" y="7894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730479" y="4201482"/>
            <a:ext cx="4623400" cy="942018"/>
          </a:xfrm>
          <a:custGeom>
            <a:avLst/>
            <a:gdLst/>
            <a:ahLst/>
            <a:cxnLst/>
            <a:rect l="l" t="t" r="r" b="b"/>
            <a:pathLst>
              <a:path w="4623400" h="942018">
                <a:moveTo>
                  <a:pt x="0" y="0"/>
                </a:moveTo>
                <a:lnTo>
                  <a:pt x="4623401" y="0"/>
                </a:lnTo>
                <a:lnTo>
                  <a:pt x="4623401" y="942018"/>
                </a:lnTo>
                <a:lnTo>
                  <a:pt x="0" y="9420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673691" y="2036362"/>
            <a:ext cx="1489007" cy="2274872"/>
          </a:xfrm>
          <a:custGeom>
            <a:avLst/>
            <a:gdLst/>
            <a:ahLst/>
            <a:cxnLst/>
            <a:rect l="l" t="t" r="r" b="b"/>
            <a:pathLst>
              <a:path w="1489007" h="2274872">
                <a:moveTo>
                  <a:pt x="0" y="0"/>
                </a:moveTo>
                <a:lnTo>
                  <a:pt x="1489007" y="0"/>
                </a:lnTo>
                <a:lnTo>
                  <a:pt x="1489007" y="2274873"/>
                </a:lnTo>
                <a:lnTo>
                  <a:pt x="0" y="2274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2743200" y="2933700"/>
            <a:ext cx="11601116" cy="3693319"/>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127" normalizeH="0" baseline="0" noProof="0" dirty="0">
                <a:ln>
                  <a:noFill/>
                </a:ln>
                <a:solidFill>
                  <a:srgbClr val="FEF0DA"/>
                </a:solidFill>
                <a:effectLst/>
                <a:uLnTx/>
                <a:uFillTx/>
                <a:latin typeface="Asap Bold"/>
                <a:ea typeface="Asap Bold"/>
                <a:cs typeface="Asap Bold"/>
                <a:sym typeface="Asap Bold"/>
              </a:rPr>
              <a:t>b) SỬ</a:t>
            </a:r>
            <a:r>
              <a:rPr kumimoji="0" lang="en-US" sz="8000" b="1" i="0" u="none" strike="noStrike" kern="1200" cap="none" spc="-127" normalizeH="0" noProof="0" dirty="0">
                <a:ln>
                  <a:noFill/>
                </a:ln>
                <a:solidFill>
                  <a:srgbClr val="FEF0DA"/>
                </a:solidFill>
                <a:effectLst/>
                <a:uLnTx/>
                <a:uFillTx/>
                <a:latin typeface="Asap Bold"/>
                <a:ea typeface="Asap Bold"/>
                <a:cs typeface="Asap Bold"/>
                <a:sym typeface="Asap Bold"/>
              </a:rPr>
              <a:t> DỤNG ĐIỆN THOẠI HIỆU QUẢ, PHÙ HỢP VỚI QUY TẮC GIAO TIẾP</a:t>
            </a:r>
            <a:endParaRPr kumimoji="0" lang="en-US" sz="8000" b="1" i="0" u="none" strike="noStrike" kern="1200" cap="none" spc="-127" normalizeH="0" baseline="0" noProof="0" dirty="0">
              <a:ln>
                <a:noFill/>
              </a:ln>
              <a:solidFill>
                <a:srgbClr val="FEF0DA"/>
              </a:solidFill>
              <a:effectLst/>
              <a:uLnTx/>
              <a:uFillTx/>
              <a:latin typeface="Asap Bold"/>
              <a:ea typeface="Asap Bold"/>
              <a:cs typeface="Asap Bold"/>
              <a:sym typeface="Asap Bold"/>
            </a:endParaRPr>
          </a:p>
        </p:txBody>
      </p:sp>
      <p:sp>
        <p:nvSpPr>
          <p:cNvPr id="17" name="Freeform 7">
            <a:extLst>
              <a:ext uri="{FF2B5EF4-FFF2-40B4-BE49-F238E27FC236}">
                <a16:creationId xmlns:a16="http://schemas.microsoft.com/office/drawing/2014/main" id="{FD623A27-F2F4-4EE5-E607-75438130A2B1}"/>
              </a:ext>
            </a:extLst>
          </p:cNvPr>
          <p:cNvSpPr/>
          <p:nvPr/>
        </p:nvSpPr>
        <p:spPr>
          <a:xfrm>
            <a:off x="13512229" y="4838700"/>
            <a:ext cx="4748557" cy="5738437"/>
          </a:xfrm>
          <a:custGeom>
            <a:avLst/>
            <a:gdLst/>
            <a:ahLst/>
            <a:cxnLst/>
            <a:rect l="l" t="t" r="r" b="b"/>
            <a:pathLst>
              <a:path w="4748557" h="5738437">
                <a:moveTo>
                  <a:pt x="0" y="0"/>
                </a:moveTo>
                <a:lnTo>
                  <a:pt x="4748557" y="0"/>
                </a:lnTo>
                <a:lnTo>
                  <a:pt x="4748557" y="5738437"/>
                </a:lnTo>
                <a:lnTo>
                  <a:pt x="0" y="5738437"/>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238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2">
            <a:extLst>
              <a:ext uri="{FF2B5EF4-FFF2-40B4-BE49-F238E27FC236}">
                <a16:creationId xmlns:a16="http://schemas.microsoft.com/office/drawing/2014/main" id="{D95E6813-D8FC-AC94-112E-F03046D5190A}"/>
              </a:ext>
            </a:extLst>
          </p:cNvPr>
          <p:cNvSpPr/>
          <p:nvPr/>
        </p:nvSpPr>
        <p:spPr>
          <a:xfrm>
            <a:off x="6172200" y="2857500"/>
            <a:ext cx="5334000" cy="4119733"/>
          </a:xfrm>
          <a:custGeom>
            <a:avLst/>
            <a:gdLst/>
            <a:ahLst/>
            <a:cxnLst/>
            <a:rect l="l" t="t" r="r" b="b"/>
            <a:pathLst>
              <a:path w="3024000" h="2264220">
                <a:moveTo>
                  <a:pt x="0" y="0"/>
                </a:moveTo>
                <a:lnTo>
                  <a:pt x="3024000" y="0"/>
                </a:lnTo>
                <a:lnTo>
                  <a:pt x="3024000" y="2264220"/>
                </a:lnTo>
                <a:lnTo>
                  <a:pt x="0" y="22642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22040166-884A-4404-3DB0-A6F2F87556D0}"/>
              </a:ext>
            </a:extLst>
          </p:cNvPr>
          <p:cNvSpPr txBox="1"/>
          <p:nvPr/>
        </p:nvSpPr>
        <p:spPr>
          <a:xfrm>
            <a:off x="7086600" y="3695700"/>
            <a:ext cx="3429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Khi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giao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tiếp</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điện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thoại</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8A2AD399-1316-9133-05CA-4B14212B8B71}"/>
              </a:ext>
            </a:extLst>
          </p:cNvPr>
          <p:cNvSpPr/>
          <p:nvPr/>
        </p:nvSpPr>
        <p:spPr>
          <a:xfrm>
            <a:off x="0" y="8763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2060"/>
                </a:solidFill>
                <a:effectLst/>
                <a:uLnTx/>
                <a:uFillTx/>
                <a:latin typeface="Calibri"/>
                <a:ea typeface="+mn-ea"/>
                <a:cs typeface="+mn-cs"/>
              </a:rPr>
              <a:t>Chào</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hỏi</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xưng</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danh</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và</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nêu</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mục</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đích</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cuộc</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gọi</a:t>
            </a:r>
            <a:endParaRPr kumimoji="0" lang="en-US" sz="4400" b="0" i="0" u="none" strike="noStrike" kern="1200" cap="none" spc="0" normalizeH="0" baseline="0" noProof="0" dirty="0">
              <a:ln>
                <a:noFill/>
              </a:ln>
              <a:solidFill>
                <a:srgbClr val="002060"/>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9F467213-985F-8EBB-DD77-0025E20FBEC9}"/>
              </a:ext>
            </a:extLst>
          </p:cNvPr>
          <p:cNvCxnSpPr>
            <a:cxnSpLocks/>
          </p:cNvCxnSpPr>
          <p:nvPr/>
        </p:nvCxnSpPr>
        <p:spPr>
          <a:xfrm flipH="1" flipV="1">
            <a:off x="5715000" y="1866900"/>
            <a:ext cx="1676400" cy="1752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46409AF5-7381-B941-25BF-6E4837A91AB4}"/>
              </a:ext>
            </a:extLst>
          </p:cNvPr>
          <p:cNvSpPr/>
          <p:nvPr/>
        </p:nvSpPr>
        <p:spPr>
          <a:xfrm>
            <a:off x="12420600" y="952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2060"/>
                </a:solidFill>
                <a:effectLst/>
                <a:uLnTx/>
                <a:uFillTx/>
                <a:latin typeface="Calibri"/>
                <a:ea typeface="+mn-ea"/>
                <a:cs typeface="+mn-cs"/>
              </a:rPr>
              <a:t>Giọng</a:t>
            </a:r>
            <a:r>
              <a:rPr kumimoji="0" lang="en-US" sz="5400" b="0" i="0" u="none" strike="noStrike" kern="1200" cap="none" spc="0" normalizeH="0" noProof="0" dirty="0">
                <a:ln>
                  <a:noFill/>
                </a:ln>
                <a:solidFill>
                  <a:srgbClr val="002060"/>
                </a:solidFill>
                <a:effectLst/>
                <a:uLnTx/>
                <a:uFillTx/>
                <a:latin typeface="Calibri"/>
                <a:ea typeface="+mn-ea"/>
                <a:cs typeface="+mn-cs"/>
              </a:rPr>
              <a:t> </a:t>
            </a:r>
            <a:r>
              <a:rPr kumimoji="0" lang="en-US" sz="5400" b="0" i="0" u="none" strike="noStrike" kern="1200" cap="none" spc="0" normalizeH="0" noProof="0" dirty="0" err="1">
                <a:ln>
                  <a:noFill/>
                </a:ln>
                <a:solidFill>
                  <a:srgbClr val="002060"/>
                </a:solidFill>
                <a:effectLst/>
                <a:uLnTx/>
                <a:uFillTx/>
                <a:latin typeface="Calibri"/>
                <a:ea typeface="+mn-ea"/>
                <a:cs typeface="+mn-cs"/>
              </a:rPr>
              <a:t>nói</a:t>
            </a:r>
            <a:r>
              <a:rPr kumimoji="0" lang="en-US" sz="5400" b="0" i="0" u="none" strike="noStrike" kern="1200" cap="none" spc="0" normalizeH="0" noProof="0" dirty="0">
                <a:ln>
                  <a:noFill/>
                </a:ln>
                <a:solidFill>
                  <a:srgbClr val="002060"/>
                </a:solidFill>
                <a:effectLst/>
                <a:uLnTx/>
                <a:uFillTx/>
                <a:latin typeface="Calibri"/>
                <a:ea typeface="+mn-ea"/>
                <a:cs typeface="+mn-cs"/>
              </a:rPr>
              <a:t> </a:t>
            </a:r>
            <a:r>
              <a:rPr kumimoji="0" lang="en-US" sz="5400" b="0" i="0" u="none" strike="noStrike" kern="1200" cap="none" spc="0" normalizeH="0" noProof="0" dirty="0" err="1">
                <a:ln>
                  <a:noFill/>
                </a:ln>
                <a:solidFill>
                  <a:srgbClr val="002060"/>
                </a:solidFill>
                <a:effectLst/>
                <a:uLnTx/>
                <a:uFillTx/>
                <a:latin typeface="Calibri"/>
                <a:ea typeface="+mn-ea"/>
                <a:cs typeface="+mn-cs"/>
              </a:rPr>
              <a:t>từ</a:t>
            </a:r>
            <a:r>
              <a:rPr kumimoji="0" lang="en-US" sz="5400" b="0" i="0" u="none" strike="noStrike" kern="1200" cap="none" spc="0" normalizeH="0" noProof="0" dirty="0">
                <a:ln>
                  <a:noFill/>
                </a:ln>
                <a:solidFill>
                  <a:srgbClr val="002060"/>
                </a:solidFill>
                <a:effectLst/>
                <a:uLnTx/>
                <a:uFillTx/>
                <a:latin typeface="Calibri"/>
                <a:ea typeface="+mn-ea"/>
                <a:cs typeface="+mn-cs"/>
              </a:rPr>
              <a:t> </a:t>
            </a:r>
            <a:r>
              <a:rPr kumimoji="0" lang="en-US" sz="5400" b="0" i="0" u="none" strike="noStrike" kern="1200" cap="none" spc="0" normalizeH="0" noProof="0" dirty="0" err="1">
                <a:ln>
                  <a:noFill/>
                </a:ln>
                <a:solidFill>
                  <a:srgbClr val="002060"/>
                </a:solidFill>
                <a:effectLst/>
                <a:uLnTx/>
                <a:uFillTx/>
                <a:latin typeface="Calibri"/>
                <a:ea typeface="+mn-ea"/>
                <a:cs typeface="+mn-cs"/>
              </a:rPr>
              <a:t>tốn</a:t>
            </a:r>
            <a:r>
              <a:rPr kumimoji="0" lang="en-US" sz="5400" b="0" i="0" u="none" strike="noStrike" kern="1200" cap="none" spc="0" normalizeH="0" noProof="0" dirty="0">
                <a:ln>
                  <a:noFill/>
                </a:ln>
                <a:solidFill>
                  <a:srgbClr val="002060"/>
                </a:solidFill>
                <a:effectLst/>
                <a:uLnTx/>
                <a:uFillTx/>
                <a:latin typeface="Calibri"/>
                <a:ea typeface="+mn-ea"/>
                <a:cs typeface="+mn-cs"/>
              </a:rPr>
              <a:t>, </a:t>
            </a:r>
            <a:r>
              <a:rPr kumimoji="0" lang="en-US" sz="5400" b="0" i="0" u="none" strike="noStrike" kern="1200" cap="none" spc="0" normalizeH="0" noProof="0" dirty="0" err="1">
                <a:ln>
                  <a:noFill/>
                </a:ln>
                <a:solidFill>
                  <a:srgbClr val="002060"/>
                </a:solidFill>
                <a:effectLst/>
                <a:uLnTx/>
                <a:uFillTx/>
                <a:latin typeface="Calibri"/>
                <a:ea typeface="+mn-ea"/>
                <a:cs typeface="+mn-cs"/>
              </a:rPr>
              <a:t>vừa</a:t>
            </a:r>
            <a:r>
              <a:rPr kumimoji="0" lang="en-US" sz="5400" b="0" i="0" u="none" strike="noStrike" kern="1200" cap="none" spc="0" normalizeH="0" noProof="0" dirty="0">
                <a:ln>
                  <a:noFill/>
                </a:ln>
                <a:solidFill>
                  <a:srgbClr val="002060"/>
                </a:solidFill>
                <a:effectLst/>
                <a:uLnTx/>
                <a:uFillTx/>
                <a:latin typeface="Calibri"/>
                <a:ea typeface="+mn-ea"/>
                <a:cs typeface="+mn-cs"/>
              </a:rPr>
              <a:t> </a:t>
            </a:r>
            <a:r>
              <a:rPr kumimoji="0" lang="en-US" sz="5400" b="0" i="0" u="none" strike="noStrike" kern="1200" cap="none" spc="0" normalizeH="0" noProof="0" dirty="0" err="1">
                <a:ln>
                  <a:noFill/>
                </a:ln>
                <a:solidFill>
                  <a:srgbClr val="002060"/>
                </a:solidFill>
                <a:effectLst/>
                <a:uLnTx/>
                <a:uFillTx/>
                <a:latin typeface="Calibri"/>
                <a:ea typeface="+mn-ea"/>
                <a:cs typeface="+mn-cs"/>
              </a:rPr>
              <a:t>phải</a:t>
            </a:r>
            <a:endParaRPr kumimoji="0" lang="en-US" sz="5400" b="0" i="0" u="none" strike="noStrike" kern="1200" cap="none" spc="0" normalizeH="0" baseline="0" noProof="0" dirty="0">
              <a:ln>
                <a:noFill/>
              </a:ln>
              <a:solidFill>
                <a:srgbClr val="002060"/>
              </a:solidFill>
              <a:effectLst/>
              <a:uLnTx/>
              <a:uFillTx/>
              <a:latin typeface="Calibri"/>
              <a:ea typeface="+mn-ea"/>
              <a:cs typeface="+mn-cs"/>
            </a:endParaRPr>
          </a:p>
        </p:txBody>
      </p:sp>
      <p:cxnSp>
        <p:nvCxnSpPr>
          <p:cNvPr id="15" name="Straight Connector 14">
            <a:extLst>
              <a:ext uri="{FF2B5EF4-FFF2-40B4-BE49-F238E27FC236}">
                <a16:creationId xmlns:a16="http://schemas.microsoft.com/office/drawing/2014/main" id="{A184C68E-9944-0866-7DA4-D7B1B8EAF77F}"/>
              </a:ext>
            </a:extLst>
          </p:cNvPr>
          <p:cNvCxnSpPr>
            <a:cxnSpLocks/>
          </p:cNvCxnSpPr>
          <p:nvPr/>
        </p:nvCxnSpPr>
        <p:spPr>
          <a:xfrm flipV="1">
            <a:off x="10668000" y="1790700"/>
            <a:ext cx="1752600" cy="1447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1E94844C-E49D-EE0C-211E-DAC01102080A}"/>
              </a:ext>
            </a:extLst>
          </p:cNvPr>
          <p:cNvSpPr/>
          <p:nvPr/>
        </p:nvSpPr>
        <p:spPr>
          <a:xfrm>
            <a:off x="457200" y="7532914"/>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2060"/>
                </a:solidFill>
                <a:effectLst/>
                <a:uLnTx/>
                <a:uFillTx/>
                <a:latin typeface="Calibri"/>
                <a:ea typeface="+mn-ea"/>
                <a:cs typeface="+mn-cs"/>
              </a:rPr>
              <a:t>Thái</a:t>
            </a:r>
            <a:r>
              <a:rPr kumimoji="0" lang="en-US" sz="4800" b="0" i="0" u="none" strike="noStrike" kern="1200" cap="none" spc="0" normalizeH="0" noProof="0" dirty="0">
                <a:ln>
                  <a:noFill/>
                </a:ln>
                <a:solidFill>
                  <a:srgbClr val="002060"/>
                </a:solidFill>
                <a:effectLst/>
                <a:uLnTx/>
                <a:uFillTx/>
                <a:latin typeface="Calibri"/>
                <a:ea typeface="+mn-ea"/>
                <a:cs typeface="+mn-cs"/>
              </a:rPr>
              <a:t> </a:t>
            </a:r>
            <a:r>
              <a:rPr kumimoji="0" lang="en-US" sz="4800" b="0" i="0" u="none" strike="noStrike" kern="1200" cap="none" spc="0" normalizeH="0" noProof="0" dirty="0" err="1">
                <a:ln>
                  <a:noFill/>
                </a:ln>
                <a:solidFill>
                  <a:srgbClr val="002060"/>
                </a:solidFill>
                <a:effectLst/>
                <a:uLnTx/>
                <a:uFillTx/>
                <a:latin typeface="Calibri"/>
                <a:ea typeface="+mn-ea"/>
                <a:cs typeface="+mn-cs"/>
              </a:rPr>
              <a:t>độ</a:t>
            </a:r>
            <a:r>
              <a:rPr kumimoji="0" lang="en-US" sz="4800" b="0" i="0" u="none" strike="noStrike" kern="1200" cap="none" spc="0" normalizeH="0" noProof="0" dirty="0">
                <a:ln>
                  <a:noFill/>
                </a:ln>
                <a:solidFill>
                  <a:srgbClr val="002060"/>
                </a:solidFill>
                <a:effectLst/>
                <a:uLnTx/>
                <a:uFillTx/>
                <a:latin typeface="Calibri"/>
                <a:ea typeface="+mn-ea"/>
                <a:cs typeface="+mn-cs"/>
              </a:rPr>
              <a:t> </a:t>
            </a:r>
            <a:r>
              <a:rPr kumimoji="0" lang="en-US" sz="4800" b="0" i="0" u="none" strike="noStrike" kern="1200" cap="none" spc="0" normalizeH="0" noProof="0" dirty="0" err="1">
                <a:ln>
                  <a:noFill/>
                </a:ln>
                <a:solidFill>
                  <a:srgbClr val="002060"/>
                </a:solidFill>
                <a:effectLst/>
                <a:uLnTx/>
                <a:uFillTx/>
                <a:latin typeface="Calibri"/>
                <a:ea typeface="+mn-ea"/>
                <a:cs typeface="+mn-cs"/>
              </a:rPr>
              <a:t>thân</a:t>
            </a:r>
            <a:r>
              <a:rPr kumimoji="0" lang="en-US" sz="4800" b="0" i="0" u="none" strike="noStrike" kern="1200" cap="none" spc="0" normalizeH="0" noProof="0" dirty="0">
                <a:ln>
                  <a:noFill/>
                </a:ln>
                <a:solidFill>
                  <a:srgbClr val="002060"/>
                </a:solidFill>
                <a:effectLst/>
                <a:uLnTx/>
                <a:uFillTx/>
                <a:latin typeface="Calibri"/>
                <a:ea typeface="+mn-ea"/>
                <a:cs typeface="+mn-cs"/>
              </a:rPr>
              <a:t> </a:t>
            </a:r>
            <a:r>
              <a:rPr kumimoji="0" lang="en-US" sz="4800" b="0" i="0" u="none" strike="noStrike" kern="1200" cap="none" spc="0" normalizeH="0" noProof="0" dirty="0" err="1">
                <a:ln>
                  <a:noFill/>
                </a:ln>
                <a:solidFill>
                  <a:srgbClr val="002060"/>
                </a:solidFill>
                <a:effectLst/>
                <a:uLnTx/>
                <a:uFillTx/>
                <a:latin typeface="Calibri"/>
                <a:ea typeface="+mn-ea"/>
                <a:cs typeface="+mn-cs"/>
              </a:rPr>
              <a:t>thiện</a:t>
            </a:r>
            <a:r>
              <a:rPr kumimoji="0" lang="en-US" sz="4800" b="0" i="0" u="none" strike="noStrike" kern="1200" cap="none" spc="0" normalizeH="0" noProof="0" dirty="0">
                <a:ln>
                  <a:noFill/>
                </a:ln>
                <a:solidFill>
                  <a:srgbClr val="002060"/>
                </a:solidFill>
                <a:effectLst/>
                <a:uLnTx/>
                <a:uFillTx/>
                <a:latin typeface="Calibri"/>
                <a:ea typeface="+mn-ea"/>
                <a:cs typeface="+mn-cs"/>
              </a:rPr>
              <a:t>, </a:t>
            </a:r>
            <a:r>
              <a:rPr kumimoji="0" lang="en-US" sz="4800" b="0" i="0" u="none" strike="noStrike" kern="1200" cap="none" spc="0" normalizeH="0" noProof="0" dirty="0" err="1">
                <a:ln>
                  <a:noFill/>
                </a:ln>
                <a:solidFill>
                  <a:srgbClr val="002060"/>
                </a:solidFill>
                <a:effectLst/>
                <a:uLnTx/>
                <a:uFillTx/>
                <a:latin typeface="Calibri"/>
                <a:ea typeface="+mn-ea"/>
                <a:cs typeface="+mn-cs"/>
              </a:rPr>
              <a:t>lịch</a:t>
            </a:r>
            <a:r>
              <a:rPr kumimoji="0" lang="en-US" sz="4800" b="0" i="0" u="none" strike="noStrike" kern="1200" cap="none" spc="0" normalizeH="0" noProof="0" dirty="0">
                <a:ln>
                  <a:noFill/>
                </a:ln>
                <a:solidFill>
                  <a:srgbClr val="002060"/>
                </a:solidFill>
                <a:effectLst/>
                <a:uLnTx/>
                <a:uFillTx/>
                <a:latin typeface="Calibri"/>
                <a:ea typeface="+mn-ea"/>
                <a:cs typeface="+mn-cs"/>
              </a:rPr>
              <a:t> </a:t>
            </a:r>
            <a:r>
              <a:rPr kumimoji="0" lang="en-US" sz="4800" b="0" i="0" u="none" strike="noStrike" kern="1200" cap="none" spc="0" normalizeH="0" noProof="0" dirty="0" err="1">
                <a:ln>
                  <a:noFill/>
                </a:ln>
                <a:solidFill>
                  <a:srgbClr val="002060"/>
                </a:solidFill>
                <a:effectLst/>
                <a:uLnTx/>
                <a:uFillTx/>
                <a:latin typeface="Calibri"/>
                <a:ea typeface="+mn-ea"/>
                <a:cs typeface="+mn-cs"/>
              </a:rPr>
              <a:t>sự</a:t>
            </a:r>
            <a:endParaRPr kumimoji="0" lang="en-US" sz="4800" b="0" i="0" u="none" strike="noStrike" kern="1200" cap="none" spc="0" normalizeH="0" baseline="0" noProof="0" dirty="0">
              <a:ln>
                <a:noFill/>
              </a:ln>
              <a:solidFill>
                <a:srgbClr val="002060"/>
              </a:solidFill>
              <a:effectLst/>
              <a:uLnTx/>
              <a:uFillTx/>
              <a:latin typeface="Calibri"/>
              <a:ea typeface="+mn-ea"/>
              <a:cs typeface="+mn-cs"/>
            </a:endParaRPr>
          </a:p>
        </p:txBody>
      </p:sp>
      <p:cxnSp>
        <p:nvCxnSpPr>
          <p:cNvPr id="25" name="Straight Connector 24">
            <a:extLst>
              <a:ext uri="{FF2B5EF4-FFF2-40B4-BE49-F238E27FC236}">
                <a16:creationId xmlns:a16="http://schemas.microsoft.com/office/drawing/2014/main" id="{4B8EF3D7-1157-66D3-BDCB-6EB74C2C3D37}"/>
              </a:ext>
            </a:extLst>
          </p:cNvPr>
          <p:cNvCxnSpPr>
            <a:cxnSpLocks/>
          </p:cNvCxnSpPr>
          <p:nvPr/>
        </p:nvCxnSpPr>
        <p:spPr>
          <a:xfrm flipH="1">
            <a:off x="6172200" y="5981700"/>
            <a:ext cx="1447800" cy="254181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9E6D6831-5824-CC51-A553-C875683113C1}"/>
              </a:ext>
            </a:extLst>
          </p:cNvPr>
          <p:cNvSpPr/>
          <p:nvPr/>
        </p:nvSpPr>
        <p:spPr>
          <a:xfrm>
            <a:off x="12573000" y="7810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002060"/>
                </a:solidFill>
                <a:effectLst/>
                <a:uLnTx/>
                <a:uFillTx/>
                <a:latin typeface="Calibri"/>
                <a:ea typeface="+mn-ea"/>
                <a:cs typeface="+mn-cs"/>
              </a:rPr>
              <a:t>Không</a:t>
            </a:r>
            <a:r>
              <a:rPr kumimoji="0" lang="en-US" sz="6000" b="0" i="0" u="none" strike="noStrike" kern="1200" cap="none" spc="0" normalizeH="0" noProof="0" dirty="0">
                <a:ln>
                  <a:noFill/>
                </a:ln>
                <a:solidFill>
                  <a:srgbClr val="002060"/>
                </a:solidFill>
                <a:effectLst/>
                <a:uLnTx/>
                <a:uFillTx/>
                <a:latin typeface="Calibri"/>
                <a:ea typeface="+mn-ea"/>
                <a:cs typeface="+mn-cs"/>
              </a:rPr>
              <a:t> </a:t>
            </a:r>
            <a:r>
              <a:rPr kumimoji="0" lang="en-US" sz="6000" b="0" i="0" u="none" strike="noStrike" kern="1200" cap="none" spc="0" normalizeH="0" noProof="0" dirty="0" err="1">
                <a:ln>
                  <a:noFill/>
                </a:ln>
                <a:solidFill>
                  <a:srgbClr val="002060"/>
                </a:solidFill>
                <a:effectLst/>
                <a:uLnTx/>
                <a:uFillTx/>
                <a:latin typeface="Calibri"/>
                <a:ea typeface="+mn-ea"/>
                <a:cs typeface="+mn-cs"/>
              </a:rPr>
              <a:t>bất</a:t>
            </a:r>
            <a:r>
              <a:rPr kumimoji="0" lang="en-US" sz="6000" b="0" i="0" u="none" strike="noStrike" kern="1200" cap="none" spc="0" normalizeH="0" noProof="0" dirty="0">
                <a:ln>
                  <a:noFill/>
                </a:ln>
                <a:solidFill>
                  <a:srgbClr val="002060"/>
                </a:solidFill>
                <a:effectLst/>
                <a:uLnTx/>
                <a:uFillTx/>
                <a:latin typeface="Calibri"/>
                <a:ea typeface="+mn-ea"/>
                <a:cs typeface="+mn-cs"/>
              </a:rPr>
              <a:t> </a:t>
            </a:r>
            <a:r>
              <a:rPr kumimoji="0" lang="en-US" sz="6000" b="0" i="0" u="none" strike="noStrike" kern="1200" cap="none" spc="0" normalizeH="0" noProof="0" dirty="0" err="1">
                <a:ln>
                  <a:noFill/>
                </a:ln>
                <a:solidFill>
                  <a:srgbClr val="002060"/>
                </a:solidFill>
                <a:effectLst/>
                <a:uLnTx/>
                <a:uFillTx/>
                <a:latin typeface="Calibri"/>
                <a:ea typeface="+mn-ea"/>
                <a:cs typeface="+mn-cs"/>
              </a:rPr>
              <a:t>ngờ</a:t>
            </a:r>
            <a:r>
              <a:rPr kumimoji="0" lang="en-US" sz="6000" b="0" i="0" u="none" strike="noStrike" kern="1200" cap="none" spc="0" normalizeH="0" noProof="0" dirty="0">
                <a:ln>
                  <a:noFill/>
                </a:ln>
                <a:solidFill>
                  <a:srgbClr val="002060"/>
                </a:solidFill>
                <a:effectLst/>
                <a:uLnTx/>
                <a:uFillTx/>
                <a:latin typeface="Calibri"/>
                <a:ea typeface="+mn-ea"/>
                <a:cs typeface="+mn-cs"/>
              </a:rPr>
              <a:t> </a:t>
            </a:r>
            <a:r>
              <a:rPr kumimoji="0" lang="en-US" sz="6000" b="0" i="0" u="none" strike="noStrike" kern="1200" cap="none" spc="0" normalizeH="0" noProof="0" dirty="0" err="1">
                <a:ln>
                  <a:noFill/>
                </a:ln>
                <a:solidFill>
                  <a:srgbClr val="002060"/>
                </a:solidFill>
                <a:effectLst/>
                <a:uLnTx/>
                <a:uFillTx/>
                <a:latin typeface="Calibri"/>
                <a:ea typeface="+mn-ea"/>
                <a:cs typeface="+mn-cs"/>
              </a:rPr>
              <a:t>kết</a:t>
            </a:r>
            <a:r>
              <a:rPr kumimoji="0" lang="en-US" sz="6000" b="0" i="0" u="none" strike="noStrike" kern="1200" cap="none" spc="0" normalizeH="0" noProof="0" dirty="0">
                <a:ln>
                  <a:noFill/>
                </a:ln>
                <a:solidFill>
                  <a:srgbClr val="002060"/>
                </a:solidFill>
                <a:effectLst/>
                <a:uLnTx/>
                <a:uFillTx/>
                <a:latin typeface="Calibri"/>
                <a:ea typeface="+mn-ea"/>
                <a:cs typeface="+mn-cs"/>
              </a:rPr>
              <a:t> </a:t>
            </a:r>
            <a:r>
              <a:rPr kumimoji="0" lang="en-US" sz="6000" b="0" i="0" u="none" strike="noStrike" kern="1200" cap="none" spc="0" normalizeH="0" noProof="0" dirty="0" err="1">
                <a:ln>
                  <a:noFill/>
                </a:ln>
                <a:solidFill>
                  <a:srgbClr val="002060"/>
                </a:solidFill>
                <a:effectLst/>
                <a:uLnTx/>
                <a:uFillTx/>
                <a:latin typeface="Calibri"/>
                <a:ea typeface="+mn-ea"/>
                <a:cs typeface="+mn-cs"/>
              </a:rPr>
              <a:t>thúc</a:t>
            </a:r>
            <a:r>
              <a:rPr kumimoji="0" lang="en-US" sz="6000" b="0" i="0" u="none" strike="noStrike" kern="1200" cap="none" spc="0" normalizeH="0" noProof="0" dirty="0">
                <a:ln>
                  <a:noFill/>
                </a:ln>
                <a:solidFill>
                  <a:srgbClr val="002060"/>
                </a:solidFill>
                <a:effectLst/>
                <a:uLnTx/>
                <a:uFillTx/>
                <a:latin typeface="Calibri"/>
                <a:ea typeface="+mn-ea"/>
                <a:cs typeface="+mn-cs"/>
              </a:rPr>
              <a:t> </a:t>
            </a:r>
            <a:r>
              <a:rPr kumimoji="0" lang="en-US" sz="6000" b="0" i="0" u="none" strike="noStrike" kern="1200" cap="none" spc="0" normalizeH="0" noProof="0" dirty="0" err="1">
                <a:ln>
                  <a:noFill/>
                </a:ln>
                <a:solidFill>
                  <a:srgbClr val="002060"/>
                </a:solidFill>
                <a:effectLst/>
                <a:uLnTx/>
                <a:uFillTx/>
                <a:latin typeface="Calibri"/>
                <a:ea typeface="+mn-ea"/>
                <a:cs typeface="+mn-cs"/>
              </a:rPr>
              <a:t>cuộc</a:t>
            </a:r>
            <a:r>
              <a:rPr kumimoji="0" lang="en-US" sz="6000" b="0" i="0" u="none" strike="noStrike" kern="1200" cap="none" spc="0" normalizeH="0" noProof="0" dirty="0">
                <a:ln>
                  <a:noFill/>
                </a:ln>
                <a:solidFill>
                  <a:srgbClr val="002060"/>
                </a:solidFill>
                <a:effectLst/>
                <a:uLnTx/>
                <a:uFillTx/>
                <a:latin typeface="Calibri"/>
                <a:ea typeface="+mn-ea"/>
                <a:cs typeface="+mn-cs"/>
              </a:rPr>
              <a:t> </a:t>
            </a:r>
            <a:r>
              <a:rPr kumimoji="0" lang="en-US" sz="6000" b="0" i="0" u="none" strike="noStrike" kern="1200" cap="none" spc="0" normalizeH="0" noProof="0" dirty="0" err="1">
                <a:ln>
                  <a:noFill/>
                </a:ln>
                <a:solidFill>
                  <a:srgbClr val="002060"/>
                </a:solidFill>
                <a:effectLst/>
                <a:uLnTx/>
                <a:uFillTx/>
                <a:latin typeface="Calibri"/>
                <a:ea typeface="+mn-ea"/>
                <a:cs typeface="+mn-cs"/>
              </a:rPr>
              <a:t>gọi</a:t>
            </a:r>
            <a:endParaRPr kumimoji="0" lang="en-US" sz="6000" b="0" i="0" u="none" strike="noStrike" kern="1200" cap="none" spc="0" normalizeH="0" baseline="0" noProof="0" dirty="0">
              <a:ln>
                <a:noFill/>
              </a:ln>
              <a:solidFill>
                <a:srgbClr val="002060"/>
              </a:solidFill>
              <a:effectLst/>
              <a:uLnTx/>
              <a:uFillTx/>
              <a:latin typeface="Calibri"/>
              <a:ea typeface="+mn-ea"/>
              <a:cs typeface="+mn-cs"/>
            </a:endParaRPr>
          </a:p>
        </p:txBody>
      </p:sp>
      <p:cxnSp>
        <p:nvCxnSpPr>
          <p:cNvPr id="28" name="Straight Connector 27">
            <a:extLst>
              <a:ext uri="{FF2B5EF4-FFF2-40B4-BE49-F238E27FC236}">
                <a16:creationId xmlns:a16="http://schemas.microsoft.com/office/drawing/2014/main" id="{300C1AEB-6344-D19C-AA5F-6ED4CA198F3E}"/>
              </a:ext>
            </a:extLst>
          </p:cNvPr>
          <p:cNvCxnSpPr>
            <a:cxnSpLocks/>
            <a:endCxn id="27" idx="1"/>
          </p:cNvCxnSpPr>
          <p:nvPr/>
        </p:nvCxnSpPr>
        <p:spPr>
          <a:xfrm>
            <a:off x="10210800" y="5676900"/>
            <a:ext cx="2362200" cy="316230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069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4"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697042" y="123372"/>
              <a:ext cx="9279376" cy="141576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Hãy chọn cách giao tiếp mà em thấy phù hợp nhất trong các tình huống dưới đây.</a:t>
              </a:r>
              <a:endParaRPr kumimoji="0" lang="en-US" sz="4000" b="1" i="0" u="none" strike="noStrike" kern="1200" cap="none" spc="0" normalizeH="0" baseline="0" noProof="0" dirty="0">
                <a:ln>
                  <a:noFill/>
                </a:ln>
                <a:solidFill>
                  <a:srgbClr val="2E2C2B"/>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26" name="Picture 25">
            <a:extLst>
              <a:ext uri="{FF2B5EF4-FFF2-40B4-BE49-F238E27FC236}">
                <a16:creationId xmlns:a16="http://schemas.microsoft.com/office/drawing/2014/main" id="{7A1A8BC9-8646-EFC6-A256-692DF1B874FA}"/>
              </a:ext>
            </a:extLst>
          </p:cNvPr>
          <p:cNvPicPr>
            <a:picLocks noChangeAspect="1"/>
          </p:cNvPicPr>
          <p:nvPr/>
        </p:nvPicPr>
        <p:blipFill>
          <a:blip r:embed="rId4"/>
          <a:stretch>
            <a:fillRect/>
          </a:stretch>
        </p:blipFill>
        <p:spPr>
          <a:xfrm>
            <a:off x="685800" y="342900"/>
            <a:ext cx="847725" cy="981075"/>
          </a:xfrm>
          <a:prstGeom prst="rect">
            <a:avLst/>
          </a:prstGeom>
        </p:spPr>
      </p:pic>
      <p:sp>
        <p:nvSpPr>
          <p:cNvPr id="7" name="TextBox 6">
            <a:extLst>
              <a:ext uri="{FF2B5EF4-FFF2-40B4-BE49-F238E27FC236}">
                <a16:creationId xmlns:a16="http://schemas.microsoft.com/office/drawing/2014/main" id="{6EC26E57-CB32-D901-241B-37058516338B}"/>
              </a:ext>
            </a:extLst>
          </p:cNvPr>
          <p:cNvSpPr txBox="1"/>
          <p:nvPr/>
        </p:nvSpPr>
        <p:spPr>
          <a:xfrm>
            <a:off x="304800" y="2324100"/>
            <a:ext cx="13335000" cy="707886"/>
          </a:xfrm>
          <a:prstGeom prst="rect">
            <a:avLst/>
          </a:prstGeom>
          <a:noFill/>
        </p:spPr>
        <p:txBody>
          <a:bodyPr wrap="square" rtlCol="0">
            <a:spAutoFit/>
          </a:bodyPr>
          <a:lstStyle/>
          <a:p>
            <a:r>
              <a:rPr lang="en-US" sz="4000" b="1" i="0" dirty="0">
                <a:solidFill>
                  <a:srgbClr val="002060"/>
                </a:solidFill>
                <a:effectLst/>
                <a:latin typeface="Cambria" panose="02040503050406030204" pitchFamily="18" charset="0"/>
                <a:ea typeface="Cambria" panose="02040503050406030204" pitchFamily="18" charset="0"/>
              </a:rPr>
              <a:t>1.  Khi </a:t>
            </a:r>
            <a:r>
              <a:rPr lang="en-US" sz="4000" b="1" i="0" dirty="0" err="1">
                <a:solidFill>
                  <a:srgbClr val="002060"/>
                </a:solidFill>
                <a:effectLst/>
                <a:latin typeface="Cambria" panose="02040503050406030204" pitchFamily="18" charset="0"/>
                <a:ea typeface="Cambria" panose="02040503050406030204" pitchFamily="18" charset="0"/>
              </a:rPr>
              <a:t>bắt</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đầu</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thực</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hiện</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một</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cuộc</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gọi</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điện</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thoại</a:t>
            </a:r>
            <a:endParaRPr lang="en-US" sz="4000" b="1" dirty="0">
              <a:solidFill>
                <a:srgbClr val="002060"/>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A9DAC164-3342-4C67-6E16-2146D86ABB9C}"/>
              </a:ext>
            </a:extLst>
          </p:cNvPr>
          <p:cNvPicPr>
            <a:picLocks noChangeAspect="1"/>
          </p:cNvPicPr>
          <p:nvPr/>
        </p:nvPicPr>
        <p:blipFill>
          <a:blip r:embed="rId5"/>
          <a:stretch>
            <a:fillRect/>
          </a:stretch>
        </p:blipFill>
        <p:spPr>
          <a:xfrm>
            <a:off x="4038600" y="3086100"/>
            <a:ext cx="11861292" cy="689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green tick mark on a black background&#10;&#10;Description automatically generated">
            <a:extLst>
              <a:ext uri="{FF2B5EF4-FFF2-40B4-BE49-F238E27FC236}">
                <a16:creationId xmlns:a16="http://schemas.microsoft.com/office/drawing/2014/main" id="{3B68D903-FCEE-247D-FA7A-76D32D014B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5400" y="3009900"/>
            <a:ext cx="2286000" cy="1935510"/>
          </a:xfrm>
          <a:prstGeom prst="rect">
            <a:avLst/>
          </a:prstGeom>
        </p:spPr>
      </p:pic>
    </p:spTree>
    <p:extLst>
      <p:ext uri="{BB962C8B-B14F-4D97-AF65-F5344CB8AC3E}">
        <p14:creationId xmlns:p14="http://schemas.microsoft.com/office/powerpoint/2010/main" val="1358461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697042" y="123372"/>
              <a:ext cx="9279376" cy="141576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Hãy chọn cách giao tiếp mà em thấy phù hợp nhất trong các tình huống dưới đây.</a:t>
              </a:r>
              <a:endParaRPr kumimoji="0" lang="en-US" sz="4000" b="1" i="0" u="none" strike="noStrike" kern="1200" cap="none" spc="0" normalizeH="0" baseline="0" noProof="0" dirty="0">
                <a:ln>
                  <a:noFill/>
                </a:ln>
                <a:solidFill>
                  <a:srgbClr val="2E2C2B"/>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26" name="Picture 25">
            <a:extLst>
              <a:ext uri="{FF2B5EF4-FFF2-40B4-BE49-F238E27FC236}">
                <a16:creationId xmlns:a16="http://schemas.microsoft.com/office/drawing/2014/main" id="{7A1A8BC9-8646-EFC6-A256-692DF1B874FA}"/>
              </a:ext>
            </a:extLst>
          </p:cNvPr>
          <p:cNvPicPr>
            <a:picLocks noChangeAspect="1"/>
          </p:cNvPicPr>
          <p:nvPr/>
        </p:nvPicPr>
        <p:blipFill>
          <a:blip r:embed="rId4"/>
          <a:stretch>
            <a:fillRect/>
          </a:stretch>
        </p:blipFill>
        <p:spPr>
          <a:xfrm>
            <a:off x="685800" y="342900"/>
            <a:ext cx="847725" cy="981075"/>
          </a:xfrm>
          <a:prstGeom prst="rect">
            <a:avLst/>
          </a:prstGeom>
        </p:spPr>
      </p:pic>
      <p:sp>
        <p:nvSpPr>
          <p:cNvPr id="7" name="TextBox 6">
            <a:extLst>
              <a:ext uri="{FF2B5EF4-FFF2-40B4-BE49-F238E27FC236}">
                <a16:creationId xmlns:a16="http://schemas.microsoft.com/office/drawing/2014/main" id="{6EC26E57-CB32-D901-241B-37058516338B}"/>
              </a:ext>
            </a:extLst>
          </p:cNvPr>
          <p:cNvSpPr txBox="1"/>
          <p:nvPr/>
        </p:nvSpPr>
        <p:spPr>
          <a:xfrm>
            <a:off x="304800" y="2324100"/>
            <a:ext cx="13335000" cy="707886"/>
          </a:xfrm>
          <a:prstGeom prst="rect">
            <a:avLst/>
          </a:prstGeom>
          <a:noFill/>
        </p:spPr>
        <p:txBody>
          <a:bodyPr wrap="square" rtlCol="0">
            <a:spAutoFit/>
          </a:bodyPr>
          <a:lstStyle/>
          <a:p>
            <a:pPr lvl="0"/>
            <a:r>
              <a:rPr lang="en-US" sz="4000" b="1" dirty="0">
                <a:solidFill>
                  <a:srgbClr val="002060"/>
                </a:solidFill>
                <a:latin typeface="Cambria" panose="02040503050406030204" pitchFamily="18" charset="0"/>
                <a:ea typeface="Cambria" panose="02040503050406030204" pitchFamily="18" charset="0"/>
              </a:rPr>
              <a:t>2.    Khi </a:t>
            </a:r>
            <a:r>
              <a:rPr lang="en-US" sz="4000" b="1" dirty="0" err="1">
                <a:solidFill>
                  <a:srgbClr val="002060"/>
                </a:solidFill>
                <a:latin typeface="Cambria" panose="02040503050406030204" pitchFamily="18" charset="0"/>
                <a:ea typeface="Cambria" panose="02040503050406030204" pitchFamily="18" charset="0"/>
              </a:rPr>
              <a:t>trả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lời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thoại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9FD2DEBB-A613-64B1-E264-297DD3E55CA8}"/>
              </a:ext>
            </a:extLst>
          </p:cNvPr>
          <p:cNvPicPr>
            <a:picLocks noChangeAspect="1"/>
          </p:cNvPicPr>
          <p:nvPr/>
        </p:nvPicPr>
        <p:blipFill>
          <a:blip r:embed="rId5"/>
          <a:stretch>
            <a:fillRect/>
          </a:stretch>
        </p:blipFill>
        <p:spPr>
          <a:xfrm>
            <a:off x="4419600" y="3000730"/>
            <a:ext cx="10439400" cy="7318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green tick mark on a black background&#10;&#10;Description automatically generated">
            <a:extLst>
              <a:ext uri="{FF2B5EF4-FFF2-40B4-BE49-F238E27FC236}">
                <a16:creationId xmlns:a16="http://schemas.microsoft.com/office/drawing/2014/main" id="{D22075BF-5A2D-BB67-AC9C-6183D10632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87400" y="5067300"/>
            <a:ext cx="2286000" cy="1935510"/>
          </a:xfrm>
          <a:prstGeom prst="rect">
            <a:avLst/>
          </a:prstGeom>
        </p:spPr>
      </p:pic>
    </p:spTree>
    <p:extLst>
      <p:ext uri="{BB962C8B-B14F-4D97-AF65-F5344CB8AC3E}">
        <p14:creationId xmlns:p14="http://schemas.microsoft.com/office/powerpoint/2010/main" val="909712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632</Words>
  <Application>Microsoft Office PowerPoint</Application>
  <PresentationFormat>Custom</PresentationFormat>
  <Paragraphs>45</Paragraphs>
  <Slides>14</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Asap Bold</vt:lpstr>
      <vt:lpstr>Calibri</vt:lpstr>
      <vt:lpstr>Calibri Light</vt:lpstr>
      <vt:lpstr>Cambria</vt:lpstr>
      <vt:lpstr>Times New Roman</vt:lpstr>
      <vt:lpstr>Office Theme</vt:lpstr>
      <vt:lpstr>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song vu</cp:lastModifiedBy>
  <cp:revision>47</cp:revision>
  <dcterms:created xsi:type="dcterms:W3CDTF">2006-08-16T00:00:00Z</dcterms:created>
  <dcterms:modified xsi:type="dcterms:W3CDTF">2026-01-06T22:37:20Z</dcterms:modified>
  <dc:identifier>DAGGBMTwqNQ</dc:identifier>
</cp:coreProperties>
</file>