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5" r:id="rId2"/>
    <p:sldId id="359" r:id="rId3"/>
    <p:sldId id="334" r:id="rId4"/>
    <p:sldId id="360" r:id="rId5"/>
    <p:sldId id="361" r:id="rId6"/>
    <p:sldId id="363" r:id="rId7"/>
    <p:sldId id="364" r:id="rId8"/>
    <p:sldId id="365" r:id="rId9"/>
    <p:sldId id="366" r:id="rId10"/>
    <p:sldId id="367" r:id="rId11"/>
    <p:sldId id="368" r:id="rId12"/>
    <p:sldId id="369" r:id="rId13"/>
    <p:sldId id="370" r:id="rId14"/>
    <p:sldId id="372" r:id="rId15"/>
    <p:sldId id="373" r:id="rId16"/>
    <p:sldId id="374" r:id="rId17"/>
    <p:sldId id="375" r:id="rId18"/>
    <p:sldId id="377" r:id="rId19"/>
    <p:sldId id="378" r:id="rId20"/>
    <p:sldId id="379" r:id="rId21"/>
    <p:sldId id="380" r:id="rId22"/>
    <p:sldId id="381" r:id="rId23"/>
    <p:sldId id="382" r:id="rId24"/>
    <p:sldId id="383" r:id="rId25"/>
    <p:sldId id="384" r:id="rId26"/>
    <p:sldId id="3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2096-E3D9-3A8C-E29F-8E7D7A2B8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C7C6EA-FA1D-FF6D-2398-2ADF35946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07C455-72DB-5937-BC97-A6B58BED19EA}"/>
              </a:ext>
            </a:extLst>
          </p:cNvPr>
          <p:cNvSpPr>
            <a:spLocks noGrp="1"/>
          </p:cNvSpPr>
          <p:nvPr>
            <p:ph type="dt" sz="half" idx="10"/>
          </p:nvPr>
        </p:nvSpPr>
        <p:spPr/>
        <p:txBody>
          <a:bodyPr/>
          <a:lstStyle/>
          <a:p>
            <a:fld id="{DE501E9F-154F-4A19-9DDE-41BFF7E7DB92}" type="datetimeFigureOut">
              <a:rPr lang="en-US" smtClean="0"/>
              <a:t>3/31/2026</a:t>
            </a:fld>
            <a:endParaRPr lang="en-US"/>
          </a:p>
        </p:txBody>
      </p:sp>
      <p:sp>
        <p:nvSpPr>
          <p:cNvPr id="5" name="Footer Placeholder 4">
            <a:extLst>
              <a:ext uri="{FF2B5EF4-FFF2-40B4-BE49-F238E27FC236}">
                <a16:creationId xmlns:a16="http://schemas.microsoft.com/office/drawing/2014/main" id="{E38D983D-A93B-7DF9-D3EE-EA9D17AC3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6802C-396F-4EC4-5149-A9CBA5E6A585}"/>
              </a:ext>
            </a:extLst>
          </p:cNvPr>
          <p:cNvSpPr>
            <a:spLocks noGrp="1"/>
          </p:cNvSpPr>
          <p:nvPr>
            <p:ph type="sldNum" sz="quarter" idx="12"/>
          </p:nvPr>
        </p:nvSpPr>
        <p:spPr/>
        <p:txBody>
          <a:bodyPr/>
          <a:lstStyle/>
          <a:p>
            <a:fld id="{9DB4DE48-4F1C-438A-BE28-CC79CB0DC8EC}" type="slidenum">
              <a:rPr lang="en-US" smtClean="0"/>
              <a:t>‹#›</a:t>
            </a:fld>
            <a:endParaRPr lang="en-US"/>
          </a:p>
        </p:txBody>
      </p:sp>
    </p:spTree>
    <p:extLst>
      <p:ext uri="{BB962C8B-B14F-4D97-AF65-F5344CB8AC3E}">
        <p14:creationId xmlns:p14="http://schemas.microsoft.com/office/powerpoint/2010/main" val="23281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722E-0883-CDA0-1174-8779B07C5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6AEC2-4C65-683D-38C6-7093250EB8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E6984-6E41-FD11-B2CA-583C4B9F7DC6}"/>
              </a:ext>
            </a:extLst>
          </p:cNvPr>
          <p:cNvSpPr>
            <a:spLocks noGrp="1"/>
          </p:cNvSpPr>
          <p:nvPr>
            <p:ph type="dt" sz="half" idx="10"/>
          </p:nvPr>
        </p:nvSpPr>
        <p:spPr/>
        <p:txBody>
          <a:bodyPr/>
          <a:lstStyle/>
          <a:p>
            <a:fld id="{DE501E9F-154F-4A19-9DDE-41BFF7E7DB92}" type="datetimeFigureOut">
              <a:rPr lang="en-US" smtClean="0"/>
              <a:t>3/31/2026</a:t>
            </a:fld>
            <a:endParaRPr lang="en-US"/>
          </a:p>
        </p:txBody>
      </p:sp>
      <p:sp>
        <p:nvSpPr>
          <p:cNvPr id="5" name="Footer Placeholder 4">
            <a:extLst>
              <a:ext uri="{FF2B5EF4-FFF2-40B4-BE49-F238E27FC236}">
                <a16:creationId xmlns:a16="http://schemas.microsoft.com/office/drawing/2014/main" id="{07DC62E5-B317-A155-AD91-DEE0F354B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54CFC-8FB8-F86B-9E2F-EB8221CFF203}"/>
              </a:ext>
            </a:extLst>
          </p:cNvPr>
          <p:cNvSpPr>
            <a:spLocks noGrp="1"/>
          </p:cNvSpPr>
          <p:nvPr>
            <p:ph type="sldNum" sz="quarter" idx="12"/>
          </p:nvPr>
        </p:nvSpPr>
        <p:spPr/>
        <p:txBody>
          <a:bodyPr/>
          <a:lstStyle/>
          <a:p>
            <a:fld id="{9DB4DE48-4F1C-438A-BE28-CC79CB0DC8EC}" type="slidenum">
              <a:rPr lang="en-US" smtClean="0"/>
              <a:t>‹#›</a:t>
            </a:fld>
            <a:endParaRPr lang="en-US"/>
          </a:p>
        </p:txBody>
      </p:sp>
    </p:spTree>
    <p:extLst>
      <p:ext uri="{BB962C8B-B14F-4D97-AF65-F5344CB8AC3E}">
        <p14:creationId xmlns:p14="http://schemas.microsoft.com/office/powerpoint/2010/main" val="356616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8CD29-024A-CDB3-C6EE-A5D42520F7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F658EA-9A9E-3AFD-5161-1FDD843CA4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9E8B4-8B0D-5F38-8558-3FBC49DECF29}"/>
              </a:ext>
            </a:extLst>
          </p:cNvPr>
          <p:cNvSpPr>
            <a:spLocks noGrp="1"/>
          </p:cNvSpPr>
          <p:nvPr>
            <p:ph type="dt" sz="half" idx="10"/>
          </p:nvPr>
        </p:nvSpPr>
        <p:spPr/>
        <p:txBody>
          <a:bodyPr/>
          <a:lstStyle/>
          <a:p>
            <a:fld id="{DE501E9F-154F-4A19-9DDE-41BFF7E7DB92}" type="datetimeFigureOut">
              <a:rPr lang="en-US" smtClean="0"/>
              <a:t>3/31/2026</a:t>
            </a:fld>
            <a:endParaRPr lang="en-US"/>
          </a:p>
        </p:txBody>
      </p:sp>
      <p:sp>
        <p:nvSpPr>
          <p:cNvPr id="5" name="Footer Placeholder 4">
            <a:extLst>
              <a:ext uri="{FF2B5EF4-FFF2-40B4-BE49-F238E27FC236}">
                <a16:creationId xmlns:a16="http://schemas.microsoft.com/office/drawing/2014/main" id="{2C9FA4A8-3F19-8F7C-69B7-6C9B62B1A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49DAB-67EA-D463-D677-4E609F349538}"/>
              </a:ext>
            </a:extLst>
          </p:cNvPr>
          <p:cNvSpPr>
            <a:spLocks noGrp="1"/>
          </p:cNvSpPr>
          <p:nvPr>
            <p:ph type="sldNum" sz="quarter" idx="12"/>
          </p:nvPr>
        </p:nvSpPr>
        <p:spPr/>
        <p:txBody>
          <a:bodyPr/>
          <a:lstStyle/>
          <a:p>
            <a:fld id="{9DB4DE48-4F1C-438A-BE28-CC79CB0DC8EC}" type="slidenum">
              <a:rPr lang="en-US" smtClean="0"/>
              <a:t>‹#›</a:t>
            </a:fld>
            <a:endParaRPr lang="en-US"/>
          </a:p>
        </p:txBody>
      </p:sp>
    </p:spTree>
    <p:extLst>
      <p:ext uri="{BB962C8B-B14F-4D97-AF65-F5344CB8AC3E}">
        <p14:creationId xmlns:p14="http://schemas.microsoft.com/office/powerpoint/2010/main" val="162894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F008-F473-E8E8-8E69-A9AB249C7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50AC2E-68CA-0344-4FCD-09EFC406CE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24C80-5EBE-2925-DD51-30FFA4450244}"/>
              </a:ext>
            </a:extLst>
          </p:cNvPr>
          <p:cNvSpPr>
            <a:spLocks noGrp="1"/>
          </p:cNvSpPr>
          <p:nvPr>
            <p:ph type="dt" sz="half" idx="10"/>
          </p:nvPr>
        </p:nvSpPr>
        <p:spPr/>
        <p:txBody>
          <a:bodyPr/>
          <a:lstStyle/>
          <a:p>
            <a:fld id="{DE501E9F-154F-4A19-9DDE-41BFF7E7DB92}" type="datetimeFigureOut">
              <a:rPr lang="en-US" smtClean="0"/>
              <a:t>3/31/2026</a:t>
            </a:fld>
            <a:endParaRPr lang="en-US"/>
          </a:p>
        </p:txBody>
      </p:sp>
      <p:sp>
        <p:nvSpPr>
          <p:cNvPr id="5" name="Footer Placeholder 4">
            <a:extLst>
              <a:ext uri="{FF2B5EF4-FFF2-40B4-BE49-F238E27FC236}">
                <a16:creationId xmlns:a16="http://schemas.microsoft.com/office/drawing/2014/main" id="{5214C04C-75E9-71D7-5166-D631229C2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DAC4C-09CB-CDE0-263E-8C64778CB0D6}"/>
              </a:ext>
            </a:extLst>
          </p:cNvPr>
          <p:cNvSpPr>
            <a:spLocks noGrp="1"/>
          </p:cNvSpPr>
          <p:nvPr>
            <p:ph type="sldNum" sz="quarter" idx="12"/>
          </p:nvPr>
        </p:nvSpPr>
        <p:spPr/>
        <p:txBody>
          <a:bodyPr/>
          <a:lstStyle/>
          <a:p>
            <a:fld id="{9DB4DE48-4F1C-438A-BE28-CC79CB0DC8EC}" type="slidenum">
              <a:rPr lang="en-US" smtClean="0"/>
              <a:t>‹#›</a:t>
            </a:fld>
            <a:endParaRPr lang="en-US"/>
          </a:p>
        </p:txBody>
      </p:sp>
    </p:spTree>
    <p:extLst>
      <p:ext uri="{BB962C8B-B14F-4D97-AF65-F5344CB8AC3E}">
        <p14:creationId xmlns:p14="http://schemas.microsoft.com/office/powerpoint/2010/main" val="21236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2FF9-23A2-EE9F-1A0E-D79A21DDE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6AAE0-3947-4A62-3AF3-C33057B29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6A29B0-F69C-1748-475C-02FA0B32BDC7}"/>
              </a:ext>
            </a:extLst>
          </p:cNvPr>
          <p:cNvSpPr>
            <a:spLocks noGrp="1"/>
          </p:cNvSpPr>
          <p:nvPr>
            <p:ph type="dt" sz="half" idx="10"/>
          </p:nvPr>
        </p:nvSpPr>
        <p:spPr/>
        <p:txBody>
          <a:bodyPr/>
          <a:lstStyle/>
          <a:p>
            <a:fld id="{DE501E9F-154F-4A19-9DDE-41BFF7E7DB92}" type="datetimeFigureOut">
              <a:rPr lang="en-US" smtClean="0"/>
              <a:t>3/31/2026</a:t>
            </a:fld>
            <a:endParaRPr lang="en-US"/>
          </a:p>
        </p:txBody>
      </p:sp>
      <p:sp>
        <p:nvSpPr>
          <p:cNvPr id="5" name="Footer Placeholder 4">
            <a:extLst>
              <a:ext uri="{FF2B5EF4-FFF2-40B4-BE49-F238E27FC236}">
                <a16:creationId xmlns:a16="http://schemas.microsoft.com/office/drawing/2014/main" id="{4A09E05B-19E4-A705-A719-82BD4CB89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E8280-3DB4-F096-74BF-089CBC535E25}"/>
              </a:ext>
            </a:extLst>
          </p:cNvPr>
          <p:cNvSpPr>
            <a:spLocks noGrp="1"/>
          </p:cNvSpPr>
          <p:nvPr>
            <p:ph type="sldNum" sz="quarter" idx="12"/>
          </p:nvPr>
        </p:nvSpPr>
        <p:spPr/>
        <p:txBody>
          <a:bodyPr/>
          <a:lstStyle/>
          <a:p>
            <a:fld id="{9DB4DE48-4F1C-438A-BE28-CC79CB0DC8EC}" type="slidenum">
              <a:rPr lang="en-US" smtClean="0"/>
              <a:t>‹#›</a:t>
            </a:fld>
            <a:endParaRPr lang="en-US"/>
          </a:p>
        </p:txBody>
      </p:sp>
    </p:spTree>
    <p:extLst>
      <p:ext uri="{BB962C8B-B14F-4D97-AF65-F5344CB8AC3E}">
        <p14:creationId xmlns:p14="http://schemas.microsoft.com/office/powerpoint/2010/main" val="379543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635C-7EBB-DCC3-2C8A-E4EFFEA6A8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0C6A3F-CAF8-89E1-B60C-A8F620394F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8F3506-D62C-5E25-28CC-15943F6E74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3B924B-81BD-81B2-9760-5764D1BA9002}"/>
              </a:ext>
            </a:extLst>
          </p:cNvPr>
          <p:cNvSpPr>
            <a:spLocks noGrp="1"/>
          </p:cNvSpPr>
          <p:nvPr>
            <p:ph type="dt" sz="half" idx="10"/>
          </p:nvPr>
        </p:nvSpPr>
        <p:spPr/>
        <p:txBody>
          <a:bodyPr/>
          <a:lstStyle/>
          <a:p>
            <a:fld id="{DE501E9F-154F-4A19-9DDE-41BFF7E7DB92}" type="datetimeFigureOut">
              <a:rPr lang="en-US" smtClean="0"/>
              <a:t>3/31/2026</a:t>
            </a:fld>
            <a:endParaRPr lang="en-US"/>
          </a:p>
        </p:txBody>
      </p:sp>
      <p:sp>
        <p:nvSpPr>
          <p:cNvPr id="6" name="Footer Placeholder 5">
            <a:extLst>
              <a:ext uri="{FF2B5EF4-FFF2-40B4-BE49-F238E27FC236}">
                <a16:creationId xmlns:a16="http://schemas.microsoft.com/office/drawing/2014/main" id="{70F9A4B9-D68F-E09F-CEC9-3D39B1115C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3E49B-F27D-419F-F6C0-59EF7813DB8D}"/>
              </a:ext>
            </a:extLst>
          </p:cNvPr>
          <p:cNvSpPr>
            <a:spLocks noGrp="1"/>
          </p:cNvSpPr>
          <p:nvPr>
            <p:ph type="sldNum" sz="quarter" idx="12"/>
          </p:nvPr>
        </p:nvSpPr>
        <p:spPr/>
        <p:txBody>
          <a:bodyPr/>
          <a:lstStyle/>
          <a:p>
            <a:fld id="{9DB4DE48-4F1C-438A-BE28-CC79CB0DC8EC}" type="slidenum">
              <a:rPr lang="en-US" smtClean="0"/>
              <a:t>‹#›</a:t>
            </a:fld>
            <a:endParaRPr lang="en-US"/>
          </a:p>
        </p:txBody>
      </p:sp>
    </p:spTree>
    <p:extLst>
      <p:ext uri="{BB962C8B-B14F-4D97-AF65-F5344CB8AC3E}">
        <p14:creationId xmlns:p14="http://schemas.microsoft.com/office/powerpoint/2010/main" val="74040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FCDF-D921-BCB7-3836-AAD1C0CBE5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9E6A72-9D66-58D9-265C-F99CD46E6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03D4CA-B5AB-375E-1AC6-62C53FFA4D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22D2DE-F517-7C43-C230-BD7E4C112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AEB439-8761-E4BC-00C0-483427B55F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6DE537-36A6-86EA-3196-1CADC4F08D2A}"/>
              </a:ext>
            </a:extLst>
          </p:cNvPr>
          <p:cNvSpPr>
            <a:spLocks noGrp="1"/>
          </p:cNvSpPr>
          <p:nvPr>
            <p:ph type="dt" sz="half" idx="10"/>
          </p:nvPr>
        </p:nvSpPr>
        <p:spPr/>
        <p:txBody>
          <a:bodyPr/>
          <a:lstStyle/>
          <a:p>
            <a:fld id="{DE501E9F-154F-4A19-9DDE-41BFF7E7DB92}" type="datetimeFigureOut">
              <a:rPr lang="en-US" smtClean="0"/>
              <a:t>3/31/2026</a:t>
            </a:fld>
            <a:endParaRPr lang="en-US"/>
          </a:p>
        </p:txBody>
      </p:sp>
      <p:sp>
        <p:nvSpPr>
          <p:cNvPr id="8" name="Footer Placeholder 7">
            <a:extLst>
              <a:ext uri="{FF2B5EF4-FFF2-40B4-BE49-F238E27FC236}">
                <a16:creationId xmlns:a16="http://schemas.microsoft.com/office/drawing/2014/main" id="{EB951786-DF73-5A4D-6B32-3EA14F5791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A144C9-3ED5-FEBB-351F-8BCCE4BCF399}"/>
              </a:ext>
            </a:extLst>
          </p:cNvPr>
          <p:cNvSpPr>
            <a:spLocks noGrp="1"/>
          </p:cNvSpPr>
          <p:nvPr>
            <p:ph type="sldNum" sz="quarter" idx="12"/>
          </p:nvPr>
        </p:nvSpPr>
        <p:spPr/>
        <p:txBody>
          <a:bodyPr/>
          <a:lstStyle/>
          <a:p>
            <a:fld id="{9DB4DE48-4F1C-438A-BE28-CC79CB0DC8EC}" type="slidenum">
              <a:rPr lang="en-US" smtClean="0"/>
              <a:t>‹#›</a:t>
            </a:fld>
            <a:endParaRPr lang="en-US"/>
          </a:p>
        </p:txBody>
      </p:sp>
    </p:spTree>
    <p:extLst>
      <p:ext uri="{BB962C8B-B14F-4D97-AF65-F5344CB8AC3E}">
        <p14:creationId xmlns:p14="http://schemas.microsoft.com/office/powerpoint/2010/main" val="139775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F86A-82DF-D199-B3DF-4DC5BD1E4D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25823F-CBD6-B898-0995-0EA33A7EA03F}"/>
              </a:ext>
            </a:extLst>
          </p:cNvPr>
          <p:cNvSpPr>
            <a:spLocks noGrp="1"/>
          </p:cNvSpPr>
          <p:nvPr>
            <p:ph type="dt" sz="half" idx="10"/>
          </p:nvPr>
        </p:nvSpPr>
        <p:spPr/>
        <p:txBody>
          <a:bodyPr/>
          <a:lstStyle/>
          <a:p>
            <a:fld id="{DE501E9F-154F-4A19-9DDE-41BFF7E7DB92}" type="datetimeFigureOut">
              <a:rPr lang="en-US" smtClean="0"/>
              <a:t>3/31/2026</a:t>
            </a:fld>
            <a:endParaRPr lang="en-US"/>
          </a:p>
        </p:txBody>
      </p:sp>
      <p:sp>
        <p:nvSpPr>
          <p:cNvPr id="4" name="Footer Placeholder 3">
            <a:extLst>
              <a:ext uri="{FF2B5EF4-FFF2-40B4-BE49-F238E27FC236}">
                <a16:creationId xmlns:a16="http://schemas.microsoft.com/office/drawing/2014/main" id="{7D86ED17-D68D-0A85-B6A5-421C2EF939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5D3A69-A643-2198-385A-1B514F83DC8A}"/>
              </a:ext>
            </a:extLst>
          </p:cNvPr>
          <p:cNvSpPr>
            <a:spLocks noGrp="1"/>
          </p:cNvSpPr>
          <p:nvPr>
            <p:ph type="sldNum" sz="quarter" idx="12"/>
          </p:nvPr>
        </p:nvSpPr>
        <p:spPr/>
        <p:txBody>
          <a:bodyPr/>
          <a:lstStyle/>
          <a:p>
            <a:fld id="{9DB4DE48-4F1C-438A-BE28-CC79CB0DC8EC}" type="slidenum">
              <a:rPr lang="en-US" smtClean="0"/>
              <a:t>‹#›</a:t>
            </a:fld>
            <a:endParaRPr lang="en-US"/>
          </a:p>
        </p:txBody>
      </p:sp>
    </p:spTree>
    <p:extLst>
      <p:ext uri="{BB962C8B-B14F-4D97-AF65-F5344CB8AC3E}">
        <p14:creationId xmlns:p14="http://schemas.microsoft.com/office/powerpoint/2010/main" val="398563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0C484F-4ECC-CA97-6442-B333A407F368}"/>
              </a:ext>
            </a:extLst>
          </p:cNvPr>
          <p:cNvSpPr>
            <a:spLocks noGrp="1"/>
          </p:cNvSpPr>
          <p:nvPr>
            <p:ph type="dt" sz="half" idx="10"/>
          </p:nvPr>
        </p:nvSpPr>
        <p:spPr/>
        <p:txBody>
          <a:bodyPr/>
          <a:lstStyle/>
          <a:p>
            <a:fld id="{DE501E9F-154F-4A19-9DDE-41BFF7E7DB92}" type="datetimeFigureOut">
              <a:rPr lang="en-US" smtClean="0"/>
              <a:t>3/31/2026</a:t>
            </a:fld>
            <a:endParaRPr lang="en-US"/>
          </a:p>
        </p:txBody>
      </p:sp>
      <p:sp>
        <p:nvSpPr>
          <p:cNvPr id="3" name="Footer Placeholder 2">
            <a:extLst>
              <a:ext uri="{FF2B5EF4-FFF2-40B4-BE49-F238E27FC236}">
                <a16:creationId xmlns:a16="http://schemas.microsoft.com/office/drawing/2014/main" id="{40F2FA71-A016-3634-1864-1DD84703DE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1C2845-4002-4204-1743-0D4146B95332}"/>
              </a:ext>
            </a:extLst>
          </p:cNvPr>
          <p:cNvSpPr>
            <a:spLocks noGrp="1"/>
          </p:cNvSpPr>
          <p:nvPr>
            <p:ph type="sldNum" sz="quarter" idx="12"/>
          </p:nvPr>
        </p:nvSpPr>
        <p:spPr/>
        <p:txBody>
          <a:bodyPr/>
          <a:lstStyle/>
          <a:p>
            <a:fld id="{9DB4DE48-4F1C-438A-BE28-CC79CB0DC8EC}" type="slidenum">
              <a:rPr lang="en-US" smtClean="0"/>
              <a:t>‹#›</a:t>
            </a:fld>
            <a:endParaRPr lang="en-US"/>
          </a:p>
        </p:txBody>
      </p:sp>
    </p:spTree>
    <p:extLst>
      <p:ext uri="{BB962C8B-B14F-4D97-AF65-F5344CB8AC3E}">
        <p14:creationId xmlns:p14="http://schemas.microsoft.com/office/powerpoint/2010/main" val="187123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60EF-7BD4-8DEA-99FB-AAD0BA7C1B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3CC93E-A742-9E72-59EF-669AEEBF3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6E0102-6515-58ED-E5AD-54247F4F0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704669-B4E8-A27B-56EA-B9D68BC72D35}"/>
              </a:ext>
            </a:extLst>
          </p:cNvPr>
          <p:cNvSpPr>
            <a:spLocks noGrp="1"/>
          </p:cNvSpPr>
          <p:nvPr>
            <p:ph type="dt" sz="half" idx="10"/>
          </p:nvPr>
        </p:nvSpPr>
        <p:spPr/>
        <p:txBody>
          <a:bodyPr/>
          <a:lstStyle/>
          <a:p>
            <a:fld id="{DE501E9F-154F-4A19-9DDE-41BFF7E7DB92}" type="datetimeFigureOut">
              <a:rPr lang="en-US" smtClean="0"/>
              <a:t>3/31/2026</a:t>
            </a:fld>
            <a:endParaRPr lang="en-US"/>
          </a:p>
        </p:txBody>
      </p:sp>
      <p:sp>
        <p:nvSpPr>
          <p:cNvPr id="6" name="Footer Placeholder 5">
            <a:extLst>
              <a:ext uri="{FF2B5EF4-FFF2-40B4-BE49-F238E27FC236}">
                <a16:creationId xmlns:a16="http://schemas.microsoft.com/office/drawing/2014/main" id="{7253C840-D329-0F49-23F8-ECAC38447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D5D84-7AE5-3954-7135-C9B8135100A3}"/>
              </a:ext>
            </a:extLst>
          </p:cNvPr>
          <p:cNvSpPr>
            <a:spLocks noGrp="1"/>
          </p:cNvSpPr>
          <p:nvPr>
            <p:ph type="sldNum" sz="quarter" idx="12"/>
          </p:nvPr>
        </p:nvSpPr>
        <p:spPr/>
        <p:txBody>
          <a:bodyPr/>
          <a:lstStyle/>
          <a:p>
            <a:fld id="{9DB4DE48-4F1C-438A-BE28-CC79CB0DC8EC}" type="slidenum">
              <a:rPr lang="en-US" smtClean="0"/>
              <a:t>‹#›</a:t>
            </a:fld>
            <a:endParaRPr lang="en-US"/>
          </a:p>
        </p:txBody>
      </p:sp>
    </p:spTree>
    <p:extLst>
      <p:ext uri="{BB962C8B-B14F-4D97-AF65-F5344CB8AC3E}">
        <p14:creationId xmlns:p14="http://schemas.microsoft.com/office/powerpoint/2010/main" val="337335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4AD0-09E8-D657-E7EF-C96F2333A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A3A42A-83E4-4E52-A8E0-6CFB8B3EE8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574C64-993D-7506-B793-279AB6563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E76AE-372F-96EE-70EA-F4DACFDACA76}"/>
              </a:ext>
            </a:extLst>
          </p:cNvPr>
          <p:cNvSpPr>
            <a:spLocks noGrp="1"/>
          </p:cNvSpPr>
          <p:nvPr>
            <p:ph type="dt" sz="half" idx="10"/>
          </p:nvPr>
        </p:nvSpPr>
        <p:spPr/>
        <p:txBody>
          <a:bodyPr/>
          <a:lstStyle/>
          <a:p>
            <a:fld id="{DE501E9F-154F-4A19-9DDE-41BFF7E7DB92}" type="datetimeFigureOut">
              <a:rPr lang="en-US" smtClean="0"/>
              <a:t>3/31/2026</a:t>
            </a:fld>
            <a:endParaRPr lang="en-US"/>
          </a:p>
        </p:txBody>
      </p:sp>
      <p:sp>
        <p:nvSpPr>
          <p:cNvPr id="6" name="Footer Placeholder 5">
            <a:extLst>
              <a:ext uri="{FF2B5EF4-FFF2-40B4-BE49-F238E27FC236}">
                <a16:creationId xmlns:a16="http://schemas.microsoft.com/office/drawing/2014/main" id="{2C4124D1-C6EB-0D6F-7386-E43C23075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D92E0-9080-45DA-EF97-C179F5EAF66C}"/>
              </a:ext>
            </a:extLst>
          </p:cNvPr>
          <p:cNvSpPr>
            <a:spLocks noGrp="1"/>
          </p:cNvSpPr>
          <p:nvPr>
            <p:ph type="sldNum" sz="quarter" idx="12"/>
          </p:nvPr>
        </p:nvSpPr>
        <p:spPr/>
        <p:txBody>
          <a:bodyPr/>
          <a:lstStyle/>
          <a:p>
            <a:fld id="{9DB4DE48-4F1C-438A-BE28-CC79CB0DC8EC}" type="slidenum">
              <a:rPr lang="en-US" smtClean="0"/>
              <a:t>‹#›</a:t>
            </a:fld>
            <a:endParaRPr lang="en-US"/>
          </a:p>
        </p:txBody>
      </p:sp>
    </p:spTree>
    <p:extLst>
      <p:ext uri="{BB962C8B-B14F-4D97-AF65-F5344CB8AC3E}">
        <p14:creationId xmlns:p14="http://schemas.microsoft.com/office/powerpoint/2010/main" val="235330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EF9ECD-B7D6-E5E2-0D2C-9AD1B1FB8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38DAC7-8662-AB92-EADA-C005E1B331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50D9C-1410-3285-5894-7928A28E49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01E9F-154F-4A19-9DDE-41BFF7E7DB92}" type="datetimeFigureOut">
              <a:rPr lang="en-US" smtClean="0"/>
              <a:t>3/31/2026</a:t>
            </a:fld>
            <a:endParaRPr lang="en-US"/>
          </a:p>
        </p:txBody>
      </p:sp>
      <p:sp>
        <p:nvSpPr>
          <p:cNvPr id="5" name="Footer Placeholder 4">
            <a:extLst>
              <a:ext uri="{FF2B5EF4-FFF2-40B4-BE49-F238E27FC236}">
                <a16:creationId xmlns:a16="http://schemas.microsoft.com/office/drawing/2014/main" id="{2F188B37-4635-2F6F-CA29-79368CBEA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10DFB1-9F2B-D61A-F999-6910AFE5FD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4DE48-4F1C-438A-BE28-CC79CB0DC8EC}" type="slidenum">
              <a:rPr lang="en-US" smtClean="0"/>
              <a:t>‹#›</a:t>
            </a:fld>
            <a:endParaRPr lang="en-US"/>
          </a:p>
        </p:txBody>
      </p:sp>
    </p:spTree>
    <p:extLst>
      <p:ext uri="{BB962C8B-B14F-4D97-AF65-F5344CB8AC3E}">
        <p14:creationId xmlns:p14="http://schemas.microsoft.com/office/powerpoint/2010/main" val="2271322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1200329"/>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33: </a:t>
            </a:r>
            <a:r>
              <a:rPr lang="en-US" sz="3600" b="1" dirty="0" err="1">
                <a:solidFill>
                  <a:srgbClr val="0000FF"/>
                </a:solidFill>
                <a:latin typeface="Times New Roman" pitchFamily="18" charset="0"/>
                <a:cs typeface="Times New Roman" pitchFamily="18" charset="0"/>
              </a:rPr>
              <a:t>MÔI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TRƯỜNG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TRONG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THỂ</a:t>
            </a:r>
            <a:r>
              <a:rPr lang="en-US" sz="3600" b="1" dirty="0">
                <a:solidFill>
                  <a:srgbClr val="0000FF"/>
                </a:solidFill>
                <a:latin typeface="Times New Roman" pitchFamily="18" charset="0"/>
                <a:cs typeface="Times New Roman" pitchFamily="18" charset="0"/>
              </a:rPr>
              <a:t> </a:t>
            </a:r>
          </a:p>
          <a:p>
            <a:pPr algn="ct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HỆ</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TIẾT</a:t>
            </a:r>
            <a:r>
              <a:rPr lang="en-US" sz="3600" b="1" dirty="0">
                <a:solidFill>
                  <a:srgbClr val="0000FF"/>
                </a:solidFill>
                <a:latin typeface="Times New Roman" pitchFamily="18" charset="0"/>
                <a:cs typeface="Times New Roman" pitchFamily="18" charset="0"/>
              </a:rPr>
              <a:t> Ở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7: </a:t>
            </a:r>
            <a:r>
              <a:rPr lang="en-US" sz="4800" b="1" cap="none" spc="0" dirty="0" err="1">
                <a:ln w="11430"/>
                <a:solidFill>
                  <a:srgbClr val="FF00FF"/>
                </a:solidFill>
                <a:effectLst>
                  <a:outerShdw blurRad="80000" dist="40000" dir="5040000" algn="tl">
                    <a:srgbClr val="000000">
                      <a:alpha val="30000"/>
                    </a:srgbClr>
                  </a:outerShdw>
                </a:effectLst>
              </a:rPr>
              <a:t>CƠ</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THỂ</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43050" y="0"/>
            <a:ext cx="8557219" cy="6858000"/>
          </a:xfrm>
          <a:prstGeom prst="rect">
            <a:avLst/>
          </a:prstGeom>
          <a:noFill/>
          <a:ln w="9525">
            <a:noFill/>
            <a:miter lim="800000"/>
            <a:headEnd/>
            <a:tailEnd/>
          </a:ln>
          <a:effectLst/>
        </p:spPr>
      </p:pic>
      <p:cxnSp>
        <p:nvCxnSpPr>
          <p:cNvPr id="7" name="Straight Arrow Connector 6"/>
          <p:cNvCxnSpPr/>
          <p:nvPr/>
        </p:nvCxnSpPr>
        <p:spPr>
          <a:xfrm>
            <a:off x="4890655" y="1454727"/>
            <a:ext cx="2230581" cy="1551709"/>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419601" y="3477490"/>
            <a:ext cx="3241963" cy="2272145"/>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447309" y="1898073"/>
            <a:ext cx="3103418" cy="221672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890655" y="4641272"/>
            <a:ext cx="2272144" cy="1510146"/>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19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194"/>
                                        </p:tgtEl>
                                        <p:attrNameLst>
                                          <p:attrName>ppt_y</p:attrName>
                                        </p:attrNameLst>
                                      </p:cBhvr>
                                      <p:tavLst>
                                        <p:tav tm="0">
                                          <p:val>
                                            <p:strVal val="#ppt_y"/>
                                          </p:val>
                                        </p:tav>
                                        <p:tav tm="100000">
                                          <p:val>
                                            <p:strVal val="#ppt_y"/>
                                          </p:val>
                                        </p:tav>
                                      </p:tavLst>
                                    </p:anim>
                                    <p:animEffect transition="in" filter="fade">
                                      <p:cBhvr>
                                        <p:cTn id="10" dur="1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Righ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Righ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upRigh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strips(upRight)">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33:  </a:t>
            </a:r>
            <a:r>
              <a:rPr lang="en-US" sz="2600" b="1" dirty="0" err="1">
                <a:solidFill>
                  <a:srgbClr val="FF00FF"/>
                </a:solidFill>
                <a:latin typeface="Times New Roman" pitchFamily="18" charset="0"/>
                <a:cs typeface="Times New Roman" pitchFamily="18" charset="0"/>
              </a:rPr>
              <a:t>MÔI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TRƯỜNG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TRONG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CƠ</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THỂ</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TIẾT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0" y="75782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17346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161680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do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6" name="TextBox 25"/>
          <p:cNvSpPr txBox="1"/>
          <p:nvPr/>
        </p:nvSpPr>
        <p:spPr>
          <a:xfrm>
            <a:off x="0" y="2475787"/>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289142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hôi</a:t>
            </a:r>
            <a:endParaRPr lang="en-US" sz="2800" dirty="0">
              <a:solidFill>
                <a:srgbClr val="0000FF"/>
              </a:solidFill>
              <a:latin typeface="Times New Roman" pitchFamily="18" charset="0"/>
              <a:cs typeface="Times New Roman" pitchFamily="18" charset="0"/>
            </a:endParaRPr>
          </a:p>
        </p:txBody>
      </p:sp>
      <p:sp>
        <p:nvSpPr>
          <p:cNvPr id="28" name="TextBox 27"/>
          <p:cNvSpPr txBox="1"/>
          <p:nvPr/>
        </p:nvSpPr>
        <p:spPr>
          <a:xfrm>
            <a:off x="0" y="329320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endParaRPr lang="en-US" sz="2800" dirty="0">
              <a:solidFill>
                <a:srgbClr val="0000FF"/>
              </a:solidFill>
              <a:latin typeface="Times New Roman" pitchFamily="18" charset="0"/>
              <a:cs typeface="Times New Roman" pitchFamily="18" charset="0"/>
            </a:endParaRPr>
          </a:p>
        </p:txBody>
      </p:sp>
      <p:sp>
        <p:nvSpPr>
          <p:cNvPr id="29" name="TextBox 28"/>
          <p:cNvSpPr txBox="1"/>
          <p:nvPr/>
        </p:nvSpPr>
        <p:spPr>
          <a:xfrm>
            <a:off x="0" y="369499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sp>
        <p:nvSpPr>
          <p:cNvPr id="30" name="TextBox 29"/>
          <p:cNvSpPr txBox="1"/>
          <p:nvPr/>
        </p:nvSpPr>
        <p:spPr>
          <a:xfrm>
            <a:off x="0" y="4124478"/>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tiểu</a:t>
            </a:r>
            <a:endParaRPr lang="en-US" sz="2800" dirty="0">
              <a:solidFill>
                <a:srgbClr val="0000FF"/>
              </a:solidFill>
              <a:latin typeface="Times New Roman" pitchFamily="18" charset="0"/>
              <a:cs typeface="Times New Roman" pitchFamily="18" charset="0"/>
            </a:endParaRPr>
          </a:p>
        </p:txBody>
      </p:sp>
      <p:sp>
        <p:nvSpPr>
          <p:cNvPr id="31" name="TextBox 30"/>
          <p:cNvSpPr txBox="1"/>
          <p:nvPr/>
        </p:nvSpPr>
        <p:spPr>
          <a:xfrm>
            <a:off x="10183090" y="2669750"/>
            <a:ext cx="1884219" cy="2246769"/>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ổn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endParaRPr lang="en-US" sz="2800" dirty="0">
              <a:solidFill>
                <a:srgbClr val="0000FF"/>
              </a:solidFill>
              <a:latin typeface="Times New Roman" pitchFamily="18" charset="0"/>
              <a:cs typeface="Times New Roman" pitchFamily="18" charset="0"/>
            </a:endParaRPr>
          </a:p>
        </p:txBody>
      </p:sp>
      <p:sp>
        <p:nvSpPr>
          <p:cNvPr id="32" name="Right Brace 31"/>
          <p:cNvSpPr/>
          <p:nvPr/>
        </p:nvSpPr>
        <p:spPr>
          <a:xfrm>
            <a:off x="9351818" y="2937163"/>
            <a:ext cx="595746" cy="1690254"/>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0" y="458167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tiểu</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upRigh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trips(upRight)">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upRight)">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downLeft)">
                                      <p:cBhvr>
                                        <p:cTn id="32" dur="1000"/>
                                        <p:tgtEl>
                                          <p:spTgt spid="32"/>
                                        </p:tgtEl>
                                      </p:cBhvr>
                                    </p:animEffect>
                                  </p:childTnLst>
                                </p:cTn>
                              </p:par>
                            </p:childTnLst>
                          </p:cTn>
                        </p:par>
                        <p:par>
                          <p:cTn id="33" fill="hold">
                            <p:stCondLst>
                              <p:cond delay="1000"/>
                            </p:stCondLst>
                            <p:childTnLst>
                              <p:par>
                                <p:cTn id="34" presetID="18" presetClass="entr" presetSubtype="3"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strips(upRight)">
                                      <p:cBhvr>
                                        <p:cTn id="36" dur="10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strips(upRight)">
                                      <p:cBhvr>
                                        <p:cTn id="4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1"/>
            <a:ext cx="8986786" cy="6858001"/>
          </a:xfrm>
          <a:prstGeom prst="rect">
            <a:avLst/>
          </a:prstGeom>
          <a:noFill/>
          <a:ln w="9525">
            <a:noFill/>
            <a:miter lim="800000"/>
            <a:headEnd/>
            <a:tailEnd/>
          </a:ln>
          <a:effectLst/>
        </p:spPr>
      </p:pic>
      <p:sp>
        <p:nvSpPr>
          <p:cNvPr id="4" name="Rectangle 3"/>
          <p:cNvSpPr/>
          <p:nvPr/>
        </p:nvSpPr>
        <p:spPr>
          <a:xfrm>
            <a:off x="8894618" y="0"/>
            <a:ext cx="3297381" cy="2246769"/>
          </a:xfrm>
          <a:prstGeom prst="rect">
            <a:avLst/>
          </a:prstGeom>
        </p:spPr>
        <p:txBody>
          <a:bodyPr wrap="square">
            <a:spAutoFit/>
          </a:bodyPr>
          <a:lstStyle/>
          <a:p>
            <a:pPr algn="just"/>
            <a:r>
              <a:rPr lang="vi-VN" sz="2800" dirty="0">
                <a:solidFill>
                  <a:srgbClr val="FF00FF"/>
                </a:solidFill>
                <a:latin typeface="+mj-lt"/>
              </a:rPr>
              <a:t>a) Các cơ quan của hệ bài tiết nước tiểu là: thận, ống dẫn nước tiểu, bóng đái, ống đái</a:t>
            </a:r>
            <a:r>
              <a:rPr lang="en-US" sz="2800" dirty="0">
                <a:solidFill>
                  <a:srgbClr val="FF00FF"/>
                </a:solidFill>
                <a:latin typeface="+mj-lt"/>
              </a:rPr>
              <a:t>. </a:t>
            </a:r>
          </a:p>
        </p:txBody>
      </p:sp>
      <p:sp>
        <p:nvSpPr>
          <p:cNvPr id="6" name="Rectangle 5"/>
          <p:cNvSpPr/>
          <p:nvPr/>
        </p:nvSpPr>
        <p:spPr>
          <a:xfrm>
            <a:off x="8936182" y="2094632"/>
            <a:ext cx="3255818" cy="4832092"/>
          </a:xfrm>
          <a:prstGeom prst="rect">
            <a:avLst/>
          </a:prstGeom>
        </p:spPr>
        <p:txBody>
          <a:bodyPr wrap="square">
            <a:spAutoFit/>
          </a:bodyPr>
          <a:lstStyle/>
          <a:p>
            <a:pPr algn="just"/>
            <a:r>
              <a:rPr lang="vi-VN" sz="2800" dirty="0">
                <a:solidFill>
                  <a:srgbClr val="FF00FF"/>
                </a:solidFill>
                <a:latin typeface="+mj-lt"/>
              </a:rPr>
              <a:t>b) Các bộ phận cấu tạo của thận: thận gồm có miền vỏ và miền tủy, thận nối với ống dẫn nước tiểu qua bể thận. Miền vỏ được cấu tạo bởi nhiều cầu thận có các ống (ống góp, ống lượn gần, ống lượn xa)</a:t>
            </a:r>
            <a:r>
              <a:rPr lang="en-US" sz="2800" dirty="0">
                <a:solidFill>
                  <a:srgbClr val="FF00FF"/>
                </a:solidFill>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edge">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702392" y="0"/>
            <a:ext cx="8265094" cy="6858000"/>
          </a:xfrm>
          <a:prstGeom prst="rect">
            <a:avLst/>
          </a:prstGeom>
          <a:noFill/>
          <a:ln w="9525">
            <a:noFill/>
            <a:miter lim="800000"/>
            <a:headEnd/>
            <a:tailEnd/>
          </a:ln>
          <a:effectLst/>
        </p:spPr>
      </p:pic>
      <p:sp>
        <p:nvSpPr>
          <p:cNvPr id="7" name="Rectangle 6"/>
          <p:cNvSpPr/>
          <p:nvPr/>
        </p:nvSpPr>
        <p:spPr>
          <a:xfrm>
            <a:off x="8977746" y="3449782"/>
            <a:ext cx="1011382" cy="523220"/>
          </a:xfrm>
          <a:prstGeom prst="rect">
            <a:avLst/>
          </a:prstGeom>
          <a:solidFill>
            <a:schemeClr val="bg1"/>
          </a:solidFill>
        </p:spPr>
        <p:txBody>
          <a:bodyPr wrap="square">
            <a:spAutoFit/>
          </a:bodyPr>
          <a:lstStyle/>
          <a:p>
            <a:pPr algn="just"/>
            <a:r>
              <a:rPr lang="vi-VN" sz="2800" dirty="0">
                <a:solidFill>
                  <a:srgbClr val="FF00FF"/>
                </a:solidFill>
                <a:latin typeface="+mj-lt"/>
              </a:rPr>
              <a:t>thận</a:t>
            </a:r>
            <a:endParaRPr lang="en-US" sz="2800" dirty="0">
              <a:solidFill>
                <a:srgbClr val="FF00FF"/>
              </a:solidFill>
              <a:latin typeface="+mj-lt"/>
            </a:endParaRPr>
          </a:p>
        </p:txBody>
      </p:sp>
      <p:sp>
        <p:nvSpPr>
          <p:cNvPr id="8" name="Rectangle 7"/>
          <p:cNvSpPr/>
          <p:nvPr/>
        </p:nvSpPr>
        <p:spPr>
          <a:xfrm>
            <a:off x="8742218" y="4156370"/>
            <a:ext cx="2770909" cy="523220"/>
          </a:xfrm>
          <a:prstGeom prst="rect">
            <a:avLst/>
          </a:prstGeom>
          <a:solidFill>
            <a:schemeClr val="bg1"/>
          </a:solidFill>
        </p:spPr>
        <p:txBody>
          <a:bodyPr wrap="square">
            <a:spAutoFit/>
          </a:bodyPr>
          <a:lstStyle/>
          <a:p>
            <a:pPr algn="just"/>
            <a:r>
              <a:rPr lang="vi-VN" sz="2800" dirty="0">
                <a:solidFill>
                  <a:srgbClr val="FF00FF"/>
                </a:solidFill>
                <a:latin typeface="+mj-lt"/>
              </a:rPr>
              <a:t>ống dẫn nước tiểu</a:t>
            </a:r>
            <a:endParaRPr lang="en-US" sz="2800" dirty="0">
              <a:solidFill>
                <a:srgbClr val="FF00FF"/>
              </a:solidFill>
              <a:latin typeface="+mj-lt"/>
            </a:endParaRPr>
          </a:p>
        </p:txBody>
      </p:sp>
      <p:sp>
        <p:nvSpPr>
          <p:cNvPr id="9" name="Rectangle 8"/>
          <p:cNvSpPr/>
          <p:nvPr/>
        </p:nvSpPr>
        <p:spPr>
          <a:xfrm>
            <a:off x="8922328" y="5292434"/>
            <a:ext cx="1468582" cy="523220"/>
          </a:xfrm>
          <a:prstGeom prst="rect">
            <a:avLst/>
          </a:prstGeom>
          <a:solidFill>
            <a:schemeClr val="bg1"/>
          </a:solidFill>
        </p:spPr>
        <p:txBody>
          <a:bodyPr wrap="square">
            <a:spAutoFit/>
          </a:bodyPr>
          <a:lstStyle/>
          <a:p>
            <a:pPr algn="just"/>
            <a:r>
              <a:rPr lang="vi-VN" sz="2800" dirty="0">
                <a:solidFill>
                  <a:srgbClr val="FF00FF"/>
                </a:solidFill>
                <a:latin typeface="+mj-lt"/>
              </a:rPr>
              <a:t>bóng đái</a:t>
            </a:r>
            <a:endParaRPr lang="en-US" sz="2800" dirty="0">
              <a:solidFill>
                <a:srgbClr val="FF00FF"/>
              </a:solidFill>
              <a:latin typeface="+mj-lt"/>
            </a:endParaRPr>
          </a:p>
        </p:txBody>
      </p:sp>
      <p:sp>
        <p:nvSpPr>
          <p:cNvPr id="10" name="Rectangle 9"/>
          <p:cNvSpPr/>
          <p:nvPr/>
        </p:nvSpPr>
        <p:spPr>
          <a:xfrm>
            <a:off x="8991600" y="5805052"/>
            <a:ext cx="1302327" cy="523220"/>
          </a:xfrm>
          <a:prstGeom prst="rect">
            <a:avLst/>
          </a:prstGeom>
          <a:solidFill>
            <a:schemeClr val="bg1"/>
          </a:solidFill>
        </p:spPr>
        <p:txBody>
          <a:bodyPr wrap="square">
            <a:spAutoFit/>
          </a:bodyPr>
          <a:lstStyle/>
          <a:p>
            <a:pPr algn="just"/>
            <a:r>
              <a:rPr lang="vi-VN" sz="2800" dirty="0">
                <a:solidFill>
                  <a:srgbClr val="FF00FF"/>
                </a:solidFill>
                <a:latin typeface="+mj-lt"/>
              </a:rPr>
              <a:t>ống đái</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Righ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Righ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Right)">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lide(fromRight)">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4728" y="859010"/>
            <a:ext cx="6927272"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bệnh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về</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hệ</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nước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tiểu</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viêm thận, viêm đường tiết niệu</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sỏi thận, sỏi đường tiết niệu</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suy thận.</a:t>
            </a:r>
            <a:r>
              <a:rPr lang="en-US" sz="2800" dirty="0">
                <a:solidFill>
                  <a:srgbClr val="FF00FF"/>
                </a:solidFill>
                <a:latin typeface="Times New Roman" pitchFamily="18" charset="0"/>
                <a:cs typeface="Times New Roman" pitchFamily="18" charset="0"/>
              </a:rPr>
              <a:t> ..</a:t>
            </a:r>
          </a:p>
        </p:txBody>
      </p:sp>
      <p:pic>
        <p:nvPicPr>
          <p:cNvPr id="5" name="Picture 2"/>
          <p:cNvPicPr>
            <a:picLocks noChangeAspect="1" noChangeArrowheads="1"/>
          </p:cNvPicPr>
          <p:nvPr/>
        </p:nvPicPr>
        <p:blipFill>
          <a:blip r:embed="rId2"/>
          <a:srcRect/>
          <a:stretch>
            <a:fillRect/>
          </a:stretch>
        </p:blipFill>
        <p:spPr bwMode="auto">
          <a:xfrm>
            <a:off x="0" y="37198"/>
            <a:ext cx="5359945" cy="3911311"/>
          </a:xfrm>
          <a:prstGeom prst="rect">
            <a:avLst/>
          </a:prstGeom>
          <a:noFill/>
          <a:ln w="9525">
            <a:noFill/>
            <a:miter lim="800000"/>
            <a:headEnd/>
            <a:tailEnd/>
          </a:ln>
          <a:effectLst/>
        </p:spPr>
      </p:pic>
      <p:sp>
        <p:nvSpPr>
          <p:cNvPr id="7" name="Rectangle 6"/>
          <p:cNvSpPr/>
          <p:nvPr/>
        </p:nvSpPr>
        <p:spPr>
          <a:xfrm>
            <a:off x="5292436" y="2385802"/>
            <a:ext cx="6899564" cy="3970318"/>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N</a:t>
            </a:r>
            <a:r>
              <a:rPr lang="vi-VN" sz="2800" dirty="0">
                <a:solidFill>
                  <a:srgbClr val="FF00FF"/>
                </a:solidFill>
                <a:latin typeface="Times New Roman" pitchFamily="18" charset="0"/>
                <a:cs typeface="Times New Roman" pitchFamily="18" charset="0"/>
              </a:rPr>
              <a:t>guyên nhân</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 Nhiều mầm bệnh (virus, vi khuẩn, nấm,...) gây viêm thận, viêm đường tiết niệu. Uống ít nước, tác dụng phụ của một số loại thuốc có thể gây lắng đọng, kết tủa muối calcium trong thận và đường tiết niệu, gây sỏi thận, sỏi đường tiết niệu. Biến chứng của bệnh đái tháo đường, cao huyết áp, tổn thương thận do một số loại thuốc, chất độc hoặc viêm thận có thể dẫn đến suy thận.</a:t>
            </a:r>
            <a:r>
              <a:rPr lang="en-US" sz="2800" dirty="0">
                <a:solidFill>
                  <a:srgbClr val="FF00FF"/>
                </a:solidFill>
                <a:latin typeface="Times New Roman" pitchFamily="18" charset="0"/>
                <a:cs typeface="Times New Roman" pitchFamily="18" charset="0"/>
              </a:rPr>
              <a:t> </a:t>
            </a:r>
          </a:p>
        </p:txBody>
      </p:sp>
      <p:pic>
        <p:nvPicPr>
          <p:cNvPr id="12290" name="Picture 2"/>
          <p:cNvPicPr>
            <a:picLocks noChangeAspect="1" noChangeArrowheads="1"/>
          </p:cNvPicPr>
          <p:nvPr/>
        </p:nvPicPr>
        <p:blipFill>
          <a:blip r:embed="rId3"/>
          <a:srcRect/>
          <a:stretch>
            <a:fillRect/>
          </a:stretch>
        </p:blipFill>
        <p:spPr bwMode="auto">
          <a:xfrm>
            <a:off x="415649" y="3845070"/>
            <a:ext cx="4662543" cy="301293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Right)">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upRight)">
                                      <p:cBhvr>
                                        <p:cTn id="20" dur="1000"/>
                                        <p:tgtEl>
                                          <p:spTgt spid="7"/>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12290"/>
                                        </p:tgtEl>
                                        <p:attrNameLst>
                                          <p:attrName>style.visibility</p:attrName>
                                        </p:attrNameLst>
                                      </p:cBhvr>
                                      <p:to>
                                        <p:strVal val="visible"/>
                                      </p:to>
                                    </p:set>
                                    <p:anim calcmode="lin" valueType="num">
                                      <p:cBhvr>
                                        <p:cTn id="24" dur="1000" fill="hold"/>
                                        <p:tgtEl>
                                          <p:spTgt spid="12290"/>
                                        </p:tgtEl>
                                        <p:attrNameLst>
                                          <p:attrName>ppt_w</p:attrName>
                                        </p:attrNameLst>
                                      </p:cBhvr>
                                      <p:tavLst>
                                        <p:tav tm="0">
                                          <p:val>
                                            <p:fltVal val="0"/>
                                          </p:val>
                                        </p:tav>
                                        <p:tav tm="100000">
                                          <p:val>
                                            <p:strVal val="#ppt_w"/>
                                          </p:val>
                                        </p:tav>
                                      </p:tavLst>
                                    </p:anim>
                                    <p:anim calcmode="lin" valueType="num">
                                      <p:cBhvr>
                                        <p:cTn id="25" dur="1000" fill="hold"/>
                                        <p:tgtEl>
                                          <p:spTgt spid="12290"/>
                                        </p:tgtEl>
                                        <p:attrNameLst>
                                          <p:attrName>ppt_h</p:attrName>
                                        </p:attrNameLst>
                                      </p:cBhvr>
                                      <p:tavLst>
                                        <p:tav tm="0">
                                          <p:val>
                                            <p:fltVal val="0"/>
                                          </p:val>
                                        </p:tav>
                                        <p:tav tm="100000">
                                          <p:val>
                                            <p:strVal val="#ppt_h"/>
                                          </p:val>
                                        </p:tav>
                                      </p:tavLst>
                                    </p:anim>
                                    <p:anim calcmode="lin" valueType="num">
                                      <p:cBhvr>
                                        <p:cTn id="26"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81596" y="487725"/>
            <a:ext cx="6899564" cy="6124754"/>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Nhịn tiểu lại là thói quen gây hại cho hệ bài tiết vì:</a:t>
            </a:r>
            <a:endParaRPr lang="en-US" sz="2800" dirty="0">
              <a:solidFill>
                <a:srgbClr val="FF00FF"/>
              </a:solidFill>
              <a:latin typeface="Times New Roman" pitchFamily="18" charset="0"/>
              <a:cs typeface="Times New Roman" pitchFamily="18" charset="0"/>
            </a:endParaRPr>
          </a:p>
          <a:p>
            <a:pPr algn="just">
              <a:buFontTx/>
              <a:buChar char="-"/>
            </a:pPr>
            <a:r>
              <a:rPr lang="vi-VN" sz="2800" dirty="0">
                <a:solidFill>
                  <a:srgbClr val="FF00FF"/>
                </a:solidFill>
                <a:latin typeface="Times New Roman" pitchFamily="18" charset="0"/>
                <a:cs typeface="Times New Roman" pitchFamily="18" charset="0"/>
              </a:rPr>
              <a:t>Nhịn tiểu làm bàng quang bị giãn ra, các cơ vòng bên ngoài cũng bị kéo căng dẫn đến khả năng giữ nước tiểu của bàng quang bị hạn chế, mất khả năng kiểm soát các cơ vòng ngoài bàng quang khiến nước tiểu rò rỉ.</a:t>
            </a:r>
            <a:endParaRPr lang="en-US" sz="2800" dirty="0">
              <a:solidFill>
                <a:srgbClr val="FF00FF"/>
              </a:solidFill>
              <a:latin typeface="Times New Roman" pitchFamily="18" charset="0"/>
              <a:cs typeface="Times New Roman" pitchFamily="18" charset="0"/>
            </a:endParaRPr>
          </a:p>
          <a:p>
            <a:pPr algn="just">
              <a:buFontTx/>
              <a:buChar char="-"/>
            </a:pPr>
            <a:r>
              <a:rPr lang="vi-VN" sz="2800" dirty="0">
                <a:solidFill>
                  <a:srgbClr val="FF00FF"/>
                </a:solidFill>
                <a:latin typeface="Times New Roman" pitchFamily="18" charset="0"/>
                <a:cs typeface="Times New Roman" pitchFamily="18" charset="0"/>
              </a:rPr>
              <a:t> Nhịn tiểu có thể gây bí tiểu, thậm chí, trong tình huống nghiêm trọng khi nước tiểu ứ đọng ở bàng quang có thể chảy ngược vào thận.</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Nhịn tiểu dẫn đến những hệ quả là khởi nguồn cho một chuỗi các bệnh lí tại thận và ngoài thận như nhiễm khuẩn đường tiết niệu, viêm bàng quang kẽ, sỏi thận, suy thận,…</a:t>
            </a:r>
            <a:endParaRPr lang="en-US" sz="2800" dirty="0">
              <a:solidFill>
                <a:srgbClr val="FF00FF"/>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srcRect/>
          <a:stretch>
            <a:fillRect/>
          </a:stretch>
        </p:blipFill>
        <p:spPr bwMode="auto">
          <a:xfrm>
            <a:off x="0" y="257627"/>
            <a:ext cx="5265293" cy="3815628"/>
          </a:xfrm>
          <a:prstGeom prst="rect">
            <a:avLst/>
          </a:prstGeom>
          <a:noFill/>
          <a:ln w="9525">
            <a:noFill/>
            <a:miter lim="800000"/>
            <a:headEnd/>
            <a:tailEnd/>
          </a:ln>
          <a:effectLst/>
        </p:spPr>
      </p:pic>
      <p:sp>
        <p:nvSpPr>
          <p:cNvPr id="8" name="Rectangle 7"/>
          <p:cNvSpPr/>
          <p:nvPr/>
        </p:nvSpPr>
        <p:spPr>
          <a:xfrm>
            <a:off x="166260" y="2923350"/>
            <a:ext cx="12025740" cy="707886"/>
          </a:xfrm>
          <a:prstGeom prst="rect">
            <a:avLst/>
          </a:prstGeom>
        </p:spPr>
        <p:txBody>
          <a:bodyPr wrap="square">
            <a:spAutoFit/>
          </a:bodyPr>
          <a:lstStyle/>
          <a:p>
            <a:pPr algn="just"/>
            <a:r>
              <a:rPr lang="en-US" sz="4000" b="1" dirty="0" err="1">
                <a:solidFill>
                  <a:srgbClr val="FF0000"/>
                </a:solidFill>
                <a:latin typeface="Times New Roman" pitchFamily="18" charset="0"/>
                <a:cs typeface="Times New Roman" pitchFamily="18" charset="0"/>
              </a:rPr>
              <a:t>Để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phòng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bệnh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hệ</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tiết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chúng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Bottom)">
                                      <p:cBhvr>
                                        <p:cTn id="7" dur="1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Right)">
                                      <p:cBhvr>
                                        <p:cTn id="17" dur="1000"/>
                                        <p:tgtEl>
                                          <p:spTgt spid="8"/>
                                        </p:tgtEl>
                                      </p:cBhvr>
                                    </p:animEffect>
                                  </p:childTnLst>
                                </p:cTn>
                              </p:par>
                              <p:par>
                                <p:cTn id="18" presetID="37" presetClass="exit" presetSubtype="0" fill="hold" nodeType="withEffect">
                                  <p:stCondLst>
                                    <p:cond delay="0"/>
                                  </p:stCondLst>
                                  <p:childTnLst>
                                    <p:animEffect transition="out" filter="fade">
                                      <p:cBhvr>
                                        <p:cTn id="19" dur="1000"/>
                                        <p:tgtEl>
                                          <p:spTgt spid="13314"/>
                                        </p:tgtEl>
                                      </p:cBhvr>
                                    </p:animEffect>
                                    <p:anim calcmode="lin" valueType="num">
                                      <p:cBhvr>
                                        <p:cTn id="20" dur="1000"/>
                                        <p:tgtEl>
                                          <p:spTgt spid="13314"/>
                                        </p:tgtEl>
                                        <p:attrNameLst>
                                          <p:attrName>ppt_x</p:attrName>
                                        </p:attrNameLst>
                                      </p:cBhvr>
                                      <p:tavLst>
                                        <p:tav tm="0">
                                          <p:val>
                                            <p:strVal val="ppt_x"/>
                                          </p:val>
                                        </p:tav>
                                        <p:tav tm="100000">
                                          <p:val>
                                            <p:strVal val="ppt_x"/>
                                          </p:val>
                                        </p:tav>
                                      </p:tavLst>
                                    </p:anim>
                                    <p:anim calcmode="lin" valueType="num">
                                      <p:cBhvr>
                                        <p:cTn id="21" dur="100" decel="100000"/>
                                        <p:tgtEl>
                                          <p:spTgt spid="13314"/>
                                        </p:tgtEl>
                                        <p:attrNameLst>
                                          <p:attrName>ppt_y</p:attrName>
                                        </p:attrNameLst>
                                      </p:cBhvr>
                                      <p:tavLst>
                                        <p:tav tm="0">
                                          <p:val>
                                            <p:strVal val="ppt_y"/>
                                          </p:val>
                                        </p:tav>
                                        <p:tav tm="100000">
                                          <p:val>
                                            <p:strVal val="ppt_y-.03"/>
                                          </p:val>
                                        </p:tav>
                                      </p:tavLst>
                                    </p:anim>
                                    <p:anim calcmode="lin" valueType="num">
                                      <p:cBhvr>
                                        <p:cTn id="22" dur="900" accel="100000">
                                          <p:stCondLst>
                                            <p:cond delay="100"/>
                                          </p:stCondLst>
                                        </p:cTn>
                                        <p:tgtEl>
                                          <p:spTgt spid="13314"/>
                                        </p:tgtEl>
                                        <p:attrNameLst>
                                          <p:attrName>ppt_y</p:attrName>
                                        </p:attrNameLst>
                                      </p:cBhvr>
                                      <p:tavLst>
                                        <p:tav tm="0">
                                          <p:val>
                                            <p:strVal val="ppt_y"/>
                                          </p:val>
                                        </p:tav>
                                        <p:tav tm="100000">
                                          <p:val>
                                            <p:strVal val="ppt_y+1"/>
                                          </p:val>
                                        </p:tav>
                                      </p:tavLst>
                                    </p:anim>
                                    <p:set>
                                      <p:cBhvr>
                                        <p:cTn id="23" dur="1" fill="hold">
                                          <p:stCondLst>
                                            <p:cond delay="999"/>
                                          </p:stCondLst>
                                        </p:cTn>
                                        <p:tgtEl>
                                          <p:spTgt spid="13314"/>
                                        </p:tgtEl>
                                        <p:attrNameLst>
                                          <p:attrName>style.visibility</p:attrName>
                                        </p:attrNameLst>
                                      </p:cBhvr>
                                      <p:to>
                                        <p:strVal val="hidden"/>
                                      </p:to>
                                    </p:set>
                                  </p:childTnLst>
                                </p:cTn>
                              </p:par>
                              <p:par>
                                <p:cTn id="24" presetID="37" presetClass="exit" presetSubtype="0" fill="hold" grpId="1" nodeType="withEffect">
                                  <p:stCondLst>
                                    <p:cond delay="0"/>
                                  </p:stCondLst>
                                  <p:childTnLst>
                                    <p:animEffect transition="out" filter="fade">
                                      <p:cBhvr>
                                        <p:cTn id="25" dur="1000"/>
                                        <p:tgtEl>
                                          <p:spTgt spid="7"/>
                                        </p:tgtEl>
                                      </p:cBhvr>
                                    </p:animEffect>
                                    <p:anim calcmode="lin" valueType="num">
                                      <p:cBhvr>
                                        <p:cTn id="26" dur="1000"/>
                                        <p:tgtEl>
                                          <p:spTgt spid="7"/>
                                        </p:tgtEl>
                                        <p:attrNameLst>
                                          <p:attrName>ppt_x</p:attrName>
                                        </p:attrNameLst>
                                      </p:cBhvr>
                                      <p:tavLst>
                                        <p:tav tm="0">
                                          <p:val>
                                            <p:strVal val="ppt_x"/>
                                          </p:val>
                                        </p:tav>
                                        <p:tav tm="100000">
                                          <p:val>
                                            <p:strVal val="ppt_x"/>
                                          </p:val>
                                        </p:tav>
                                      </p:tavLst>
                                    </p:anim>
                                    <p:anim calcmode="lin" valueType="num">
                                      <p:cBhvr>
                                        <p:cTn id="27" dur="100" decel="100000"/>
                                        <p:tgtEl>
                                          <p:spTgt spid="7"/>
                                        </p:tgtEl>
                                        <p:attrNameLst>
                                          <p:attrName>ppt_y</p:attrName>
                                        </p:attrNameLst>
                                      </p:cBhvr>
                                      <p:tavLst>
                                        <p:tav tm="0">
                                          <p:val>
                                            <p:strVal val="ppt_y"/>
                                          </p:val>
                                        </p:tav>
                                        <p:tav tm="100000">
                                          <p:val>
                                            <p:strVal val="ppt_y-.03"/>
                                          </p:val>
                                        </p:tav>
                                      </p:tavLst>
                                    </p:anim>
                                    <p:anim calcmode="lin" valueType="num">
                                      <p:cBhvr>
                                        <p:cTn id="28" dur="900" accel="100000">
                                          <p:stCondLst>
                                            <p:cond delay="100"/>
                                          </p:stCondLst>
                                        </p:cTn>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33:  </a:t>
            </a:r>
            <a:r>
              <a:rPr lang="en-US" sz="2600" b="1" dirty="0" err="1">
                <a:solidFill>
                  <a:srgbClr val="FF00FF"/>
                </a:solidFill>
                <a:latin typeface="Times New Roman" pitchFamily="18" charset="0"/>
                <a:cs typeface="Times New Roman" pitchFamily="18" charset="0"/>
              </a:rPr>
              <a:t>MÔI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TRƯỜNG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TRONG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CƠ</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THỂ</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TIẾT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0" y="75782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17346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endParaRPr lang="en-US" sz="2800" b="1" dirty="0">
              <a:solidFill>
                <a:srgbClr val="0000FF"/>
              </a:solidFill>
              <a:latin typeface="Times New Roman" pitchFamily="18" charset="0"/>
              <a:cs typeface="Times New Roman" pitchFamily="18" charset="0"/>
            </a:endParaRPr>
          </a:p>
        </p:txBody>
      </p:sp>
      <p:sp>
        <p:nvSpPr>
          <p:cNvPr id="33" name="TextBox 32"/>
          <p:cNvSpPr txBox="1"/>
          <p:nvPr/>
        </p:nvSpPr>
        <p:spPr>
          <a:xfrm>
            <a:off x="0" y="1561387"/>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tiểu</a:t>
            </a:r>
            <a:endParaRPr lang="en-US" sz="2800" b="1" dirty="0">
              <a:solidFill>
                <a:srgbClr val="0000FF"/>
              </a:solidFill>
              <a:latin typeface="Times New Roman" pitchFamily="18" charset="0"/>
              <a:cs typeface="Times New Roman" pitchFamily="18" charset="0"/>
            </a:endParaRPr>
          </a:p>
        </p:txBody>
      </p:sp>
      <p:sp>
        <p:nvSpPr>
          <p:cNvPr id="34" name="TextBox 33"/>
          <p:cNvSpPr txBox="1"/>
          <p:nvPr/>
        </p:nvSpPr>
        <p:spPr>
          <a:xfrm>
            <a:off x="0" y="194931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đái</a:t>
            </a:r>
            <a:r>
              <a:rPr lang="en-US" sz="2800" dirty="0">
                <a:solidFill>
                  <a:srgbClr val="0000FF"/>
                </a:solidFill>
                <a:latin typeface="Times New Roman" pitchFamily="18" charset="0"/>
                <a:cs typeface="Times New Roman" pitchFamily="18" charset="0"/>
              </a:rPr>
              <a:t>.</a:t>
            </a:r>
          </a:p>
        </p:txBody>
      </p:sp>
      <p:sp>
        <p:nvSpPr>
          <p:cNvPr id="35" name="TextBox 34"/>
          <p:cNvSpPr txBox="1"/>
          <p:nvPr/>
        </p:nvSpPr>
        <p:spPr>
          <a:xfrm>
            <a:off x="0" y="2337241"/>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nephron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nephron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Henle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góp</a:t>
            </a:r>
            <a:r>
              <a:rPr lang="en-US" sz="2800" dirty="0">
                <a:solidFill>
                  <a:srgbClr val="0000FF"/>
                </a:solidFill>
                <a:latin typeface="Times New Roman" pitchFamily="18" charset="0"/>
                <a:cs typeface="Times New Roman" pitchFamily="18" charset="0"/>
              </a:rPr>
              <a:t>.</a:t>
            </a:r>
          </a:p>
        </p:txBody>
      </p:sp>
      <p:sp>
        <p:nvSpPr>
          <p:cNvPr id="36" name="TextBox 35"/>
          <p:cNvSpPr txBox="1"/>
          <p:nvPr/>
        </p:nvSpPr>
        <p:spPr>
          <a:xfrm>
            <a:off x="0" y="322393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tiểu</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3667279"/>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ý </a:t>
            </a:r>
            <a:r>
              <a:rPr lang="en-US" sz="2800" dirty="0" err="1">
                <a:solidFill>
                  <a:srgbClr val="0000FF"/>
                </a:solidFill>
                <a:latin typeface="Times New Roman" pitchFamily="18" charset="0"/>
                <a:cs typeface="Times New Roman" pitchFamily="18" charset="0"/>
              </a:rPr>
              <a:t>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nhịn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2958831" y="-1"/>
            <a:ext cx="6365298" cy="68928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433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4338"/>
                                        </p:tgtEl>
                                        <p:attrNameLst>
                                          <p:attrName>ppt_y</p:attrName>
                                        </p:attrNameLst>
                                      </p:cBhvr>
                                      <p:tavLst>
                                        <p:tav tm="0">
                                          <p:val>
                                            <p:strVal val="#ppt_y"/>
                                          </p:val>
                                        </p:tav>
                                        <p:tav tm="100000">
                                          <p:val>
                                            <p:strVal val="#ppt_y"/>
                                          </p:val>
                                        </p:tav>
                                      </p:tavLst>
                                    </p:anim>
                                    <p:animEffect transition="in" filter="fade">
                                      <p:cBhvr>
                                        <p:cTn id="1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607180" y="0"/>
            <a:ext cx="9490364" cy="3662307"/>
          </a:xfrm>
          <a:prstGeom prst="rect">
            <a:avLst/>
          </a:prstGeom>
          <a:noFill/>
          <a:ln w="9525">
            <a:noFill/>
            <a:miter lim="800000"/>
            <a:headEnd/>
            <a:tailEnd/>
          </a:ln>
          <a:effectLst/>
        </p:spPr>
      </p:pic>
      <p:sp>
        <p:nvSpPr>
          <p:cNvPr id="4" name="Rectangle 3"/>
          <p:cNvSpPr/>
          <p:nvPr/>
        </p:nvSpPr>
        <p:spPr>
          <a:xfrm>
            <a:off x="0" y="3563310"/>
            <a:ext cx="12192000" cy="2246769"/>
          </a:xfrm>
          <a:prstGeom prst="rect">
            <a:avLst/>
          </a:prstGeom>
        </p:spPr>
        <p:txBody>
          <a:bodyPr wrap="square">
            <a:spAutoFit/>
          </a:bodyPr>
          <a:lstStyle/>
          <a:p>
            <a:pPr algn="just">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Đường di chuyển của máu trong máy chạy thận nhân tạo: Máu chưa lọc từ động mạch của cơ thể → Máy bơm máu → Máy lọc máu → Máy điều chỉnh áp lực → Máu đã được lọc được đưa trở lại tĩnh mạch của cơ thể.</a:t>
            </a:r>
            <a:endParaRPr lang="en-US" sz="2800" dirty="0">
              <a:solidFill>
                <a:srgbClr val="FF00FF"/>
              </a:solidFill>
              <a:latin typeface="Times New Roman" pitchFamily="18" charset="0"/>
              <a:cs typeface="Times New Roman" pitchFamily="18" charset="0"/>
            </a:endParaRPr>
          </a:p>
          <a:p>
            <a:pPr algn="just">
              <a:buFontTx/>
              <a:buChar char="-"/>
            </a:pPr>
            <a:r>
              <a:rPr lang="en-US" sz="2800" dirty="0">
                <a:solidFill>
                  <a:srgbClr val="FF00FF"/>
                </a:solidFill>
                <a:latin typeface="Times New Roman" pitchFamily="18" charset="0"/>
                <a:cs typeface="Times New Roman" pitchFamily="18" charset="0"/>
              </a:rPr>
              <a:t> B</a:t>
            </a:r>
            <a:r>
              <a:rPr lang="vi-VN" sz="2800" dirty="0">
                <a:solidFill>
                  <a:srgbClr val="FF00FF"/>
                </a:solidFill>
                <a:latin typeface="Times New Roman" pitchFamily="18" charset="0"/>
                <a:cs typeface="Times New Roman" pitchFamily="18" charset="0"/>
              </a:rPr>
              <a:t>ộ phận của thận nhân tạo thực hiện chức năng của thận trong cơ thể là: máy lọc máu.</a:t>
            </a:r>
            <a:r>
              <a:rPr lang="en-US" sz="28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edg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edge">
                                      <p:cBhvr>
                                        <p:cTn id="2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64791"/>
            <a:ext cx="12192000" cy="3293209"/>
          </a:xfrm>
          <a:prstGeom prst="rect">
            <a:avLst/>
          </a:prstGeom>
        </p:spPr>
        <p:txBody>
          <a:bodyPr wrap="square">
            <a:spAutoFit/>
          </a:bodyPr>
          <a:lstStyle/>
          <a:p>
            <a:pPr algn="just"/>
            <a:r>
              <a:rPr lang="en-US" sz="2600" dirty="0">
                <a:solidFill>
                  <a:srgbClr val="FF00FF"/>
                </a:solidFill>
                <a:latin typeface="Times New Roman" pitchFamily="18" charset="0"/>
                <a:cs typeface="Times New Roman" pitchFamily="18" charset="0"/>
              </a:rPr>
              <a:t>	</a:t>
            </a:r>
            <a:r>
              <a:rPr lang="vi-VN" sz="2600" dirty="0">
                <a:solidFill>
                  <a:srgbClr val="FF00FF"/>
                </a:solidFill>
                <a:latin typeface="Times New Roman" pitchFamily="18" charset="0"/>
                <a:cs typeface="Times New Roman" pitchFamily="18" charset="0"/>
              </a:rPr>
              <a:t>Ghép thận là một phương pháp điều trị có hiệu quả cao cho người bị suy thận giai đoạn cuối vì: Ở giai đoạn cuối, cả hai quả thận của bệnh nhân không đáp ứng được chức năng lọc máu để thải các chất độc, chất dư thừa ra khỏi cơ thể. Bởi vậy, để duy trì sự sống, bệnh nhân bắt buộc phải điều trị duy trì (lọc màng bụng, chạy thận nhân tạo) hoặc ghép thận. Tuy nhiên, các biện pháp điều trị duy trì đòi hỏi chi phí tốn kém và bệnh nhân phải thường xuyên đến bệnh viện. Trong khi đó, nếu có nguồn tạng thích hợp, ghép thận thành công có thể giúp bệnh nhân kéo dài sự sống với cuộc sống và sức khỏe gần giống một người khỏe mạnh.</a:t>
            </a:r>
            <a:r>
              <a:rPr lang="en-US" sz="2600" dirty="0">
                <a:solidFill>
                  <a:srgbClr val="FF00FF"/>
                </a:solidFill>
                <a:latin typeface="Times New Roman" pitchFamily="18" charset="0"/>
                <a:cs typeface="Times New Roman" pitchFamily="18" charset="0"/>
              </a:rPr>
              <a:t> </a:t>
            </a:r>
          </a:p>
        </p:txBody>
      </p:sp>
      <p:pic>
        <p:nvPicPr>
          <p:cNvPr id="16386" name="Picture 2"/>
          <p:cNvPicPr>
            <a:picLocks noChangeAspect="1" noChangeArrowheads="1"/>
          </p:cNvPicPr>
          <p:nvPr/>
        </p:nvPicPr>
        <p:blipFill>
          <a:blip r:embed="rId2"/>
          <a:srcRect/>
          <a:stretch>
            <a:fillRect/>
          </a:stretch>
        </p:blipFill>
        <p:spPr bwMode="auto">
          <a:xfrm>
            <a:off x="1" y="-1"/>
            <a:ext cx="3976254" cy="3694649"/>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5029200" y="0"/>
            <a:ext cx="7162799" cy="376989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638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6386"/>
                                        </p:tgtEl>
                                        <p:attrNameLst>
                                          <p:attrName>ppt_y</p:attrName>
                                        </p:attrNameLst>
                                      </p:cBhvr>
                                      <p:tavLst>
                                        <p:tav tm="0">
                                          <p:val>
                                            <p:strVal val="#ppt_y"/>
                                          </p:val>
                                        </p:tav>
                                        <p:tav tm="100000">
                                          <p:val>
                                            <p:strVal val="#ppt_y"/>
                                          </p:val>
                                        </p:tav>
                                      </p:tavLst>
                                    </p:anim>
                                    <p:animEffect transition="in" filter="fade">
                                      <p:cBhvr>
                                        <p:cTn id="10" dur="1000"/>
                                        <p:tgtEl>
                                          <p:spTgt spid="16386"/>
                                        </p:tgtEl>
                                      </p:cBhvr>
                                    </p:animEffect>
                                  </p:childTnLst>
                                </p:cTn>
                              </p:par>
                            </p:childTnLst>
                          </p:cTn>
                        </p:par>
                        <p:par>
                          <p:cTn id="11" fill="hold">
                            <p:stCondLst>
                              <p:cond delay="1000"/>
                            </p:stCondLst>
                            <p:childTnLst>
                              <p:par>
                                <p:cTn id="12" presetID="20" presetClass="entr" presetSubtype="0" fill="hold" nodeType="after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wedge">
                                      <p:cBhvr>
                                        <p:cTn id="14" dur="2000"/>
                                        <p:tgtEl>
                                          <p:spTgt spid="16387"/>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edge">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6504" y="2850233"/>
            <a:ext cx="12125894" cy="113865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33:  </a:t>
            </a:r>
            <a:r>
              <a:rPr lang="en-US" sz="2600" b="1" dirty="0" err="1">
                <a:solidFill>
                  <a:srgbClr val="FF00FF"/>
                </a:solidFill>
                <a:latin typeface="Times New Roman" pitchFamily="18" charset="0"/>
                <a:cs typeface="Times New Roman" pitchFamily="18" charset="0"/>
              </a:rPr>
              <a:t>MÔI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TRƯỜNG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TRONG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CƠ</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THỂ</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TIẾT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0" y="75782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17346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endParaRPr lang="en-US" sz="2800" b="1" dirty="0">
              <a:solidFill>
                <a:srgbClr val="0000FF"/>
              </a:solidFill>
              <a:latin typeface="Times New Roman" pitchFamily="18" charset="0"/>
              <a:cs typeface="Times New Roman" pitchFamily="18" charset="0"/>
            </a:endParaRPr>
          </a:p>
        </p:txBody>
      </p:sp>
      <p:sp>
        <p:nvSpPr>
          <p:cNvPr id="33" name="TextBox 32"/>
          <p:cNvSpPr txBox="1"/>
          <p:nvPr/>
        </p:nvSpPr>
        <p:spPr>
          <a:xfrm>
            <a:off x="0" y="1561387"/>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tiểu</a:t>
            </a:r>
            <a:endParaRPr lang="en-US" sz="2800" b="1" dirty="0">
              <a:solidFill>
                <a:srgbClr val="0000FF"/>
              </a:solidFill>
              <a:latin typeface="Times New Roman" pitchFamily="18" charset="0"/>
              <a:cs typeface="Times New Roman" pitchFamily="18" charset="0"/>
            </a:endParaRPr>
          </a:p>
        </p:txBody>
      </p:sp>
      <p:sp>
        <p:nvSpPr>
          <p:cNvPr id="34" name="TextBox 33"/>
          <p:cNvSpPr txBox="1"/>
          <p:nvPr/>
        </p:nvSpPr>
        <p:spPr>
          <a:xfrm>
            <a:off x="0" y="194931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đái</a:t>
            </a:r>
            <a:r>
              <a:rPr lang="en-US" sz="2800" dirty="0">
                <a:solidFill>
                  <a:srgbClr val="0000FF"/>
                </a:solidFill>
                <a:latin typeface="Times New Roman" pitchFamily="18" charset="0"/>
                <a:cs typeface="Times New Roman" pitchFamily="18" charset="0"/>
              </a:rPr>
              <a:t>.</a:t>
            </a:r>
          </a:p>
        </p:txBody>
      </p:sp>
      <p:sp>
        <p:nvSpPr>
          <p:cNvPr id="35" name="TextBox 34"/>
          <p:cNvSpPr txBox="1"/>
          <p:nvPr/>
        </p:nvSpPr>
        <p:spPr>
          <a:xfrm>
            <a:off x="0" y="2337241"/>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nephron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nephron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Henle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góp</a:t>
            </a:r>
            <a:r>
              <a:rPr lang="en-US" sz="2800" dirty="0">
                <a:solidFill>
                  <a:srgbClr val="0000FF"/>
                </a:solidFill>
                <a:latin typeface="Times New Roman" pitchFamily="18" charset="0"/>
                <a:cs typeface="Times New Roman" pitchFamily="18" charset="0"/>
              </a:rPr>
              <a:t>.</a:t>
            </a:r>
          </a:p>
        </p:txBody>
      </p:sp>
      <p:sp>
        <p:nvSpPr>
          <p:cNvPr id="36" name="TextBox 35"/>
          <p:cNvSpPr txBox="1"/>
          <p:nvPr/>
        </p:nvSpPr>
        <p:spPr>
          <a:xfrm>
            <a:off x="0" y="322393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tiểu</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3667279"/>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xúc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muối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ý </a:t>
            </a:r>
            <a:r>
              <a:rPr lang="en-US" sz="2800" dirty="0" err="1">
                <a:solidFill>
                  <a:srgbClr val="0000FF"/>
                </a:solidFill>
                <a:latin typeface="Times New Roman" pitchFamily="18" charset="0"/>
                <a:cs typeface="Times New Roman" pitchFamily="18" charset="0"/>
              </a:rPr>
              <a:t>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nhịn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p>
        </p:txBody>
      </p:sp>
      <p:sp>
        <p:nvSpPr>
          <p:cNvPr id="26" name="TextBox 25"/>
          <p:cNvSpPr txBox="1"/>
          <p:nvPr/>
        </p:nvSpPr>
        <p:spPr>
          <a:xfrm>
            <a:off x="0" y="495575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4.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tựu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thận</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545451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thận</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38615"/>
            <a:ext cx="12192000" cy="3108543"/>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1. </a:t>
            </a:r>
            <a:r>
              <a:rPr lang="vi-VN" sz="2800" dirty="0">
                <a:solidFill>
                  <a:srgbClr val="FF00FF"/>
                </a:solidFill>
                <a:latin typeface="Times New Roman" pitchFamily="18" charset="0"/>
                <a:cs typeface="Times New Roman" pitchFamily="18" charset="0"/>
              </a:rPr>
              <a:t>Không nên ăn quá nhiều muối, đường vì: Ăn quá nhiều muối, đường sẽ làm mất cân bằng thành phần chất tan của môi trường trong cơ thể, khiến các cơ quan bài tiết (gan, thận) phải tăng cường hoạt động để đưa thành phần chất tan của môi trường trong cơ thể về trạng thái cân bằng. Nếu tình trạng này diễn ra thường xuyên, các cơ quan bài tiết này bị suy yếu, không đủ khả năng duy trì cân bằng môi trường trong cơ thể, từ đó, dẫn đến nhiều bệnh lí nguy hiểm cho cơ thể như tăng huyết áp, đái tháo đường, các bệnh tim mạch hay các bệnh về thận,…</a:t>
            </a:r>
            <a:endParaRPr lang="en-US" sz="2800" dirty="0">
              <a:solidFill>
                <a:srgbClr val="FF00FF"/>
              </a:solidFill>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srcRect/>
          <a:stretch>
            <a:fillRect/>
          </a:stretch>
        </p:blipFill>
        <p:spPr bwMode="auto">
          <a:xfrm>
            <a:off x="348082" y="0"/>
            <a:ext cx="11430593" cy="33943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edg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92934"/>
            <a:ext cx="12192000" cy="483209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2. </a:t>
            </a:r>
            <a:r>
              <a:rPr lang="vi-VN" sz="2800" dirty="0">
                <a:solidFill>
                  <a:srgbClr val="FF00FF"/>
                </a:solidFill>
                <a:latin typeface="Times New Roman" pitchFamily="18" charset="0"/>
                <a:cs typeface="Times New Roman" pitchFamily="18" charset="0"/>
              </a:rPr>
              <a:t>Luyện tập thể thao giúp tăng cường quá trình thải độc của cơ thể vì:</a:t>
            </a:r>
            <a:endParaRPr lang="en-US" sz="2800" dirty="0">
              <a:solidFill>
                <a:srgbClr val="FF00FF"/>
              </a:solidFill>
              <a:latin typeface="Times New Roman" pitchFamily="18" charset="0"/>
              <a:cs typeface="Times New Roman" pitchFamily="18" charset="0"/>
            </a:endParaRPr>
          </a:p>
          <a:p>
            <a:pPr algn="just">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Khi luyện tập thể thao, việc tăng tốc độ vận động của các cơ hô hấp sẽ giúp tăng cường sức khỏe của hệ hô hấp, tăng cường đào thải khí CO</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hiệu quả.</a:t>
            </a:r>
            <a:endParaRPr lang="en-US" sz="2800" dirty="0">
              <a:solidFill>
                <a:srgbClr val="FF00FF"/>
              </a:solidFill>
              <a:latin typeface="Times New Roman" pitchFamily="18" charset="0"/>
              <a:cs typeface="Times New Roman" pitchFamily="18" charset="0"/>
            </a:endParaRPr>
          </a:p>
          <a:p>
            <a:pPr algn="just">
              <a:buFontTx/>
              <a:buChar char="-"/>
            </a:pPr>
            <a:r>
              <a:rPr lang="vi-VN" sz="2800" dirty="0">
                <a:solidFill>
                  <a:srgbClr val="FF00FF"/>
                </a:solidFill>
                <a:latin typeface="Times New Roman" pitchFamily="18" charset="0"/>
                <a:cs typeface="Times New Roman" pitchFamily="18" charset="0"/>
              </a:rPr>
              <a:t>Thân nhiệt khi luyện tập thể thao sẽ tăng lên kích thích da bài tiết mồ hôi nhiều hơn, nhờ đó, các chất dư thừa như nước, urea, muối,… được bài tiết hiệu quả hơn.</a:t>
            </a:r>
            <a:endParaRPr lang="en-US" sz="2800" dirty="0">
              <a:solidFill>
                <a:srgbClr val="FF00FF"/>
              </a:solidFill>
              <a:latin typeface="Times New Roman" pitchFamily="18" charset="0"/>
              <a:cs typeface="Times New Roman" pitchFamily="18" charset="0"/>
            </a:endParaRPr>
          </a:p>
          <a:p>
            <a:pPr algn="just">
              <a:buFontTx/>
              <a:buChar char="-"/>
            </a:pPr>
            <a:r>
              <a:rPr lang="vi-VN" sz="2800" dirty="0">
                <a:solidFill>
                  <a:srgbClr val="FF00FF"/>
                </a:solidFill>
                <a:latin typeface="Times New Roman" pitchFamily="18" charset="0"/>
                <a:cs typeface="Times New Roman" pitchFamily="18" charset="0"/>
              </a:rPr>
              <a:t> Việc luyện tập thể thao cũng giúp máu tuần hoàn trong cơ thể được tốt hơn, nhờ đó, việc lọc máu ở thận để bài tiết các chất thải, chất dư thừa hòa tan trong máu cũng hiệu quả hơn.</a:t>
            </a:r>
            <a:endParaRPr lang="en-US" sz="2800" dirty="0">
              <a:solidFill>
                <a:srgbClr val="FF00FF"/>
              </a:solidFill>
              <a:latin typeface="Times New Roman" pitchFamily="18" charset="0"/>
              <a:cs typeface="Times New Roman" pitchFamily="18" charset="0"/>
            </a:endParaRPr>
          </a:p>
          <a:p>
            <a:pPr algn="just">
              <a:buFontTx/>
              <a:buChar char="-"/>
            </a:pPr>
            <a:r>
              <a:rPr lang="vi-VN" sz="2800" dirty="0">
                <a:solidFill>
                  <a:srgbClr val="FF00FF"/>
                </a:solidFill>
                <a:latin typeface="Times New Roman" pitchFamily="18" charset="0"/>
                <a:cs typeface="Times New Roman" pitchFamily="18" charset="0"/>
              </a:rPr>
              <a:t> Sự tăng cường trao đổi chất trong quá trình luyện tập thể dục thể thao cũng giúp giảm các áp lực chuyển hóa lên chức năng của gan, nhờ đó, giúp gan thực hiện quá trình chuyển hóa các chất độc và bilirubin hiệu quả hơn.</a:t>
            </a:r>
            <a:r>
              <a:rPr lang="en-US" sz="2800" dirty="0">
                <a:solidFill>
                  <a:srgbClr val="FF00FF"/>
                </a:solidFill>
                <a:latin typeface="Times New Roman" pitchFamily="18" charset="0"/>
                <a:cs typeface="Times New Roman" pitchFamily="18" charset="0"/>
              </a:rPr>
              <a:t> </a:t>
            </a:r>
          </a:p>
        </p:txBody>
      </p:sp>
      <p:pic>
        <p:nvPicPr>
          <p:cNvPr id="19458" name="Picture 2"/>
          <p:cNvPicPr>
            <a:picLocks noChangeAspect="1" noChangeArrowheads="1"/>
          </p:cNvPicPr>
          <p:nvPr/>
        </p:nvPicPr>
        <p:blipFill>
          <a:blip r:embed="rId2"/>
          <a:srcRect/>
          <a:stretch>
            <a:fillRect/>
          </a:stretch>
        </p:blipFill>
        <p:spPr bwMode="auto">
          <a:xfrm>
            <a:off x="991034" y="0"/>
            <a:ext cx="10468518" cy="16486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edg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edg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edg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edg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63988"/>
            <a:ext cx="12192000" cy="3785652"/>
          </a:xfrm>
          <a:prstGeom prst="rect">
            <a:avLst/>
          </a:prstGeom>
        </p:spPr>
        <p:txBody>
          <a:bodyPr wrap="square">
            <a:spAutoFit/>
          </a:bodyPr>
          <a:lstStyle/>
          <a:p>
            <a:pPr algn="just"/>
            <a:r>
              <a:rPr lang="en-US" sz="2400" dirty="0">
                <a:solidFill>
                  <a:srgbClr val="FF00FF"/>
                </a:solidFill>
                <a:latin typeface="Times New Roman" pitchFamily="18" charset="0"/>
                <a:cs typeface="Times New Roman" pitchFamily="18" charset="0"/>
              </a:rPr>
              <a:t>3. </a:t>
            </a:r>
            <a:r>
              <a:rPr lang="vi-VN" sz="2400" dirty="0">
                <a:solidFill>
                  <a:srgbClr val="FF00FF"/>
                </a:solidFill>
                <a:latin typeface="Times New Roman" pitchFamily="18" charset="0"/>
                <a:cs typeface="Times New Roman" pitchFamily="18" charset="0"/>
              </a:rPr>
              <a:t>- Những biện pháp phòng tránh các bệnh liên quan đến hệ bài tiết mà gia đình em thường thực hiện:</a:t>
            </a:r>
            <a:endParaRPr lang="en-US" sz="2400" dirty="0">
              <a:solidFill>
                <a:srgbClr val="FF00FF"/>
              </a:solidFill>
              <a:latin typeface="Times New Roman" pitchFamily="18" charset="0"/>
              <a:cs typeface="Times New Roman" pitchFamily="18" charset="0"/>
            </a:endParaRPr>
          </a:p>
          <a:p>
            <a:pPr algn="just"/>
            <a:r>
              <a:rPr lang="vi-VN" sz="2400" dirty="0">
                <a:solidFill>
                  <a:srgbClr val="FF00FF"/>
                </a:solidFill>
                <a:latin typeface="Times New Roman" pitchFamily="18" charset="0"/>
                <a:cs typeface="Times New Roman" pitchFamily="18" charset="0"/>
              </a:rPr>
              <a:t>+ Rèn luyện thể dục, thể thao thường xuyên.</a:t>
            </a:r>
            <a:endParaRPr lang="en-US" sz="2400" dirty="0">
              <a:solidFill>
                <a:srgbClr val="FF00FF"/>
              </a:solidFill>
              <a:latin typeface="Times New Roman" pitchFamily="18" charset="0"/>
              <a:cs typeface="Times New Roman" pitchFamily="18" charset="0"/>
            </a:endParaRPr>
          </a:p>
          <a:p>
            <a:pPr algn="just"/>
            <a:r>
              <a:rPr lang="vi-VN" sz="2400" dirty="0">
                <a:solidFill>
                  <a:srgbClr val="FF00FF"/>
                </a:solidFill>
                <a:latin typeface="Times New Roman" pitchFamily="18" charset="0"/>
                <a:cs typeface="Times New Roman" pitchFamily="18" charset="0"/>
              </a:rPr>
              <a:t>+ Thường xuyên giữ vệ sinh cho toàn cơ thể.</a:t>
            </a:r>
            <a:endParaRPr lang="en-US" sz="2400" dirty="0">
              <a:solidFill>
                <a:srgbClr val="FF00FF"/>
              </a:solidFill>
              <a:latin typeface="Times New Roman" pitchFamily="18" charset="0"/>
              <a:cs typeface="Times New Roman" pitchFamily="18" charset="0"/>
            </a:endParaRPr>
          </a:p>
          <a:p>
            <a:pPr algn="just"/>
            <a:r>
              <a:rPr lang="vi-VN" sz="2400" dirty="0">
                <a:solidFill>
                  <a:srgbClr val="FF00FF"/>
                </a:solidFill>
                <a:latin typeface="Times New Roman" pitchFamily="18" charset="0"/>
                <a:cs typeface="Times New Roman" pitchFamily="18" charset="0"/>
              </a:rPr>
              <a:t>+ Uống đủ nước.</a:t>
            </a:r>
            <a:endParaRPr lang="en-US" sz="2400" dirty="0">
              <a:solidFill>
                <a:srgbClr val="FF00FF"/>
              </a:solidFill>
              <a:latin typeface="Times New Roman" pitchFamily="18" charset="0"/>
              <a:cs typeface="Times New Roman" pitchFamily="18" charset="0"/>
            </a:endParaRPr>
          </a:p>
          <a:p>
            <a:pPr algn="just"/>
            <a:r>
              <a:rPr lang="vi-VN" sz="2400" dirty="0">
                <a:solidFill>
                  <a:srgbClr val="FF00FF"/>
                </a:solidFill>
                <a:latin typeface="Times New Roman" pitchFamily="18" charset="0"/>
                <a:cs typeface="Times New Roman" pitchFamily="18" charset="0"/>
              </a:rPr>
              <a:t>+ Không nhịn tiểu.</a:t>
            </a:r>
            <a:endParaRPr lang="en-US" sz="2400" dirty="0">
              <a:solidFill>
                <a:srgbClr val="FF00FF"/>
              </a:solidFill>
              <a:latin typeface="Times New Roman" pitchFamily="18" charset="0"/>
              <a:cs typeface="Times New Roman" pitchFamily="18" charset="0"/>
            </a:endParaRPr>
          </a:p>
          <a:p>
            <a:pPr algn="just"/>
            <a:r>
              <a:rPr lang="vi-VN" sz="2400" dirty="0">
                <a:solidFill>
                  <a:srgbClr val="FF00FF"/>
                </a:solidFill>
                <a:latin typeface="Times New Roman" pitchFamily="18" charset="0"/>
                <a:cs typeface="Times New Roman" pitchFamily="18" charset="0"/>
              </a:rPr>
              <a:t>+ Vệ sinh môi trường sống sạch sẽ, tránh tiếp xúc với mầm bệnh.</a:t>
            </a:r>
            <a:endParaRPr lang="en-US" sz="2400" dirty="0">
              <a:solidFill>
                <a:srgbClr val="FF00FF"/>
              </a:solidFill>
              <a:latin typeface="Times New Roman" pitchFamily="18" charset="0"/>
              <a:cs typeface="Times New Roman" pitchFamily="18" charset="0"/>
            </a:endParaRPr>
          </a:p>
          <a:p>
            <a:pPr algn="just"/>
            <a:r>
              <a:rPr lang="vi-VN" sz="2400" dirty="0">
                <a:solidFill>
                  <a:srgbClr val="FF00FF"/>
                </a:solidFill>
                <a:latin typeface="Times New Roman" pitchFamily="18" charset="0"/>
                <a:cs typeface="Times New Roman" pitchFamily="18" charset="0"/>
              </a:rPr>
              <a:t>- </a:t>
            </a:r>
            <a:r>
              <a:rPr lang="en-US" sz="2400" dirty="0">
                <a:solidFill>
                  <a:srgbClr val="FF00FF"/>
                </a:solidFill>
                <a:latin typeface="Times New Roman" pitchFamily="18" charset="0"/>
                <a:cs typeface="Times New Roman" pitchFamily="18" charset="0"/>
              </a:rPr>
              <a:t>C</a:t>
            </a:r>
            <a:r>
              <a:rPr lang="vi-VN" sz="2400" dirty="0">
                <a:solidFill>
                  <a:srgbClr val="FF00FF"/>
                </a:solidFill>
                <a:latin typeface="Times New Roman" pitchFamily="18" charset="0"/>
                <a:cs typeface="Times New Roman" pitchFamily="18" charset="0"/>
              </a:rPr>
              <a:t>ác biện pháp </a:t>
            </a:r>
            <a:r>
              <a:rPr lang="en-US" sz="2400" dirty="0" err="1">
                <a:solidFill>
                  <a:srgbClr val="FF00FF"/>
                </a:solidFill>
                <a:latin typeface="Times New Roman" pitchFamily="18" charset="0"/>
                <a:cs typeface="Times New Roman" pitchFamily="18" charset="0"/>
              </a:rPr>
              <a:t>thực</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hiện</a:t>
            </a:r>
            <a:r>
              <a:rPr lang="en-US" sz="2400" dirty="0">
                <a:solidFill>
                  <a:srgbClr val="FF00FF"/>
                </a:solidFill>
                <a:latin typeface="Times New Roman" pitchFamily="18" charset="0"/>
                <a:cs typeface="Times New Roman" pitchFamily="18" charset="0"/>
              </a:rPr>
              <a:t> </a:t>
            </a:r>
            <a:r>
              <a:rPr lang="en-US" sz="2400" dirty="0" err="1">
                <a:solidFill>
                  <a:srgbClr val="FF00FF"/>
                </a:solidFill>
                <a:latin typeface="Times New Roman" pitchFamily="18" charset="0"/>
                <a:cs typeface="Times New Roman" pitchFamily="18" charset="0"/>
              </a:rPr>
              <a:t>thêm</a:t>
            </a:r>
            <a:r>
              <a:rPr lang="en-US" sz="2400" dirty="0">
                <a:solidFill>
                  <a:srgbClr val="FF00FF"/>
                </a:solidFill>
                <a:latin typeface="Times New Roman" pitchFamily="18" charset="0"/>
                <a:cs typeface="Times New Roman" pitchFamily="18" charset="0"/>
              </a:rPr>
              <a:t> </a:t>
            </a:r>
            <a:r>
              <a:rPr lang="vi-VN" sz="2400" dirty="0">
                <a:solidFill>
                  <a:srgbClr val="FF00FF"/>
                </a:solidFill>
                <a:latin typeface="Times New Roman" pitchFamily="18" charset="0"/>
                <a:cs typeface="Times New Roman" pitchFamily="18" charset="0"/>
              </a:rPr>
              <a:t>để bảo vệ hệ bài tiết: Có chế độ ăn uống khoa học hơn: Hạn chế thức ăn chế biến sẵn như các đồ chiên rán; hạn chế các loại thức ăn chứa nhiều muối; hạn chế uống nước giải khát có gas và ăn các loại thức ăn chứa nhiều đường khác; ...</a:t>
            </a:r>
            <a:r>
              <a:rPr lang="en-US" sz="2400" dirty="0">
                <a:solidFill>
                  <a:srgbClr val="FF00FF"/>
                </a:solidFill>
                <a:latin typeface="Times New Roman" pitchFamily="18" charset="0"/>
                <a:cs typeface="Times New Roman" pitchFamily="18" charset="0"/>
              </a:rPr>
              <a:t> </a:t>
            </a:r>
          </a:p>
        </p:txBody>
      </p:sp>
      <p:pic>
        <p:nvPicPr>
          <p:cNvPr id="18434" name="Picture 2"/>
          <p:cNvPicPr>
            <a:picLocks noChangeAspect="1" noChangeArrowheads="1"/>
          </p:cNvPicPr>
          <p:nvPr/>
        </p:nvPicPr>
        <p:blipFill>
          <a:blip r:embed="rId2"/>
          <a:srcRect/>
          <a:stretch>
            <a:fillRect/>
          </a:stretch>
        </p:blipFill>
        <p:spPr bwMode="auto">
          <a:xfrm>
            <a:off x="1036913" y="0"/>
            <a:ext cx="10448794" cy="21751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edg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edg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edg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edg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edg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edge">
                                      <p:cBhvr>
                                        <p:cTn id="3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2246769"/>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Câu 1: </a:t>
            </a:r>
            <a:r>
              <a:rPr lang="vi-VN" sz="2800" dirty="0">
                <a:solidFill>
                  <a:srgbClr val="FF0000"/>
                </a:solidFill>
                <a:latin typeface="Times New Roman" pitchFamily="18" charset="0"/>
                <a:cs typeface="Times New Roman" pitchFamily="18" charset="0"/>
              </a:rPr>
              <a:t>Cho những thành phần sau:</a:t>
            </a:r>
          </a:p>
          <a:p>
            <a:r>
              <a:rPr lang="vi-VN" sz="2800" dirty="0">
                <a:solidFill>
                  <a:srgbClr val="FF0000"/>
                </a:solidFill>
                <a:latin typeface="Times New Roman" pitchFamily="18" charset="0"/>
                <a:cs typeface="Times New Roman" pitchFamily="18" charset="0"/>
              </a:rPr>
              <a:t>(1) Máu.                                              (2) Nước tiểu.                          (3) Dịch mô.</a:t>
            </a:r>
          </a:p>
          <a:p>
            <a:r>
              <a:rPr lang="vi-VN" sz="2800" dirty="0">
                <a:solidFill>
                  <a:srgbClr val="FF0000"/>
                </a:solidFill>
                <a:latin typeface="Times New Roman" pitchFamily="18" charset="0"/>
                <a:cs typeface="Times New Roman" pitchFamily="18" charset="0"/>
              </a:rPr>
              <a:t>(4) Dịch bạch huyết.                           (5) Dịch tiêu hoá.</a:t>
            </a:r>
          </a:p>
          <a:p>
            <a:r>
              <a:rPr lang="vi-VN" sz="2800" dirty="0">
                <a:solidFill>
                  <a:srgbClr val="FF0000"/>
                </a:solidFill>
                <a:latin typeface="Times New Roman" pitchFamily="18" charset="0"/>
                <a:cs typeface="Times New Roman" pitchFamily="18" charset="0"/>
              </a:rPr>
              <a:t>Những thành phần thuộc môi trường trong cơ thể là:</a:t>
            </a:r>
          </a:p>
          <a:p>
            <a:r>
              <a:rPr lang="vi-VN" sz="2800" dirty="0">
                <a:solidFill>
                  <a:srgbClr val="FF0000"/>
                </a:solidFill>
                <a:latin typeface="Times New Roman" pitchFamily="18" charset="0"/>
                <a:cs typeface="Times New Roman" pitchFamily="18" charset="0"/>
              </a:rPr>
              <a:t>A. (1), (2), (4).             B. (1), (4), (5).             C. (2), (3), (5).             D. (1), (3), (4).</a:t>
            </a:r>
          </a:p>
        </p:txBody>
      </p:sp>
      <p:sp>
        <p:nvSpPr>
          <p:cNvPr id="5" name="Oval 4"/>
          <p:cNvSpPr/>
          <p:nvPr/>
        </p:nvSpPr>
        <p:spPr>
          <a:xfrm>
            <a:off x="9836727" y="1745673"/>
            <a:ext cx="429491" cy="42949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2274838"/>
            <a:ext cx="12192000" cy="2677656"/>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Câu 2: </a:t>
            </a:r>
            <a:r>
              <a:rPr lang="vi-VN" sz="2800" dirty="0">
                <a:solidFill>
                  <a:srgbClr val="FF0000"/>
                </a:solidFill>
                <a:latin typeface="Times New Roman" pitchFamily="18" charset="0"/>
                <a:cs typeface="Times New Roman" pitchFamily="18" charset="0"/>
              </a:rPr>
              <a:t>Phát biểu nào dưới đây về mối quan hệ giữa các thành phần môi trường trong cơ thể là sai?</a:t>
            </a:r>
          </a:p>
          <a:p>
            <a:r>
              <a:rPr lang="vi-VN" sz="2800" dirty="0">
                <a:solidFill>
                  <a:srgbClr val="FF0000"/>
                </a:solidFill>
                <a:latin typeface="Times New Roman" pitchFamily="18" charset="0"/>
                <a:cs typeface="Times New Roman" pitchFamily="18" charset="0"/>
              </a:rPr>
              <a:t>A. Máu thực hiện trao đổi chất và trao đổi khí với tế bào thông qua dịch mô.</a:t>
            </a:r>
          </a:p>
          <a:p>
            <a:r>
              <a:rPr lang="vi-VN" sz="2800" dirty="0">
                <a:solidFill>
                  <a:srgbClr val="FF0000"/>
                </a:solidFill>
                <a:latin typeface="Times New Roman" pitchFamily="18" charset="0"/>
                <a:cs typeface="Times New Roman" pitchFamily="18" charset="0"/>
              </a:rPr>
              <a:t>B. Dịch mô là dịch bao quanh tế bào.</a:t>
            </a:r>
          </a:p>
          <a:p>
            <a:r>
              <a:rPr lang="vi-VN" sz="2800" dirty="0">
                <a:solidFill>
                  <a:srgbClr val="FF0000"/>
                </a:solidFill>
                <a:latin typeface="Times New Roman" pitchFamily="18" charset="0"/>
                <a:cs typeface="Times New Roman" pitchFamily="18" charset="0"/>
              </a:rPr>
              <a:t>C. Tập hợp dịch mô vào mạch bạch huyết tạo dịch bạch huyết.</a:t>
            </a:r>
          </a:p>
          <a:p>
            <a:r>
              <a:rPr lang="vi-VN" sz="2800" dirty="0">
                <a:solidFill>
                  <a:srgbClr val="FF0000"/>
                </a:solidFill>
                <a:latin typeface="Times New Roman" pitchFamily="18" charset="0"/>
                <a:cs typeface="Times New Roman" pitchFamily="18" charset="0"/>
              </a:rPr>
              <a:t>D. Dịch bạch huyết đổ vào thận và thải ra ngoài.</a:t>
            </a:r>
          </a:p>
        </p:txBody>
      </p:sp>
      <p:sp>
        <p:nvSpPr>
          <p:cNvPr id="7" name="Oval 6"/>
          <p:cNvSpPr/>
          <p:nvPr/>
        </p:nvSpPr>
        <p:spPr>
          <a:xfrm>
            <a:off x="13855" y="4475019"/>
            <a:ext cx="429491" cy="42949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539430"/>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Câu 3:</a:t>
            </a:r>
            <a:r>
              <a:rPr lang="vi-VN" sz="2800" dirty="0">
                <a:solidFill>
                  <a:srgbClr val="FF0000"/>
                </a:solidFill>
                <a:latin typeface="Times New Roman" pitchFamily="18" charset="0"/>
                <a:cs typeface="Times New Roman" pitchFamily="18" charset="0"/>
              </a:rPr>
              <a:t> Cho một số chỉ số dưới đây:</a:t>
            </a:r>
          </a:p>
          <a:p>
            <a:r>
              <a:rPr lang="vi-VN" sz="2800" dirty="0">
                <a:solidFill>
                  <a:srgbClr val="FF0000"/>
                </a:solidFill>
                <a:latin typeface="Times New Roman" pitchFamily="18" charset="0"/>
                <a:cs typeface="Times New Roman" pitchFamily="18" charset="0"/>
              </a:rPr>
              <a:t>(1) Thân nhiệt.</a:t>
            </a:r>
          </a:p>
          <a:p>
            <a:r>
              <a:rPr lang="vi-VN" sz="2800" dirty="0">
                <a:solidFill>
                  <a:srgbClr val="FF0000"/>
                </a:solidFill>
                <a:latin typeface="Times New Roman" pitchFamily="18" charset="0"/>
                <a:cs typeface="Times New Roman" pitchFamily="18" charset="0"/>
              </a:rPr>
              <a:t>(2) Hàm lượng nước trong tế bào.</a:t>
            </a:r>
          </a:p>
          <a:p>
            <a:r>
              <a:rPr lang="vi-VN" sz="2800" dirty="0">
                <a:solidFill>
                  <a:srgbClr val="FF0000"/>
                </a:solidFill>
                <a:latin typeface="Times New Roman" pitchFamily="18" charset="0"/>
                <a:cs typeface="Times New Roman" pitchFamily="18" charset="0"/>
              </a:rPr>
              <a:t>(3) Hàm lượng chất tan trong huyết tương.</a:t>
            </a:r>
          </a:p>
          <a:p>
            <a:r>
              <a:rPr lang="vi-VN" sz="2800" dirty="0">
                <a:solidFill>
                  <a:srgbClr val="FF0000"/>
                </a:solidFill>
                <a:latin typeface="Times New Roman" pitchFamily="18" charset="0"/>
                <a:cs typeface="Times New Roman" pitchFamily="18" charset="0"/>
              </a:rPr>
              <a:t>(4) Lượng mồ hôi thải ra.</a:t>
            </a:r>
          </a:p>
          <a:p>
            <a:r>
              <a:rPr lang="vi-VN" sz="2800" dirty="0">
                <a:solidFill>
                  <a:srgbClr val="FF0000"/>
                </a:solidFill>
                <a:latin typeface="Times New Roman" pitchFamily="18" charset="0"/>
                <a:cs typeface="Times New Roman" pitchFamily="18" charset="0"/>
              </a:rPr>
              <a:t>(5) Lượng CO</a:t>
            </a:r>
            <a:r>
              <a:rPr lang="en-US" sz="2800" baseline="-25000" dirty="0">
                <a:solidFill>
                  <a:srgbClr val="FF0000"/>
                </a:solidFill>
                <a:latin typeface="Times New Roman" pitchFamily="18" charset="0"/>
                <a:cs typeface="Times New Roman" pitchFamily="18" charset="0"/>
              </a:rPr>
              <a:t>2 </a:t>
            </a:r>
            <a:r>
              <a:rPr lang="vi-VN" sz="2800" dirty="0">
                <a:solidFill>
                  <a:srgbClr val="FF0000"/>
                </a:solidFill>
                <a:latin typeface="Times New Roman" pitchFamily="18" charset="0"/>
                <a:cs typeface="Times New Roman" pitchFamily="18" charset="0"/>
              </a:rPr>
              <a:t>trong khí thở ra.</a:t>
            </a:r>
          </a:p>
          <a:p>
            <a:r>
              <a:rPr lang="vi-VN" sz="2800" dirty="0">
                <a:solidFill>
                  <a:srgbClr val="FF0000"/>
                </a:solidFill>
                <a:latin typeface="Times New Roman" pitchFamily="18" charset="0"/>
                <a:cs typeface="Times New Roman" pitchFamily="18" charset="0"/>
              </a:rPr>
              <a:t>Những chỉ số nào thể hiện thành phần, tính chất môi trường trong cơ thể ?</a:t>
            </a:r>
          </a:p>
          <a:p>
            <a:r>
              <a:rPr lang="vi-VN" sz="2800" dirty="0">
                <a:solidFill>
                  <a:srgbClr val="FF0000"/>
                </a:solidFill>
                <a:latin typeface="Times New Roman" pitchFamily="18" charset="0"/>
                <a:cs typeface="Times New Roman" pitchFamily="18" charset="0"/>
              </a:rPr>
              <a:t>A. (1), (2).                    B. (1), (3).                   C. (2), (3).                   D. (4), (5).</a:t>
            </a:r>
          </a:p>
        </p:txBody>
      </p:sp>
      <p:sp>
        <p:nvSpPr>
          <p:cNvPr id="5" name="Oval 4"/>
          <p:cNvSpPr/>
          <p:nvPr/>
        </p:nvSpPr>
        <p:spPr>
          <a:xfrm>
            <a:off x="3338945" y="3006437"/>
            <a:ext cx="429491" cy="42949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466145"/>
            <a:ext cx="12192000" cy="954107"/>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Câu 4: </a:t>
            </a:r>
            <a:r>
              <a:rPr lang="vi-VN" sz="2800" dirty="0">
                <a:solidFill>
                  <a:srgbClr val="FF0000"/>
                </a:solidFill>
                <a:latin typeface="Times New Roman" pitchFamily="18" charset="0"/>
                <a:cs typeface="Times New Roman" pitchFamily="18" charset="0"/>
              </a:rPr>
              <a:t>Cơ quan nào dưới đây không phải là cơ quan có chức năng bài tiết?</a:t>
            </a:r>
          </a:p>
          <a:p>
            <a:r>
              <a:rPr lang="vi-VN" sz="2800" dirty="0">
                <a:solidFill>
                  <a:srgbClr val="FF0000"/>
                </a:solidFill>
                <a:latin typeface="Times New Roman" pitchFamily="18" charset="0"/>
                <a:cs typeface="Times New Roman" pitchFamily="18" charset="0"/>
              </a:rPr>
              <a:t>A. Ruột già.                   B. Thận.                     C. Da.                  D. Phổi.</a:t>
            </a:r>
          </a:p>
        </p:txBody>
      </p:sp>
      <p:sp>
        <p:nvSpPr>
          <p:cNvPr id="9" name="Oval 8"/>
          <p:cNvSpPr/>
          <p:nvPr/>
        </p:nvSpPr>
        <p:spPr>
          <a:xfrm>
            <a:off x="27710" y="3962402"/>
            <a:ext cx="429491" cy="42949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4546892"/>
            <a:ext cx="12192000" cy="1815882"/>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Câu 5: </a:t>
            </a:r>
            <a:r>
              <a:rPr lang="vi-VN" sz="2800" dirty="0">
                <a:solidFill>
                  <a:srgbClr val="FF0000"/>
                </a:solidFill>
                <a:latin typeface="Times New Roman" pitchFamily="18" charset="0"/>
                <a:cs typeface="Times New Roman" pitchFamily="18" charset="0"/>
              </a:rPr>
              <a:t>Khẳng định nào dưới đây là sai khi nói về các biện pháp phòng bệnh liên quan đến hệ bài tiết?</a:t>
            </a:r>
          </a:p>
          <a:p>
            <a:r>
              <a:rPr lang="vi-VN" sz="2800" dirty="0">
                <a:solidFill>
                  <a:srgbClr val="FF0000"/>
                </a:solidFill>
                <a:latin typeface="Times New Roman" pitchFamily="18" charset="0"/>
                <a:cs typeface="Times New Roman" pitchFamily="18" charset="0"/>
              </a:rPr>
              <a:t>A. Cần uống đủ nước.</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Tăng cường ăn thức ăn chế biến sẵn.</a:t>
            </a:r>
          </a:p>
          <a:p>
            <a:r>
              <a:rPr lang="vi-VN" sz="2800" dirty="0">
                <a:solidFill>
                  <a:srgbClr val="FF0000"/>
                </a:solidFill>
                <a:latin typeface="Times New Roman" pitchFamily="18" charset="0"/>
                <a:cs typeface="Times New Roman" pitchFamily="18" charset="0"/>
              </a:rPr>
              <a:t>C. Không nhịn tiểu.</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Không tự ý uống thuốc.</a:t>
            </a:r>
          </a:p>
        </p:txBody>
      </p:sp>
      <p:sp>
        <p:nvSpPr>
          <p:cNvPr id="11" name="Oval 10"/>
          <p:cNvSpPr/>
          <p:nvPr/>
        </p:nvSpPr>
        <p:spPr>
          <a:xfrm>
            <a:off x="5514110" y="5444839"/>
            <a:ext cx="429491" cy="42949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710" y="1343891"/>
            <a:ext cx="429491" cy="42949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64728" y="2826330"/>
            <a:ext cx="429491" cy="42949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1815882"/>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Câu 6:</a:t>
            </a:r>
            <a:r>
              <a:rPr lang="vi-VN" sz="2800" dirty="0">
                <a:solidFill>
                  <a:srgbClr val="FF0000"/>
                </a:solidFill>
                <a:latin typeface="Times New Roman" pitchFamily="18" charset="0"/>
                <a:cs typeface="Times New Roman" pitchFamily="18" charset="0"/>
              </a:rPr>
              <a:t> Phương pháp điều trị nào dưới đây phù hợp với bệnh nhân suy thận giai đoạn cuối?</a:t>
            </a:r>
          </a:p>
          <a:p>
            <a:r>
              <a:rPr lang="vi-VN" sz="2800" dirty="0">
                <a:solidFill>
                  <a:srgbClr val="FF0000"/>
                </a:solidFill>
                <a:latin typeface="Times New Roman" pitchFamily="18" charset="0"/>
                <a:cs typeface="Times New Roman" pitchFamily="18" charset="0"/>
              </a:rPr>
              <a:t>A. Truyền nước.                                                  B. Uống thuốc nam.</a:t>
            </a:r>
          </a:p>
          <a:p>
            <a:r>
              <a:rPr lang="vi-VN" sz="2800" dirty="0">
                <a:solidFill>
                  <a:srgbClr val="FF0000"/>
                </a:solidFill>
                <a:latin typeface="Times New Roman" pitchFamily="18" charset="0"/>
                <a:cs typeface="Times New Roman" pitchFamily="18" charset="0"/>
              </a:rPr>
              <a:t>C. Chạy thận nhân tạo.                                        D. Truyền máu.</a:t>
            </a:r>
          </a:p>
        </p:txBody>
      </p:sp>
      <p:sp>
        <p:nvSpPr>
          <p:cNvPr id="13" name="Rectangle 12"/>
          <p:cNvSpPr/>
          <p:nvPr/>
        </p:nvSpPr>
        <p:spPr>
          <a:xfrm>
            <a:off x="0" y="1914482"/>
            <a:ext cx="12192000" cy="1384995"/>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Câu 7: </a:t>
            </a:r>
            <a:r>
              <a:rPr lang="vi-VN" sz="2800" dirty="0">
                <a:solidFill>
                  <a:srgbClr val="FF0000"/>
                </a:solidFill>
                <a:latin typeface="Times New Roman" pitchFamily="18" charset="0"/>
                <a:cs typeface="Times New Roman" pitchFamily="18" charset="0"/>
              </a:rPr>
              <a:t>Vị trí thận mới được ghép vào cơ thể là</a:t>
            </a:r>
          </a:p>
          <a:p>
            <a:r>
              <a:rPr lang="vi-VN" sz="2800" dirty="0">
                <a:solidFill>
                  <a:srgbClr val="FF0000"/>
                </a:solidFill>
                <a:latin typeface="Times New Roman" pitchFamily="18" charset="0"/>
                <a:cs typeface="Times New Roman" pitchFamily="18" charset="0"/>
              </a:rPr>
              <a:t>A. ngay đúng vị trí thận bị suy.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trong lồng ngực.</a:t>
            </a:r>
          </a:p>
          <a:p>
            <a:r>
              <a:rPr lang="vi-VN" sz="2800" dirty="0">
                <a:solidFill>
                  <a:srgbClr val="FF0000"/>
                </a:solidFill>
                <a:latin typeface="Times New Roman" pitchFamily="18" charset="0"/>
                <a:cs typeface="Times New Roman" pitchFamily="18" charset="0"/>
              </a:rPr>
              <a:t>C. trong bóng đái.                              D. trong ổ bụng, giữa thận bị suy và bóng đái.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endParaRPr lang="en-US" sz="2800" b="1" dirty="0">
              <a:solidFill>
                <a:srgbClr val="00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0" y="2055258"/>
            <a:ext cx="12192000" cy="4773904"/>
          </a:xfrm>
          <a:prstGeom prst="rect">
            <a:avLst/>
          </a:prstGeom>
          <a:noFill/>
          <a:ln w="9525">
            <a:noFill/>
            <a:miter lim="800000"/>
            <a:headEnd/>
            <a:tailEnd/>
          </a:ln>
          <a:effectLst/>
        </p:spPr>
      </p:pic>
      <p:sp>
        <p:nvSpPr>
          <p:cNvPr id="20" name="TextBox 19"/>
          <p:cNvSpPr txBox="1"/>
          <p:nvPr/>
        </p:nvSpPr>
        <p:spPr>
          <a:xfrm>
            <a:off x="0" y="1256679"/>
            <a:ext cx="12192000"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huyết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4)">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upRight)">
                                      <p:cBhvr>
                                        <p:cTn id="17" dur="1000"/>
                                        <p:tgtEl>
                                          <p:spTgt spid="20"/>
                                        </p:tgtEl>
                                      </p:cBhvr>
                                    </p:animEffect>
                                  </p:childTnLst>
                                </p:cTn>
                              </p:par>
                              <p:par>
                                <p:cTn id="18" presetID="21" presetClass="exit" presetSubtype="4" fill="hold" nodeType="withEffect">
                                  <p:stCondLst>
                                    <p:cond delay="0"/>
                                  </p:stCondLst>
                                  <p:childTnLst>
                                    <p:animEffect transition="out" filter="wheel(4)">
                                      <p:cBhvr>
                                        <p:cTn id="19" dur="2000"/>
                                        <p:tgtEl>
                                          <p:spTgt spid="2050"/>
                                        </p:tgtEl>
                                      </p:cBhvr>
                                    </p:animEffect>
                                    <p:set>
                                      <p:cBhvr>
                                        <p:cTn id="20"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57670" y="0"/>
            <a:ext cx="6563590" cy="6832590"/>
          </a:xfrm>
          <a:prstGeom prst="rect">
            <a:avLst/>
          </a:prstGeom>
          <a:noFill/>
          <a:ln w="9525">
            <a:noFill/>
            <a:miter lim="800000"/>
            <a:headEnd/>
            <a:tailEnd/>
          </a:ln>
          <a:effectLst/>
        </p:spPr>
      </p:pic>
      <p:sp>
        <p:nvSpPr>
          <p:cNvPr id="4" name="Rectangle 3"/>
          <p:cNvSpPr/>
          <p:nvPr/>
        </p:nvSpPr>
        <p:spPr>
          <a:xfrm>
            <a:off x="7162794" y="1898104"/>
            <a:ext cx="4890655" cy="3970318"/>
          </a:xfrm>
          <a:prstGeom prst="rect">
            <a:avLst/>
          </a:prstGeom>
        </p:spPr>
        <p:txBody>
          <a:bodyPr wrap="square">
            <a:spAutoFit/>
          </a:bodyPr>
          <a:lstStyle/>
          <a:p>
            <a:pPr algn="just"/>
            <a:r>
              <a:rPr lang="vi-VN" sz="2800" dirty="0">
                <a:solidFill>
                  <a:srgbClr val="FF00FF"/>
                </a:solidFill>
                <a:latin typeface="+mj-lt"/>
              </a:rPr>
              <a:t>Thân nhiệt có ngưỡng giá trị ở người trưởng thành bình thường là 36 – 37,5</a:t>
            </a:r>
            <a:r>
              <a:rPr lang="en-US" sz="2800" baseline="30000" dirty="0">
                <a:solidFill>
                  <a:srgbClr val="FF00FF"/>
                </a:solidFill>
                <a:latin typeface="+mj-lt"/>
              </a:rPr>
              <a:t>0</a:t>
            </a:r>
            <a:r>
              <a:rPr lang="vi-VN" sz="2800" dirty="0">
                <a:solidFill>
                  <a:srgbClr val="FF00FF"/>
                </a:solidFill>
                <a:latin typeface="+mj-lt"/>
              </a:rPr>
              <a:t>C. Trong khi, người ở trường hợp 1 có giá trị đo được là 39,5</a:t>
            </a:r>
            <a:r>
              <a:rPr lang="en-US" sz="2800" baseline="30000" dirty="0">
                <a:solidFill>
                  <a:srgbClr val="FF00FF"/>
                </a:solidFill>
                <a:latin typeface="+mj-lt"/>
              </a:rPr>
              <a:t>0</a:t>
            </a:r>
            <a:r>
              <a:rPr lang="vi-VN" sz="2800" dirty="0">
                <a:solidFill>
                  <a:srgbClr val="FF00FF"/>
                </a:solidFill>
                <a:latin typeface="+mj-lt"/>
              </a:rPr>
              <a:t>C, cao hơn nhiều so với ngưỡng bình thường. Điều này báo hiệu sự mất cân bằng môi trường trong cơ thể về điều kiện nhiệt độ.</a:t>
            </a:r>
            <a:endParaRPr lang="en-US" sz="2800" dirty="0">
              <a:solidFill>
                <a:srgbClr val="FF00FF"/>
              </a:solidFill>
              <a:latin typeface="+mj-lt"/>
            </a:endParaRPr>
          </a:p>
        </p:txBody>
      </p:sp>
      <p:sp>
        <p:nvSpPr>
          <p:cNvPr id="5" name="Oval 4"/>
          <p:cNvSpPr/>
          <p:nvPr/>
        </p:nvSpPr>
        <p:spPr>
          <a:xfrm>
            <a:off x="3740727" y="4142508"/>
            <a:ext cx="720437" cy="720437"/>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 y="27710"/>
            <a:ext cx="12192001" cy="67903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TextBox 20"/>
          <p:cNvSpPr txBox="1"/>
          <p:nvPr/>
        </p:nvSpPr>
        <p:spPr>
          <a:xfrm>
            <a:off x="0" y="174158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Vai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trò</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duy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ổn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2184933"/>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ổn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718020" y="0"/>
            <a:ext cx="8506649" cy="4722690"/>
          </a:xfrm>
          <a:prstGeom prst="rect">
            <a:avLst/>
          </a:prstGeom>
          <a:noFill/>
          <a:ln w="9525">
            <a:noFill/>
            <a:miter lim="800000"/>
            <a:headEnd/>
            <a:tailEnd/>
          </a:ln>
          <a:effectLst/>
        </p:spPr>
      </p:pic>
      <p:sp>
        <p:nvSpPr>
          <p:cNvPr id="4" name="Rectangle 3"/>
          <p:cNvSpPr/>
          <p:nvPr/>
        </p:nvSpPr>
        <p:spPr>
          <a:xfrm>
            <a:off x="0" y="4632617"/>
            <a:ext cx="12192000" cy="2308324"/>
          </a:xfrm>
          <a:prstGeom prst="rect">
            <a:avLst/>
          </a:prstGeom>
        </p:spPr>
        <p:txBody>
          <a:bodyPr wrap="square">
            <a:spAutoFit/>
          </a:bodyPr>
          <a:lstStyle/>
          <a:p>
            <a:pPr algn="just"/>
            <a:r>
              <a:rPr lang="vi-VN" sz="2400" dirty="0">
                <a:solidFill>
                  <a:srgbClr val="FF00FF"/>
                </a:solidFill>
                <a:latin typeface="+mj-lt"/>
              </a:rPr>
              <a:t>Chỉ số glucose trong máu của người này là 7,4 mmol/L, cao hơn nhiều so với mức bình thường → Người này có nguy cơ cao là đã mắc bệnh tiểu đường→ Khẩu phần ăn của người này cần chú ý phải cung cấp cho cơ thể một lượng đường ổn định và hài hòa. Cụ thể: điều chỉnh chế độ ăn ít tinh bột, hạn chế các loại thực phẩm có lượng đường cao như hoa quả sấy, kem tươi, sirô, các loại nước uống có gas,…; hạn chế dầu mỡ; bổ sung các loại thực phẩm giàu chất xơ;… đồng thời, nên chia khẩu phần ăn thành nhiều bữa trong ngày để tránh tình trạng đường huyết tăng đột ngột.</a:t>
            </a:r>
            <a:endParaRPr lang="en-US" sz="24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89243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133578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do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886720"/>
            <a:ext cx="12187233" cy="47105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2405</Words>
  <Application>Microsoft Office PowerPoint</Application>
  <PresentationFormat>Widescreen</PresentationFormat>
  <Paragraphs>105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2</cp:revision>
  <dcterms:created xsi:type="dcterms:W3CDTF">2026-03-25T08:19:41Z</dcterms:created>
  <dcterms:modified xsi:type="dcterms:W3CDTF">2026-03-31T12:06:05Z</dcterms:modified>
</cp:coreProperties>
</file>