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5" r:id="rId2"/>
    <p:sldId id="359" r:id="rId3"/>
    <p:sldId id="334" r:id="rId4"/>
    <p:sldId id="362" r:id="rId5"/>
    <p:sldId id="383" r:id="rId6"/>
    <p:sldId id="384" r:id="rId7"/>
    <p:sldId id="385" r:id="rId8"/>
    <p:sldId id="386" r:id="rId9"/>
    <p:sldId id="387" r:id="rId10"/>
    <p:sldId id="388" r:id="rId11"/>
    <p:sldId id="389" r:id="rId12"/>
    <p:sldId id="390" r:id="rId13"/>
    <p:sldId id="392" r:id="rId14"/>
    <p:sldId id="391" r:id="rId15"/>
    <p:sldId id="393" r:id="rId16"/>
    <p:sldId id="394" r:id="rId17"/>
    <p:sldId id="382" r:id="rId18"/>
    <p:sldId id="39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5" d="100"/>
          <a:sy n="65" d="100"/>
        </p:scale>
        <p:origin x="93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0ACE5-A810-A2DF-73AD-BB104E2419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774D115-B862-3026-6CC5-2198840D53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D8ED1F4-89ED-ED2C-9571-DA3CDB196E81}"/>
              </a:ext>
            </a:extLst>
          </p:cNvPr>
          <p:cNvSpPr>
            <a:spLocks noGrp="1"/>
          </p:cNvSpPr>
          <p:nvPr>
            <p:ph type="dt" sz="half" idx="10"/>
          </p:nvPr>
        </p:nvSpPr>
        <p:spPr/>
        <p:txBody>
          <a:bodyPr/>
          <a:lstStyle/>
          <a:p>
            <a:fld id="{E5FA8115-085E-43D4-A0A7-51EA35F544F1}" type="datetimeFigureOut">
              <a:rPr lang="en-US" smtClean="0"/>
              <a:t>3/31/2026</a:t>
            </a:fld>
            <a:endParaRPr lang="en-US"/>
          </a:p>
        </p:txBody>
      </p:sp>
      <p:sp>
        <p:nvSpPr>
          <p:cNvPr id="5" name="Footer Placeholder 4">
            <a:extLst>
              <a:ext uri="{FF2B5EF4-FFF2-40B4-BE49-F238E27FC236}">
                <a16:creationId xmlns:a16="http://schemas.microsoft.com/office/drawing/2014/main" id="{2F442F0A-6024-9DF8-60FF-BE06616453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E9960D-FFC5-16DF-95C5-6B669135975A}"/>
              </a:ext>
            </a:extLst>
          </p:cNvPr>
          <p:cNvSpPr>
            <a:spLocks noGrp="1"/>
          </p:cNvSpPr>
          <p:nvPr>
            <p:ph type="sldNum" sz="quarter" idx="12"/>
          </p:nvPr>
        </p:nvSpPr>
        <p:spPr/>
        <p:txBody>
          <a:bodyPr/>
          <a:lstStyle/>
          <a:p>
            <a:fld id="{C4F064EE-0F00-4F03-98DB-7FB95646C2BB}" type="slidenum">
              <a:rPr lang="en-US" smtClean="0"/>
              <a:t>‹#›</a:t>
            </a:fld>
            <a:endParaRPr lang="en-US"/>
          </a:p>
        </p:txBody>
      </p:sp>
    </p:spTree>
    <p:extLst>
      <p:ext uri="{BB962C8B-B14F-4D97-AF65-F5344CB8AC3E}">
        <p14:creationId xmlns:p14="http://schemas.microsoft.com/office/powerpoint/2010/main" val="2494535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55C43-2581-6251-B59B-B9FEAA5D324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D6B67A-8FA3-3025-E043-C7A02034ADE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BB582D-460B-219C-1DFF-687604C30DB1}"/>
              </a:ext>
            </a:extLst>
          </p:cNvPr>
          <p:cNvSpPr>
            <a:spLocks noGrp="1"/>
          </p:cNvSpPr>
          <p:nvPr>
            <p:ph type="dt" sz="half" idx="10"/>
          </p:nvPr>
        </p:nvSpPr>
        <p:spPr/>
        <p:txBody>
          <a:bodyPr/>
          <a:lstStyle/>
          <a:p>
            <a:fld id="{E5FA8115-085E-43D4-A0A7-51EA35F544F1}" type="datetimeFigureOut">
              <a:rPr lang="en-US" smtClean="0"/>
              <a:t>3/31/2026</a:t>
            </a:fld>
            <a:endParaRPr lang="en-US"/>
          </a:p>
        </p:txBody>
      </p:sp>
      <p:sp>
        <p:nvSpPr>
          <p:cNvPr id="5" name="Footer Placeholder 4">
            <a:extLst>
              <a:ext uri="{FF2B5EF4-FFF2-40B4-BE49-F238E27FC236}">
                <a16:creationId xmlns:a16="http://schemas.microsoft.com/office/drawing/2014/main" id="{6EB0E116-E7F9-DDC4-4D27-00AC689510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B4ECC9-6806-B974-57D9-63B07891223F}"/>
              </a:ext>
            </a:extLst>
          </p:cNvPr>
          <p:cNvSpPr>
            <a:spLocks noGrp="1"/>
          </p:cNvSpPr>
          <p:nvPr>
            <p:ph type="sldNum" sz="quarter" idx="12"/>
          </p:nvPr>
        </p:nvSpPr>
        <p:spPr/>
        <p:txBody>
          <a:bodyPr/>
          <a:lstStyle/>
          <a:p>
            <a:fld id="{C4F064EE-0F00-4F03-98DB-7FB95646C2BB}" type="slidenum">
              <a:rPr lang="en-US" smtClean="0"/>
              <a:t>‹#›</a:t>
            </a:fld>
            <a:endParaRPr lang="en-US"/>
          </a:p>
        </p:txBody>
      </p:sp>
    </p:spTree>
    <p:extLst>
      <p:ext uri="{BB962C8B-B14F-4D97-AF65-F5344CB8AC3E}">
        <p14:creationId xmlns:p14="http://schemas.microsoft.com/office/powerpoint/2010/main" val="4091689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2B9B95-4EBD-4368-C449-884BC02EBDA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C6D5BB-1215-9AF2-B7DF-B5DA182865D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06A95A-6527-3DD6-2FDF-508E1661990E}"/>
              </a:ext>
            </a:extLst>
          </p:cNvPr>
          <p:cNvSpPr>
            <a:spLocks noGrp="1"/>
          </p:cNvSpPr>
          <p:nvPr>
            <p:ph type="dt" sz="half" idx="10"/>
          </p:nvPr>
        </p:nvSpPr>
        <p:spPr/>
        <p:txBody>
          <a:bodyPr/>
          <a:lstStyle/>
          <a:p>
            <a:fld id="{E5FA8115-085E-43D4-A0A7-51EA35F544F1}" type="datetimeFigureOut">
              <a:rPr lang="en-US" smtClean="0"/>
              <a:t>3/31/2026</a:t>
            </a:fld>
            <a:endParaRPr lang="en-US"/>
          </a:p>
        </p:txBody>
      </p:sp>
      <p:sp>
        <p:nvSpPr>
          <p:cNvPr id="5" name="Footer Placeholder 4">
            <a:extLst>
              <a:ext uri="{FF2B5EF4-FFF2-40B4-BE49-F238E27FC236}">
                <a16:creationId xmlns:a16="http://schemas.microsoft.com/office/drawing/2014/main" id="{B213AF9E-8410-CC41-88E5-63389E705E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C16F93-E486-1E5F-11BC-957A3E644A68}"/>
              </a:ext>
            </a:extLst>
          </p:cNvPr>
          <p:cNvSpPr>
            <a:spLocks noGrp="1"/>
          </p:cNvSpPr>
          <p:nvPr>
            <p:ph type="sldNum" sz="quarter" idx="12"/>
          </p:nvPr>
        </p:nvSpPr>
        <p:spPr/>
        <p:txBody>
          <a:bodyPr/>
          <a:lstStyle/>
          <a:p>
            <a:fld id="{C4F064EE-0F00-4F03-98DB-7FB95646C2BB}" type="slidenum">
              <a:rPr lang="en-US" smtClean="0"/>
              <a:t>‹#›</a:t>
            </a:fld>
            <a:endParaRPr lang="en-US"/>
          </a:p>
        </p:txBody>
      </p:sp>
    </p:spTree>
    <p:extLst>
      <p:ext uri="{BB962C8B-B14F-4D97-AF65-F5344CB8AC3E}">
        <p14:creationId xmlns:p14="http://schemas.microsoft.com/office/powerpoint/2010/main" val="368083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F235A-433A-9DFC-FA7E-08B2B0B400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509CC7-61E8-1B51-7AC1-10602E61278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B61865-C109-B281-1F6D-972DCCC8C9AC}"/>
              </a:ext>
            </a:extLst>
          </p:cNvPr>
          <p:cNvSpPr>
            <a:spLocks noGrp="1"/>
          </p:cNvSpPr>
          <p:nvPr>
            <p:ph type="dt" sz="half" idx="10"/>
          </p:nvPr>
        </p:nvSpPr>
        <p:spPr/>
        <p:txBody>
          <a:bodyPr/>
          <a:lstStyle/>
          <a:p>
            <a:fld id="{E5FA8115-085E-43D4-A0A7-51EA35F544F1}" type="datetimeFigureOut">
              <a:rPr lang="en-US" smtClean="0"/>
              <a:t>3/31/2026</a:t>
            </a:fld>
            <a:endParaRPr lang="en-US"/>
          </a:p>
        </p:txBody>
      </p:sp>
      <p:sp>
        <p:nvSpPr>
          <p:cNvPr id="5" name="Footer Placeholder 4">
            <a:extLst>
              <a:ext uri="{FF2B5EF4-FFF2-40B4-BE49-F238E27FC236}">
                <a16:creationId xmlns:a16="http://schemas.microsoft.com/office/drawing/2014/main" id="{7300C5C3-1E77-41BB-9DE8-F4E9887B3D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458CFC-BED1-802A-2DBE-AF390EAB08E4}"/>
              </a:ext>
            </a:extLst>
          </p:cNvPr>
          <p:cNvSpPr>
            <a:spLocks noGrp="1"/>
          </p:cNvSpPr>
          <p:nvPr>
            <p:ph type="sldNum" sz="quarter" idx="12"/>
          </p:nvPr>
        </p:nvSpPr>
        <p:spPr/>
        <p:txBody>
          <a:bodyPr/>
          <a:lstStyle/>
          <a:p>
            <a:fld id="{C4F064EE-0F00-4F03-98DB-7FB95646C2BB}" type="slidenum">
              <a:rPr lang="en-US" smtClean="0"/>
              <a:t>‹#›</a:t>
            </a:fld>
            <a:endParaRPr lang="en-US"/>
          </a:p>
        </p:txBody>
      </p:sp>
    </p:spTree>
    <p:extLst>
      <p:ext uri="{BB962C8B-B14F-4D97-AF65-F5344CB8AC3E}">
        <p14:creationId xmlns:p14="http://schemas.microsoft.com/office/powerpoint/2010/main" val="3568787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E114C-8571-2FFC-B08B-22FF2E0DA2A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AB5338-1201-3FCD-3061-31CC5CF1E1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E1B4198-274E-9CA0-DB86-8351514596AF}"/>
              </a:ext>
            </a:extLst>
          </p:cNvPr>
          <p:cNvSpPr>
            <a:spLocks noGrp="1"/>
          </p:cNvSpPr>
          <p:nvPr>
            <p:ph type="dt" sz="half" idx="10"/>
          </p:nvPr>
        </p:nvSpPr>
        <p:spPr/>
        <p:txBody>
          <a:bodyPr/>
          <a:lstStyle/>
          <a:p>
            <a:fld id="{E5FA8115-085E-43D4-A0A7-51EA35F544F1}" type="datetimeFigureOut">
              <a:rPr lang="en-US" smtClean="0"/>
              <a:t>3/31/2026</a:t>
            </a:fld>
            <a:endParaRPr lang="en-US"/>
          </a:p>
        </p:txBody>
      </p:sp>
      <p:sp>
        <p:nvSpPr>
          <p:cNvPr id="5" name="Footer Placeholder 4">
            <a:extLst>
              <a:ext uri="{FF2B5EF4-FFF2-40B4-BE49-F238E27FC236}">
                <a16:creationId xmlns:a16="http://schemas.microsoft.com/office/drawing/2014/main" id="{A647C8EE-18B5-1AA7-DF5F-D9F8744057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B751F3-3772-2FF7-3B9A-1336C76405EC}"/>
              </a:ext>
            </a:extLst>
          </p:cNvPr>
          <p:cNvSpPr>
            <a:spLocks noGrp="1"/>
          </p:cNvSpPr>
          <p:nvPr>
            <p:ph type="sldNum" sz="quarter" idx="12"/>
          </p:nvPr>
        </p:nvSpPr>
        <p:spPr/>
        <p:txBody>
          <a:bodyPr/>
          <a:lstStyle/>
          <a:p>
            <a:fld id="{C4F064EE-0F00-4F03-98DB-7FB95646C2BB}" type="slidenum">
              <a:rPr lang="en-US" smtClean="0"/>
              <a:t>‹#›</a:t>
            </a:fld>
            <a:endParaRPr lang="en-US"/>
          </a:p>
        </p:txBody>
      </p:sp>
    </p:spTree>
    <p:extLst>
      <p:ext uri="{BB962C8B-B14F-4D97-AF65-F5344CB8AC3E}">
        <p14:creationId xmlns:p14="http://schemas.microsoft.com/office/powerpoint/2010/main" val="2124891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CF6E1-0BF4-2896-FE23-D9E29F27B0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BB75ED6-AADA-C4E0-69C4-09628057BF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E1E0D4D-D427-2C0E-2877-A16692EB330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76B10D-77AA-1F34-478E-74647C69F4A1}"/>
              </a:ext>
            </a:extLst>
          </p:cNvPr>
          <p:cNvSpPr>
            <a:spLocks noGrp="1"/>
          </p:cNvSpPr>
          <p:nvPr>
            <p:ph type="dt" sz="half" idx="10"/>
          </p:nvPr>
        </p:nvSpPr>
        <p:spPr/>
        <p:txBody>
          <a:bodyPr/>
          <a:lstStyle/>
          <a:p>
            <a:fld id="{E5FA8115-085E-43D4-A0A7-51EA35F544F1}" type="datetimeFigureOut">
              <a:rPr lang="en-US" smtClean="0"/>
              <a:t>3/31/2026</a:t>
            </a:fld>
            <a:endParaRPr lang="en-US"/>
          </a:p>
        </p:txBody>
      </p:sp>
      <p:sp>
        <p:nvSpPr>
          <p:cNvPr id="6" name="Footer Placeholder 5">
            <a:extLst>
              <a:ext uri="{FF2B5EF4-FFF2-40B4-BE49-F238E27FC236}">
                <a16:creationId xmlns:a16="http://schemas.microsoft.com/office/drawing/2014/main" id="{CF3E83EA-40E9-1476-5DBD-3A1300A4BB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B3CD6B-8822-9AD5-6CCE-9BAA5DF76C61}"/>
              </a:ext>
            </a:extLst>
          </p:cNvPr>
          <p:cNvSpPr>
            <a:spLocks noGrp="1"/>
          </p:cNvSpPr>
          <p:nvPr>
            <p:ph type="sldNum" sz="quarter" idx="12"/>
          </p:nvPr>
        </p:nvSpPr>
        <p:spPr/>
        <p:txBody>
          <a:bodyPr/>
          <a:lstStyle/>
          <a:p>
            <a:fld id="{C4F064EE-0F00-4F03-98DB-7FB95646C2BB}" type="slidenum">
              <a:rPr lang="en-US" smtClean="0"/>
              <a:t>‹#›</a:t>
            </a:fld>
            <a:endParaRPr lang="en-US"/>
          </a:p>
        </p:txBody>
      </p:sp>
    </p:spTree>
    <p:extLst>
      <p:ext uri="{BB962C8B-B14F-4D97-AF65-F5344CB8AC3E}">
        <p14:creationId xmlns:p14="http://schemas.microsoft.com/office/powerpoint/2010/main" val="2044462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4DDEB-9257-D461-F62F-8BC3E2A6DC4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5A7B664-961F-1F5E-59A4-17E176D182F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7CE91C1-1229-E27A-8699-797FFE3BA8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546A1D7-3467-BE54-4DB9-67E94AEE42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7F134D1-E1B0-CF0C-D050-A10CD8DA791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58B5B02-D4DA-04F0-1F71-58D228E82966}"/>
              </a:ext>
            </a:extLst>
          </p:cNvPr>
          <p:cNvSpPr>
            <a:spLocks noGrp="1"/>
          </p:cNvSpPr>
          <p:nvPr>
            <p:ph type="dt" sz="half" idx="10"/>
          </p:nvPr>
        </p:nvSpPr>
        <p:spPr/>
        <p:txBody>
          <a:bodyPr/>
          <a:lstStyle/>
          <a:p>
            <a:fld id="{E5FA8115-085E-43D4-A0A7-51EA35F544F1}" type="datetimeFigureOut">
              <a:rPr lang="en-US" smtClean="0"/>
              <a:t>3/31/2026</a:t>
            </a:fld>
            <a:endParaRPr lang="en-US"/>
          </a:p>
        </p:txBody>
      </p:sp>
      <p:sp>
        <p:nvSpPr>
          <p:cNvPr id="8" name="Footer Placeholder 7">
            <a:extLst>
              <a:ext uri="{FF2B5EF4-FFF2-40B4-BE49-F238E27FC236}">
                <a16:creationId xmlns:a16="http://schemas.microsoft.com/office/drawing/2014/main" id="{CAC7CC23-D586-1480-08D2-9DE97CEC17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C03824C-C3AC-278C-8064-463CEC2328FE}"/>
              </a:ext>
            </a:extLst>
          </p:cNvPr>
          <p:cNvSpPr>
            <a:spLocks noGrp="1"/>
          </p:cNvSpPr>
          <p:nvPr>
            <p:ph type="sldNum" sz="quarter" idx="12"/>
          </p:nvPr>
        </p:nvSpPr>
        <p:spPr/>
        <p:txBody>
          <a:bodyPr/>
          <a:lstStyle/>
          <a:p>
            <a:fld id="{C4F064EE-0F00-4F03-98DB-7FB95646C2BB}" type="slidenum">
              <a:rPr lang="en-US" smtClean="0"/>
              <a:t>‹#›</a:t>
            </a:fld>
            <a:endParaRPr lang="en-US"/>
          </a:p>
        </p:txBody>
      </p:sp>
    </p:spTree>
    <p:extLst>
      <p:ext uri="{BB962C8B-B14F-4D97-AF65-F5344CB8AC3E}">
        <p14:creationId xmlns:p14="http://schemas.microsoft.com/office/powerpoint/2010/main" val="138861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45697-99AD-3B1D-6219-C36255524AF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1822F45-B024-C710-8204-A93E80CBD22C}"/>
              </a:ext>
            </a:extLst>
          </p:cNvPr>
          <p:cNvSpPr>
            <a:spLocks noGrp="1"/>
          </p:cNvSpPr>
          <p:nvPr>
            <p:ph type="dt" sz="half" idx="10"/>
          </p:nvPr>
        </p:nvSpPr>
        <p:spPr/>
        <p:txBody>
          <a:bodyPr/>
          <a:lstStyle/>
          <a:p>
            <a:fld id="{E5FA8115-085E-43D4-A0A7-51EA35F544F1}" type="datetimeFigureOut">
              <a:rPr lang="en-US" smtClean="0"/>
              <a:t>3/31/2026</a:t>
            </a:fld>
            <a:endParaRPr lang="en-US"/>
          </a:p>
        </p:txBody>
      </p:sp>
      <p:sp>
        <p:nvSpPr>
          <p:cNvPr id="4" name="Footer Placeholder 3">
            <a:extLst>
              <a:ext uri="{FF2B5EF4-FFF2-40B4-BE49-F238E27FC236}">
                <a16:creationId xmlns:a16="http://schemas.microsoft.com/office/drawing/2014/main" id="{FA162BF5-F55D-FFA2-BCE3-66E91F87AA6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4C70AFF-660A-DD93-B2AE-A73A7B2C4BAB}"/>
              </a:ext>
            </a:extLst>
          </p:cNvPr>
          <p:cNvSpPr>
            <a:spLocks noGrp="1"/>
          </p:cNvSpPr>
          <p:nvPr>
            <p:ph type="sldNum" sz="quarter" idx="12"/>
          </p:nvPr>
        </p:nvSpPr>
        <p:spPr/>
        <p:txBody>
          <a:bodyPr/>
          <a:lstStyle/>
          <a:p>
            <a:fld id="{C4F064EE-0F00-4F03-98DB-7FB95646C2BB}" type="slidenum">
              <a:rPr lang="en-US" smtClean="0"/>
              <a:t>‹#›</a:t>
            </a:fld>
            <a:endParaRPr lang="en-US"/>
          </a:p>
        </p:txBody>
      </p:sp>
    </p:spTree>
    <p:extLst>
      <p:ext uri="{BB962C8B-B14F-4D97-AF65-F5344CB8AC3E}">
        <p14:creationId xmlns:p14="http://schemas.microsoft.com/office/powerpoint/2010/main" val="2083646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C5FD38-89DF-853C-1860-CDD674469DB4}"/>
              </a:ext>
            </a:extLst>
          </p:cNvPr>
          <p:cNvSpPr>
            <a:spLocks noGrp="1"/>
          </p:cNvSpPr>
          <p:nvPr>
            <p:ph type="dt" sz="half" idx="10"/>
          </p:nvPr>
        </p:nvSpPr>
        <p:spPr/>
        <p:txBody>
          <a:bodyPr/>
          <a:lstStyle/>
          <a:p>
            <a:fld id="{E5FA8115-085E-43D4-A0A7-51EA35F544F1}" type="datetimeFigureOut">
              <a:rPr lang="en-US" smtClean="0"/>
              <a:t>3/31/2026</a:t>
            </a:fld>
            <a:endParaRPr lang="en-US"/>
          </a:p>
        </p:txBody>
      </p:sp>
      <p:sp>
        <p:nvSpPr>
          <p:cNvPr id="3" name="Footer Placeholder 2">
            <a:extLst>
              <a:ext uri="{FF2B5EF4-FFF2-40B4-BE49-F238E27FC236}">
                <a16:creationId xmlns:a16="http://schemas.microsoft.com/office/drawing/2014/main" id="{3BC3823C-6FE8-6D44-0753-F1CEA8913B7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E216D65-E364-6425-7AC9-B08F3527A4DC}"/>
              </a:ext>
            </a:extLst>
          </p:cNvPr>
          <p:cNvSpPr>
            <a:spLocks noGrp="1"/>
          </p:cNvSpPr>
          <p:nvPr>
            <p:ph type="sldNum" sz="quarter" idx="12"/>
          </p:nvPr>
        </p:nvSpPr>
        <p:spPr/>
        <p:txBody>
          <a:bodyPr/>
          <a:lstStyle/>
          <a:p>
            <a:fld id="{C4F064EE-0F00-4F03-98DB-7FB95646C2BB}" type="slidenum">
              <a:rPr lang="en-US" smtClean="0"/>
              <a:t>‹#›</a:t>
            </a:fld>
            <a:endParaRPr lang="en-US"/>
          </a:p>
        </p:txBody>
      </p:sp>
    </p:spTree>
    <p:extLst>
      <p:ext uri="{BB962C8B-B14F-4D97-AF65-F5344CB8AC3E}">
        <p14:creationId xmlns:p14="http://schemas.microsoft.com/office/powerpoint/2010/main" val="451194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49C04-764F-B8B1-C47C-D3226D3B73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125E813-7FC4-32DF-AEF9-E5DDA98031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5F63D7-BB20-0087-3803-1C97EB4C8E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24D003-07A4-129E-DD53-90C700B5AAB3}"/>
              </a:ext>
            </a:extLst>
          </p:cNvPr>
          <p:cNvSpPr>
            <a:spLocks noGrp="1"/>
          </p:cNvSpPr>
          <p:nvPr>
            <p:ph type="dt" sz="half" idx="10"/>
          </p:nvPr>
        </p:nvSpPr>
        <p:spPr/>
        <p:txBody>
          <a:bodyPr/>
          <a:lstStyle/>
          <a:p>
            <a:fld id="{E5FA8115-085E-43D4-A0A7-51EA35F544F1}" type="datetimeFigureOut">
              <a:rPr lang="en-US" smtClean="0"/>
              <a:t>3/31/2026</a:t>
            </a:fld>
            <a:endParaRPr lang="en-US"/>
          </a:p>
        </p:txBody>
      </p:sp>
      <p:sp>
        <p:nvSpPr>
          <p:cNvPr id="6" name="Footer Placeholder 5">
            <a:extLst>
              <a:ext uri="{FF2B5EF4-FFF2-40B4-BE49-F238E27FC236}">
                <a16:creationId xmlns:a16="http://schemas.microsoft.com/office/drawing/2014/main" id="{4DC1BA01-3DFA-5B40-9CBA-85560C1725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4669CB-CDB2-78BC-0B9A-989DA7551253}"/>
              </a:ext>
            </a:extLst>
          </p:cNvPr>
          <p:cNvSpPr>
            <a:spLocks noGrp="1"/>
          </p:cNvSpPr>
          <p:nvPr>
            <p:ph type="sldNum" sz="quarter" idx="12"/>
          </p:nvPr>
        </p:nvSpPr>
        <p:spPr/>
        <p:txBody>
          <a:bodyPr/>
          <a:lstStyle/>
          <a:p>
            <a:fld id="{C4F064EE-0F00-4F03-98DB-7FB95646C2BB}" type="slidenum">
              <a:rPr lang="en-US" smtClean="0"/>
              <a:t>‹#›</a:t>
            </a:fld>
            <a:endParaRPr lang="en-US"/>
          </a:p>
        </p:txBody>
      </p:sp>
    </p:spTree>
    <p:extLst>
      <p:ext uri="{BB962C8B-B14F-4D97-AF65-F5344CB8AC3E}">
        <p14:creationId xmlns:p14="http://schemas.microsoft.com/office/powerpoint/2010/main" val="2068402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57433-92E6-8E84-6ABA-53EDF32218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ED3E566-9D8C-F608-AB6E-07C99876AB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E0597B1-6E25-6826-30CE-60F6819FF7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6C4CC9-174C-A575-6992-0B219F35A995}"/>
              </a:ext>
            </a:extLst>
          </p:cNvPr>
          <p:cNvSpPr>
            <a:spLocks noGrp="1"/>
          </p:cNvSpPr>
          <p:nvPr>
            <p:ph type="dt" sz="half" idx="10"/>
          </p:nvPr>
        </p:nvSpPr>
        <p:spPr/>
        <p:txBody>
          <a:bodyPr/>
          <a:lstStyle/>
          <a:p>
            <a:fld id="{E5FA8115-085E-43D4-A0A7-51EA35F544F1}" type="datetimeFigureOut">
              <a:rPr lang="en-US" smtClean="0"/>
              <a:t>3/31/2026</a:t>
            </a:fld>
            <a:endParaRPr lang="en-US"/>
          </a:p>
        </p:txBody>
      </p:sp>
      <p:sp>
        <p:nvSpPr>
          <p:cNvPr id="6" name="Footer Placeholder 5">
            <a:extLst>
              <a:ext uri="{FF2B5EF4-FFF2-40B4-BE49-F238E27FC236}">
                <a16:creationId xmlns:a16="http://schemas.microsoft.com/office/drawing/2014/main" id="{EE403B5A-8DD3-873C-5318-4DA6B51FBE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DB0E70-D414-7D3D-06B7-BA90E9A110FA}"/>
              </a:ext>
            </a:extLst>
          </p:cNvPr>
          <p:cNvSpPr>
            <a:spLocks noGrp="1"/>
          </p:cNvSpPr>
          <p:nvPr>
            <p:ph type="sldNum" sz="quarter" idx="12"/>
          </p:nvPr>
        </p:nvSpPr>
        <p:spPr/>
        <p:txBody>
          <a:bodyPr/>
          <a:lstStyle/>
          <a:p>
            <a:fld id="{C4F064EE-0F00-4F03-98DB-7FB95646C2BB}" type="slidenum">
              <a:rPr lang="en-US" smtClean="0"/>
              <a:t>‹#›</a:t>
            </a:fld>
            <a:endParaRPr lang="en-US"/>
          </a:p>
        </p:txBody>
      </p:sp>
    </p:spTree>
    <p:extLst>
      <p:ext uri="{BB962C8B-B14F-4D97-AF65-F5344CB8AC3E}">
        <p14:creationId xmlns:p14="http://schemas.microsoft.com/office/powerpoint/2010/main" val="1945653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8E5B14-530E-1FCD-96AD-F41B0B7AC9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C483D79-5CD6-3261-9C8D-EE8A75E70B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E72BB8-2FC5-C352-E295-A36AB51A18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FA8115-085E-43D4-A0A7-51EA35F544F1}" type="datetimeFigureOut">
              <a:rPr lang="en-US" smtClean="0"/>
              <a:t>3/31/2026</a:t>
            </a:fld>
            <a:endParaRPr lang="en-US"/>
          </a:p>
        </p:txBody>
      </p:sp>
      <p:sp>
        <p:nvSpPr>
          <p:cNvPr id="5" name="Footer Placeholder 4">
            <a:extLst>
              <a:ext uri="{FF2B5EF4-FFF2-40B4-BE49-F238E27FC236}">
                <a16:creationId xmlns:a16="http://schemas.microsoft.com/office/drawing/2014/main" id="{8150FBEE-2452-1CCD-8DFD-A1E527ABE44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B971ACC-8D70-2D6C-323C-561E0EF880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F064EE-0F00-4F03-98DB-7FB95646C2BB}" type="slidenum">
              <a:rPr lang="en-US" smtClean="0"/>
              <a:t>‹#›</a:t>
            </a:fld>
            <a:endParaRPr lang="en-US"/>
          </a:p>
        </p:txBody>
      </p:sp>
    </p:spTree>
    <p:extLst>
      <p:ext uri="{BB962C8B-B14F-4D97-AF65-F5344CB8AC3E}">
        <p14:creationId xmlns:p14="http://schemas.microsoft.com/office/powerpoint/2010/main" val="2917844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2934143"/>
            <a:ext cx="12192000" cy="646331"/>
          </a:xfrm>
          <a:prstGeom prst="rect">
            <a:avLst/>
          </a:prstGeom>
          <a:noFill/>
        </p:spPr>
        <p:txBody>
          <a:bodyPr wrap="square" rtlCol="0">
            <a:spAutoFit/>
          </a:bodyPr>
          <a:lstStyle/>
          <a:p>
            <a:pPr algn="ctr"/>
            <a:r>
              <a:rPr lang="en-US" sz="3600" b="1" dirty="0" err="1">
                <a:solidFill>
                  <a:srgbClr val="0000FF"/>
                </a:solidFill>
                <a:latin typeface="Times New Roman" pitchFamily="18" charset="0"/>
                <a:cs typeface="Times New Roman" pitchFamily="18" charset="0"/>
              </a:rPr>
              <a:t>BÀI</a:t>
            </a:r>
            <a:r>
              <a:rPr lang="en-US" sz="3600" b="1" dirty="0">
                <a:solidFill>
                  <a:srgbClr val="0000FF"/>
                </a:solidFill>
                <a:latin typeface="Times New Roman" pitchFamily="18" charset="0"/>
                <a:cs typeface="Times New Roman" pitchFamily="18" charset="0"/>
              </a:rPr>
              <a:t> 35: </a:t>
            </a:r>
            <a:r>
              <a:rPr lang="en-US" sz="3600" b="1" dirty="0" err="1">
                <a:solidFill>
                  <a:srgbClr val="0000FF"/>
                </a:solidFill>
                <a:latin typeface="Times New Roman" pitchFamily="18" charset="0"/>
                <a:cs typeface="Times New Roman" pitchFamily="18" charset="0"/>
              </a:rPr>
              <a:t>HỆ</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NỘI</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TIẾT</a:t>
            </a:r>
            <a:r>
              <a:rPr lang="en-US" sz="3600" b="1" dirty="0">
                <a:solidFill>
                  <a:srgbClr val="0000FF"/>
                </a:solidFill>
                <a:latin typeface="Times New Roman" pitchFamily="18" charset="0"/>
                <a:cs typeface="Times New Roman" pitchFamily="18" charset="0"/>
              </a:rPr>
              <a:t> Ở </a:t>
            </a:r>
            <a:r>
              <a:rPr lang="en-US" sz="3600" b="1" dirty="0" err="1">
                <a:solidFill>
                  <a:srgbClr val="0000FF"/>
                </a:solidFill>
                <a:latin typeface="Times New Roman" pitchFamily="18" charset="0"/>
                <a:cs typeface="Times New Roman" pitchFamily="18" charset="0"/>
              </a:rPr>
              <a:t>NGƯỜI</a:t>
            </a:r>
            <a:r>
              <a:rPr lang="en-US" sz="3600" b="1" dirty="0">
                <a:solidFill>
                  <a:srgbClr val="0000FF"/>
                </a:solidFill>
                <a:latin typeface="Times New Roman" pitchFamily="18" charset="0"/>
                <a:cs typeface="Times New Roman" pitchFamily="18" charset="0"/>
              </a:rPr>
              <a:t>.</a:t>
            </a:r>
            <a:endParaRPr lang="en-US" sz="4000" b="1" dirty="0">
              <a:solidFill>
                <a:srgbClr val="0000FF"/>
              </a:solidFill>
              <a:latin typeface="Times New Roman" pitchFamily="18" charset="0"/>
              <a:cs typeface="Times New Roman" pitchFamily="18" charset="0"/>
            </a:endParaRPr>
          </a:p>
        </p:txBody>
      </p:sp>
      <p:sp>
        <p:nvSpPr>
          <p:cNvPr id="6" name="Rectangle 5"/>
          <p:cNvSpPr/>
          <p:nvPr/>
        </p:nvSpPr>
        <p:spPr>
          <a:xfrm>
            <a:off x="2877896" y="1909936"/>
            <a:ext cx="6801863" cy="830997"/>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4800" b="1" cap="none" spc="0" dirty="0" err="1">
                <a:ln w="11430"/>
                <a:solidFill>
                  <a:srgbClr val="FF00FF"/>
                </a:solidFill>
                <a:effectLst>
                  <a:outerShdw blurRad="80000" dist="40000" dir="5040000" algn="tl">
                    <a:srgbClr val="000000">
                      <a:alpha val="30000"/>
                    </a:srgbClr>
                  </a:outerShdw>
                </a:effectLst>
              </a:rPr>
              <a:t>CHỦ</a:t>
            </a:r>
            <a:r>
              <a:rPr lang="en-US" sz="4800" b="1" cap="none" spc="0" dirty="0">
                <a:ln w="11430"/>
                <a:solidFill>
                  <a:srgbClr val="FF00FF"/>
                </a:solidFill>
                <a:effectLst>
                  <a:outerShdw blurRad="80000" dist="40000" dir="5040000" algn="tl">
                    <a:srgbClr val="000000">
                      <a:alpha val="30000"/>
                    </a:srgbClr>
                  </a:outerShdw>
                </a:effectLst>
              </a:rPr>
              <a:t> </a:t>
            </a:r>
            <a:r>
              <a:rPr lang="en-US" sz="4800" b="1" cap="none" spc="0" dirty="0" err="1">
                <a:ln w="11430"/>
                <a:solidFill>
                  <a:srgbClr val="FF00FF"/>
                </a:solidFill>
                <a:effectLst>
                  <a:outerShdw blurRad="80000" dist="40000" dir="5040000" algn="tl">
                    <a:srgbClr val="000000">
                      <a:alpha val="30000"/>
                    </a:srgbClr>
                  </a:outerShdw>
                </a:effectLst>
              </a:rPr>
              <a:t>ĐỀ</a:t>
            </a:r>
            <a:r>
              <a:rPr lang="en-US" sz="4800" b="1" cap="none" spc="0" dirty="0">
                <a:ln w="11430"/>
                <a:solidFill>
                  <a:srgbClr val="FF00FF"/>
                </a:solidFill>
                <a:effectLst>
                  <a:outerShdw blurRad="80000" dist="40000" dir="5040000" algn="tl">
                    <a:srgbClr val="000000">
                      <a:alpha val="30000"/>
                    </a:srgbClr>
                  </a:outerShdw>
                </a:effectLst>
              </a:rPr>
              <a:t> 7: </a:t>
            </a:r>
            <a:r>
              <a:rPr lang="en-US" sz="4800" b="1" cap="none" spc="0" dirty="0" err="1">
                <a:ln w="11430"/>
                <a:solidFill>
                  <a:srgbClr val="FF00FF"/>
                </a:solidFill>
                <a:effectLst>
                  <a:outerShdw blurRad="80000" dist="40000" dir="5040000" algn="tl">
                    <a:srgbClr val="000000">
                      <a:alpha val="30000"/>
                    </a:srgbClr>
                  </a:outerShdw>
                </a:effectLst>
              </a:rPr>
              <a:t>CƠ</a:t>
            </a:r>
            <a:r>
              <a:rPr lang="en-US" sz="4800" b="1" cap="none" spc="0" dirty="0">
                <a:ln w="11430"/>
                <a:solidFill>
                  <a:srgbClr val="FF00FF"/>
                </a:solidFill>
                <a:effectLst>
                  <a:outerShdw blurRad="80000" dist="40000" dir="5040000" algn="tl">
                    <a:srgbClr val="000000">
                      <a:alpha val="30000"/>
                    </a:srgbClr>
                  </a:outerShdw>
                </a:effectLst>
              </a:rPr>
              <a:t> </a:t>
            </a:r>
            <a:r>
              <a:rPr lang="en-US" sz="4800" b="1" cap="none" spc="0" dirty="0" err="1">
                <a:ln w="11430"/>
                <a:solidFill>
                  <a:srgbClr val="FF00FF"/>
                </a:solidFill>
                <a:effectLst>
                  <a:outerShdw blurRad="80000" dist="40000" dir="5040000" algn="tl">
                    <a:srgbClr val="000000">
                      <a:alpha val="30000"/>
                    </a:srgbClr>
                  </a:outerShdw>
                </a:effectLst>
              </a:rPr>
              <a:t>THỂ</a:t>
            </a:r>
            <a:r>
              <a:rPr lang="en-US" sz="4800" b="1" cap="none" spc="0" dirty="0">
                <a:ln w="11430"/>
                <a:solidFill>
                  <a:srgbClr val="FF00FF"/>
                </a:solidFill>
                <a:effectLst>
                  <a:outerShdw blurRad="80000" dist="40000" dir="5040000" algn="tl">
                    <a:srgbClr val="000000">
                      <a:alpha val="30000"/>
                    </a:srgbClr>
                  </a:outerShdw>
                </a:effectLst>
              </a:rPr>
              <a:t> </a:t>
            </a:r>
            <a:r>
              <a:rPr lang="en-US" sz="4800" b="1" cap="none" spc="0" dirty="0" err="1">
                <a:ln w="11430"/>
                <a:solidFill>
                  <a:srgbClr val="FF00FF"/>
                </a:solidFill>
                <a:effectLst>
                  <a:outerShdw blurRad="80000" dist="40000" dir="5040000" algn="tl">
                    <a:srgbClr val="000000">
                      <a:alpha val="30000"/>
                    </a:srgbClr>
                  </a:outerShdw>
                </a:effectLst>
              </a:rPr>
              <a:t>NGƯỜI</a:t>
            </a:r>
            <a:endParaRPr lang="en-US" sz="4800" b="1" cap="none" spc="0" dirty="0">
              <a:ln w="11430"/>
              <a:solidFill>
                <a:srgbClr val="FF00FF"/>
              </a:solidFill>
              <a:effectLst>
                <a:outerShdw blurRad="80000" dist="40000" dir="5040000" algn="tl">
                  <a:srgbClr val="000000">
                    <a:alpha val="30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4)">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1" presetClass="entr" presetSubtype="0" fill="hold" grpId="0" nodeType="clickEffect">
                                  <p:stCondLst>
                                    <p:cond delay="0"/>
                                  </p:stCondLst>
                                  <p:iterate type="lt">
                                    <p:tmPct val="10000"/>
                                  </p:iterate>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13" dur="1000" fill="hold"/>
                                        <p:tgtEl>
                                          <p:spTgt spid="5"/>
                                        </p:tgtEl>
                                        <p:attrNameLst>
                                          <p:attrName>ppt_y</p:attrName>
                                        </p:attrNameLst>
                                      </p:cBhvr>
                                      <p:tavLst>
                                        <p:tav tm="0">
                                          <p:val>
                                            <p:strVal val="#ppt_y"/>
                                          </p:val>
                                        </p:tav>
                                        <p:tav tm="100000">
                                          <p:val>
                                            <p:strVal val="#ppt_y"/>
                                          </p:val>
                                        </p:tav>
                                      </p:tavLst>
                                    </p:anim>
                                    <p:anim calcmode="lin" valueType="num">
                                      <p:cBhvr>
                                        <p:cTn id="14" dur="10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5" dur="10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6" dur="10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a:xfrm>
            <a:off x="3955988" y="3429000"/>
            <a:ext cx="4784034" cy="523220"/>
          </a:xfrm>
          <a:prstGeom prst="rect">
            <a:avLst/>
          </a:prstGeom>
          <a:noFill/>
        </p:spPr>
        <p:txBody>
          <a:bodyPr wrap="square" rtlCol="0">
            <a:spAutoFit/>
          </a:bodyPr>
          <a:lstStyle/>
          <a:p>
            <a:r>
              <a:rPr lang="en-US" sz="2800" dirty="0" err="1">
                <a:solidFill>
                  <a:srgbClr val="FF0000"/>
                </a:solidFill>
                <a:latin typeface="Times New Roman" pitchFamily="18" charset="0"/>
                <a:cs typeface="Times New Roman" pitchFamily="18" charset="0"/>
              </a:rPr>
              <a:t>Kể</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tên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một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số</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bệnh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về</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nội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tiết</a:t>
            </a:r>
            <a:r>
              <a:rPr lang="en-US" sz="2800" dirty="0">
                <a:solidFill>
                  <a:srgbClr val="FF0000"/>
                </a:solidFill>
                <a:latin typeface="Times New Roman" pitchFamily="18" charset="0"/>
                <a:cs typeface="Times New Roman" pitchFamily="18" charset="0"/>
              </a:rPr>
              <a:t>?</a:t>
            </a:r>
          </a:p>
        </p:txBody>
      </p:sp>
      <p:sp>
        <p:nvSpPr>
          <p:cNvPr id="23" name="TextBox 22"/>
          <p:cNvSpPr txBox="1"/>
          <p:nvPr/>
        </p:nvSpPr>
        <p:spPr>
          <a:xfrm>
            <a:off x="44248" y="1662621"/>
            <a:ext cx="12192000" cy="954107"/>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bệnh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thường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gặp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bệnh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thường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trưởng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bướu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cổ</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basedow</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tháo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đường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chứng</a:t>
            </a:r>
            <a:r>
              <a:rPr lang="en-US" sz="2800" dirty="0">
                <a:solidFill>
                  <a:srgbClr val="0000FF"/>
                </a:solidFill>
                <a:latin typeface="Times New Roman" pitchFamily="18" charset="0"/>
                <a:cs typeface="Times New Roman" pitchFamily="18" charset="0"/>
              </a:rPr>
              <a:t> Cushing, </a:t>
            </a:r>
            <a:r>
              <a:rPr lang="en-US" sz="2800" dirty="0" err="1">
                <a:solidFill>
                  <a:srgbClr val="0000FF"/>
                </a:solidFill>
                <a:latin typeface="Times New Roman" pitchFamily="18" charset="0"/>
                <a:cs typeface="Times New Roman" pitchFamily="18" charset="0"/>
              </a:rPr>
              <a:t>vô</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22"/>
                                        </p:tgtEl>
                                        <p:attrNameLst>
                                          <p:attrName>style.visibility</p:attrName>
                                        </p:attrNameLst>
                                      </p:cBhvr>
                                      <p:to>
                                        <p:strVal val="visible"/>
                                      </p:to>
                                    </p:set>
                                    <p:anim calcmode="lin" valueType="num">
                                      <p:cBhvr>
                                        <p:cTn id="7" dur="1000" fill="hold"/>
                                        <p:tgtEl>
                                          <p:spTgt spid="22"/>
                                        </p:tgtEl>
                                        <p:attrNameLst>
                                          <p:attrName>ppt_w</p:attrName>
                                        </p:attrNameLst>
                                      </p:cBhvr>
                                      <p:tavLst>
                                        <p:tav tm="0">
                                          <p:val>
                                            <p:fltVal val="0"/>
                                          </p:val>
                                        </p:tav>
                                        <p:tav tm="100000">
                                          <p:val>
                                            <p:strVal val="#ppt_w"/>
                                          </p:val>
                                        </p:tav>
                                      </p:tavLst>
                                    </p:anim>
                                    <p:anim calcmode="lin" valueType="num">
                                      <p:cBhvr>
                                        <p:cTn id="8" dur="1000" fill="hold"/>
                                        <p:tgtEl>
                                          <p:spTgt spid="22"/>
                                        </p:tgtEl>
                                        <p:attrNameLst>
                                          <p:attrName>ppt_h</p:attrName>
                                        </p:attrNameLst>
                                      </p:cBhvr>
                                      <p:tavLst>
                                        <p:tav tm="0">
                                          <p:val>
                                            <p:fltVal val="0"/>
                                          </p:val>
                                        </p:tav>
                                        <p:tav tm="100000">
                                          <p:val>
                                            <p:strVal val="#ppt_h"/>
                                          </p:val>
                                        </p:tav>
                                      </p:tavLst>
                                    </p:anim>
                                    <p:anim calcmode="lin" valueType="num">
                                      <p:cBhvr>
                                        <p:cTn id="9" dur="1000" fill="hold"/>
                                        <p:tgtEl>
                                          <p:spTgt spid="22"/>
                                        </p:tgtEl>
                                        <p:attrNameLst>
                                          <p:attrName>style.rotation</p:attrName>
                                        </p:attrNameLst>
                                      </p:cBhvr>
                                      <p:tavLst>
                                        <p:tav tm="0">
                                          <p:val>
                                            <p:fltVal val="90"/>
                                          </p:val>
                                        </p:tav>
                                        <p:tav tm="100000">
                                          <p:val>
                                            <p:fltVal val="0"/>
                                          </p:val>
                                        </p:tav>
                                      </p:tavLst>
                                    </p:anim>
                                    <p:animEffect transition="in" filter="fade">
                                      <p:cBhvr>
                                        <p:cTn id="10" dur="1000"/>
                                        <p:tgtEl>
                                          <p:spTgt spid="22"/>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6"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strips(downRight)">
                                      <p:cBhvr>
                                        <p:cTn id="15" dur="1000"/>
                                        <p:tgtEl>
                                          <p:spTgt spid="23"/>
                                        </p:tgtEl>
                                      </p:cBhvr>
                                    </p:animEffect>
                                  </p:childTnLst>
                                </p:cTn>
                              </p:par>
                              <p:par>
                                <p:cTn id="16" presetID="8" presetClass="exit" presetSubtype="16" fill="hold" grpId="1" nodeType="withEffect">
                                  <p:stCondLst>
                                    <p:cond delay="0"/>
                                  </p:stCondLst>
                                  <p:iterate type="lt">
                                    <p:tmPct val="0"/>
                                  </p:iterate>
                                  <p:childTnLst>
                                    <p:animEffect transition="out" filter="diamond(in)">
                                      <p:cBhvr>
                                        <p:cTn id="17" dur="2000"/>
                                        <p:tgtEl>
                                          <p:spTgt spid="22"/>
                                        </p:tgtEl>
                                      </p:cBhvr>
                                    </p:animEffect>
                                    <p:set>
                                      <p:cBhvr>
                                        <p:cTn id="18" dur="1" fill="hold">
                                          <p:stCondLst>
                                            <p:cond delay="1999"/>
                                          </p:stCondLst>
                                        </p:cTn>
                                        <p:tgtEl>
                                          <p:spTgt spid="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2" grpId="1"/>
      <p:bldP spid="2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829190"/>
            <a:ext cx="12192000" cy="3108543"/>
          </a:xfrm>
          <a:prstGeom prst="rect">
            <a:avLst/>
          </a:prstGeom>
        </p:spPr>
        <p:txBody>
          <a:bodyPr wrap="square">
            <a:spAutoFit/>
          </a:bodyPr>
          <a:lstStyle/>
          <a:p>
            <a:pPr algn="just"/>
            <a:r>
              <a:rPr lang="vi-VN" sz="2800" dirty="0">
                <a:solidFill>
                  <a:srgbClr val="FF00FF"/>
                </a:solidFill>
                <a:latin typeface="Times New Roman" pitchFamily="18" charset="0"/>
                <a:cs typeface="Times New Roman" pitchFamily="18" charset="0"/>
              </a:rPr>
              <a:t>Khẩu phần ăn thiếu iodine có thể gây ra một số hậu quả như:</a:t>
            </a:r>
            <a:endParaRPr lang="en-US" sz="2800" dirty="0">
              <a:solidFill>
                <a:srgbClr val="FF00FF"/>
              </a:solidFill>
              <a:latin typeface="Times New Roman" pitchFamily="18" charset="0"/>
              <a:cs typeface="Times New Roman" pitchFamily="18" charset="0"/>
            </a:endParaRPr>
          </a:p>
          <a:p>
            <a:pPr algn="just">
              <a:buFontTx/>
              <a:buChar char="-"/>
            </a:pPr>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Nếu thiếu iodine ở phụ nữ mang thai sẽ dễ gây ra sảy thai, thai chết lưu hoặc sinh non.</a:t>
            </a:r>
            <a:endParaRPr lang="en-US" sz="2800" dirty="0">
              <a:solidFill>
                <a:srgbClr val="FF00FF"/>
              </a:solidFill>
              <a:latin typeface="Times New Roman" pitchFamily="18" charset="0"/>
              <a:cs typeface="Times New Roman" pitchFamily="18" charset="0"/>
            </a:endParaRPr>
          </a:p>
          <a:p>
            <a:pPr algn="just">
              <a:buFontTx/>
              <a:buChar char="-"/>
            </a:pPr>
            <a:r>
              <a:rPr lang="vi-VN" sz="2800" dirty="0">
                <a:solidFill>
                  <a:srgbClr val="FF00FF"/>
                </a:solidFill>
                <a:latin typeface="Times New Roman" pitchFamily="18" charset="0"/>
                <a:cs typeface="Times New Roman" pitchFamily="18" charset="0"/>
              </a:rPr>
              <a:t> Nếu thiếu iodine ở trẻ em sẽ gây bệnh bướu cổ, thiểu năng tuyến giáp dẫn đến ảnh hưởng lớn đến sự phát triển thể chất và trí tuệ của trẻ (trẻ chậm lớn, trí não kém phát triển). Bướu cổ ở người lớn sẽ khiến hoạt động thần kinh giảm sút, trí nhớ kém.</a:t>
            </a:r>
            <a:endParaRPr lang="en-US" sz="2800" dirty="0">
              <a:solidFill>
                <a:srgbClr val="FF00FF"/>
              </a:solidFill>
              <a:latin typeface="Times New Roman" pitchFamily="18" charset="0"/>
              <a:cs typeface="Times New Roman" pitchFamily="18" charset="0"/>
            </a:endParaRPr>
          </a:p>
        </p:txBody>
      </p:sp>
      <p:pic>
        <p:nvPicPr>
          <p:cNvPr id="2" name="Picture 2"/>
          <p:cNvPicPr>
            <a:picLocks noChangeAspect="1" noChangeArrowheads="1"/>
          </p:cNvPicPr>
          <p:nvPr/>
        </p:nvPicPr>
        <p:blipFill>
          <a:blip r:embed="rId2"/>
          <a:srcRect/>
          <a:stretch>
            <a:fillRect/>
          </a:stretch>
        </p:blipFill>
        <p:spPr bwMode="auto">
          <a:xfrm>
            <a:off x="3494377" y="0"/>
            <a:ext cx="4135740" cy="27432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1" presetClass="entr" presetSubtype="4"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wheel(4)">
                                      <p:cBhvr>
                                        <p:cTn id="14" dur="2000"/>
                                        <p:tgtEl>
                                          <p:spTgt spid="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Effect transition="in" filter="wheel(4)">
                                      <p:cBhvr>
                                        <p:cTn id="19" dur="2000"/>
                                        <p:tgtEl>
                                          <p:spTgt spid="4">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4" fill="hold" nodeType="clickEffect">
                                  <p:stCondLst>
                                    <p:cond delay="0"/>
                                  </p:stCondLst>
                                  <p:childTnLst>
                                    <p:set>
                                      <p:cBhvr>
                                        <p:cTn id="23" dur="1" fill="hold">
                                          <p:stCondLst>
                                            <p:cond delay="0"/>
                                          </p:stCondLst>
                                        </p:cTn>
                                        <p:tgtEl>
                                          <p:spTgt spid="4">
                                            <p:txEl>
                                              <p:pRg st="2" end="2"/>
                                            </p:txEl>
                                          </p:spTgt>
                                        </p:tgtEl>
                                        <p:attrNameLst>
                                          <p:attrName>style.visibility</p:attrName>
                                        </p:attrNameLst>
                                      </p:cBhvr>
                                      <p:to>
                                        <p:strVal val="visible"/>
                                      </p:to>
                                    </p:set>
                                    <p:animEffect transition="in" filter="wheel(4)">
                                      <p:cBhvr>
                                        <p:cTn id="24" dur="2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3690941" y="0"/>
            <a:ext cx="4164586" cy="2706429"/>
          </a:xfrm>
          <a:prstGeom prst="rect">
            <a:avLst/>
          </a:prstGeom>
          <a:noFill/>
          <a:ln w="9525">
            <a:noFill/>
            <a:miter lim="800000"/>
            <a:headEnd/>
            <a:tailEnd/>
          </a:ln>
          <a:effectLst/>
        </p:spPr>
      </p:pic>
      <p:sp>
        <p:nvSpPr>
          <p:cNvPr id="6" name="Rectangle 5"/>
          <p:cNvSpPr/>
          <p:nvPr/>
        </p:nvSpPr>
        <p:spPr>
          <a:xfrm>
            <a:off x="0" y="2815224"/>
            <a:ext cx="12192000" cy="3108543"/>
          </a:xfrm>
          <a:prstGeom prst="rect">
            <a:avLst/>
          </a:prstGeom>
        </p:spPr>
        <p:txBody>
          <a:bodyPr wrap="square">
            <a:spAutoFit/>
          </a:bodyPr>
          <a:lstStyle/>
          <a:p>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Một số biện pháp phòng chống bệnh đái tháo đường:</a:t>
            </a:r>
            <a:endParaRPr lang="en-US" sz="2800" dirty="0">
              <a:solidFill>
                <a:srgbClr val="FF00FF"/>
              </a:solidFill>
              <a:latin typeface="Times New Roman" pitchFamily="18" charset="0"/>
              <a:cs typeface="Times New Roman" pitchFamily="18" charset="0"/>
            </a:endParaRPr>
          </a:p>
          <a:p>
            <a:pPr algn="just">
              <a:buFontTx/>
              <a:buChar char="-"/>
            </a:pPr>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Cần thực hiện chế độ dinh dưỡng, lối sống lành mạnh như: khẩu phần ăn đầy đủ chất dinh dưỡng, sử dụng đủ lượng muối iodine</a:t>
            </a:r>
            <a:r>
              <a:rPr lang="en-US" sz="2800" dirty="0">
                <a:solidFill>
                  <a:srgbClr val="FF00FF"/>
                </a:solidFill>
                <a:latin typeface="Times New Roman" pitchFamily="18" charset="0"/>
                <a:cs typeface="Times New Roman" pitchFamily="18" charset="0"/>
              </a:rPr>
              <a:t>.</a:t>
            </a:r>
          </a:p>
          <a:p>
            <a:pPr algn="just">
              <a:buFontTx/>
              <a:buChar char="-"/>
            </a:pPr>
            <a:r>
              <a:rPr lang="vi-VN" sz="2800" dirty="0">
                <a:solidFill>
                  <a:srgbClr val="FF00FF"/>
                </a:solidFill>
                <a:latin typeface="Times New Roman" pitchFamily="18" charset="0"/>
                <a:cs typeface="Times New Roman" pitchFamily="18" charset="0"/>
              </a:rPr>
              <a:t> Luyện tập thể dục thể thao thường xuyên</a:t>
            </a:r>
            <a:r>
              <a:rPr lang="en-US" sz="2800" dirty="0">
                <a:solidFill>
                  <a:srgbClr val="FF00FF"/>
                </a:solidFill>
                <a:latin typeface="Times New Roman" pitchFamily="18" charset="0"/>
                <a:cs typeface="Times New Roman" pitchFamily="18" charset="0"/>
              </a:rPr>
              <a:t>.</a:t>
            </a:r>
          </a:p>
          <a:p>
            <a:pPr algn="just">
              <a:buFontTx/>
              <a:buChar char="-"/>
            </a:pPr>
            <a:r>
              <a:rPr lang="vi-VN" sz="2800" dirty="0">
                <a:solidFill>
                  <a:srgbClr val="FF00FF"/>
                </a:solidFill>
                <a:latin typeface="Times New Roman" pitchFamily="18" charset="0"/>
                <a:cs typeface="Times New Roman" pitchFamily="18" charset="0"/>
              </a:rPr>
              <a:t> Đảm bảo giấc ngủ</a:t>
            </a:r>
            <a:r>
              <a:rPr lang="en-US" sz="2800" dirty="0">
                <a:solidFill>
                  <a:srgbClr val="FF00FF"/>
                </a:solidFill>
                <a:latin typeface="Times New Roman" pitchFamily="18" charset="0"/>
                <a:cs typeface="Times New Roman" pitchFamily="18" charset="0"/>
              </a:rPr>
              <a:t>.</a:t>
            </a:r>
          </a:p>
          <a:p>
            <a:pPr algn="just">
              <a:buFontTx/>
              <a:buChar char="-"/>
            </a:pPr>
            <a:r>
              <a:rPr lang="vi-VN" sz="2800" dirty="0">
                <a:solidFill>
                  <a:srgbClr val="FF00FF"/>
                </a:solidFill>
                <a:latin typeface="Times New Roman" pitchFamily="18" charset="0"/>
                <a:cs typeface="Times New Roman" pitchFamily="18" charset="0"/>
              </a:rPr>
              <a:t> Không sử dụng chất kích thích</a:t>
            </a:r>
            <a:r>
              <a:rPr lang="en-US" sz="2800" dirty="0">
                <a:solidFill>
                  <a:srgbClr val="FF00FF"/>
                </a:solidFill>
                <a:latin typeface="Times New Roman" pitchFamily="18" charset="0"/>
                <a:cs typeface="Times New Roman" pitchFamily="18" charset="0"/>
              </a:rPr>
              <a:t>.</a:t>
            </a:r>
          </a:p>
          <a:p>
            <a:pPr algn="just">
              <a:buFontTx/>
              <a:buChar char="-"/>
            </a:pPr>
            <a:r>
              <a:rPr lang="vi-VN" sz="2800" dirty="0">
                <a:solidFill>
                  <a:srgbClr val="FF00FF"/>
                </a:solidFill>
                <a:latin typeface="Times New Roman" pitchFamily="18" charset="0"/>
                <a:cs typeface="Times New Roman" pitchFamily="18" charset="0"/>
              </a:rPr>
              <a:t> Không tự ý dùng thuốc, thường xuyên kiểm tra sức khỏe</a:t>
            </a:r>
            <a:r>
              <a:rPr lang="en-US" sz="2800" dirty="0">
                <a:solidFill>
                  <a:srgbClr val="FF00FF"/>
                </a:solidFill>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wedge">
                                      <p:cBhvr>
                                        <p:cTn id="7" dur="20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wipe(down)">
                                      <p:cBhvr>
                                        <p:cTn id="12" dur="10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wipe(left)">
                                      <p:cBhvr>
                                        <p:cTn id="17" dur="1000"/>
                                        <p:tgtEl>
                                          <p:spTgt spid="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wipe(right)">
                                      <p:cBhvr>
                                        <p:cTn id="22" dur="1000"/>
                                        <p:tgtEl>
                                          <p:spTgt spid="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wipe(up)">
                                      <p:cBhvr>
                                        <p:cTn id="27" dur="1000"/>
                                        <p:tgtEl>
                                          <p:spTgt spid="6">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6">
                                            <p:txEl>
                                              <p:pRg st="4" end="4"/>
                                            </p:txEl>
                                          </p:spTgt>
                                        </p:tgtEl>
                                        <p:attrNameLst>
                                          <p:attrName>style.visibility</p:attrName>
                                        </p:attrNameLst>
                                      </p:cBhvr>
                                      <p:to>
                                        <p:strVal val="visible"/>
                                      </p:to>
                                    </p:set>
                                    <p:animEffect transition="in" filter="wipe(left)">
                                      <p:cBhvr>
                                        <p:cTn id="32" dur="1000"/>
                                        <p:tgtEl>
                                          <p:spTgt spid="6">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Effect transition="in" filter="wipe(down)">
                                      <p:cBhvr>
                                        <p:cTn id="37" dur="10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492443"/>
          </a:xfrm>
          <a:prstGeom prst="rect">
            <a:avLst/>
          </a:prstGeom>
          <a:noFill/>
        </p:spPr>
        <p:txBody>
          <a:bodyPr wrap="square" rtlCol="0">
            <a:spAutoFit/>
          </a:bodyPr>
          <a:lstStyle/>
          <a:p>
            <a:pPr algn="ctr"/>
            <a:r>
              <a:rPr lang="en-US" sz="2600" b="1" dirty="0" err="1">
                <a:solidFill>
                  <a:srgbClr val="FF00FF"/>
                </a:solidFill>
                <a:latin typeface="Times New Roman" pitchFamily="18" charset="0"/>
                <a:cs typeface="Times New Roman" pitchFamily="18" charset="0"/>
              </a:rPr>
              <a:t>BÀI</a:t>
            </a:r>
            <a:r>
              <a:rPr lang="en-US" sz="2600" b="1" dirty="0">
                <a:solidFill>
                  <a:srgbClr val="FF00FF"/>
                </a:solidFill>
                <a:latin typeface="Times New Roman" pitchFamily="18" charset="0"/>
                <a:cs typeface="Times New Roman" pitchFamily="18" charset="0"/>
              </a:rPr>
              <a:t> 35:  </a:t>
            </a:r>
            <a:r>
              <a:rPr lang="en-US" sz="2600" b="1" dirty="0" err="1">
                <a:solidFill>
                  <a:srgbClr val="FF00FF"/>
                </a:solidFill>
                <a:latin typeface="Times New Roman" pitchFamily="18" charset="0"/>
                <a:cs typeface="Times New Roman" pitchFamily="18" charset="0"/>
              </a:rPr>
              <a:t>HỆ</a:t>
            </a:r>
            <a:r>
              <a:rPr lang="en-US" sz="2600" b="1" dirty="0">
                <a:solidFill>
                  <a:srgbClr val="FF00FF"/>
                </a:solidFill>
                <a:latin typeface="Times New Roman" pitchFamily="18" charset="0"/>
                <a:cs typeface="Times New Roman" pitchFamily="18" charset="0"/>
              </a:rPr>
              <a:t> </a:t>
            </a:r>
            <a:r>
              <a:rPr lang="en-US" sz="2600" b="1" dirty="0" err="1">
                <a:solidFill>
                  <a:srgbClr val="FF00FF"/>
                </a:solidFill>
                <a:latin typeface="Times New Roman" pitchFamily="18" charset="0"/>
                <a:cs typeface="Times New Roman" pitchFamily="18" charset="0"/>
              </a:rPr>
              <a:t>NỘI</a:t>
            </a:r>
            <a:r>
              <a:rPr lang="en-US" sz="2600" b="1" dirty="0">
                <a:solidFill>
                  <a:srgbClr val="FF00FF"/>
                </a:solidFill>
                <a:latin typeface="Times New Roman" pitchFamily="18" charset="0"/>
                <a:cs typeface="Times New Roman" pitchFamily="18" charset="0"/>
              </a:rPr>
              <a:t> </a:t>
            </a:r>
            <a:r>
              <a:rPr lang="en-US" sz="2600" b="1" dirty="0" err="1">
                <a:solidFill>
                  <a:srgbClr val="FF00FF"/>
                </a:solidFill>
                <a:latin typeface="Times New Roman" pitchFamily="18" charset="0"/>
                <a:cs typeface="Times New Roman" pitchFamily="18" charset="0"/>
              </a:rPr>
              <a:t>TIẾT</a:t>
            </a:r>
            <a:r>
              <a:rPr lang="en-US" sz="2600" b="1" dirty="0">
                <a:solidFill>
                  <a:srgbClr val="FF00FF"/>
                </a:solidFill>
                <a:latin typeface="Times New Roman" pitchFamily="18" charset="0"/>
                <a:cs typeface="Times New Roman" pitchFamily="18" charset="0"/>
              </a:rPr>
              <a:t> Ở </a:t>
            </a:r>
            <a:r>
              <a:rPr lang="en-US" sz="2600" b="1" dirty="0" err="1">
                <a:solidFill>
                  <a:srgbClr val="FF00FF"/>
                </a:solidFill>
                <a:latin typeface="Times New Roman" pitchFamily="18" charset="0"/>
                <a:cs typeface="Times New Roman" pitchFamily="18" charset="0"/>
              </a:rPr>
              <a:t>NGƯỜI</a:t>
            </a:r>
            <a:r>
              <a:rPr lang="en-US" sz="2600" b="1" dirty="0">
                <a:solidFill>
                  <a:srgbClr val="FF00FF"/>
                </a:solidFill>
                <a:latin typeface="Times New Roman" pitchFamily="18" charset="0"/>
                <a:cs typeface="Times New Roman" pitchFamily="18" charset="0"/>
              </a:rPr>
              <a:t>.</a:t>
            </a:r>
          </a:p>
        </p:txBody>
      </p:sp>
      <p:sp>
        <p:nvSpPr>
          <p:cNvPr id="6" name="TextBox 5"/>
          <p:cNvSpPr txBox="1"/>
          <p:nvPr/>
        </p:nvSpPr>
        <p:spPr>
          <a:xfrm>
            <a:off x="0" y="368784"/>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 </a:t>
            </a:r>
            <a:r>
              <a:rPr lang="en-US" sz="2800" b="1" dirty="0" err="1">
                <a:solidFill>
                  <a:srgbClr val="0000FF"/>
                </a:solidFill>
                <a:latin typeface="Times New Roman" pitchFamily="18" charset="0"/>
                <a:cs typeface="Times New Roman" pitchFamily="18" charset="0"/>
              </a:rPr>
              <a:t>CÁC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TUYẾN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NỘI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TIẾT</a:t>
            </a:r>
            <a:endParaRPr lang="en-US" sz="2800" b="1" dirty="0">
              <a:solidFill>
                <a:srgbClr val="0000FF"/>
              </a:solidFill>
              <a:latin typeface="Times New Roman" pitchFamily="18" charset="0"/>
              <a:cs typeface="Times New Roman" pitchFamily="18" charset="0"/>
            </a:endParaRP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1" name="Rectangle 7"/>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2" name="Rectangle 8"/>
          <p:cNvSpPr>
            <a:spLocks noChangeArrowheads="1"/>
          </p:cNvSpPr>
          <p:nvPr/>
        </p:nvSpPr>
        <p:spPr bwMode="auto">
          <a:xfrm>
            <a:off x="0" y="1143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5" name="Rectangle 11"/>
          <p:cNvSpPr>
            <a:spLocks noChangeArrowheads="1"/>
          </p:cNvSpPr>
          <p:nvPr/>
        </p:nvSpPr>
        <p:spPr bwMode="auto">
          <a:xfrm>
            <a:off x="0" y="73342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7" name="Rectangle 1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58" name="Rectangle 14"/>
          <p:cNvSpPr>
            <a:spLocks noChangeArrowheads="1"/>
          </p:cNvSpPr>
          <p:nvPr/>
        </p:nvSpPr>
        <p:spPr bwMode="auto">
          <a:xfrm>
            <a:off x="0" y="9906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0" name="Rectangle 1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1" name="Rectangle 17"/>
          <p:cNvSpPr>
            <a:spLocks noChangeArrowheads="1"/>
          </p:cNvSpPr>
          <p:nvPr/>
        </p:nvSpPr>
        <p:spPr bwMode="auto">
          <a:xfrm>
            <a:off x="0" y="9525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3" name="Rectangle 1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4" name="Rectangle 20"/>
          <p:cNvSpPr>
            <a:spLocks noChangeArrowheads="1"/>
          </p:cNvSpPr>
          <p:nvPr/>
        </p:nvSpPr>
        <p:spPr bwMode="auto">
          <a:xfrm>
            <a:off x="0" y="762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2"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8" name="TextBox 17"/>
          <p:cNvSpPr txBox="1"/>
          <p:nvPr/>
        </p:nvSpPr>
        <p:spPr>
          <a:xfrm>
            <a:off x="0" y="784421"/>
            <a:ext cx="12192000" cy="523220"/>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Hệ</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gồm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a:t>
            </a:r>
          </a:p>
        </p:txBody>
      </p:sp>
      <p:sp>
        <p:nvSpPr>
          <p:cNvPr id="19" name="TextBox 18"/>
          <p:cNvSpPr txBox="1"/>
          <p:nvPr/>
        </p:nvSpPr>
        <p:spPr>
          <a:xfrm>
            <a:off x="0" y="1227767"/>
            <a:ext cx="12192000" cy="954107"/>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những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sản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xuất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hormone </a:t>
            </a:r>
            <a:r>
              <a:rPr lang="en-US" sz="2800" dirty="0" err="1">
                <a:solidFill>
                  <a:srgbClr val="0000FF"/>
                </a:solidFill>
                <a:latin typeface="Times New Roman" pitchFamily="18" charset="0"/>
                <a:cs typeface="Times New Roman" pitchFamily="18" charset="0"/>
              </a:rPr>
              <a:t>trực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máu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đảm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bảo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duy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trì</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ổn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môi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trường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điều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hòa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quá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trình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thể</a:t>
            </a:r>
            <a:r>
              <a:rPr lang="en-US" sz="2800" dirty="0">
                <a:solidFill>
                  <a:srgbClr val="0000FF"/>
                </a:solidFill>
                <a:latin typeface="Times New Roman" pitchFamily="18" charset="0"/>
                <a:cs typeface="Times New Roman" pitchFamily="18" charset="0"/>
              </a:rPr>
              <a:t>.</a:t>
            </a:r>
          </a:p>
        </p:txBody>
      </p:sp>
      <p:sp>
        <p:nvSpPr>
          <p:cNvPr id="20" name="TextBox 19"/>
          <p:cNvSpPr txBox="1"/>
          <p:nvPr/>
        </p:nvSpPr>
        <p:spPr>
          <a:xfrm>
            <a:off x="0" y="2086756"/>
            <a:ext cx="12192000" cy="1384995"/>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vùng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dưới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đồi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yên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tùng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giáp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cận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giáp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ức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tụy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trên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thận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dục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Mỗi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chức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năng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riêng</a:t>
            </a:r>
            <a:r>
              <a:rPr lang="en-US" sz="2800" dirty="0">
                <a:solidFill>
                  <a:srgbClr val="0000FF"/>
                </a:solidFill>
                <a:latin typeface="Times New Roman" pitchFamily="18" charset="0"/>
                <a:cs typeface="Times New Roman" pitchFamily="18" charset="0"/>
              </a:rPr>
              <a:t>.</a:t>
            </a:r>
          </a:p>
        </p:txBody>
      </p:sp>
      <p:sp>
        <p:nvSpPr>
          <p:cNvPr id="21" name="TextBox 20"/>
          <p:cNvSpPr txBox="1"/>
          <p:nvPr/>
        </p:nvSpPr>
        <p:spPr>
          <a:xfrm>
            <a:off x="0" y="3389076"/>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II. </a:t>
            </a:r>
            <a:r>
              <a:rPr lang="en-US" sz="2800" b="1" dirty="0" err="1">
                <a:solidFill>
                  <a:srgbClr val="0000FF"/>
                </a:solidFill>
                <a:latin typeface="Times New Roman" pitchFamily="18" charset="0"/>
                <a:cs typeface="Times New Roman" pitchFamily="18" charset="0"/>
              </a:rPr>
              <a:t>MỘT</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SỐ</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BỆNH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VỀ</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NỘI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TIẾT</a:t>
            </a:r>
            <a:endParaRPr lang="en-US" sz="2800" b="1" dirty="0">
              <a:solidFill>
                <a:srgbClr val="0000FF"/>
              </a:solidFill>
              <a:latin typeface="Times New Roman" pitchFamily="18" charset="0"/>
              <a:cs typeface="Times New Roman" pitchFamily="18" charset="0"/>
            </a:endParaRPr>
          </a:p>
        </p:txBody>
      </p:sp>
      <p:sp>
        <p:nvSpPr>
          <p:cNvPr id="23" name="TextBox 22"/>
          <p:cNvSpPr txBox="1"/>
          <p:nvPr/>
        </p:nvSpPr>
        <p:spPr>
          <a:xfrm>
            <a:off x="0" y="3860131"/>
            <a:ext cx="12192000" cy="954107"/>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bệnh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thường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gặp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bệnh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thường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trưởng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bướu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cổ</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basedow</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tháo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đường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chứng</a:t>
            </a:r>
            <a:r>
              <a:rPr lang="en-US" sz="2800" dirty="0">
                <a:solidFill>
                  <a:srgbClr val="0000FF"/>
                </a:solidFill>
                <a:latin typeface="Times New Roman" pitchFamily="18" charset="0"/>
                <a:cs typeface="Times New Roman" pitchFamily="18" charset="0"/>
              </a:rPr>
              <a:t> Cushing, </a:t>
            </a:r>
            <a:r>
              <a:rPr lang="en-US" sz="2800" dirty="0" err="1">
                <a:solidFill>
                  <a:srgbClr val="0000FF"/>
                </a:solidFill>
                <a:latin typeface="Times New Roman" pitchFamily="18" charset="0"/>
                <a:cs typeface="Times New Roman" pitchFamily="18" charset="0"/>
              </a:rPr>
              <a:t>vô</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a:t>
            </a:r>
          </a:p>
        </p:txBody>
      </p:sp>
      <p:sp>
        <p:nvSpPr>
          <p:cNvPr id="24" name="TextBox 23"/>
          <p:cNvSpPr txBox="1"/>
          <p:nvPr/>
        </p:nvSpPr>
        <p:spPr>
          <a:xfrm>
            <a:off x="0" y="4732974"/>
            <a:ext cx="12192000" cy="954107"/>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Để</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phòng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bệnh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về</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cần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chế</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độ</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dưỡng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lối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sống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mạnh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không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tự</a:t>
            </a:r>
            <a:r>
              <a:rPr lang="en-US" sz="2800" dirty="0">
                <a:solidFill>
                  <a:srgbClr val="0000FF"/>
                </a:solidFill>
                <a:latin typeface="Times New Roman" pitchFamily="18" charset="0"/>
                <a:cs typeface="Times New Roman" pitchFamily="18" charset="0"/>
              </a:rPr>
              <a:t> ý </a:t>
            </a:r>
            <a:r>
              <a:rPr lang="en-US" sz="2800" dirty="0" err="1">
                <a:solidFill>
                  <a:srgbClr val="0000FF"/>
                </a:solidFill>
                <a:latin typeface="Times New Roman" pitchFamily="18" charset="0"/>
                <a:cs typeface="Times New Roman" pitchFamily="18" charset="0"/>
              </a:rPr>
              <a:t>sử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dụng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thuốc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kiểm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sức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khỏe</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kì</a:t>
            </a:r>
            <a:r>
              <a:rPr lang="en-US" sz="2800" dirty="0">
                <a:solidFill>
                  <a:srgbClr val="00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strips(downRight)">
                                      <p:cBhvr>
                                        <p:cTn id="7"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srcRect/>
          <a:stretch>
            <a:fillRect/>
          </a:stretch>
        </p:blipFill>
        <p:spPr bwMode="auto">
          <a:xfrm>
            <a:off x="2287311" y="221679"/>
            <a:ext cx="6925972" cy="6219239"/>
          </a:xfrm>
          <a:prstGeom prst="rect">
            <a:avLst/>
          </a:prstGeom>
          <a:noFill/>
          <a:ln w="9525">
            <a:noFill/>
            <a:miter lim="800000"/>
            <a:headEnd/>
            <a:tailEnd/>
          </a:ln>
          <a:effectLst/>
        </p:spPr>
      </p:pic>
      <p:pic>
        <p:nvPicPr>
          <p:cNvPr id="3" name="Picture 2"/>
          <p:cNvPicPr>
            <a:picLocks noChangeAspect="1" noChangeArrowheads="1"/>
          </p:cNvPicPr>
          <p:nvPr/>
        </p:nvPicPr>
        <p:blipFill>
          <a:blip r:embed="rId3"/>
          <a:srcRect/>
          <a:stretch>
            <a:fillRect/>
          </a:stretch>
        </p:blipFill>
        <p:spPr bwMode="auto">
          <a:xfrm>
            <a:off x="0" y="1576426"/>
            <a:ext cx="12192000" cy="3611634"/>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with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wedge">
                                      <p:cBhvr>
                                        <p:cTn id="7" dur="2000"/>
                                        <p:tgtEl>
                                          <p:spTgt spid="1027"/>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xit" presetSubtype="0" fill="hold" nodeType="clickEffect">
                                  <p:stCondLst>
                                    <p:cond delay="0"/>
                                  </p:stCondLst>
                                  <p:childTnLst>
                                    <p:anim calcmode="lin" valueType="num">
                                      <p:cBhvr>
                                        <p:cTn id="11" dur="1000"/>
                                        <p:tgtEl>
                                          <p:spTgt spid="1027"/>
                                        </p:tgtEl>
                                        <p:attrNameLst>
                                          <p:attrName>ppt_w</p:attrName>
                                        </p:attrNameLst>
                                      </p:cBhvr>
                                      <p:tavLst>
                                        <p:tav tm="0">
                                          <p:val>
                                            <p:strVal val="ppt_w"/>
                                          </p:val>
                                        </p:tav>
                                        <p:tav tm="100000">
                                          <p:val>
                                            <p:fltVal val="0"/>
                                          </p:val>
                                        </p:tav>
                                      </p:tavLst>
                                    </p:anim>
                                    <p:anim calcmode="lin" valueType="num">
                                      <p:cBhvr>
                                        <p:cTn id="12" dur="1000"/>
                                        <p:tgtEl>
                                          <p:spTgt spid="1027"/>
                                        </p:tgtEl>
                                        <p:attrNameLst>
                                          <p:attrName>ppt_h</p:attrName>
                                        </p:attrNameLst>
                                      </p:cBhvr>
                                      <p:tavLst>
                                        <p:tav tm="0">
                                          <p:val>
                                            <p:strVal val="ppt_h"/>
                                          </p:val>
                                        </p:tav>
                                        <p:tav tm="100000">
                                          <p:val>
                                            <p:fltVal val="0"/>
                                          </p:val>
                                        </p:tav>
                                      </p:tavLst>
                                    </p:anim>
                                    <p:animEffect transition="out" filter="fade">
                                      <p:cBhvr>
                                        <p:cTn id="13" dur="1000"/>
                                        <p:tgtEl>
                                          <p:spTgt spid="1027"/>
                                        </p:tgtEl>
                                      </p:cBhvr>
                                    </p:animEffect>
                                    <p:set>
                                      <p:cBhvr>
                                        <p:cTn id="14" dur="1" fill="hold">
                                          <p:stCondLst>
                                            <p:cond delay="999"/>
                                          </p:stCondLst>
                                        </p:cTn>
                                        <p:tgtEl>
                                          <p:spTgt spid="1027"/>
                                        </p:tgtEl>
                                        <p:attrNameLst>
                                          <p:attrName>style.visibility</p:attrName>
                                        </p:attrNameLst>
                                      </p:cBhvr>
                                      <p:to>
                                        <p:strVal val="hidden"/>
                                      </p:to>
                                    </p:set>
                                  </p:childTnLst>
                                </p:cTn>
                              </p:par>
                              <p:par>
                                <p:cTn id="15" presetID="53" presetClass="entr" presetSubtype="0" fill="hold" nodeType="with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p:cTn id="17" dur="1000" fill="hold"/>
                                        <p:tgtEl>
                                          <p:spTgt spid="3"/>
                                        </p:tgtEl>
                                        <p:attrNameLst>
                                          <p:attrName>ppt_w</p:attrName>
                                        </p:attrNameLst>
                                      </p:cBhvr>
                                      <p:tavLst>
                                        <p:tav tm="0">
                                          <p:val>
                                            <p:fltVal val="0"/>
                                          </p:val>
                                        </p:tav>
                                        <p:tav tm="100000">
                                          <p:val>
                                            <p:strVal val="#ppt_w"/>
                                          </p:val>
                                        </p:tav>
                                      </p:tavLst>
                                    </p:anim>
                                    <p:anim calcmode="lin" valueType="num">
                                      <p:cBhvr>
                                        <p:cTn id="18" dur="1000" fill="hold"/>
                                        <p:tgtEl>
                                          <p:spTgt spid="3"/>
                                        </p:tgtEl>
                                        <p:attrNameLst>
                                          <p:attrName>ppt_h</p:attrName>
                                        </p:attrNameLst>
                                      </p:cBhvr>
                                      <p:tavLst>
                                        <p:tav tm="0">
                                          <p:val>
                                            <p:fltVal val="0"/>
                                          </p:val>
                                        </p:tav>
                                        <p:tav tm="100000">
                                          <p:val>
                                            <p:strVal val="#ppt_h"/>
                                          </p:val>
                                        </p:tav>
                                      </p:tavLst>
                                    </p:anim>
                                    <p:animEffect transition="in" filter="fade">
                                      <p:cBhvr>
                                        <p:cTn id="19"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124754"/>
          </a:xfrm>
          <a:prstGeom prst="rect">
            <a:avLst/>
          </a:prstGeom>
        </p:spPr>
        <p:txBody>
          <a:bodyPr wrap="square">
            <a:spAutoFit/>
          </a:bodyPr>
          <a:lstStyle/>
          <a:p>
            <a:r>
              <a:rPr lang="en-US" sz="2800" b="1" dirty="0" err="1">
                <a:latin typeface="Times New Roman" pitchFamily="18" charset="0"/>
                <a:cs typeface="Times New Roman" pitchFamily="18" charset="0"/>
              </a:rPr>
              <a:t>Bài</a:t>
            </a:r>
            <a:r>
              <a:rPr lang="en-US" sz="2800" b="1" dirty="0">
                <a:latin typeface="Times New Roman" pitchFamily="18" charset="0"/>
                <a:cs typeface="Times New Roman" pitchFamily="18" charset="0"/>
              </a:rPr>
              <a:t> 1: </a:t>
            </a:r>
            <a:r>
              <a:rPr lang="en-US" sz="2800" dirty="0" err="1">
                <a:latin typeface="Times New Roman" pitchFamily="18" charset="0"/>
                <a:cs typeface="Times New Roman" pitchFamily="18" charset="0"/>
              </a:rPr>
              <a:t>Sản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phẩm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tuyến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nội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a:t>
            </a:r>
          </a:p>
          <a:p>
            <a:r>
              <a:rPr lang="en-US" sz="2800" b="1" dirty="0">
                <a:latin typeface="Times New Roman" pitchFamily="18" charset="0"/>
                <a:cs typeface="Times New Roman" pitchFamily="18" charset="0"/>
              </a:rPr>
              <a:t>A.</a:t>
            </a:r>
            <a:r>
              <a:rPr lang="en-US" sz="2800" dirty="0">
                <a:latin typeface="Times New Roman" pitchFamily="18" charset="0"/>
                <a:cs typeface="Times New Roman" pitchFamily="18" charset="0"/>
              </a:rPr>
              <a:t> enzyme.          </a:t>
            </a:r>
            <a:r>
              <a:rPr lang="en-US" sz="2800" b="1" dirty="0">
                <a:latin typeface="Times New Roman" pitchFamily="18" charset="0"/>
                <a:cs typeface="Times New Roman" pitchFamily="18" charset="0"/>
              </a:rPr>
              <a:t>B.</a:t>
            </a:r>
            <a:r>
              <a:rPr lang="en-US" sz="2800" dirty="0">
                <a:latin typeface="Times New Roman" pitchFamily="18" charset="0"/>
                <a:cs typeface="Times New Roman" pitchFamily="18" charset="0"/>
              </a:rPr>
              <a:t> hormone.      </a:t>
            </a:r>
            <a:r>
              <a:rPr lang="en-US" sz="2800" b="1" dirty="0">
                <a:latin typeface="Times New Roman" pitchFamily="18" charset="0"/>
                <a:cs typeface="Times New Roman" pitchFamily="18" charset="0"/>
              </a:rPr>
              <a:t>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hồng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cầu</a:t>
            </a:r>
            <a:r>
              <a:rPr lang="en-US" sz="2800" dirty="0">
                <a:latin typeface="Times New Roman" pitchFamily="18" charset="0"/>
                <a:cs typeface="Times New Roman" pitchFamily="18" charset="0"/>
              </a:rPr>
              <a:t>. 	</a:t>
            </a:r>
            <a:r>
              <a:rPr lang="en-US" sz="2800" b="1" dirty="0">
                <a:latin typeface="Times New Roman" pitchFamily="18" charset="0"/>
                <a:cs typeface="Times New Roman" pitchFamily="18" charset="0"/>
              </a:rPr>
              <a:t>D.</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dịch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bạch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huyết</a:t>
            </a:r>
            <a:r>
              <a:rPr lang="en-US" sz="2800" dirty="0">
                <a:latin typeface="Times New Roman" pitchFamily="18" charset="0"/>
                <a:cs typeface="Times New Roman" pitchFamily="18" charset="0"/>
              </a:rPr>
              <a:t>.</a:t>
            </a:r>
          </a:p>
          <a:p>
            <a:r>
              <a:rPr lang="vi-VN" sz="2800" b="1" dirty="0">
                <a:latin typeface="Times New Roman" pitchFamily="18" charset="0"/>
                <a:cs typeface="Times New Roman" pitchFamily="18" charset="0"/>
              </a:rPr>
              <a:t>Bài </a:t>
            </a:r>
            <a:r>
              <a:rPr lang="en-US" sz="2800" b="1" dirty="0">
                <a:latin typeface="Times New Roman" pitchFamily="18" charset="0"/>
                <a:cs typeface="Times New Roman" pitchFamily="18" charset="0"/>
              </a:rPr>
              <a:t>2</a:t>
            </a:r>
            <a:r>
              <a:rPr lang="vi-VN" sz="2800" b="1" dirty="0">
                <a:latin typeface="Times New Roman" pitchFamily="18" charset="0"/>
                <a:cs typeface="Times New Roman" pitchFamily="18" charset="0"/>
              </a:rPr>
              <a:t>: </a:t>
            </a:r>
            <a:r>
              <a:rPr lang="vi-VN" sz="2800" dirty="0">
                <a:latin typeface="Times New Roman" pitchFamily="18" charset="0"/>
                <a:cs typeface="Times New Roman" pitchFamily="18" charset="0"/>
              </a:rPr>
              <a:t>Chức năng nào dưới đây là của tuyến nội tiết?</a:t>
            </a:r>
          </a:p>
          <a:p>
            <a:r>
              <a:rPr lang="vi-VN" sz="2800" b="1" dirty="0">
                <a:latin typeface="Times New Roman" pitchFamily="18" charset="0"/>
                <a:cs typeface="Times New Roman" pitchFamily="18" charset="0"/>
              </a:rPr>
              <a:t>A.</a:t>
            </a:r>
            <a:r>
              <a:rPr lang="vi-VN" sz="2800" dirty="0">
                <a:latin typeface="Times New Roman" pitchFamily="18" charset="0"/>
                <a:cs typeface="Times New Roman" pitchFamily="18" charset="0"/>
              </a:rPr>
              <a:t> Tiết hormone trực tiếp vào máu thực hiện điều hoà các quá trình sinh lí của cơ thể.</a:t>
            </a:r>
          </a:p>
          <a:p>
            <a:r>
              <a:rPr lang="vi-VN" sz="2800" b="1" dirty="0">
                <a:latin typeface="Times New Roman" pitchFamily="18" charset="0"/>
                <a:cs typeface="Times New Roman" pitchFamily="18" charset="0"/>
              </a:rPr>
              <a:t>B.</a:t>
            </a:r>
            <a:r>
              <a:rPr lang="vi-VN" sz="2800" dirty="0">
                <a:latin typeface="Times New Roman" pitchFamily="18" charset="0"/>
                <a:cs typeface="Times New Roman" pitchFamily="18" charset="0"/>
              </a:rPr>
              <a:t> Điều khiển, điều hoà các quá trình sinh lí trong cơ thể.</a:t>
            </a:r>
          </a:p>
          <a:p>
            <a:r>
              <a:rPr lang="vi-VN" sz="2800" b="1" dirty="0">
                <a:latin typeface="Times New Roman" pitchFamily="18" charset="0"/>
                <a:cs typeface="Times New Roman" pitchFamily="18" charset="0"/>
              </a:rPr>
              <a:t>C.</a:t>
            </a:r>
            <a:r>
              <a:rPr lang="vi-VN" sz="2800" dirty="0">
                <a:latin typeface="Times New Roman" pitchFamily="18" charset="0"/>
                <a:cs typeface="Times New Roman" pitchFamily="18" charset="0"/>
              </a:rPr>
              <a:t> Tiết enzyme thực hiện quá trình tiêu hoá thức ăn.</a:t>
            </a:r>
          </a:p>
          <a:p>
            <a:r>
              <a:rPr lang="vi-VN" sz="2800" b="1" dirty="0">
                <a:latin typeface="Times New Roman" pitchFamily="18" charset="0"/>
                <a:cs typeface="Times New Roman" pitchFamily="18" charset="0"/>
              </a:rPr>
              <a:t>D.</a:t>
            </a:r>
            <a:r>
              <a:rPr lang="vi-VN" sz="2800" dirty="0">
                <a:latin typeface="Times New Roman" pitchFamily="18" charset="0"/>
                <a:cs typeface="Times New Roman" pitchFamily="18" charset="0"/>
              </a:rPr>
              <a:t> Điều hoà thân nhiệt, quá trình sinh trưởng, phát triển của cơ thể.</a:t>
            </a:r>
          </a:p>
          <a:p>
            <a:r>
              <a:rPr lang="vi-VN" sz="2800" b="1" dirty="0">
                <a:latin typeface="Times New Roman" pitchFamily="18" charset="0"/>
                <a:cs typeface="Times New Roman" pitchFamily="18" charset="0"/>
              </a:rPr>
              <a:t>Bài </a:t>
            </a:r>
            <a:r>
              <a:rPr lang="en-US" sz="2800" b="1" dirty="0">
                <a:latin typeface="Times New Roman" pitchFamily="18" charset="0"/>
                <a:cs typeface="Times New Roman" pitchFamily="18" charset="0"/>
              </a:rPr>
              <a:t>3</a:t>
            </a:r>
            <a:r>
              <a:rPr lang="vi-VN" sz="2800" b="1" dirty="0">
                <a:latin typeface="Times New Roman" pitchFamily="18" charset="0"/>
                <a:cs typeface="Times New Roman" pitchFamily="18" charset="0"/>
              </a:rPr>
              <a:t>: </a:t>
            </a:r>
            <a:r>
              <a:rPr lang="vi-VN" sz="2800" dirty="0">
                <a:latin typeface="Times New Roman" pitchFamily="18" charset="0"/>
                <a:cs typeface="Times New Roman" pitchFamily="18" charset="0"/>
              </a:rPr>
              <a:t>Những tuyến nội tiết nào dưới đây có chức năng điều hoà sự sinh trưởng của cơ thể?</a:t>
            </a:r>
          </a:p>
          <a:p>
            <a:r>
              <a:rPr lang="vi-VN" sz="2800" b="1" dirty="0">
                <a:latin typeface="Times New Roman" pitchFamily="18" charset="0"/>
                <a:cs typeface="Times New Roman" pitchFamily="18" charset="0"/>
              </a:rPr>
              <a:t>A.</a:t>
            </a:r>
            <a:r>
              <a:rPr lang="vi-VN" sz="2800" dirty="0">
                <a:latin typeface="Times New Roman" pitchFamily="18" charset="0"/>
                <a:cs typeface="Times New Roman" pitchFamily="18" charset="0"/>
              </a:rPr>
              <a:t> Tuyến yên, tuyến giáp, tuyến sinh dục.        </a:t>
            </a:r>
          </a:p>
          <a:p>
            <a:r>
              <a:rPr lang="vi-VN" sz="2800" b="1" dirty="0">
                <a:latin typeface="Times New Roman" pitchFamily="18" charset="0"/>
                <a:cs typeface="Times New Roman" pitchFamily="18" charset="0"/>
              </a:rPr>
              <a:t>B.</a:t>
            </a:r>
            <a:r>
              <a:rPr lang="vi-VN" sz="2800" dirty="0">
                <a:latin typeface="Times New Roman" pitchFamily="18" charset="0"/>
                <a:cs typeface="Times New Roman" pitchFamily="18" charset="0"/>
              </a:rPr>
              <a:t> Tuyến giáp, tuyến tụy, tuyến sinh dục.</a:t>
            </a:r>
          </a:p>
          <a:p>
            <a:r>
              <a:rPr lang="vi-VN" sz="2800" b="1" dirty="0">
                <a:latin typeface="Times New Roman" pitchFamily="18" charset="0"/>
                <a:cs typeface="Times New Roman" pitchFamily="18" charset="0"/>
              </a:rPr>
              <a:t>C.</a:t>
            </a:r>
            <a:r>
              <a:rPr lang="vi-VN" sz="2800" dirty="0">
                <a:latin typeface="Times New Roman" pitchFamily="18" charset="0"/>
                <a:cs typeface="Times New Roman" pitchFamily="18" charset="0"/>
              </a:rPr>
              <a:t> Tuyến tuỵ, tuyến cận giáp, tuyến ức.            </a:t>
            </a:r>
          </a:p>
          <a:p>
            <a:r>
              <a:rPr lang="vi-VN" sz="2800" b="1" dirty="0">
                <a:latin typeface="Times New Roman" pitchFamily="18" charset="0"/>
                <a:cs typeface="Times New Roman" pitchFamily="18" charset="0"/>
              </a:rPr>
              <a:t>D.</a:t>
            </a:r>
            <a:r>
              <a:rPr lang="vi-VN" sz="2800" dirty="0">
                <a:latin typeface="Times New Roman" pitchFamily="18" charset="0"/>
                <a:cs typeface="Times New Roman" pitchFamily="18" charset="0"/>
              </a:rPr>
              <a:t> Tuyến sinh dục, tuyến ức, tuyến giáp.</a:t>
            </a:r>
            <a:endParaRPr lang="en-US" sz="2800" dirty="0">
              <a:latin typeface="Times New Roman" pitchFamily="18" charset="0"/>
              <a:cs typeface="Times New Roman" pitchFamily="18" charset="0"/>
            </a:endParaRPr>
          </a:p>
        </p:txBody>
      </p:sp>
      <p:sp>
        <p:nvSpPr>
          <p:cNvPr id="5" name="Oval 4"/>
          <p:cNvSpPr/>
          <p:nvPr/>
        </p:nvSpPr>
        <p:spPr>
          <a:xfrm>
            <a:off x="2493819" y="512577"/>
            <a:ext cx="484909" cy="374073"/>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13855" y="1385414"/>
            <a:ext cx="484909" cy="374073"/>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13855" y="4350288"/>
            <a:ext cx="484909" cy="374073"/>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Right)">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trips(downRight)">
                                      <p:cBhvr>
                                        <p:cTn id="12" dur="1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strips(downRight)">
                                      <p:cBhvr>
                                        <p:cTn id="1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124754"/>
          </a:xfrm>
          <a:prstGeom prst="rect">
            <a:avLst/>
          </a:prstGeom>
        </p:spPr>
        <p:txBody>
          <a:bodyPr wrap="square">
            <a:spAutoFit/>
          </a:bodyPr>
          <a:lstStyle/>
          <a:p>
            <a:pPr algn="just"/>
            <a:r>
              <a:rPr lang="vi-VN" sz="2800" b="1" dirty="0">
                <a:latin typeface="Times New Roman" pitchFamily="18" charset="0"/>
                <a:cs typeface="Times New Roman" pitchFamily="18" charset="0"/>
              </a:rPr>
              <a:t>Bài </a:t>
            </a:r>
            <a:r>
              <a:rPr lang="en-US" sz="2800" b="1" dirty="0">
                <a:latin typeface="Times New Roman" pitchFamily="18" charset="0"/>
                <a:cs typeface="Times New Roman" pitchFamily="18" charset="0"/>
              </a:rPr>
              <a:t>4</a:t>
            </a:r>
            <a:r>
              <a:rPr lang="vi-VN" sz="2800" b="1" dirty="0">
                <a:latin typeface="Times New Roman" pitchFamily="18" charset="0"/>
                <a:cs typeface="Times New Roman" pitchFamily="18" charset="0"/>
              </a:rPr>
              <a:t>: </a:t>
            </a:r>
            <a:r>
              <a:rPr lang="vi-VN" sz="2800" dirty="0">
                <a:latin typeface="Times New Roman" pitchFamily="18" charset="0"/>
                <a:cs typeface="Times New Roman" pitchFamily="18" charset="0"/>
              </a:rPr>
              <a:t>Những tuyến nội tiết nào dưới đây có chức năng điều hoà chu kì sinh dục ở nam và nữ?</a:t>
            </a:r>
          </a:p>
          <a:p>
            <a:pPr algn="just"/>
            <a:r>
              <a:rPr lang="vi-VN" sz="2800" b="1" dirty="0">
                <a:latin typeface="Times New Roman" pitchFamily="18" charset="0"/>
                <a:cs typeface="Times New Roman" pitchFamily="18" charset="0"/>
              </a:rPr>
              <a:t>A.</a:t>
            </a:r>
            <a:r>
              <a:rPr lang="vi-VN" sz="2800" dirty="0">
                <a:latin typeface="Times New Roman" pitchFamily="18" charset="0"/>
                <a:cs typeface="Times New Roman" pitchFamily="18" charset="0"/>
              </a:rPr>
              <a:t> Tuyến tùng, tuyến giáp, tuyến yên.                    </a:t>
            </a:r>
          </a:p>
          <a:p>
            <a:pPr algn="just"/>
            <a:r>
              <a:rPr lang="vi-VN" sz="2800" b="1" dirty="0">
                <a:latin typeface="Times New Roman" pitchFamily="18" charset="0"/>
                <a:cs typeface="Times New Roman" pitchFamily="18" charset="0"/>
              </a:rPr>
              <a:t>B.</a:t>
            </a:r>
            <a:r>
              <a:rPr lang="vi-VN" sz="2800" dirty="0">
                <a:latin typeface="Times New Roman" pitchFamily="18" charset="0"/>
                <a:cs typeface="Times New Roman" pitchFamily="18" charset="0"/>
              </a:rPr>
              <a:t> Vùng dưới đồi, tuyến yên, tuyến sinh dục.</a:t>
            </a:r>
          </a:p>
          <a:p>
            <a:pPr algn="just"/>
            <a:r>
              <a:rPr lang="vi-VN" sz="2800" b="1" dirty="0">
                <a:latin typeface="Times New Roman" pitchFamily="18" charset="0"/>
                <a:cs typeface="Times New Roman" pitchFamily="18" charset="0"/>
              </a:rPr>
              <a:t>C.</a:t>
            </a:r>
            <a:r>
              <a:rPr lang="vi-VN" sz="2800" dirty="0">
                <a:latin typeface="Times New Roman" pitchFamily="18" charset="0"/>
                <a:cs typeface="Times New Roman" pitchFamily="18" charset="0"/>
              </a:rPr>
              <a:t> Tuyến yên, tuyến giáp, tuyến sinh dục.              </a:t>
            </a:r>
          </a:p>
          <a:p>
            <a:pPr algn="just"/>
            <a:r>
              <a:rPr lang="vi-VN" sz="2800" b="1" dirty="0">
                <a:latin typeface="Times New Roman" pitchFamily="18" charset="0"/>
                <a:cs typeface="Times New Roman" pitchFamily="18" charset="0"/>
              </a:rPr>
              <a:t>D.</a:t>
            </a:r>
            <a:r>
              <a:rPr lang="vi-VN" sz="2800" dirty="0">
                <a:latin typeface="Times New Roman" pitchFamily="18" charset="0"/>
                <a:cs typeface="Times New Roman" pitchFamily="18" charset="0"/>
              </a:rPr>
              <a:t> Tuyến sinh dục, tuyến tùng, tuyến giáp.</a:t>
            </a:r>
            <a:endParaRPr lang="en-US" sz="2800" dirty="0">
              <a:latin typeface="Times New Roman" pitchFamily="18" charset="0"/>
              <a:cs typeface="Times New Roman" pitchFamily="18" charset="0"/>
            </a:endParaRPr>
          </a:p>
          <a:p>
            <a:r>
              <a:rPr lang="vi-VN" sz="2800" b="1" dirty="0">
                <a:latin typeface="Times New Roman" pitchFamily="18" charset="0"/>
                <a:cs typeface="Times New Roman" pitchFamily="18" charset="0"/>
              </a:rPr>
              <a:t>Bài </a:t>
            </a:r>
            <a:r>
              <a:rPr lang="en-US" sz="2800" b="1" dirty="0">
                <a:latin typeface="Times New Roman" pitchFamily="18" charset="0"/>
                <a:cs typeface="Times New Roman" pitchFamily="18" charset="0"/>
              </a:rPr>
              <a:t>5</a:t>
            </a:r>
            <a:r>
              <a:rPr lang="vi-VN" sz="2800" b="1" dirty="0">
                <a:latin typeface="Times New Roman" pitchFamily="18" charset="0"/>
                <a:cs typeface="Times New Roman" pitchFamily="18" charset="0"/>
              </a:rPr>
              <a:t>: </a:t>
            </a:r>
            <a:r>
              <a:rPr lang="vi-VN" sz="2800" dirty="0">
                <a:latin typeface="Times New Roman" pitchFamily="18" charset="0"/>
                <a:cs typeface="Times New Roman" pitchFamily="18" charset="0"/>
              </a:rPr>
              <a:t>Tuyến nội tiết nào dưới đây tham gia vào điều hoà lượng đường trong máu?</a:t>
            </a:r>
          </a:p>
          <a:p>
            <a:r>
              <a:rPr lang="vi-VN" sz="2800" b="1" dirty="0">
                <a:latin typeface="Times New Roman" pitchFamily="18" charset="0"/>
                <a:cs typeface="Times New Roman" pitchFamily="18" charset="0"/>
              </a:rPr>
              <a:t>A.</a:t>
            </a:r>
            <a:r>
              <a:rPr lang="vi-VN" sz="2800" dirty="0">
                <a:latin typeface="Times New Roman" pitchFamily="18" charset="0"/>
                <a:cs typeface="Times New Roman" pitchFamily="18" charset="0"/>
              </a:rPr>
              <a:t> Tuyến tụy.    </a:t>
            </a:r>
            <a:r>
              <a:rPr lang="vi-VN" sz="2800" b="1" dirty="0">
                <a:latin typeface="Times New Roman" pitchFamily="18" charset="0"/>
                <a:cs typeface="Times New Roman" pitchFamily="18" charset="0"/>
              </a:rPr>
              <a:t>B.</a:t>
            </a:r>
            <a:r>
              <a:rPr lang="vi-VN" sz="2800" dirty="0">
                <a:latin typeface="Times New Roman" pitchFamily="18" charset="0"/>
                <a:cs typeface="Times New Roman" pitchFamily="18" charset="0"/>
              </a:rPr>
              <a:t> Tuyến ức.</a:t>
            </a:r>
            <a:r>
              <a:rPr lang="en-US" sz="2800" dirty="0">
                <a:latin typeface="Times New Roman" pitchFamily="18" charset="0"/>
                <a:cs typeface="Times New Roman" pitchFamily="18" charset="0"/>
              </a:rPr>
              <a:t>	</a:t>
            </a:r>
            <a:r>
              <a:rPr lang="vi-VN" sz="2800" b="1" dirty="0">
                <a:latin typeface="Times New Roman" pitchFamily="18" charset="0"/>
                <a:cs typeface="Times New Roman" pitchFamily="18" charset="0"/>
              </a:rPr>
              <a:t>C.</a:t>
            </a:r>
            <a:r>
              <a:rPr lang="vi-VN" sz="2800" dirty="0">
                <a:latin typeface="Times New Roman" pitchFamily="18" charset="0"/>
                <a:cs typeface="Times New Roman" pitchFamily="18" charset="0"/>
              </a:rPr>
              <a:t> Tuyến tùng.   </a:t>
            </a:r>
            <a:r>
              <a:rPr lang="vi-VN" sz="2800" b="1" dirty="0">
                <a:latin typeface="Times New Roman" pitchFamily="18" charset="0"/>
                <a:cs typeface="Times New Roman" pitchFamily="18" charset="0"/>
              </a:rPr>
              <a:t>D.</a:t>
            </a:r>
            <a:r>
              <a:rPr lang="vi-VN" sz="2800" dirty="0">
                <a:latin typeface="Times New Roman" pitchFamily="18" charset="0"/>
                <a:cs typeface="Times New Roman" pitchFamily="18" charset="0"/>
              </a:rPr>
              <a:t> Vùng dưới đồi.</a:t>
            </a:r>
          </a:p>
          <a:p>
            <a:r>
              <a:rPr lang="vi-VN" sz="2800" b="1" dirty="0">
                <a:latin typeface="Times New Roman" pitchFamily="18" charset="0"/>
                <a:cs typeface="Times New Roman" pitchFamily="18" charset="0"/>
              </a:rPr>
              <a:t>Bài </a:t>
            </a:r>
            <a:r>
              <a:rPr lang="en-US" sz="2800" b="1" dirty="0">
                <a:latin typeface="Times New Roman" pitchFamily="18" charset="0"/>
                <a:cs typeface="Times New Roman" pitchFamily="18" charset="0"/>
              </a:rPr>
              <a:t>6</a:t>
            </a:r>
            <a:r>
              <a:rPr lang="vi-VN" sz="2800" b="1" dirty="0">
                <a:latin typeface="Times New Roman" pitchFamily="18" charset="0"/>
                <a:cs typeface="Times New Roman" pitchFamily="18" charset="0"/>
              </a:rPr>
              <a:t>: </a:t>
            </a:r>
            <a:r>
              <a:rPr lang="vi-VN" sz="2800" dirty="0">
                <a:latin typeface="Times New Roman" pitchFamily="18" charset="0"/>
                <a:cs typeface="Times New Roman" pitchFamily="18" charset="0"/>
              </a:rPr>
              <a:t>Những tuyến nội tiết nào dưới đây tham gia vào điều hoà lượng calcium trong máu?</a:t>
            </a:r>
          </a:p>
          <a:p>
            <a:r>
              <a:rPr lang="vi-VN" sz="2800" b="1" dirty="0">
                <a:latin typeface="Times New Roman" pitchFamily="18" charset="0"/>
                <a:cs typeface="Times New Roman" pitchFamily="18" charset="0"/>
              </a:rPr>
              <a:t>A.</a:t>
            </a:r>
            <a:r>
              <a:rPr lang="vi-VN" sz="2800" dirty="0">
                <a:latin typeface="Times New Roman" pitchFamily="18" charset="0"/>
                <a:cs typeface="Times New Roman" pitchFamily="18" charset="0"/>
              </a:rPr>
              <a:t> Tuyến tụy, tuyến giáp.                                                                     </a:t>
            </a:r>
          </a:p>
          <a:p>
            <a:r>
              <a:rPr lang="vi-VN" sz="2800" b="1" dirty="0">
                <a:latin typeface="Times New Roman" pitchFamily="18" charset="0"/>
                <a:cs typeface="Times New Roman" pitchFamily="18" charset="0"/>
              </a:rPr>
              <a:t>B.</a:t>
            </a:r>
            <a:r>
              <a:rPr lang="vi-VN" sz="2800" dirty="0">
                <a:latin typeface="Times New Roman" pitchFamily="18" charset="0"/>
                <a:cs typeface="Times New Roman" pitchFamily="18" charset="0"/>
              </a:rPr>
              <a:t> Tuyến giáp, tuyến ức.</a:t>
            </a:r>
          </a:p>
          <a:p>
            <a:r>
              <a:rPr lang="vi-VN" sz="2800" b="1" dirty="0">
                <a:latin typeface="Times New Roman" pitchFamily="18" charset="0"/>
                <a:cs typeface="Times New Roman" pitchFamily="18" charset="0"/>
              </a:rPr>
              <a:t>C.</a:t>
            </a:r>
            <a:r>
              <a:rPr lang="vi-VN" sz="2800" dirty="0">
                <a:latin typeface="Times New Roman" pitchFamily="18" charset="0"/>
                <a:cs typeface="Times New Roman" pitchFamily="18" charset="0"/>
              </a:rPr>
              <a:t> Tuyến cận giáp, tuyến tụy.                            </a:t>
            </a:r>
          </a:p>
          <a:p>
            <a:r>
              <a:rPr lang="vi-VN" sz="2800" b="1" dirty="0">
                <a:latin typeface="Times New Roman" pitchFamily="18" charset="0"/>
                <a:cs typeface="Times New Roman" pitchFamily="18" charset="0"/>
              </a:rPr>
              <a:t>D.</a:t>
            </a:r>
            <a:r>
              <a:rPr lang="vi-VN" sz="2800" dirty="0">
                <a:latin typeface="Times New Roman" pitchFamily="18" charset="0"/>
                <a:cs typeface="Times New Roman" pitchFamily="18" charset="0"/>
              </a:rPr>
              <a:t> Tuyến giáp, tuyến cận giáp.</a:t>
            </a:r>
          </a:p>
        </p:txBody>
      </p:sp>
      <p:sp>
        <p:nvSpPr>
          <p:cNvPr id="5" name="Oval 4"/>
          <p:cNvSpPr/>
          <p:nvPr/>
        </p:nvSpPr>
        <p:spPr>
          <a:xfrm>
            <a:off x="0" y="1357704"/>
            <a:ext cx="484909" cy="374073"/>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0" y="3089522"/>
            <a:ext cx="484909" cy="374073"/>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0" y="5624903"/>
            <a:ext cx="484909" cy="374073"/>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Right)">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strips(downRight)">
                                      <p:cBhvr>
                                        <p:cTn id="12" dur="1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strips(downRight)">
                                      <p:cBhvr>
                                        <p:cTn id="17"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2008476" y="524303"/>
            <a:ext cx="7573168" cy="6333697"/>
          </a:xfrm>
          <a:prstGeom prst="rect">
            <a:avLst/>
          </a:prstGeom>
          <a:noFill/>
          <a:ln w="9525">
            <a:noFill/>
            <a:miter lim="800000"/>
            <a:headEnd/>
            <a:tailEnd/>
          </a:ln>
          <a:effectLst/>
        </p:spPr>
      </p:pic>
      <p:sp>
        <p:nvSpPr>
          <p:cNvPr id="10" name="Rectangle 9"/>
          <p:cNvSpPr/>
          <p:nvPr/>
        </p:nvSpPr>
        <p:spPr>
          <a:xfrm>
            <a:off x="0" y="0"/>
            <a:ext cx="12192000" cy="523220"/>
          </a:xfrm>
          <a:prstGeom prst="rect">
            <a:avLst/>
          </a:prstGeom>
        </p:spPr>
        <p:txBody>
          <a:bodyPr wrap="square">
            <a:spAutoFit/>
          </a:bodyPr>
          <a:lstStyle/>
          <a:p>
            <a:r>
              <a:rPr lang="en-US" sz="2800" b="1" dirty="0" err="1">
                <a:latin typeface="Times New Roman" pitchFamily="18" charset="0"/>
                <a:cs typeface="Times New Roman" pitchFamily="18" charset="0"/>
              </a:rPr>
              <a:t>Bài</a:t>
            </a:r>
            <a:r>
              <a:rPr lang="en-US" sz="2800" b="1" dirty="0">
                <a:latin typeface="Times New Roman" pitchFamily="18" charset="0"/>
                <a:cs typeface="Times New Roman" pitchFamily="18" charset="0"/>
              </a:rPr>
              <a:t> 7: </a:t>
            </a:r>
            <a:r>
              <a:rPr lang="vi-VN" sz="2800" dirty="0">
                <a:latin typeface="Times New Roman" pitchFamily="18" charset="0"/>
                <a:cs typeface="Times New Roman" pitchFamily="18" charset="0"/>
              </a:rPr>
              <a:t>Nối tên cơ quan cảm giác với chức năng của cơ quan đó cho phù hợp.</a:t>
            </a:r>
            <a:endParaRPr lang="en-US" sz="2800" dirty="0">
              <a:latin typeface="Times New Roman" pitchFamily="18" charset="0"/>
              <a:cs typeface="Times New Roman" pitchFamily="18" charset="0"/>
            </a:endParaRPr>
          </a:p>
        </p:txBody>
      </p:sp>
      <p:cxnSp>
        <p:nvCxnSpPr>
          <p:cNvPr id="12" name="Straight Arrow Connector 11"/>
          <p:cNvCxnSpPr/>
          <p:nvPr/>
        </p:nvCxnSpPr>
        <p:spPr>
          <a:xfrm rot="16200000" flipH="1">
            <a:off x="2729345" y="2701636"/>
            <a:ext cx="3754582" cy="789709"/>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16200000" flipH="1">
            <a:off x="2216727" y="3768435"/>
            <a:ext cx="4696691" cy="789709"/>
          </a:xfrm>
          <a:prstGeom prst="straightConnector1">
            <a:avLst/>
          </a:prstGeom>
          <a:ln w="38100">
            <a:solidFill>
              <a:srgbClr val="FF00FF"/>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16200000" flipH="1">
            <a:off x="2944091" y="3622963"/>
            <a:ext cx="3269673" cy="900546"/>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4225637" y="2396836"/>
            <a:ext cx="775854" cy="720436"/>
          </a:xfrm>
          <a:prstGeom prst="straightConnector1">
            <a:avLst/>
          </a:prstGeom>
          <a:ln w="38100">
            <a:solidFill>
              <a:srgbClr val="0066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flipH="1" flipV="1">
            <a:off x="3290454" y="2043547"/>
            <a:ext cx="2521528" cy="761999"/>
          </a:xfrm>
          <a:prstGeom prst="straightConnector1">
            <a:avLst/>
          </a:prstGeom>
          <a:ln w="38100">
            <a:solidFill>
              <a:srgbClr val="9C0C24"/>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4128654" y="4336473"/>
            <a:ext cx="1025240" cy="41565"/>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flipH="1" flipV="1">
            <a:off x="3872347" y="3955473"/>
            <a:ext cx="1371601" cy="914402"/>
          </a:xfrm>
          <a:prstGeom prst="straightConnector1">
            <a:avLst/>
          </a:prstGeom>
          <a:ln w="38100">
            <a:solidFill>
              <a:srgbClr val="FF6600"/>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5400000" flipH="1" flipV="1">
            <a:off x="3304309" y="4024747"/>
            <a:ext cx="2521528" cy="761999"/>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rot="5400000" flipH="1" flipV="1">
            <a:off x="2195946" y="3678381"/>
            <a:ext cx="4572002" cy="817422"/>
          </a:xfrm>
          <a:prstGeom prst="straightConnector1">
            <a:avLst/>
          </a:prstGeom>
          <a:ln w="38100">
            <a:solidFill>
              <a:srgbClr val="00FFFF"/>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strips(downRight)">
                                      <p:cBhvr>
                                        <p:cTn id="7" dur="10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strips(downRight)">
                                      <p:cBhvr>
                                        <p:cTn id="12" dur="10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strips(downRight)">
                                      <p:cBhvr>
                                        <p:cTn id="17" dur="10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strips(downRight)">
                                      <p:cBhvr>
                                        <p:cTn id="22" dur="10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3"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strips(upRight)">
                                      <p:cBhvr>
                                        <p:cTn id="27" dur="10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3" fill="hold"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strips(upRight)">
                                      <p:cBhvr>
                                        <p:cTn id="32" dur="1000"/>
                                        <p:tgtEl>
                                          <p:spTgt spid="22"/>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3" fill="hold"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strips(upRight)">
                                      <p:cBhvr>
                                        <p:cTn id="37" dur="1000"/>
                                        <p:tgtEl>
                                          <p:spTgt spid="24"/>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3" fill="hold" nodeType="click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strips(upRight)">
                                      <p:cBhvr>
                                        <p:cTn id="42" dur="1000"/>
                                        <p:tgtEl>
                                          <p:spTgt spid="26"/>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3" fill="hold"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strips(upRight)">
                                      <p:cBhvr>
                                        <p:cTn id="47" dur="1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srcRect/>
          <a:stretch>
            <a:fillRect/>
          </a:stretch>
        </p:blipFill>
        <p:spPr bwMode="auto">
          <a:xfrm>
            <a:off x="340302" y="508289"/>
            <a:ext cx="11526114" cy="3842038"/>
          </a:xfrm>
          <a:prstGeom prst="rect">
            <a:avLst/>
          </a:prstGeom>
          <a:noFill/>
          <a:ln w="9525">
            <a:noFill/>
            <a:miter lim="800000"/>
            <a:headEnd/>
            <a:tailEnd/>
          </a:ln>
          <a:effectLst/>
        </p:spPr>
      </p:pic>
      <p:sp>
        <p:nvSpPr>
          <p:cNvPr id="10" name="Rectangle 9"/>
          <p:cNvSpPr/>
          <p:nvPr/>
        </p:nvSpPr>
        <p:spPr>
          <a:xfrm>
            <a:off x="0" y="0"/>
            <a:ext cx="12192000" cy="523220"/>
          </a:xfrm>
          <a:prstGeom prst="rect">
            <a:avLst/>
          </a:prstGeom>
        </p:spPr>
        <p:txBody>
          <a:bodyPr wrap="square">
            <a:spAutoFit/>
          </a:bodyPr>
          <a:lstStyle/>
          <a:p>
            <a:r>
              <a:rPr lang="en-US" sz="2800" b="1" dirty="0" err="1">
                <a:latin typeface="Times New Roman" pitchFamily="18" charset="0"/>
                <a:cs typeface="Times New Roman" pitchFamily="18" charset="0"/>
              </a:rPr>
              <a:t>Bài</a:t>
            </a:r>
            <a:r>
              <a:rPr lang="en-US" sz="2800" b="1" dirty="0">
                <a:latin typeface="Times New Roman" pitchFamily="18" charset="0"/>
                <a:cs typeface="Times New Roman" pitchFamily="18" charset="0"/>
              </a:rPr>
              <a:t> 8: </a:t>
            </a:r>
            <a:r>
              <a:rPr lang="vi-VN" sz="2800" dirty="0">
                <a:latin typeface="Times New Roman" pitchFamily="18" charset="0"/>
                <a:cs typeface="Times New Roman" pitchFamily="18" charset="0"/>
              </a:rPr>
              <a:t>Nối tên mỗi bệnh nội tiết với nguyên nhân gây ra bệnh đó cho phù hợp.</a:t>
            </a:r>
            <a:endParaRPr lang="en-US" sz="2800" dirty="0">
              <a:latin typeface="Times New Roman" pitchFamily="18" charset="0"/>
              <a:cs typeface="Times New Roman" pitchFamily="18" charset="0"/>
            </a:endParaRPr>
          </a:p>
        </p:txBody>
      </p:sp>
      <p:cxnSp>
        <p:nvCxnSpPr>
          <p:cNvPr id="12" name="Straight Arrow Connector 11"/>
          <p:cNvCxnSpPr/>
          <p:nvPr/>
        </p:nvCxnSpPr>
        <p:spPr>
          <a:xfrm>
            <a:off x="4558145" y="1676401"/>
            <a:ext cx="2175164" cy="2050472"/>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3532909" y="1925782"/>
            <a:ext cx="3158836" cy="706580"/>
          </a:xfrm>
          <a:prstGeom prst="straightConnector1">
            <a:avLst/>
          </a:prstGeom>
          <a:ln w="38100">
            <a:solidFill>
              <a:srgbClr val="FF00FF"/>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4668983" y="2687782"/>
            <a:ext cx="2064329" cy="90054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strips(downRight)">
                                      <p:cBhvr>
                                        <p:cTn id="7" dur="10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strips(downRight)">
                                      <p:cBhvr>
                                        <p:cTn id="12" dur="10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strips(downRight)">
                                      <p:cBhvr>
                                        <p:cTn id="17"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11489"/>
            <a:ext cx="12192000" cy="3018160"/>
          </a:xfrm>
          <a:prstGeom prst="rect">
            <a:avLst/>
          </a:prstGeom>
          <a:noFill/>
          <a:ln w="9525">
            <a:noFill/>
            <a:miter lim="800000"/>
            <a:headEnd/>
            <a:tailEnd/>
          </a:ln>
          <a:effectLst/>
        </p:spPr>
      </p:pic>
      <p:sp>
        <p:nvSpPr>
          <p:cNvPr id="4" name="Rectangle 3"/>
          <p:cNvSpPr/>
          <p:nvPr/>
        </p:nvSpPr>
        <p:spPr>
          <a:xfrm>
            <a:off x="0" y="2843045"/>
            <a:ext cx="12192000" cy="3539430"/>
          </a:xfrm>
          <a:prstGeom prst="rect">
            <a:avLst/>
          </a:prstGeom>
        </p:spPr>
        <p:txBody>
          <a:bodyPr wrap="square">
            <a:spAutoFit/>
          </a:bodyPr>
          <a:lstStyle/>
          <a:p>
            <a:pPr algn="just"/>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Người có triệu chứng được thể hiện trong hình mắc bệnh bướu cổ</a:t>
            </a:r>
            <a:endParaRPr lang="en-US" sz="2800" dirty="0">
              <a:solidFill>
                <a:srgbClr val="FF00FF"/>
              </a:solidFill>
              <a:latin typeface="Times New Roman" pitchFamily="18" charset="0"/>
              <a:cs typeface="Times New Roman" pitchFamily="18" charset="0"/>
            </a:endParaRPr>
          </a:p>
          <a:p>
            <a:pPr algn="just">
              <a:buFontTx/>
              <a:buChar char="-"/>
            </a:pPr>
            <a:r>
              <a:rPr lang="vi-VN" sz="2800" dirty="0">
                <a:solidFill>
                  <a:srgbClr val="FF00FF"/>
                </a:solidFill>
                <a:latin typeface="Times New Roman" pitchFamily="18" charset="0"/>
                <a:cs typeface="Times New Roman" pitchFamily="18" charset="0"/>
              </a:rPr>
              <a:t>Nguyên nhân gây bệnh bướu cổ:</a:t>
            </a:r>
            <a:endParaRPr lang="en-US" sz="2800" dirty="0">
              <a:solidFill>
                <a:srgbClr val="FF00FF"/>
              </a:solidFill>
              <a:latin typeface="Times New Roman" pitchFamily="18" charset="0"/>
              <a:cs typeface="Times New Roman" pitchFamily="18" charset="0"/>
            </a:endParaRPr>
          </a:p>
          <a:p>
            <a:pPr algn="just"/>
            <a:r>
              <a:rPr lang="vi-VN" sz="2800" dirty="0">
                <a:solidFill>
                  <a:srgbClr val="FF00FF"/>
                </a:solidFill>
                <a:latin typeface="Times New Roman" pitchFamily="18" charset="0"/>
                <a:cs typeface="Times New Roman" pitchFamily="18" charset="0"/>
              </a:rPr>
              <a:t>+ Nguyên nhân chủ yếu là do cơ thể thiếu iodine dẫn đến hormone thyroxin của tuyến giáp không được tiết ra, khi đó tuyến yên sẽ tiết ra TSH để tăng cường hoạt động của tuyến giáp, gây phì đại tuyến giáp.</a:t>
            </a:r>
            <a:endParaRPr lang="en-US" sz="2800" dirty="0">
              <a:solidFill>
                <a:srgbClr val="FF00FF"/>
              </a:solidFill>
              <a:latin typeface="Times New Roman" pitchFamily="18" charset="0"/>
              <a:cs typeface="Times New Roman" pitchFamily="18" charset="0"/>
            </a:endParaRPr>
          </a:p>
          <a:p>
            <a:pPr algn="just"/>
            <a:r>
              <a:rPr lang="vi-VN" sz="2800" dirty="0">
                <a:solidFill>
                  <a:srgbClr val="FF00FF"/>
                </a:solidFill>
                <a:latin typeface="Times New Roman" pitchFamily="18" charset="0"/>
                <a:cs typeface="Times New Roman" pitchFamily="18" charset="0"/>
              </a:rPr>
              <a:t>+ Một số nguyên nhân khác có thể gây bướu cổ là ăn các loại thức ăn hoặc dùng thuốc khiến chức năng tổng hợp hormone tuyến giáp bị ức chế; do rối loạn hoạt động tuyến giáp bẩm sinh;…</a:t>
            </a:r>
            <a:endParaRPr lang="en-US" sz="2800" dirty="0">
              <a:solidFill>
                <a:srgbClr val="FF00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slide(fromBottom)">
                                      <p:cBhvr>
                                        <p:cTn id="7" dur="10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heel(4)">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wheel(4)">
                                      <p:cBhvr>
                                        <p:cTn id="17" dur="2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wheel(4)">
                                      <p:cBhvr>
                                        <p:cTn id="22" dur="20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wheel(4)">
                                      <p:cBhvr>
                                        <p:cTn id="27" dur="2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1" name="Rectangle 7"/>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2" name="Rectangle 8"/>
          <p:cNvSpPr>
            <a:spLocks noChangeArrowheads="1"/>
          </p:cNvSpPr>
          <p:nvPr/>
        </p:nvSpPr>
        <p:spPr bwMode="auto">
          <a:xfrm>
            <a:off x="0" y="1143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5" name="Rectangle 11"/>
          <p:cNvSpPr>
            <a:spLocks noChangeArrowheads="1"/>
          </p:cNvSpPr>
          <p:nvPr/>
        </p:nvSpPr>
        <p:spPr bwMode="auto">
          <a:xfrm>
            <a:off x="0" y="73342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7" name="Rectangle 1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58" name="Rectangle 14"/>
          <p:cNvSpPr>
            <a:spLocks noChangeArrowheads="1"/>
          </p:cNvSpPr>
          <p:nvPr/>
        </p:nvSpPr>
        <p:spPr bwMode="auto">
          <a:xfrm>
            <a:off x="0" y="9906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0" name="Rectangle 1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1" name="Rectangle 17"/>
          <p:cNvSpPr>
            <a:spLocks noChangeArrowheads="1"/>
          </p:cNvSpPr>
          <p:nvPr/>
        </p:nvSpPr>
        <p:spPr bwMode="auto">
          <a:xfrm>
            <a:off x="0" y="9525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3" name="Rectangle 1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4" name="Rectangle 20"/>
          <p:cNvSpPr>
            <a:spLocks noChangeArrowheads="1"/>
          </p:cNvSpPr>
          <p:nvPr/>
        </p:nvSpPr>
        <p:spPr bwMode="auto">
          <a:xfrm>
            <a:off x="0" y="762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2"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050" name="Picture 2"/>
          <p:cNvPicPr>
            <a:picLocks noChangeAspect="1" noChangeArrowheads="1"/>
          </p:cNvPicPr>
          <p:nvPr/>
        </p:nvPicPr>
        <p:blipFill>
          <a:blip r:embed="rId2"/>
          <a:srcRect/>
          <a:stretch>
            <a:fillRect/>
          </a:stretch>
        </p:blipFill>
        <p:spPr bwMode="auto">
          <a:xfrm>
            <a:off x="2329798" y="-117985"/>
            <a:ext cx="8643002" cy="6975981"/>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2050"/>
                                        </p:tgtEl>
                                        <p:attrNameLst>
                                          <p:attrName>style.visibility</p:attrName>
                                        </p:attrNameLst>
                                      </p:cBhvr>
                                      <p:to>
                                        <p:strVal val="visible"/>
                                      </p:to>
                                    </p:set>
                                    <p:anim calcmode="lin" valueType="num">
                                      <p:cBhvr>
                                        <p:cTn id="7" dur="1000" fill="hold"/>
                                        <p:tgtEl>
                                          <p:spTgt spid="2050"/>
                                        </p:tgtEl>
                                        <p:attrNameLst>
                                          <p:attrName>ppt_w</p:attrName>
                                        </p:attrNameLst>
                                      </p:cBhvr>
                                      <p:tavLst>
                                        <p:tav tm="0">
                                          <p:val>
                                            <p:fltVal val="0"/>
                                          </p:val>
                                        </p:tav>
                                        <p:tav tm="100000">
                                          <p:val>
                                            <p:strVal val="#ppt_w"/>
                                          </p:val>
                                        </p:tav>
                                      </p:tavLst>
                                    </p:anim>
                                    <p:anim calcmode="lin" valueType="num">
                                      <p:cBhvr>
                                        <p:cTn id="8" dur="1000" fill="hold"/>
                                        <p:tgtEl>
                                          <p:spTgt spid="2050"/>
                                        </p:tgtEl>
                                        <p:attrNameLst>
                                          <p:attrName>ppt_h</p:attrName>
                                        </p:attrNameLst>
                                      </p:cBhvr>
                                      <p:tavLst>
                                        <p:tav tm="0">
                                          <p:val>
                                            <p:fltVal val="0"/>
                                          </p:val>
                                        </p:tav>
                                        <p:tav tm="100000">
                                          <p:val>
                                            <p:strVal val="#ppt_h"/>
                                          </p:val>
                                        </p:tav>
                                      </p:tavLst>
                                    </p:anim>
                                    <p:anim calcmode="lin" valueType="num">
                                      <p:cBhvr>
                                        <p:cTn id="9" dur="1000" fill="hold"/>
                                        <p:tgtEl>
                                          <p:spTgt spid="2050"/>
                                        </p:tgtEl>
                                        <p:attrNameLst>
                                          <p:attrName>style.rotation</p:attrName>
                                        </p:attrNameLst>
                                      </p:cBhvr>
                                      <p:tavLst>
                                        <p:tav tm="0">
                                          <p:val>
                                            <p:fltVal val="90"/>
                                          </p:val>
                                        </p:tav>
                                        <p:tav tm="100000">
                                          <p:val>
                                            <p:fltVal val="0"/>
                                          </p:val>
                                        </p:tav>
                                      </p:tavLst>
                                    </p:anim>
                                    <p:animEffect transition="in" filter="fade">
                                      <p:cBhvr>
                                        <p:cTn id="10" dur="1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124695" y="110840"/>
          <a:ext cx="11942619" cy="5181600"/>
        </p:xfrm>
        <a:graphic>
          <a:graphicData uri="http://schemas.openxmlformats.org/drawingml/2006/table">
            <a:tbl>
              <a:tblPr firstRow="1" bandRow="1">
                <a:tableStyleId>{5C22544A-7EE6-4342-B048-85BDC9FD1C3A}</a:tableStyleId>
              </a:tblPr>
              <a:tblGrid>
                <a:gridCol w="2479960">
                  <a:extLst>
                    <a:ext uri="{9D8B030D-6E8A-4147-A177-3AD203B41FA5}">
                      <a16:colId xmlns:a16="http://schemas.microsoft.com/office/drawing/2014/main" val="20000"/>
                    </a:ext>
                  </a:extLst>
                </a:gridCol>
                <a:gridCol w="3408218">
                  <a:extLst>
                    <a:ext uri="{9D8B030D-6E8A-4147-A177-3AD203B41FA5}">
                      <a16:colId xmlns:a16="http://schemas.microsoft.com/office/drawing/2014/main" val="20001"/>
                    </a:ext>
                  </a:extLst>
                </a:gridCol>
                <a:gridCol w="6054441">
                  <a:extLst>
                    <a:ext uri="{9D8B030D-6E8A-4147-A177-3AD203B41FA5}">
                      <a16:colId xmlns:a16="http://schemas.microsoft.com/office/drawing/2014/main" val="20002"/>
                    </a:ext>
                  </a:extLst>
                </a:gridCol>
              </a:tblGrid>
              <a:tr h="504383">
                <a:tc>
                  <a:txBody>
                    <a:bodyPr/>
                    <a:lstStyle/>
                    <a:p>
                      <a:pPr algn="ctr"/>
                      <a:r>
                        <a:rPr lang="en-US" sz="2800" dirty="0" err="1">
                          <a:latin typeface="Times New Roman" pitchFamily="18" charset="0"/>
                          <a:cs typeface="Times New Roman" pitchFamily="18" charset="0"/>
                        </a:rPr>
                        <a:t>Tuyến</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nội</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tiết</a:t>
                      </a:r>
                      <a:endParaRPr lang="en-US" sz="2800" dirty="0">
                        <a:latin typeface="Times New Roman" pitchFamily="18" charset="0"/>
                        <a:cs typeface="Times New Roman" pitchFamily="18" charset="0"/>
                      </a:endParaRPr>
                    </a:p>
                  </a:txBody>
                  <a:tcPr/>
                </a:tc>
                <a:tc>
                  <a:txBody>
                    <a:bodyPr/>
                    <a:lstStyle/>
                    <a:p>
                      <a:pPr algn="ctr"/>
                      <a:r>
                        <a:rPr lang="en-US" sz="2800" dirty="0" err="1">
                          <a:latin typeface="Times New Roman" pitchFamily="18" charset="0"/>
                          <a:cs typeface="Times New Roman" pitchFamily="18" charset="0"/>
                        </a:rPr>
                        <a:t>Vị</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trí</a:t>
                      </a:r>
                      <a:endParaRPr lang="en-US" sz="2800" dirty="0">
                        <a:latin typeface="Times New Roman" pitchFamily="18" charset="0"/>
                        <a:cs typeface="Times New Roman" pitchFamily="18" charset="0"/>
                      </a:endParaRPr>
                    </a:p>
                  </a:txBody>
                  <a:tcPr/>
                </a:tc>
                <a:tc>
                  <a:txBody>
                    <a:bodyPr/>
                    <a:lstStyle/>
                    <a:p>
                      <a:pPr algn="ctr"/>
                      <a:r>
                        <a:rPr lang="en-US" sz="2800" dirty="0" err="1">
                          <a:latin typeface="Times New Roman" pitchFamily="18" charset="0"/>
                          <a:cs typeface="Times New Roman" pitchFamily="18" charset="0"/>
                        </a:rPr>
                        <a:t>Chức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năng</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504383">
                <a:tc>
                  <a:txBody>
                    <a:bodyPr/>
                    <a:lstStyle/>
                    <a:p>
                      <a:pPr algn="l"/>
                      <a:r>
                        <a:rPr lang="en-US" sz="2800" dirty="0" err="1">
                          <a:latin typeface="Times New Roman" pitchFamily="18" charset="0"/>
                          <a:cs typeface="Times New Roman" pitchFamily="18" charset="0"/>
                        </a:rPr>
                        <a:t>Tuyến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tùng</a:t>
                      </a: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tc>
                  <a:txBody>
                    <a:bodyPr/>
                    <a:lstStyle/>
                    <a:p>
                      <a:pPr algn="ctr"/>
                      <a:endParaRPr lang="en-US" sz="280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504383">
                <a:tc>
                  <a:txBody>
                    <a:bodyPr/>
                    <a:lstStyle/>
                    <a:p>
                      <a:pPr algn="l"/>
                      <a:r>
                        <a:rPr lang="en-US" sz="2800" dirty="0" err="1">
                          <a:latin typeface="Times New Roman" pitchFamily="18" charset="0"/>
                          <a:cs typeface="Times New Roman" pitchFamily="18" charset="0"/>
                        </a:rPr>
                        <a:t>Tuyến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giáp</a:t>
                      </a: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504383">
                <a:tc>
                  <a:txBody>
                    <a:bodyPr/>
                    <a:lstStyle/>
                    <a:p>
                      <a:pPr algn="l"/>
                      <a:r>
                        <a:rPr lang="en-US" sz="2800" dirty="0" err="1">
                          <a:latin typeface="Times New Roman" pitchFamily="18" charset="0"/>
                          <a:cs typeface="Times New Roman" pitchFamily="18" charset="0"/>
                        </a:rPr>
                        <a:t>Tuyến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cận</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giáp</a:t>
                      </a: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r h="504383">
                <a:tc>
                  <a:txBody>
                    <a:bodyPr/>
                    <a:lstStyle/>
                    <a:p>
                      <a:pPr algn="l"/>
                      <a:r>
                        <a:rPr lang="en-US" sz="2800" dirty="0" err="1">
                          <a:latin typeface="Times New Roman" pitchFamily="18" charset="0"/>
                          <a:cs typeface="Times New Roman" pitchFamily="18" charset="0"/>
                        </a:rPr>
                        <a:t>Tuyến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ức</a:t>
                      </a: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4"/>
                  </a:ext>
                </a:extLst>
              </a:tr>
              <a:tr h="504383">
                <a:tc>
                  <a:txBody>
                    <a:bodyPr/>
                    <a:lstStyle/>
                    <a:p>
                      <a:pPr algn="l"/>
                      <a:r>
                        <a:rPr lang="en-US" sz="2800" dirty="0" err="1">
                          <a:latin typeface="Times New Roman" pitchFamily="18" charset="0"/>
                          <a:cs typeface="Times New Roman" pitchFamily="18" charset="0"/>
                        </a:rPr>
                        <a:t>Tuyến</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sinh</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dục</a:t>
                      </a: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5"/>
                  </a:ext>
                </a:extLst>
              </a:tr>
              <a:tr h="504383">
                <a:tc>
                  <a:txBody>
                    <a:bodyPr/>
                    <a:lstStyle/>
                    <a:p>
                      <a:pPr algn="l"/>
                      <a:r>
                        <a:rPr lang="en-US" sz="2800" dirty="0" err="1">
                          <a:latin typeface="Times New Roman" pitchFamily="18" charset="0"/>
                          <a:cs typeface="Times New Roman" pitchFamily="18" charset="0"/>
                        </a:rPr>
                        <a:t>Vùng</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dưới</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đồi</a:t>
                      </a:r>
                      <a:endParaRPr lang="en-US" sz="2800" dirty="0">
                        <a:latin typeface="Times New Roman" pitchFamily="18" charset="0"/>
                        <a:cs typeface="Times New Roman" pitchFamily="18" charset="0"/>
                      </a:endParaRPr>
                    </a:p>
                  </a:txBody>
                  <a:tcPr/>
                </a:tc>
                <a:tc>
                  <a:txBody>
                    <a:bodyPr/>
                    <a:lstStyle/>
                    <a:p>
                      <a:pPr algn="ctr"/>
                      <a:endParaRPr lang="en-US" sz="280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6"/>
                  </a:ext>
                </a:extLst>
              </a:tr>
              <a:tr h="504383">
                <a:tc>
                  <a:txBody>
                    <a:bodyPr/>
                    <a:lstStyle/>
                    <a:p>
                      <a:pPr algn="l"/>
                      <a:r>
                        <a:rPr lang="en-US" sz="2800" dirty="0" err="1">
                          <a:latin typeface="Times New Roman" pitchFamily="18" charset="0"/>
                          <a:cs typeface="Times New Roman" pitchFamily="18" charset="0"/>
                        </a:rPr>
                        <a:t>Tuyến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yên</a:t>
                      </a:r>
                      <a:endParaRPr lang="en-US" sz="2800" dirty="0">
                        <a:latin typeface="Times New Roman" pitchFamily="18" charset="0"/>
                        <a:cs typeface="Times New Roman" pitchFamily="18" charset="0"/>
                      </a:endParaRPr>
                    </a:p>
                  </a:txBody>
                  <a:tcPr/>
                </a:tc>
                <a:tc>
                  <a:txBody>
                    <a:bodyPr/>
                    <a:lstStyle/>
                    <a:p>
                      <a:pPr algn="ctr"/>
                      <a:endParaRPr lang="en-US" sz="280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7"/>
                  </a:ext>
                </a:extLst>
              </a:tr>
              <a:tr h="504383">
                <a:tc>
                  <a:txBody>
                    <a:bodyPr/>
                    <a:lstStyle/>
                    <a:p>
                      <a:pPr algn="l"/>
                      <a:r>
                        <a:rPr lang="en-US" sz="2800" dirty="0" err="1">
                          <a:latin typeface="Times New Roman" pitchFamily="18" charset="0"/>
                          <a:cs typeface="Times New Roman" pitchFamily="18" charset="0"/>
                        </a:rPr>
                        <a:t>Tuyến</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tụy</a:t>
                      </a: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8"/>
                  </a:ext>
                </a:extLst>
              </a:tr>
              <a:tr h="504383">
                <a:tc>
                  <a:txBody>
                    <a:bodyPr/>
                    <a:lstStyle/>
                    <a:p>
                      <a:pPr algn="l"/>
                      <a:r>
                        <a:rPr lang="en-US" sz="2800" dirty="0" err="1">
                          <a:latin typeface="Times New Roman" pitchFamily="18" charset="0"/>
                          <a:cs typeface="Times New Roman" pitchFamily="18" charset="0"/>
                        </a:rPr>
                        <a:t>Tuyến</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trên</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thận</a:t>
                      </a:r>
                      <a:endParaRPr lang="en-US" sz="2800" dirty="0">
                        <a:latin typeface="Times New Roman" pitchFamily="18" charset="0"/>
                        <a:cs typeface="Times New Roman" pitchFamily="18" charset="0"/>
                      </a:endParaRPr>
                    </a:p>
                  </a:txBody>
                  <a:tcPr/>
                </a:tc>
                <a:tc>
                  <a:txBody>
                    <a:bodyPr/>
                    <a:lstStyle/>
                    <a:p>
                      <a:pPr algn="ctr"/>
                      <a:endParaRPr lang="en-US" sz="280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9"/>
                  </a:ext>
                </a:extLst>
              </a:tr>
            </a:tbl>
          </a:graphicData>
        </a:graphic>
      </p:graphicFrame>
      <p:pic>
        <p:nvPicPr>
          <p:cNvPr id="2" name="Picture 2"/>
          <p:cNvPicPr>
            <a:picLocks noChangeAspect="1" noChangeArrowheads="1"/>
          </p:cNvPicPr>
          <p:nvPr/>
        </p:nvPicPr>
        <p:blipFill>
          <a:blip r:embed="rId2"/>
          <a:srcRect/>
          <a:stretch>
            <a:fillRect/>
          </a:stretch>
        </p:blipFill>
        <p:spPr bwMode="auto">
          <a:xfrm>
            <a:off x="4268027" y="1801088"/>
            <a:ext cx="7633032" cy="4973782"/>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124695" y="110840"/>
          <a:ext cx="11942619" cy="6004560"/>
        </p:xfrm>
        <a:graphic>
          <a:graphicData uri="http://schemas.openxmlformats.org/drawingml/2006/table">
            <a:tbl>
              <a:tblPr firstRow="1" bandRow="1">
                <a:tableStyleId>{5C22544A-7EE6-4342-B048-85BDC9FD1C3A}</a:tableStyleId>
              </a:tblPr>
              <a:tblGrid>
                <a:gridCol w="2479960">
                  <a:extLst>
                    <a:ext uri="{9D8B030D-6E8A-4147-A177-3AD203B41FA5}">
                      <a16:colId xmlns:a16="http://schemas.microsoft.com/office/drawing/2014/main" val="20000"/>
                    </a:ext>
                  </a:extLst>
                </a:gridCol>
                <a:gridCol w="3408218">
                  <a:extLst>
                    <a:ext uri="{9D8B030D-6E8A-4147-A177-3AD203B41FA5}">
                      <a16:colId xmlns:a16="http://schemas.microsoft.com/office/drawing/2014/main" val="20001"/>
                    </a:ext>
                  </a:extLst>
                </a:gridCol>
                <a:gridCol w="6054441">
                  <a:extLst>
                    <a:ext uri="{9D8B030D-6E8A-4147-A177-3AD203B41FA5}">
                      <a16:colId xmlns:a16="http://schemas.microsoft.com/office/drawing/2014/main" val="20002"/>
                    </a:ext>
                  </a:extLst>
                </a:gridCol>
              </a:tblGrid>
              <a:tr h="504383">
                <a:tc>
                  <a:txBody>
                    <a:bodyPr/>
                    <a:lstStyle/>
                    <a:p>
                      <a:pPr algn="ctr"/>
                      <a:r>
                        <a:rPr lang="en-US" sz="2800" dirty="0" err="1">
                          <a:latin typeface="Times New Roman" pitchFamily="18" charset="0"/>
                          <a:cs typeface="Times New Roman" pitchFamily="18" charset="0"/>
                        </a:rPr>
                        <a:t>Tuyến</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nội</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tiết</a:t>
                      </a:r>
                      <a:endParaRPr lang="en-US" sz="2800" dirty="0">
                        <a:latin typeface="Times New Roman" pitchFamily="18" charset="0"/>
                        <a:cs typeface="Times New Roman" pitchFamily="18" charset="0"/>
                      </a:endParaRPr>
                    </a:p>
                  </a:txBody>
                  <a:tcPr/>
                </a:tc>
                <a:tc>
                  <a:txBody>
                    <a:bodyPr/>
                    <a:lstStyle/>
                    <a:p>
                      <a:pPr algn="ctr"/>
                      <a:r>
                        <a:rPr lang="en-US" sz="2800" dirty="0" err="1">
                          <a:latin typeface="Times New Roman" pitchFamily="18" charset="0"/>
                          <a:cs typeface="Times New Roman" pitchFamily="18" charset="0"/>
                        </a:rPr>
                        <a:t>Vị</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trí</a:t>
                      </a:r>
                      <a:endParaRPr lang="en-US" sz="2800" dirty="0">
                        <a:latin typeface="Times New Roman" pitchFamily="18" charset="0"/>
                        <a:cs typeface="Times New Roman" pitchFamily="18" charset="0"/>
                      </a:endParaRPr>
                    </a:p>
                  </a:txBody>
                  <a:tcPr/>
                </a:tc>
                <a:tc>
                  <a:txBody>
                    <a:bodyPr/>
                    <a:lstStyle/>
                    <a:p>
                      <a:pPr algn="ctr"/>
                      <a:r>
                        <a:rPr lang="en-US" sz="2800" dirty="0" err="1">
                          <a:latin typeface="Times New Roman" pitchFamily="18" charset="0"/>
                          <a:cs typeface="Times New Roman" pitchFamily="18" charset="0"/>
                        </a:rPr>
                        <a:t>Chức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năng</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504383">
                <a:tc>
                  <a:txBody>
                    <a:bodyPr/>
                    <a:lstStyle/>
                    <a:p>
                      <a:pPr algn="l"/>
                      <a:r>
                        <a:rPr lang="en-US" sz="2800" dirty="0" err="1">
                          <a:latin typeface="Times New Roman" pitchFamily="18" charset="0"/>
                          <a:cs typeface="Times New Roman" pitchFamily="18" charset="0"/>
                        </a:rPr>
                        <a:t>Tuyến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tùng</a:t>
                      </a:r>
                      <a:endParaRPr lang="en-US" sz="280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tc>
                  <a:txBody>
                    <a:bodyPr/>
                    <a:lstStyle/>
                    <a:p>
                      <a:pPr algn="ctr"/>
                      <a:endParaRPr lang="en-US" sz="280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504383">
                <a:tc>
                  <a:txBody>
                    <a:bodyPr/>
                    <a:lstStyle/>
                    <a:p>
                      <a:pPr algn="l"/>
                      <a:endParaRPr lang="en-US" sz="280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p>
                      <a:pPr algn="l"/>
                      <a:r>
                        <a:rPr lang="en-US" sz="2800" dirty="0" err="1">
                          <a:latin typeface="Times New Roman" pitchFamily="18" charset="0"/>
                          <a:cs typeface="Times New Roman" pitchFamily="18" charset="0"/>
                        </a:rPr>
                        <a:t>Tuyến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giáp</a:t>
                      </a:r>
                      <a:endParaRPr lang="en-US" sz="280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504383">
                <a:tc>
                  <a:txBody>
                    <a:bodyPr/>
                    <a:lstStyle/>
                    <a:p>
                      <a:pPr algn="l"/>
                      <a:r>
                        <a:rPr lang="en-US" sz="2800" dirty="0" err="1">
                          <a:latin typeface="Times New Roman" pitchFamily="18" charset="0"/>
                          <a:cs typeface="Times New Roman" pitchFamily="18" charset="0"/>
                        </a:rPr>
                        <a:t>Tuyến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cận</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giáp</a:t>
                      </a:r>
                      <a:endParaRPr lang="en-US" sz="2800" baseline="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r h="504383">
                <a:tc>
                  <a:txBody>
                    <a:bodyPr/>
                    <a:lstStyle/>
                    <a:p>
                      <a:pPr algn="l"/>
                      <a:endParaRPr lang="en-US" sz="2800" dirty="0">
                        <a:latin typeface="Times New Roman" pitchFamily="18" charset="0"/>
                        <a:cs typeface="Times New Roman" pitchFamily="18" charset="0"/>
                      </a:endParaRPr>
                    </a:p>
                    <a:p>
                      <a:pPr algn="l"/>
                      <a:r>
                        <a:rPr lang="en-US" sz="2800" dirty="0" err="1">
                          <a:latin typeface="Times New Roman" pitchFamily="18" charset="0"/>
                          <a:cs typeface="Times New Roman" pitchFamily="18" charset="0"/>
                        </a:rPr>
                        <a:t>Tuyến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ức</a:t>
                      </a:r>
                      <a:endParaRPr lang="en-US" sz="280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4"/>
                  </a:ext>
                </a:extLst>
              </a:tr>
            </a:tbl>
          </a:graphicData>
        </a:graphic>
      </p:graphicFrame>
      <p:sp>
        <p:nvSpPr>
          <p:cNvPr id="4" name="TextBox 3"/>
          <p:cNvSpPr txBox="1"/>
          <p:nvPr/>
        </p:nvSpPr>
        <p:spPr>
          <a:xfrm>
            <a:off x="2604655" y="720438"/>
            <a:ext cx="3408218" cy="954107"/>
          </a:xfrm>
          <a:prstGeom prst="rect">
            <a:avLst/>
          </a:prstGeom>
          <a:noFill/>
        </p:spPr>
        <p:txBody>
          <a:bodyPr wrap="square" rtlCol="0">
            <a:spAutoFit/>
          </a:bodyPr>
          <a:lstStyle/>
          <a:p>
            <a:pPr algn="just"/>
            <a:r>
              <a:rPr lang="en-US" sz="2800" dirty="0" err="1">
                <a:solidFill>
                  <a:srgbClr val="FF00FF"/>
                </a:solidFill>
                <a:latin typeface="Times New Roman" pitchFamily="18" charset="0"/>
                <a:cs typeface="Times New Roman" pitchFamily="18" charset="0"/>
              </a:rPr>
              <a:t>Nằm</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gần</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trung</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tâm</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của</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não</a:t>
            </a:r>
            <a:r>
              <a:rPr lang="en-US" sz="2800" dirty="0">
                <a:solidFill>
                  <a:srgbClr val="FF00FF"/>
                </a:solidFill>
                <a:latin typeface="Times New Roman" pitchFamily="18" charset="0"/>
                <a:cs typeface="Times New Roman" pitchFamily="18" charset="0"/>
              </a:rPr>
              <a:t>.</a:t>
            </a:r>
          </a:p>
        </p:txBody>
      </p:sp>
      <p:sp>
        <p:nvSpPr>
          <p:cNvPr id="5" name="TextBox 4"/>
          <p:cNvSpPr txBox="1"/>
          <p:nvPr/>
        </p:nvSpPr>
        <p:spPr>
          <a:xfrm>
            <a:off x="6068291" y="831277"/>
            <a:ext cx="5943600" cy="523220"/>
          </a:xfrm>
          <a:prstGeom prst="rect">
            <a:avLst/>
          </a:prstGeom>
          <a:noFill/>
        </p:spPr>
        <p:txBody>
          <a:bodyPr wrap="square" rtlCol="0">
            <a:spAutoFit/>
          </a:bodyPr>
          <a:lstStyle/>
          <a:p>
            <a:pPr algn="just"/>
            <a:r>
              <a:rPr lang="en-US" sz="2800" dirty="0" err="1">
                <a:solidFill>
                  <a:srgbClr val="FF00FF"/>
                </a:solidFill>
                <a:latin typeface="Times New Roman" pitchFamily="18" charset="0"/>
                <a:cs typeface="Times New Roman" pitchFamily="18" charset="0"/>
              </a:rPr>
              <a:t>Điều</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hòa</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chu</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kỳ</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thức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ngủ</a:t>
            </a:r>
            <a:r>
              <a:rPr lang="en-US" sz="2800" dirty="0">
                <a:solidFill>
                  <a:srgbClr val="FF00FF"/>
                </a:solidFill>
                <a:latin typeface="Times New Roman" pitchFamily="18" charset="0"/>
                <a:cs typeface="Times New Roman" pitchFamily="18" charset="0"/>
              </a:rPr>
              <a:t> (melatonin).</a:t>
            </a:r>
          </a:p>
        </p:txBody>
      </p:sp>
      <p:sp>
        <p:nvSpPr>
          <p:cNvPr id="7" name="TextBox 6"/>
          <p:cNvSpPr txBox="1"/>
          <p:nvPr/>
        </p:nvSpPr>
        <p:spPr>
          <a:xfrm>
            <a:off x="2604655" y="1995067"/>
            <a:ext cx="3380509" cy="1384995"/>
          </a:xfrm>
          <a:prstGeom prst="rect">
            <a:avLst/>
          </a:prstGeom>
          <a:noFill/>
        </p:spPr>
        <p:txBody>
          <a:bodyPr wrap="square" rtlCol="0">
            <a:spAutoFit/>
          </a:bodyPr>
          <a:lstStyle/>
          <a:p>
            <a:pPr algn="just"/>
            <a:r>
              <a:rPr lang="vi-VN" sz="2800" dirty="0">
                <a:solidFill>
                  <a:srgbClr val="FF00FF"/>
                </a:solidFill>
                <a:latin typeface="Times New Roman" pitchFamily="18" charset="0"/>
                <a:cs typeface="Times New Roman" pitchFamily="18" charset="0"/>
              </a:rPr>
              <a:t>Nằm ở cổ, trước thanh quản và phần trên của khí quản.</a:t>
            </a:r>
            <a:endParaRPr lang="en-US" sz="2800" dirty="0">
              <a:solidFill>
                <a:srgbClr val="FF00FF"/>
              </a:solidFill>
              <a:latin typeface="Times New Roman" pitchFamily="18" charset="0"/>
              <a:cs typeface="Times New Roman" pitchFamily="18" charset="0"/>
            </a:endParaRPr>
          </a:p>
        </p:txBody>
      </p:sp>
      <p:sp>
        <p:nvSpPr>
          <p:cNvPr id="8" name="TextBox 7"/>
          <p:cNvSpPr txBox="1"/>
          <p:nvPr/>
        </p:nvSpPr>
        <p:spPr>
          <a:xfrm>
            <a:off x="6012873" y="1565561"/>
            <a:ext cx="5985163" cy="2246769"/>
          </a:xfrm>
          <a:prstGeom prst="rect">
            <a:avLst/>
          </a:prstGeom>
          <a:noFill/>
        </p:spPr>
        <p:txBody>
          <a:bodyPr wrap="square" rtlCol="0">
            <a:spAutoFit/>
          </a:bodyPr>
          <a:lstStyle/>
          <a:p>
            <a:pPr algn="just">
              <a:buFontTx/>
              <a:buChar char="-"/>
            </a:pPr>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Điều hòa sinh trưởng, phát triển (T3, T4).</a:t>
            </a:r>
            <a:endParaRPr lang="en-US" sz="2800" dirty="0">
              <a:solidFill>
                <a:srgbClr val="FF00FF"/>
              </a:solidFill>
              <a:latin typeface="Times New Roman" pitchFamily="18" charset="0"/>
              <a:cs typeface="Times New Roman" pitchFamily="18" charset="0"/>
            </a:endParaRPr>
          </a:p>
          <a:p>
            <a:pPr algn="just">
              <a:buFontTx/>
              <a:buChar char="-"/>
            </a:pPr>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Tăng cường trao đổi chất, sinh nhiệt (T3, T4).</a:t>
            </a:r>
            <a:endParaRPr lang="en-US" sz="2800" dirty="0">
              <a:solidFill>
                <a:srgbClr val="FF00FF"/>
              </a:solidFill>
              <a:latin typeface="Times New Roman" pitchFamily="18" charset="0"/>
              <a:cs typeface="Times New Roman" pitchFamily="18" charset="0"/>
            </a:endParaRPr>
          </a:p>
          <a:p>
            <a:pPr algn="just">
              <a:buFontTx/>
              <a:buChar char="-"/>
            </a:pPr>
            <a:r>
              <a:rPr lang="vi-VN" sz="2800" dirty="0">
                <a:solidFill>
                  <a:srgbClr val="FF00FF"/>
                </a:solidFill>
                <a:latin typeface="Times New Roman" pitchFamily="18" charset="0"/>
                <a:cs typeface="Times New Roman" pitchFamily="18" charset="0"/>
              </a:rPr>
              <a:t> Điều hòa calcium máu (Calcitonin).</a:t>
            </a:r>
            <a:endParaRPr lang="en-US" sz="2800" dirty="0">
              <a:solidFill>
                <a:srgbClr val="FF00FF"/>
              </a:solidFill>
              <a:latin typeface="Times New Roman" pitchFamily="18" charset="0"/>
              <a:cs typeface="Times New Roman" pitchFamily="18" charset="0"/>
            </a:endParaRPr>
          </a:p>
        </p:txBody>
      </p:sp>
      <p:sp>
        <p:nvSpPr>
          <p:cNvPr id="9" name="TextBox 8"/>
          <p:cNvSpPr txBox="1"/>
          <p:nvPr/>
        </p:nvSpPr>
        <p:spPr>
          <a:xfrm>
            <a:off x="2618510" y="3837709"/>
            <a:ext cx="3366654" cy="954107"/>
          </a:xfrm>
          <a:prstGeom prst="rect">
            <a:avLst/>
          </a:prstGeom>
          <a:noFill/>
        </p:spPr>
        <p:txBody>
          <a:bodyPr wrap="square" rtlCol="0">
            <a:spAutoFit/>
          </a:bodyPr>
          <a:lstStyle/>
          <a:p>
            <a:pPr algn="just"/>
            <a:r>
              <a:rPr lang="vi-VN" sz="2800" dirty="0">
                <a:solidFill>
                  <a:srgbClr val="FF00FF"/>
                </a:solidFill>
                <a:latin typeface="Times New Roman" pitchFamily="18" charset="0"/>
                <a:cs typeface="Times New Roman" pitchFamily="18" charset="0"/>
              </a:rPr>
              <a:t>Nằm ở cổ, phía sau tuyến giáp.</a:t>
            </a:r>
            <a:endParaRPr lang="en-US" sz="2800" dirty="0">
              <a:solidFill>
                <a:srgbClr val="FF00FF"/>
              </a:solidFill>
              <a:latin typeface="Times New Roman" pitchFamily="18" charset="0"/>
              <a:cs typeface="Times New Roman" pitchFamily="18" charset="0"/>
            </a:endParaRPr>
          </a:p>
        </p:txBody>
      </p:sp>
      <p:sp>
        <p:nvSpPr>
          <p:cNvPr id="10" name="TextBox 9"/>
          <p:cNvSpPr txBox="1"/>
          <p:nvPr/>
        </p:nvSpPr>
        <p:spPr>
          <a:xfrm>
            <a:off x="6026727" y="3920836"/>
            <a:ext cx="5999018" cy="523220"/>
          </a:xfrm>
          <a:prstGeom prst="rect">
            <a:avLst/>
          </a:prstGeom>
          <a:noFill/>
        </p:spPr>
        <p:txBody>
          <a:bodyPr wrap="square" rtlCol="0">
            <a:spAutoFit/>
          </a:bodyPr>
          <a:lstStyle/>
          <a:p>
            <a:r>
              <a:rPr lang="vi-VN" sz="2800" dirty="0">
                <a:solidFill>
                  <a:srgbClr val="FF00FF"/>
                </a:solidFill>
                <a:latin typeface="Times New Roman" pitchFamily="18" charset="0"/>
                <a:cs typeface="Times New Roman" pitchFamily="18" charset="0"/>
              </a:rPr>
              <a:t>Điều hòa lượng calcium máu (PTH).</a:t>
            </a:r>
            <a:endParaRPr lang="en-US" sz="2800" dirty="0">
              <a:solidFill>
                <a:srgbClr val="FF00FF"/>
              </a:solidFill>
              <a:latin typeface="Times New Roman" pitchFamily="18" charset="0"/>
              <a:cs typeface="Times New Roman" pitchFamily="18" charset="0"/>
            </a:endParaRPr>
          </a:p>
        </p:txBody>
      </p:sp>
      <p:sp>
        <p:nvSpPr>
          <p:cNvPr id="11" name="TextBox 10"/>
          <p:cNvSpPr txBox="1"/>
          <p:nvPr/>
        </p:nvSpPr>
        <p:spPr>
          <a:xfrm>
            <a:off x="2618509" y="4876800"/>
            <a:ext cx="3366655" cy="954107"/>
          </a:xfrm>
          <a:prstGeom prst="rect">
            <a:avLst/>
          </a:prstGeom>
          <a:noFill/>
        </p:spPr>
        <p:txBody>
          <a:bodyPr wrap="square" rtlCol="0">
            <a:spAutoFit/>
          </a:bodyPr>
          <a:lstStyle/>
          <a:p>
            <a:pPr algn="just"/>
            <a:r>
              <a:rPr lang="vi-VN" sz="2800" dirty="0">
                <a:solidFill>
                  <a:srgbClr val="FF00FF"/>
                </a:solidFill>
                <a:latin typeface="Times New Roman" pitchFamily="18" charset="0"/>
                <a:cs typeface="Times New Roman" pitchFamily="18" charset="0"/>
              </a:rPr>
              <a:t>Nằm trong lồng ngực, phía sau xương ức.</a:t>
            </a:r>
            <a:endParaRPr lang="en-US" sz="2800" dirty="0">
              <a:solidFill>
                <a:srgbClr val="FF00FF"/>
              </a:solidFill>
              <a:latin typeface="Times New Roman" pitchFamily="18" charset="0"/>
              <a:cs typeface="Times New Roman" pitchFamily="18" charset="0"/>
            </a:endParaRPr>
          </a:p>
        </p:txBody>
      </p:sp>
      <p:sp>
        <p:nvSpPr>
          <p:cNvPr id="12" name="TextBox 11"/>
          <p:cNvSpPr txBox="1"/>
          <p:nvPr/>
        </p:nvSpPr>
        <p:spPr>
          <a:xfrm>
            <a:off x="6012873" y="4849091"/>
            <a:ext cx="5985163" cy="954107"/>
          </a:xfrm>
          <a:prstGeom prst="rect">
            <a:avLst/>
          </a:prstGeom>
          <a:noFill/>
        </p:spPr>
        <p:txBody>
          <a:bodyPr wrap="square" rtlCol="0">
            <a:spAutoFit/>
          </a:bodyPr>
          <a:lstStyle/>
          <a:p>
            <a:pPr algn="just"/>
            <a:r>
              <a:rPr lang="en-US" sz="2800" dirty="0" err="1">
                <a:solidFill>
                  <a:srgbClr val="FF00FF"/>
                </a:solidFill>
                <a:latin typeface="Times New Roman" pitchFamily="18" charset="0"/>
                <a:cs typeface="Times New Roman" pitchFamily="18" charset="0"/>
              </a:rPr>
              <a:t>Kích</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thích</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sự</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phát</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triển</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của</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các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tế</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bào</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lympho</a:t>
            </a:r>
            <a:r>
              <a:rPr lang="en-US" sz="2800" dirty="0">
                <a:solidFill>
                  <a:srgbClr val="FF00FF"/>
                </a:solidFill>
                <a:latin typeface="Times New Roman" pitchFamily="18" charset="0"/>
                <a:cs typeface="Times New Roman" pitchFamily="18" charset="0"/>
              </a:rPr>
              <a:t> T (</a:t>
            </a:r>
            <a:r>
              <a:rPr lang="en-US" sz="2800" dirty="0" err="1">
                <a:solidFill>
                  <a:srgbClr val="FF00FF"/>
                </a:solidFill>
                <a:latin typeface="Times New Roman" pitchFamily="18" charset="0"/>
                <a:cs typeface="Times New Roman" pitchFamily="18" charset="0"/>
              </a:rPr>
              <a:t>Thymosin</a:t>
            </a:r>
            <a:r>
              <a:rPr lang="en-US" sz="2800" dirty="0">
                <a:solidFill>
                  <a:srgbClr val="FF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1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1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1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ox(in)">
                                      <p:cBhvr>
                                        <p:cTn id="27" dur="10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ox(in)">
                                      <p:cBhvr>
                                        <p:cTn id="32" dur="10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ox(in)">
                                      <p:cBhvr>
                                        <p:cTn id="37" dur="10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ox(in)">
                                      <p:cBhvr>
                                        <p:cTn id="42"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8" grpId="0"/>
      <p:bldP spid="9" grpId="0"/>
      <p:bldP spid="10" grpId="0"/>
      <p:bldP spid="11"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124695" y="110840"/>
          <a:ext cx="11942619" cy="6339840"/>
        </p:xfrm>
        <a:graphic>
          <a:graphicData uri="http://schemas.openxmlformats.org/drawingml/2006/table">
            <a:tbl>
              <a:tblPr firstRow="1" bandRow="1">
                <a:tableStyleId>{5C22544A-7EE6-4342-B048-85BDC9FD1C3A}</a:tableStyleId>
              </a:tblPr>
              <a:tblGrid>
                <a:gridCol w="2479960">
                  <a:extLst>
                    <a:ext uri="{9D8B030D-6E8A-4147-A177-3AD203B41FA5}">
                      <a16:colId xmlns:a16="http://schemas.microsoft.com/office/drawing/2014/main" val="20000"/>
                    </a:ext>
                  </a:extLst>
                </a:gridCol>
                <a:gridCol w="3408218">
                  <a:extLst>
                    <a:ext uri="{9D8B030D-6E8A-4147-A177-3AD203B41FA5}">
                      <a16:colId xmlns:a16="http://schemas.microsoft.com/office/drawing/2014/main" val="20001"/>
                    </a:ext>
                  </a:extLst>
                </a:gridCol>
                <a:gridCol w="6054441">
                  <a:extLst>
                    <a:ext uri="{9D8B030D-6E8A-4147-A177-3AD203B41FA5}">
                      <a16:colId xmlns:a16="http://schemas.microsoft.com/office/drawing/2014/main" val="20002"/>
                    </a:ext>
                  </a:extLst>
                </a:gridCol>
              </a:tblGrid>
              <a:tr h="504383">
                <a:tc>
                  <a:txBody>
                    <a:bodyPr/>
                    <a:lstStyle/>
                    <a:p>
                      <a:pPr algn="ctr"/>
                      <a:r>
                        <a:rPr lang="en-US" sz="2800" dirty="0" err="1">
                          <a:latin typeface="Times New Roman" pitchFamily="18" charset="0"/>
                          <a:cs typeface="Times New Roman" pitchFamily="18" charset="0"/>
                        </a:rPr>
                        <a:t>Tuyến</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nội</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tiết</a:t>
                      </a:r>
                      <a:endParaRPr lang="en-US" sz="2800" dirty="0">
                        <a:latin typeface="Times New Roman" pitchFamily="18" charset="0"/>
                        <a:cs typeface="Times New Roman" pitchFamily="18" charset="0"/>
                      </a:endParaRPr>
                    </a:p>
                  </a:txBody>
                  <a:tcPr/>
                </a:tc>
                <a:tc>
                  <a:txBody>
                    <a:bodyPr/>
                    <a:lstStyle/>
                    <a:p>
                      <a:pPr algn="ctr"/>
                      <a:r>
                        <a:rPr lang="en-US" sz="2800" dirty="0" err="1">
                          <a:latin typeface="Times New Roman" pitchFamily="18" charset="0"/>
                          <a:cs typeface="Times New Roman" pitchFamily="18" charset="0"/>
                        </a:rPr>
                        <a:t>Vị</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trí</a:t>
                      </a:r>
                      <a:endParaRPr lang="en-US" sz="2800" dirty="0">
                        <a:latin typeface="Times New Roman" pitchFamily="18" charset="0"/>
                        <a:cs typeface="Times New Roman" pitchFamily="18" charset="0"/>
                      </a:endParaRPr>
                    </a:p>
                  </a:txBody>
                  <a:tcPr/>
                </a:tc>
                <a:tc>
                  <a:txBody>
                    <a:bodyPr/>
                    <a:lstStyle/>
                    <a:p>
                      <a:pPr algn="ctr"/>
                      <a:r>
                        <a:rPr lang="en-US" sz="2800" dirty="0" err="1">
                          <a:latin typeface="Times New Roman" pitchFamily="18" charset="0"/>
                          <a:cs typeface="Times New Roman" pitchFamily="18" charset="0"/>
                        </a:rPr>
                        <a:t>Chức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năng</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504383">
                <a:tc>
                  <a:txBody>
                    <a:bodyPr/>
                    <a:lstStyle/>
                    <a:p>
                      <a:pPr algn="l"/>
                      <a:endParaRPr lang="en-US" sz="2800" dirty="0">
                        <a:latin typeface="Times New Roman" pitchFamily="18" charset="0"/>
                        <a:cs typeface="Times New Roman" pitchFamily="18" charset="0"/>
                      </a:endParaRPr>
                    </a:p>
                    <a:p>
                      <a:pPr algn="l"/>
                      <a:r>
                        <a:rPr lang="en-US" sz="2800" dirty="0" err="1">
                          <a:latin typeface="Times New Roman" pitchFamily="18" charset="0"/>
                          <a:cs typeface="Times New Roman" pitchFamily="18" charset="0"/>
                        </a:rPr>
                        <a:t>Tuyến</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sinh</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dục</a:t>
                      </a:r>
                      <a:endParaRPr lang="en-US" sz="2800" baseline="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504383">
                <a:tc>
                  <a:txBody>
                    <a:bodyPr/>
                    <a:lstStyle/>
                    <a:p>
                      <a:pPr algn="l"/>
                      <a:endParaRPr lang="en-US" sz="280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p>
                      <a:pPr algn="l"/>
                      <a:r>
                        <a:rPr lang="en-US" sz="2800" dirty="0" err="1">
                          <a:latin typeface="Times New Roman" pitchFamily="18" charset="0"/>
                          <a:cs typeface="Times New Roman" pitchFamily="18" charset="0"/>
                        </a:rPr>
                        <a:t>Vùng</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dưới</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đồi</a:t>
                      </a:r>
                      <a:endParaRPr lang="en-US" sz="2800" baseline="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504383">
                <a:tc>
                  <a:txBody>
                    <a:bodyPr/>
                    <a:lstStyle/>
                    <a:p>
                      <a:pPr algn="l"/>
                      <a:endParaRPr lang="en-US" sz="280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p>
                      <a:pPr algn="l"/>
                      <a:r>
                        <a:rPr lang="en-US" sz="2800" dirty="0" err="1">
                          <a:latin typeface="Times New Roman" pitchFamily="18" charset="0"/>
                          <a:cs typeface="Times New Roman" pitchFamily="18" charset="0"/>
                        </a:rPr>
                        <a:t>Tuyến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yên</a:t>
                      </a:r>
                      <a:endParaRPr lang="en-US" sz="280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txBody>
                  <a:tcPr/>
                </a:tc>
                <a:tc>
                  <a:txBody>
                    <a:bodyPr/>
                    <a:lstStyle/>
                    <a:p>
                      <a:pPr algn="ctr"/>
                      <a:endParaRPr lang="en-US" sz="280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bl>
          </a:graphicData>
        </a:graphic>
      </p:graphicFrame>
      <p:sp>
        <p:nvSpPr>
          <p:cNvPr id="4" name="TextBox 3"/>
          <p:cNvSpPr txBox="1"/>
          <p:nvPr/>
        </p:nvSpPr>
        <p:spPr>
          <a:xfrm>
            <a:off x="2604655" y="678873"/>
            <a:ext cx="3408218" cy="954107"/>
          </a:xfrm>
          <a:prstGeom prst="rect">
            <a:avLst/>
          </a:prstGeom>
          <a:noFill/>
        </p:spPr>
        <p:txBody>
          <a:bodyPr wrap="square" rtlCol="0">
            <a:spAutoFit/>
          </a:bodyPr>
          <a:lstStyle/>
          <a:p>
            <a:pPr algn="just"/>
            <a:r>
              <a:rPr lang="en-US" sz="2800" dirty="0">
                <a:solidFill>
                  <a:srgbClr val="FF00FF"/>
                </a:solidFill>
                <a:latin typeface="Times New Roman" pitchFamily="18" charset="0"/>
                <a:cs typeface="Times New Roman" pitchFamily="18" charset="0"/>
              </a:rPr>
              <a:t>- Ở </a:t>
            </a:r>
            <a:r>
              <a:rPr lang="en-US" sz="2800" dirty="0" err="1">
                <a:solidFill>
                  <a:srgbClr val="FF00FF"/>
                </a:solidFill>
                <a:latin typeface="Times New Roman" pitchFamily="18" charset="0"/>
                <a:cs typeface="Times New Roman" pitchFamily="18" charset="0"/>
              </a:rPr>
              <a:t>nam</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Tinh</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hoàn</a:t>
            </a:r>
            <a:r>
              <a:rPr lang="en-US" sz="2800" dirty="0">
                <a:solidFill>
                  <a:srgbClr val="FF00FF"/>
                </a:solidFill>
                <a:latin typeface="Times New Roman" pitchFamily="18" charset="0"/>
                <a:cs typeface="Times New Roman" pitchFamily="18" charset="0"/>
              </a:rPr>
              <a:t>.</a:t>
            </a:r>
          </a:p>
          <a:p>
            <a:pPr algn="just"/>
            <a:r>
              <a:rPr lang="en-US" sz="2800" dirty="0">
                <a:solidFill>
                  <a:srgbClr val="FF00FF"/>
                </a:solidFill>
                <a:latin typeface="Times New Roman" pitchFamily="18" charset="0"/>
                <a:cs typeface="Times New Roman" pitchFamily="18" charset="0"/>
              </a:rPr>
              <a:t>- Ở </a:t>
            </a:r>
            <a:r>
              <a:rPr lang="en-US" sz="2800" dirty="0" err="1">
                <a:solidFill>
                  <a:srgbClr val="FF00FF"/>
                </a:solidFill>
                <a:latin typeface="Times New Roman" pitchFamily="18" charset="0"/>
                <a:cs typeface="Times New Roman" pitchFamily="18" charset="0"/>
              </a:rPr>
              <a:t>nữ</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Buồng</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trứng</a:t>
            </a:r>
            <a:r>
              <a:rPr lang="en-US" sz="2800" dirty="0">
                <a:solidFill>
                  <a:srgbClr val="FF00FF"/>
                </a:solidFill>
                <a:latin typeface="Times New Roman" pitchFamily="18" charset="0"/>
                <a:cs typeface="Times New Roman" pitchFamily="18" charset="0"/>
              </a:rPr>
              <a:t>.</a:t>
            </a:r>
          </a:p>
        </p:txBody>
      </p:sp>
      <p:sp>
        <p:nvSpPr>
          <p:cNvPr id="5" name="TextBox 4"/>
          <p:cNvSpPr txBox="1"/>
          <p:nvPr/>
        </p:nvSpPr>
        <p:spPr>
          <a:xfrm>
            <a:off x="6068291" y="665017"/>
            <a:ext cx="5943600" cy="1384995"/>
          </a:xfrm>
          <a:prstGeom prst="rect">
            <a:avLst/>
          </a:prstGeom>
          <a:noFill/>
        </p:spPr>
        <p:txBody>
          <a:bodyPr wrap="square" rtlCol="0">
            <a:spAutoFit/>
          </a:bodyPr>
          <a:lstStyle/>
          <a:p>
            <a:pPr algn="just">
              <a:buFontTx/>
              <a:buChar char="-"/>
            </a:pPr>
            <a:r>
              <a:rPr lang="en-US"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Hình thành đặc điểm sinh dục thứ cấp.</a:t>
            </a:r>
            <a:endParaRPr lang="en-US" sz="2800" dirty="0">
              <a:solidFill>
                <a:srgbClr val="FF00FF"/>
              </a:solidFill>
              <a:latin typeface="Times New Roman" pitchFamily="18" charset="0"/>
              <a:cs typeface="Times New Roman" pitchFamily="18" charset="0"/>
            </a:endParaRPr>
          </a:p>
          <a:p>
            <a:pPr algn="just">
              <a:buFontTx/>
              <a:buChar char="-"/>
            </a:pPr>
            <a:r>
              <a:rPr lang="vi-VN" sz="2800" dirty="0">
                <a:solidFill>
                  <a:srgbClr val="FF00FF"/>
                </a:solidFill>
                <a:latin typeface="Times New Roman" pitchFamily="18" charset="0"/>
                <a:cs typeface="Times New Roman" pitchFamily="18" charset="0"/>
              </a:rPr>
              <a:t> Kích thích sinh trưởng, phát triển.</a:t>
            </a:r>
            <a:endParaRPr lang="en-US" sz="2800" dirty="0">
              <a:solidFill>
                <a:srgbClr val="FF00FF"/>
              </a:solidFill>
              <a:latin typeface="Times New Roman" pitchFamily="18" charset="0"/>
              <a:cs typeface="Times New Roman" pitchFamily="18" charset="0"/>
            </a:endParaRPr>
          </a:p>
          <a:p>
            <a:pPr algn="just">
              <a:buFontTx/>
              <a:buChar char="-"/>
            </a:pPr>
            <a:r>
              <a:rPr lang="vi-VN" sz="2800" dirty="0">
                <a:solidFill>
                  <a:srgbClr val="FF00FF"/>
                </a:solidFill>
                <a:latin typeface="Times New Roman" pitchFamily="18" charset="0"/>
                <a:cs typeface="Times New Roman" pitchFamily="18" charset="0"/>
              </a:rPr>
              <a:t> Điều hòa chu kì sinh dục.</a:t>
            </a:r>
            <a:endParaRPr lang="en-US" sz="2800" dirty="0">
              <a:solidFill>
                <a:srgbClr val="FF00FF"/>
              </a:solidFill>
              <a:latin typeface="Times New Roman" pitchFamily="18" charset="0"/>
              <a:cs typeface="Times New Roman" pitchFamily="18" charset="0"/>
            </a:endParaRPr>
          </a:p>
        </p:txBody>
      </p:sp>
      <p:sp>
        <p:nvSpPr>
          <p:cNvPr id="7" name="TextBox 6"/>
          <p:cNvSpPr txBox="1"/>
          <p:nvPr/>
        </p:nvSpPr>
        <p:spPr>
          <a:xfrm>
            <a:off x="2604655" y="2022761"/>
            <a:ext cx="3380509" cy="1384995"/>
          </a:xfrm>
          <a:prstGeom prst="rect">
            <a:avLst/>
          </a:prstGeom>
          <a:noFill/>
        </p:spPr>
        <p:txBody>
          <a:bodyPr wrap="square" rtlCol="0">
            <a:spAutoFit/>
          </a:bodyPr>
          <a:lstStyle/>
          <a:p>
            <a:pPr algn="just"/>
            <a:r>
              <a:rPr lang="vi-VN" sz="2800" dirty="0">
                <a:solidFill>
                  <a:srgbClr val="FF00FF"/>
                </a:solidFill>
                <a:latin typeface="Times New Roman" pitchFamily="18" charset="0"/>
                <a:cs typeface="Times New Roman" pitchFamily="18" charset="0"/>
              </a:rPr>
              <a:t>Nằm trong não bộ, giữa tuyến yên và đồi thị.</a:t>
            </a:r>
            <a:endParaRPr lang="en-US" sz="2800" dirty="0">
              <a:solidFill>
                <a:srgbClr val="FF00FF"/>
              </a:solidFill>
              <a:latin typeface="Times New Roman" pitchFamily="18" charset="0"/>
              <a:cs typeface="Times New Roman" pitchFamily="18" charset="0"/>
            </a:endParaRPr>
          </a:p>
        </p:txBody>
      </p:sp>
      <p:sp>
        <p:nvSpPr>
          <p:cNvPr id="8" name="TextBox 7"/>
          <p:cNvSpPr txBox="1"/>
          <p:nvPr/>
        </p:nvSpPr>
        <p:spPr>
          <a:xfrm>
            <a:off x="6026728" y="2022760"/>
            <a:ext cx="5985163" cy="1815882"/>
          </a:xfrm>
          <a:prstGeom prst="rect">
            <a:avLst/>
          </a:prstGeom>
          <a:noFill/>
        </p:spPr>
        <p:txBody>
          <a:bodyPr wrap="square" rtlCol="0">
            <a:spAutoFit/>
          </a:bodyPr>
          <a:lstStyle/>
          <a:p>
            <a:pPr>
              <a:buFontTx/>
              <a:buChar char="-"/>
            </a:pPr>
            <a:r>
              <a:rPr lang="vi-VN"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Điều hòa hoạt động tuyến yên (CRH, TRH, GnRH).</a:t>
            </a:r>
            <a:endParaRPr lang="en-US" sz="2800" dirty="0">
              <a:solidFill>
                <a:srgbClr val="FF00FF"/>
              </a:solidFill>
              <a:latin typeface="Times New Roman" pitchFamily="18" charset="0"/>
              <a:cs typeface="Times New Roman" pitchFamily="18" charset="0"/>
            </a:endParaRPr>
          </a:p>
          <a:p>
            <a:pPr>
              <a:buFontTx/>
              <a:buChar char="-"/>
            </a:pPr>
            <a:r>
              <a:rPr lang="vi-VN" sz="2800" dirty="0">
                <a:solidFill>
                  <a:srgbClr val="FF00FF"/>
                </a:solidFill>
                <a:latin typeface="Times New Roman" pitchFamily="18" charset="0"/>
                <a:cs typeface="Times New Roman" pitchFamily="18" charset="0"/>
              </a:rPr>
              <a:t> Điều hòa áp suất thẩm thấu (ADH).</a:t>
            </a:r>
            <a:endParaRPr lang="en-US" sz="2800" dirty="0">
              <a:solidFill>
                <a:srgbClr val="FF00FF"/>
              </a:solidFill>
              <a:latin typeface="Times New Roman" pitchFamily="18" charset="0"/>
              <a:cs typeface="Times New Roman" pitchFamily="18" charset="0"/>
            </a:endParaRPr>
          </a:p>
          <a:p>
            <a:pPr>
              <a:buFontTx/>
              <a:buChar char="-"/>
            </a:pPr>
            <a:r>
              <a:rPr lang="vi-VN" sz="2800" dirty="0">
                <a:solidFill>
                  <a:srgbClr val="FF00FF"/>
                </a:solidFill>
                <a:latin typeface="Times New Roman" pitchFamily="18" charset="0"/>
                <a:cs typeface="Times New Roman" pitchFamily="18" charset="0"/>
              </a:rPr>
              <a:t> Kích thích quá trình đẻ (oxytocin).</a:t>
            </a:r>
            <a:endParaRPr lang="en-US" sz="2800" dirty="0">
              <a:solidFill>
                <a:srgbClr val="FF00FF"/>
              </a:solidFill>
              <a:latin typeface="Times New Roman" pitchFamily="18" charset="0"/>
              <a:cs typeface="Times New Roman" pitchFamily="18" charset="0"/>
            </a:endParaRPr>
          </a:p>
        </p:txBody>
      </p:sp>
      <p:sp>
        <p:nvSpPr>
          <p:cNvPr id="9" name="TextBox 8"/>
          <p:cNvSpPr txBox="1"/>
          <p:nvPr/>
        </p:nvSpPr>
        <p:spPr>
          <a:xfrm>
            <a:off x="2632365" y="4849090"/>
            <a:ext cx="3366654" cy="523220"/>
          </a:xfrm>
          <a:prstGeom prst="rect">
            <a:avLst/>
          </a:prstGeom>
          <a:noFill/>
        </p:spPr>
        <p:txBody>
          <a:bodyPr wrap="square" rtlCol="0">
            <a:spAutoFit/>
          </a:bodyPr>
          <a:lstStyle/>
          <a:p>
            <a:pPr algn="just"/>
            <a:r>
              <a:rPr lang="vi-VN" sz="2800" dirty="0">
                <a:solidFill>
                  <a:srgbClr val="FF00FF"/>
                </a:solidFill>
                <a:latin typeface="Times New Roman" pitchFamily="18" charset="0"/>
                <a:cs typeface="Times New Roman" pitchFamily="18" charset="0"/>
              </a:rPr>
              <a:t>Nằm trong nền sọ.</a:t>
            </a:r>
            <a:r>
              <a:rPr lang="en-US" sz="2800" dirty="0">
                <a:solidFill>
                  <a:srgbClr val="FF00FF"/>
                </a:solidFill>
                <a:latin typeface="Times New Roman" pitchFamily="18" charset="0"/>
                <a:cs typeface="Times New Roman" pitchFamily="18" charset="0"/>
              </a:rPr>
              <a:t> </a:t>
            </a:r>
          </a:p>
        </p:txBody>
      </p:sp>
      <p:sp>
        <p:nvSpPr>
          <p:cNvPr id="10" name="TextBox 9"/>
          <p:cNvSpPr txBox="1"/>
          <p:nvPr/>
        </p:nvSpPr>
        <p:spPr>
          <a:xfrm>
            <a:off x="6012874" y="3823848"/>
            <a:ext cx="5971308" cy="2677656"/>
          </a:xfrm>
          <a:prstGeom prst="rect">
            <a:avLst/>
          </a:prstGeom>
          <a:noFill/>
        </p:spPr>
        <p:txBody>
          <a:bodyPr wrap="square" rtlCol="0">
            <a:spAutoFit/>
          </a:bodyPr>
          <a:lstStyle/>
          <a:p>
            <a:pPr algn="just">
              <a:buFontTx/>
              <a:buChar char="-"/>
            </a:pPr>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Kích thích sinh trưởng (GH).</a:t>
            </a:r>
            <a:endParaRPr lang="en-US" sz="2800" dirty="0">
              <a:solidFill>
                <a:srgbClr val="FF00FF"/>
              </a:solidFill>
              <a:latin typeface="Times New Roman" pitchFamily="18" charset="0"/>
              <a:cs typeface="Times New Roman" pitchFamily="18" charset="0"/>
            </a:endParaRPr>
          </a:p>
          <a:p>
            <a:pPr algn="just">
              <a:buFontTx/>
              <a:buChar char="-"/>
            </a:pPr>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Điều hòa hình thành và tiết sữa (prolactin).</a:t>
            </a:r>
            <a:endParaRPr lang="en-US" sz="2800" dirty="0">
              <a:solidFill>
                <a:srgbClr val="FF00FF"/>
              </a:solidFill>
              <a:latin typeface="Times New Roman" pitchFamily="18" charset="0"/>
              <a:cs typeface="Times New Roman" pitchFamily="18" charset="0"/>
            </a:endParaRPr>
          </a:p>
          <a:p>
            <a:pPr algn="just">
              <a:buFontTx/>
              <a:buChar char="-"/>
            </a:pPr>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Điều hòa hoạt động tuyến giáp (TSH), tuyến trên thận (ACTH), tuyến sinh dục (FSH, LH).</a:t>
            </a:r>
            <a:r>
              <a:rPr lang="en-US" sz="2800" dirty="0">
                <a:solidFill>
                  <a:srgbClr val="FF00FF"/>
                </a:solidFill>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Right)">
                                      <p:cBhvr>
                                        <p:cTn id="7" dur="1000"/>
                                        <p:tgtEl>
                                          <p:spTgt spid="4"/>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strips(downRight)">
                                      <p:cBhvr>
                                        <p:cTn id="10" dur="1000"/>
                                        <p:tgtEl>
                                          <p:spTgt spid="5"/>
                                        </p:tgtEl>
                                      </p:cBhvr>
                                    </p:animEffect>
                                  </p:childTnLst>
                                </p:cTn>
                              </p:par>
                              <p:par>
                                <p:cTn id="11" presetID="18" presetClass="entr" presetSubtype="6"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strips(downRight)">
                                      <p:cBhvr>
                                        <p:cTn id="13" dur="1000"/>
                                        <p:tgtEl>
                                          <p:spTgt spid="7"/>
                                        </p:tgtEl>
                                      </p:cBhvr>
                                    </p:animEffect>
                                  </p:childTnLst>
                                </p:cTn>
                              </p:par>
                              <p:par>
                                <p:cTn id="14" presetID="18" presetClass="entr" presetSubtype="6"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strips(downRight)">
                                      <p:cBhvr>
                                        <p:cTn id="16" dur="1000"/>
                                        <p:tgtEl>
                                          <p:spTgt spid="8"/>
                                        </p:tgtEl>
                                      </p:cBhvr>
                                    </p:animEffect>
                                  </p:childTnLst>
                                </p:cTn>
                              </p:par>
                              <p:par>
                                <p:cTn id="17" presetID="18" presetClass="entr" presetSubtype="6"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strips(downRight)">
                                      <p:cBhvr>
                                        <p:cTn id="19" dur="1000"/>
                                        <p:tgtEl>
                                          <p:spTgt spid="9"/>
                                        </p:tgtEl>
                                      </p:cBhvr>
                                    </p:animEffect>
                                  </p:childTnLst>
                                </p:cTn>
                              </p:par>
                              <p:par>
                                <p:cTn id="20" presetID="18" presetClass="entr" presetSubtype="6"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strips(downRight)">
                                      <p:cBhvr>
                                        <p:cTn id="22"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8" grpId="0"/>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124695" y="124695"/>
          <a:ext cx="11942619" cy="4541520"/>
        </p:xfrm>
        <a:graphic>
          <a:graphicData uri="http://schemas.openxmlformats.org/drawingml/2006/table">
            <a:tbl>
              <a:tblPr firstRow="1" bandRow="1">
                <a:tableStyleId>{5C22544A-7EE6-4342-B048-85BDC9FD1C3A}</a:tableStyleId>
              </a:tblPr>
              <a:tblGrid>
                <a:gridCol w="2479960">
                  <a:extLst>
                    <a:ext uri="{9D8B030D-6E8A-4147-A177-3AD203B41FA5}">
                      <a16:colId xmlns:a16="http://schemas.microsoft.com/office/drawing/2014/main" val="20000"/>
                    </a:ext>
                  </a:extLst>
                </a:gridCol>
                <a:gridCol w="3408218">
                  <a:extLst>
                    <a:ext uri="{9D8B030D-6E8A-4147-A177-3AD203B41FA5}">
                      <a16:colId xmlns:a16="http://schemas.microsoft.com/office/drawing/2014/main" val="20001"/>
                    </a:ext>
                  </a:extLst>
                </a:gridCol>
                <a:gridCol w="6054441">
                  <a:extLst>
                    <a:ext uri="{9D8B030D-6E8A-4147-A177-3AD203B41FA5}">
                      <a16:colId xmlns:a16="http://schemas.microsoft.com/office/drawing/2014/main" val="20002"/>
                    </a:ext>
                  </a:extLst>
                </a:gridCol>
              </a:tblGrid>
              <a:tr h="504383">
                <a:tc>
                  <a:txBody>
                    <a:bodyPr/>
                    <a:lstStyle/>
                    <a:p>
                      <a:pPr algn="ctr"/>
                      <a:r>
                        <a:rPr lang="en-US" sz="2800" dirty="0" err="1">
                          <a:latin typeface="Times New Roman" pitchFamily="18" charset="0"/>
                          <a:cs typeface="Times New Roman" pitchFamily="18" charset="0"/>
                        </a:rPr>
                        <a:t>Tuyến</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nội</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tiết</a:t>
                      </a:r>
                      <a:endParaRPr lang="en-US" sz="2800" dirty="0">
                        <a:latin typeface="Times New Roman" pitchFamily="18" charset="0"/>
                        <a:cs typeface="Times New Roman" pitchFamily="18" charset="0"/>
                      </a:endParaRPr>
                    </a:p>
                  </a:txBody>
                  <a:tcPr/>
                </a:tc>
                <a:tc>
                  <a:txBody>
                    <a:bodyPr/>
                    <a:lstStyle/>
                    <a:p>
                      <a:pPr algn="ctr"/>
                      <a:r>
                        <a:rPr lang="en-US" sz="2800" dirty="0" err="1">
                          <a:latin typeface="Times New Roman" pitchFamily="18" charset="0"/>
                          <a:cs typeface="Times New Roman" pitchFamily="18" charset="0"/>
                        </a:rPr>
                        <a:t>Vị</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trí</a:t>
                      </a:r>
                      <a:endParaRPr lang="en-US" sz="2800" dirty="0">
                        <a:latin typeface="Times New Roman" pitchFamily="18" charset="0"/>
                        <a:cs typeface="Times New Roman" pitchFamily="18" charset="0"/>
                      </a:endParaRPr>
                    </a:p>
                  </a:txBody>
                  <a:tcPr/>
                </a:tc>
                <a:tc>
                  <a:txBody>
                    <a:bodyPr/>
                    <a:lstStyle/>
                    <a:p>
                      <a:pPr algn="ctr"/>
                      <a:r>
                        <a:rPr lang="en-US" sz="2800" dirty="0" err="1">
                          <a:latin typeface="Times New Roman" pitchFamily="18" charset="0"/>
                          <a:cs typeface="Times New Roman" pitchFamily="18" charset="0"/>
                        </a:rPr>
                        <a:t>Chức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năng</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504383">
                <a:tc>
                  <a:txBody>
                    <a:bodyPr/>
                    <a:lstStyle/>
                    <a:p>
                      <a:pPr algn="l"/>
                      <a:endParaRPr lang="en-US" sz="2800" dirty="0">
                        <a:latin typeface="Times New Roman" pitchFamily="18" charset="0"/>
                        <a:cs typeface="Times New Roman" pitchFamily="18" charset="0"/>
                      </a:endParaRPr>
                    </a:p>
                    <a:p>
                      <a:pPr algn="l"/>
                      <a:r>
                        <a:rPr lang="en-US" sz="2800" dirty="0" err="1">
                          <a:latin typeface="Times New Roman" pitchFamily="18" charset="0"/>
                          <a:cs typeface="Times New Roman" pitchFamily="18" charset="0"/>
                        </a:rPr>
                        <a:t>Tuyến</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tụy</a:t>
                      </a:r>
                      <a:endParaRPr lang="en-US" sz="2800" baseline="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504383">
                <a:tc>
                  <a:txBody>
                    <a:bodyPr/>
                    <a:lstStyle/>
                    <a:p>
                      <a:pPr algn="l"/>
                      <a:endParaRPr lang="en-US" sz="280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p>
                      <a:pPr algn="l"/>
                      <a:r>
                        <a:rPr lang="en-US" sz="2800" dirty="0" err="1">
                          <a:latin typeface="Times New Roman" pitchFamily="18" charset="0"/>
                          <a:cs typeface="Times New Roman" pitchFamily="18" charset="0"/>
                        </a:rPr>
                        <a:t>Tuyến</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trên</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thận</a:t>
                      </a:r>
                      <a:endParaRPr lang="en-US" sz="2800" baseline="0" dirty="0">
                        <a:latin typeface="Times New Roman" pitchFamily="18" charset="0"/>
                        <a:cs typeface="Times New Roman" pitchFamily="18" charset="0"/>
                      </a:endParaRPr>
                    </a:p>
                    <a:p>
                      <a:pPr algn="l"/>
                      <a:endParaRPr lang="en-US" sz="2800" baseline="0" dirty="0">
                        <a:latin typeface="Times New Roman" pitchFamily="18" charset="0"/>
                        <a:cs typeface="Times New Roman" pitchFamily="18" charset="0"/>
                      </a:endParaRPr>
                    </a:p>
                    <a:p>
                      <a:pPr algn="l"/>
                      <a:endParaRPr lang="en-US" sz="2800" baseline="0" dirty="0">
                        <a:latin typeface="Times New Roman" pitchFamily="18" charset="0"/>
                        <a:cs typeface="Times New Roman" pitchFamily="18" charset="0"/>
                      </a:endParaRPr>
                    </a:p>
                    <a:p>
                      <a:pPr algn="l"/>
                      <a:endParaRPr lang="en-US" sz="2800" dirty="0">
                        <a:latin typeface="Times New Roman" pitchFamily="18" charset="0"/>
                        <a:cs typeface="Times New Roman" pitchFamily="18" charset="0"/>
                      </a:endParaRPr>
                    </a:p>
                  </a:txBody>
                  <a:tcPr/>
                </a:tc>
                <a:tc>
                  <a:txBody>
                    <a:bodyPr/>
                    <a:lstStyle/>
                    <a:p>
                      <a:pPr algn="ctr"/>
                      <a:endParaRPr lang="en-US" sz="280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bl>
          </a:graphicData>
        </a:graphic>
      </p:graphicFrame>
      <p:sp>
        <p:nvSpPr>
          <p:cNvPr id="4" name="TextBox 3"/>
          <p:cNvSpPr txBox="1"/>
          <p:nvPr/>
        </p:nvSpPr>
        <p:spPr>
          <a:xfrm>
            <a:off x="2604655" y="692728"/>
            <a:ext cx="3408218" cy="954107"/>
          </a:xfrm>
          <a:prstGeom prst="rect">
            <a:avLst/>
          </a:prstGeom>
          <a:noFill/>
        </p:spPr>
        <p:txBody>
          <a:bodyPr wrap="square" rtlCol="0">
            <a:spAutoFit/>
          </a:bodyPr>
          <a:lstStyle/>
          <a:p>
            <a:pPr algn="just"/>
            <a:r>
              <a:rPr lang="en-US" sz="2800" dirty="0" err="1">
                <a:solidFill>
                  <a:srgbClr val="FF00FF"/>
                </a:solidFill>
                <a:latin typeface="Times New Roman" pitchFamily="18" charset="0"/>
                <a:cs typeface="Times New Roman" pitchFamily="18" charset="0"/>
              </a:rPr>
              <a:t>Nằm</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trong</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khoang</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bụng</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phía</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sau</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dạ</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dày</a:t>
            </a:r>
            <a:r>
              <a:rPr lang="en-US" sz="2800" dirty="0">
                <a:solidFill>
                  <a:srgbClr val="FF00FF"/>
                </a:solidFill>
                <a:latin typeface="Times New Roman" pitchFamily="18" charset="0"/>
                <a:cs typeface="Times New Roman" pitchFamily="18" charset="0"/>
              </a:rPr>
              <a:t>.</a:t>
            </a:r>
          </a:p>
        </p:txBody>
      </p:sp>
      <p:sp>
        <p:nvSpPr>
          <p:cNvPr id="5" name="TextBox 4"/>
          <p:cNvSpPr txBox="1"/>
          <p:nvPr/>
        </p:nvSpPr>
        <p:spPr>
          <a:xfrm>
            <a:off x="6068291" y="706582"/>
            <a:ext cx="5943600" cy="954107"/>
          </a:xfrm>
          <a:prstGeom prst="rect">
            <a:avLst/>
          </a:prstGeom>
          <a:noFill/>
        </p:spPr>
        <p:txBody>
          <a:bodyPr wrap="square" rtlCol="0">
            <a:spAutoFit/>
          </a:bodyPr>
          <a:lstStyle/>
          <a:p>
            <a:pPr algn="just"/>
            <a:r>
              <a:rPr lang="vi-VN" sz="2800" dirty="0">
                <a:solidFill>
                  <a:srgbClr val="FF00FF"/>
                </a:solidFill>
                <a:latin typeface="Times New Roman" pitchFamily="18" charset="0"/>
                <a:cs typeface="Times New Roman" pitchFamily="18" charset="0"/>
              </a:rPr>
              <a:t>Chức năng nội tiết: Điều hòa lượng đường máu (insulin và glucagon).</a:t>
            </a:r>
            <a:endParaRPr lang="en-US" sz="2800" dirty="0">
              <a:solidFill>
                <a:srgbClr val="FF00FF"/>
              </a:solidFill>
              <a:latin typeface="Times New Roman" pitchFamily="18" charset="0"/>
              <a:cs typeface="Times New Roman" pitchFamily="18" charset="0"/>
            </a:endParaRPr>
          </a:p>
        </p:txBody>
      </p:sp>
      <p:sp>
        <p:nvSpPr>
          <p:cNvPr id="7" name="TextBox 6"/>
          <p:cNvSpPr txBox="1"/>
          <p:nvPr/>
        </p:nvSpPr>
        <p:spPr>
          <a:xfrm>
            <a:off x="2618510" y="2701651"/>
            <a:ext cx="3380509" cy="954107"/>
          </a:xfrm>
          <a:prstGeom prst="rect">
            <a:avLst/>
          </a:prstGeom>
          <a:noFill/>
        </p:spPr>
        <p:txBody>
          <a:bodyPr wrap="square" rtlCol="0">
            <a:spAutoFit/>
          </a:bodyPr>
          <a:lstStyle/>
          <a:p>
            <a:pPr algn="just"/>
            <a:r>
              <a:rPr lang="vi-VN" sz="2800" dirty="0">
                <a:solidFill>
                  <a:srgbClr val="FF00FF"/>
                </a:solidFill>
                <a:latin typeface="Times New Roman" pitchFamily="18" charset="0"/>
                <a:cs typeface="Times New Roman" pitchFamily="18" charset="0"/>
              </a:rPr>
              <a:t>Nằm ở cực trên của mỗi thận.</a:t>
            </a:r>
            <a:endParaRPr lang="en-US" sz="2800" dirty="0">
              <a:solidFill>
                <a:srgbClr val="FF00FF"/>
              </a:solidFill>
              <a:latin typeface="Times New Roman" pitchFamily="18" charset="0"/>
              <a:cs typeface="Times New Roman" pitchFamily="18" charset="0"/>
            </a:endParaRPr>
          </a:p>
        </p:txBody>
      </p:sp>
      <p:sp>
        <p:nvSpPr>
          <p:cNvPr id="8" name="TextBox 7"/>
          <p:cNvSpPr txBox="1"/>
          <p:nvPr/>
        </p:nvSpPr>
        <p:spPr>
          <a:xfrm>
            <a:off x="6040584" y="2008900"/>
            <a:ext cx="5985163" cy="2677656"/>
          </a:xfrm>
          <a:prstGeom prst="rect">
            <a:avLst/>
          </a:prstGeom>
          <a:noFill/>
        </p:spPr>
        <p:txBody>
          <a:bodyPr wrap="square" rtlCol="0">
            <a:spAutoFit/>
          </a:bodyPr>
          <a:lstStyle/>
          <a:p>
            <a:pPr>
              <a:buFontTx/>
              <a:buChar char="-"/>
            </a:pPr>
            <a:r>
              <a:rPr lang="vi-VN" sz="2800" dirty="0">
                <a:solidFill>
                  <a:srgbClr val="FF00FF"/>
                </a:solidFill>
                <a:latin typeface="Times New Roman" pitchFamily="18" charset="0"/>
                <a:cs typeface="Times New Roman" pitchFamily="18" charset="0"/>
              </a:rPr>
              <a:t> Điều hòa huyết áp, thể tích máu (aldosterone).</a:t>
            </a:r>
            <a:endParaRPr lang="en-US" sz="2800" dirty="0">
              <a:solidFill>
                <a:srgbClr val="FF00FF"/>
              </a:solidFill>
              <a:latin typeface="Times New Roman" pitchFamily="18" charset="0"/>
              <a:cs typeface="Times New Roman" pitchFamily="18" charset="0"/>
            </a:endParaRPr>
          </a:p>
          <a:p>
            <a:pPr>
              <a:buFontTx/>
              <a:buChar char="-"/>
            </a:pPr>
            <a:r>
              <a:rPr lang="vi-VN" sz="2800" dirty="0">
                <a:solidFill>
                  <a:srgbClr val="FF00FF"/>
                </a:solidFill>
                <a:latin typeface="Times New Roman" pitchFamily="18" charset="0"/>
                <a:cs typeface="Times New Roman" pitchFamily="18" charset="0"/>
              </a:rPr>
              <a:t> Điều hòa trao đổi chất, năng lượng (cortisol).</a:t>
            </a:r>
            <a:endParaRPr lang="en-US" sz="2800" dirty="0">
              <a:solidFill>
                <a:srgbClr val="FF00FF"/>
              </a:solidFill>
              <a:latin typeface="Times New Roman" pitchFamily="18" charset="0"/>
              <a:cs typeface="Times New Roman" pitchFamily="18" charset="0"/>
            </a:endParaRPr>
          </a:p>
          <a:p>
            <a:pPr>
              <a:buFontTx/>
              <a:buChar char="-"/>
            </a:pPr>
            <a:r>
              <a:rPr lang="vi-VN" sz="2800" dirty="0">
                <a:solidFill>
                  <a:srgbClr val="FF00FF"/>
                </a:solidFill>
                <a:latin typeface="Times New Roman" pitchFamily="18" charset="0"/>
                <a:cs typeface="Times New Roman" pitchFamily="18" charset="0"/>
              </a:rPr>
              <a:t> Chống stress (adrenalin, noradrenalin, cortisol).</a:t>
            </a:r>
            <a:endParaRPr lang="en-US" sz="2800" dirty="0">
              <a:solidFill>
                <a:srgbClr val="FF00FF"/>
              </a:solidFill>
              <a:latin typeface="Times New Roman" pitchFamily="18" charset="0"/>
              <a:cs typeface="Times New Roman" pitchFamily="18" charset="0"/>
            </a:endParaRPr>
          </a:p>
        </p:txBody>
      </p:sp>
      <p:sp>
        <p:nvSpPr>
          <p:cNvPr id="10" name="Rectangle 9"/>
          <p:cNvSpPr/>
          <p:nvPr/>
        </p:nvSpPr>
        <p:spPr>
          <a:xfrm>
            <a:off x="277091" y="5364326"/>
            <a:ext cx="11623964" cy="1384995"/>
          </a:xfrm>
          <a:prstGeom prst="rect">
            <a:avLst/>
          </a:prstGeom>
        </p:spPr>
        <p:txBody>
          <a:bodyPr wrap="square">
            <a:spAutoFit/>
          </a:bodyPr>
          <a:lstStyle/>
          <a:p>
            <a:pPr algn="just"/>
            <a:r>
              <a:rPr lang="vi-VN" sz="2800" dirty="0">
                <a:solidFill>
                  <a:srgbClr val="FF00FF"/>
                </a:solidFill>
                <a:latin typeface="Times New Roman" pitchFamily="18" charset="0"/>
                <a:cs typeface="Times New Roman" pitchFamily="18" charset="0"/>
              </a:rPr>
              <a:t>- Hệ nội tiết: là một hệ thống các tuyến có khả năng sản xuất và tiết hormone trực tiếp vào máu để đảm bảo duy trì ổn định môi trường trong và điều hòa các quá trình sinh lí của cơ thể.</a:t>
            </a:r>
            <a:r>
              <a:rPr lang="en-US" sz="2800" dirty="0">
                <a:solidFill>
                  <a:srgbClr val="FF00FF"/>
                </a:solidFill>
                <a:latin typeface="Times New Roman" pitchFamily="18" charset="0"/>
                <a:cs typeface="Times New Roman" pitchFamily="18" charset="0"/>
              </a:rPr>
              <a:t> </a:t>
            </a:r>
          </a:p>
        </p:txBody>
      </p:sp>
      <p:sp>
        <p:nvSpPr>
          <p:cNvPr id="11" name="Rectangle 10"/>
          <p:cNvSpPr/>
          <p:nvPr/>
        </p:nvSpPr>
        <p:spPr>
          <a:xfrm>
            <a:off x="180109" y="4726862"/>
            <a:ext cx="11790218" cy="523220"/>
          </a:xfrm>
          <a:prstGeom prst="rect">
            <a:avLst/>
          </a:prstGeom>
        </p:spPr>
        <p:txBody>
          <a:bodyPr wrap="square">
            <a:spAutoFit/>
          </a:bodyPr>
          <a:lstStyle/>
          <a:p>
            <a:r>
              <a:rPr lang="vi-VN" sz="2800" dirty="0">
                <a:solidFill>
                  <a:srgbClr val="FF0000"/>
                </a:solidFill>
                <a:latin typeface="Times New Roman" pitchFamily="18" charset="0"/>
                <a:cs typeface="Times New Roman" pitchFamily="18" charset="0"/>
              </a:rPr>
              <a:t>Từ đó cho biết hệ nội tiết là gì</a:t>
            </a:r>
            <a:r>
              <a:rPr lang="en-US" sz="2800" dirty="0">
                <a:solidFill>
                  <a:srgbClr val="FF0000"/>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4)">
                                      <p:cBhvr>
                                        <p:cTn id="12" dur="1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heel(4)">
                                      <p:cBhvr>
                                        <p:cTn id="17" dur="1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heel(4)">
                                      <p:cBhvr>
                                        <p:cTn id="22" dur="1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8" presetClass="entr" presetSubtype="0" accel="50000" fill="hold" nodeType="clickEffect">
                                  <p:stCondLst>
                                    <p:cond delay="0"/>
                                  </p:stCondLst>
                                  <p:childTnLst>
                                    <p:set>
                                      <p:cBhvr>
                                        <p:cTn id="26" dur="1" fill="hold">
                                          <p:stCondLst>
                                            <p:cond delay="0"/>
                                          </p:stCondLst>
                                        </p:cTn>
                                        <p:tgtEl>
                                          <p:spTgt spid="11">
                                            <p:txEl>
                                              <p:pRg st="0" end="0"/>
                                            </p:txEl>
                                          </p:spTgt>
                                        </p:tgtEl>
                                        <p:attrNameLst>
                                          <p:attrName>style.visibility</p:attrName>
                                        </p:attrNameLst>
                                      </p:cBhvr>
                                      <p:to>
                                        <p:strVal val="visible"/>
                                      </p:to>
                                    </p:set>
                                    <p:anim calcmode="lin" valueType="num">
                                      <p:cBhvr>
                                        <p:cTn id="27" dur="1000" fill="hold"/>
                                        <p:tgtEl>
                                          <p:spTgt spid="11">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8" dur="1000" fill="hold"/>
                                        <p:tgtEl>
                                          <p:spTgt spid="11">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29" dur="1000" fill="hold"/>
                                        <p:tgtEl>
                                          <p:spTgt spid="11">
                                            <p:txEl>
                                              <p:pRg st="0" end="0"/>
                                            </p:txEl>
                                          </p:spTgt>
                                        </p:tgtEl>
                                        <p:attrNameLst>
                                          <p:attrName>ppt_y</p:attrName>
                                        </p:attrNameLst>
                                      </p:cBhvr>
                                      <p:tavLst>
                                        <p:tav tm="0">
                                          <p:val>
                                            <p:strVal val="#ppt_y"/>
                                          </p:val>
                                        </p:tav>
                                        <p:tav tm="100000">
                                          <p:val>
                                            <p:strVal val="#ppt_y"/>
                                          </p:val>
                                        </p:tav>
                                      </p:tavLst>
                                    </p:anim>
                                    <p:animEffect transition="in" filter="fade">
                                      <p:cBhvr>
                                        <p:cTn id="30" dur="1000"/>
                                        <p:tgtEl>
                                          <p:spTgt spid="11">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wipe(down)">
                                      <p:cBhvr>
                                        <p:cTn id="35"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8"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368784"/>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 </a:t>
            </a:r>
            <a:r>
              <a:rPr lang="en-US" sz="2800" b="1" dirty="0" err="1">
                <a:solidFill>
                  <a:srgbClr val="0000FF"/>
                </a:solidFill>
                <a:latin typeface="Times New Roman" pitchFamily="18" charset="0"/>
                <a:cs typeface="Times New Roman" pitchFamily="18" charset="0"/>
              </a:rPr>
              <a:t>CÁC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TUYẾN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NỘI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TIẾT</a:t>
            </a:r>
            <a:endParaRPr lang="en-US" sz="2800" b="1" dirty="0">
              <a:solidFill>
                <a:srgbClr val="0000FF"/>
              </a:solidFill>
              <a:latin typeface="Times New Roman" pitchFamily="18" charset="0"/>
              <a:cs typeface="Times New Roman" pitchFamily="18" charset="0"/>
            </a:endParaRP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1" name="Rectangle 7"/>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2" name="Rectangle 8"/>
          <p:cNvSpPr>
            <a:spLocks noChangeArrowheads="1"/>
          </p:cNvSpPr>
          <p:nvPr/>
        </p:nvSpPr>
        <p:spPr bwMode="auto">
          <a:xfrm>
            <a:off x="0" y="1143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5" name="Rectangle 11"/>
          <p:cNvSpPr>
            <a:spLocks noChangeArrowheads="1"/>
          </p:cNvSpPr>
          <p:nvPr/>
        </p:nvSpPr>
        <p:spPr bwMode="auto">
          <a:xfrm>
            <a:off x="0" y="73342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7" name="Rectangle 1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58" name="Rectangle 14"/>
          <p:cNvSpPr>
            <a:spLocks noChangeArrowheads="1"/>
          </p:cNvSpPr>
          <p:nvPr/>
        </p:nvSpPr>
        <p:spPr bwMode="auto">
          <a:xfrm>
            <a:off x="0" y="9906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0" name="Rectangle 1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1" name="Rectangle 17"/>
          <p:cNvSpPr>
            <a:spLocks noChangeArrowheads="1"/>
          </p:cNvSpPr>
          <p:nvPr/>
        </p:nvSpPr>
        <p:spPr bwMode="auto">
          <a:xfrm>
            <a:off x="0" y="9525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3" name="Rectangle 1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4" name="Rectangle 20"/>
          <p:cNvSpPr>
            <a:spLocks noChangeArrowheads="1"/>
          </p:cNvSpPr>
          <p:nvPr/>
        </p:nvSpPr>
        <p:spPr bwMode="auto">
          <a:xfrm>
            <a:off x="0" y="762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2"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8" name="TextBox 17"/>
          <p:cNvSpPr txBox="1"/>
          <p:nvPr/>
        </p:nvSpPr>
        <p:spPr>
          <a:xfrm>
            <a:off x="0" y="784421"/>
            <a:ext cx="12192000" cy="523220"/>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Hệ</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gồm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a:t>
            </a:r>
          </a:p>
        </p:txBody>
      </p:sp>
      <p:sp>
        <p:nvSpPr>
          <p:cNvPr id="19" name="TextBox 18"/>
          <p:cNvSpPr txBox="1"/>
          <p:nvPr/>
        </p:nvSpPr>
        <p:spPr>
          <a:xfrm>
            <a:off x="0" y="1227767"/>
            <a:ext cx="12192000" cy="954107"/>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những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sản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xuất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hormone </a:t>
            </a:r>
            <a:r>
              <a:rPr lang="en-US" sz="2800" dirty="0" err="1">
                <a:solidFill>
                  <a:srgbClr val="0000FF"/>
                </a:solidFill>
                <a:latin typeface="Times New Roman" pitchFamily="18" charset="0"/>
                <a:cs typeface="Times New Roman" pitchFamily="18" charset="0"/>
              </a:rPr>
              <a:t>trực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máu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đảm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bảo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duy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trì</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ổn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môi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trường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điều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hòa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quá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trình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thể</a:t>
            </a:r>
            <a:r>
              <a:rPr lang="en-US" sz="2800" dirty="0">
                <a:solidFill>
                  <a:srgbClr val="0000FF"/>
                </a:solidFill>
                <a:latin typeface="Times New Roman" pitchFamily="18" charset="0"/>
                <a:cs typeface="Times New Roman" pitchFamily="18" charset="0"/>
              </a:rPr>
              <a:t>.</a:t>
            </a:r>
          </a:p>
        </p:txBody>
      </p:sp>
      <p:sp>
        <p:nvSpPr>
          <p:cNvPr id="20" name="TextBox 19"/>
          <p:cNvSpPr txBox="1"/>
          <p:nvPr/>
        </p:nvSpPr>
        <p:spPr>
          <a:xfrm>
            <a:off x="0" y="2086756"/>
            <a:ext cx="12192000" cy="1384995"/>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vùng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dưới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đồi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yên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tùng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giáp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cận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giáp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ức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tụy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trên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thận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dục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Mỗi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tuyến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chức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năng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riêng</a:t>
            </a:r>
            <a:r>
              <a:rPr lang="en-US" sz="2800" dirty="0">
                <a:solidFill>
                  <a:srgbClr val="00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strips(upRight)">
                                      <p:cBhvr>
                                        <p:cTn id="7" dur="10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strips(upRight)">
                                      <p:cBhvr>
                                        <p:cTn id="12" dur="10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strips(upRight)">
                                      <p:cBhvr>
                                        <p:cTn id="17"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0" y="423863"/>
            <a:ext cx="12192000" cy="5382054"/>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with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wedge">
                                      <p:cBhvr>
                                        <p:cTn id="7" dur="20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1455</Words>
  <Application>Microsoft Office PowerPoint</Application>
  <PresentationFormat>Widescreen</PresentationFormat>
  <Paragraphs>132</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Administrator</cp:lastModifiedBy>
  <cp:revision>2</cp:revision>
  <dcterms:created xsi:type="dcterms:W3CDTF">2026-03-27T00:34:07Z</dcterms:created>
  <dcterms:modified xsi:type="dcterms:W3CDTF">2026-03-31T12:40:30Z</dcterms:modified>
</cp:coreProperties>
</file>