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82" r:id="rId2"/>
    <p:sldId id="383" r:id="rId3"/>
    <p:sldId id="399" r:id="rId4"/>
    <p:sldId id="396" r:id="rId5"/>
    <p:sldId id="397" r:id="rId6"/>
    <p:sldId id="398" r:id="rId7"/>
    <p:sldId id="400" r:id="rId8"/>
    <p:sldId id="401" r:id="rId9"/>
    <p:sldId id="402" r:id="rId10"/>
    <p:sldId id="403" r:id="rId11"/>
    <p:sldId id="387" r:id="rId12"/>
    <p:sldId id="404" r:id="rId13"/>
    <p:sldId id="405" r:id="rId14"/>
    <p:sldId id="406" r:id="rId15"/>
    <p:sldId id="407" r:id="rId16"/>
    <p:sldId id="408" r:id="rId17"/>
    <p:sldId id="409" r:id="rId18"/>
    <p:sldId id="41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80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58443-BF84-4A41-9F08-E8D3592BFEC5}" type="datetimeFigureOut">
              <a:rPr lang="en-US" smtClean="0"/>
              <a:t>20/01/2026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2C05D-9F20-427D-A79D-21876FF4FB83}" type="slidenum">
              <a:rPr lang="en-US" smtClean="0"/>
              <a:t>‹#›</a:t>
            </a:fld>
            <a:endParaRPr lang="en-US"/>
          </a:p>
        </p:txBody>
      </p:sp>
    </p:spTree>
    <p:extLst>
      <p:ext uri="{BB962C8B-B14F-4D97-AF65-F5344CB8AC3E}">
        <p14:creationId xmlns:p14="http://schemas.microsoft.com/office/powerpoint/2010/main" val="190550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1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048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35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04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11480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80376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a:defRPr sz="4400" kern="1200">
          <a:solidFill>
            <a:schemeClr val="lt1"/>
          </a:solidFill>
        </a:defRPr>
      </a:lvl1pPr>
      <a:extLst/>
    </p:titleStyle>
    <p:bodyStyle>
      <a:lvl1pPr indent="-324868"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grpSp>
        <p:nvGrpSpPr>
          <p:cNvPr id="22" name="Graphic 4">
            <a:extLst>
              <a:ext uri="{FF2B5EF4-FFF2-40B4-BE49-F238E27FC236}">
                <a16:creationId xmlns:a16="http://schemas.microsoft.com/office/drawing/2014/main" id="{008E5BC8-75C8-5759-853E-82750A9FEC4F}"/>
              </a:ext>
            </a:extLst>
          </p:cNvPr>
          <p:cNvGrpSpPr/>
          <p:nvPr/>
        </p:nvGrpSpPr>
        <p:grpSpPr>
          <a:xfrm>
            <a:off x="4410075" y="1600439"/>
            <a:ext cx="7247802" cy="2917423"/>
            <a:chOff x="5610688" y="1031736"/>
            <a:chExt cx="5879305" cy="3980523"/>
          </a:xfrm>
        </p:grpSpPr>
        <p:sp>
          <p:nvSpPr>
            <p:cNvPr id="23" name="Freeform: Shape 22">
              <a:extLst>
                <a:ext uri="{FF2B5EF4-FFF2-40B4-BE49-F238E27FC236}">
                  <a16:creationId xmlns:a16="http://schemas.microsoft.com/office/drawing/2014/main" id="{FB40A1BD-DF20-F45E-BAD6-041A0B666094}"/>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defTabSz="914309"/>
              <a:endParaRPr lang="en-US">
                <a:solidFill>
                  <a:prstClr val="black"/>
                </a:solidFill>
                <a:latin typeface="Calibri"/>
              </a:endParaRPr>
            </a:p>
          </p:txBody>
        </p:sp>
        <p:sp>
          <p:nvSpPr>
            <p:cNvPr id="24" name="Freeform: Shape 23">
              <a:extLst>
                <a:ext uri="{FF2B5EF4-FFF2-40B4-BE49-F238E27FC236}">
                  <a16:creationId xmlns:a16="http://schemas.microsoft.com/office/drawing/2014/main" id="{731DCF60-00B4-270A-8624-1813E585B0B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defTabSz="914309"/>
              <a:endParaRPr lang="en-US">
                <a:solidFill>
                  <a:prstClr val="black"/>
                </a:solidFill>
                <a:latin typeface="Calibri"/>
              </a:endParaRPr>
            </a:p>
          </p:txBody>
        </p:sp>
        <p:grpSp>
          <p:nvGrpSpPr>
            <p:cNvPr id="25" name="Graphic 4">
              <a:extLst>
                <a:ext uri="{FF2B5EF4-FFF2-40B4-BE49-F238E27FC236}">
                  <a16:creationId xmlns:a16="http://schemas.microsoft.com/office/drawing/2014/main" id="{ECF6A5BC-2CBD-C343-2F51-687129926C7D}"/>
                </a:ext>
              </a:extLst>
            </p:cNvPr>
            <p:cNvGrpSpPr/>
            <p:nvPr/>
          </p:nvGrpSpPr>
          <p:grpSpPr>
            <a:xfrm>
              <a:off x="5610688" y="1031736"/>
              <a:ext cx="5879305" cy="3980523"/>
              <a:chOff x="5610688" y="1031736"/>
              <a:chExt cx="5879305" cy="3980523"/>
            </a:xfrm>
            <a:solidFill>
              <a:srgbClr val="1A1A1A"/>
            </a:solidFill>
          </p:grpSpPr>
          <p:sp>
            <p:nvSpPr>
              <p:cNvPr id="26" name="Freeform: Shape 25">
                <a:extLst>
                  <a:ext uri="{FF2B5EF4-FFF2-40B4-BE49-F238E27FC236}">
                    <a16:creationId xmlns:a16="http://schemas.microsoft.com/office/drawing/2014/main" id="{407046D9-57B2-D50A-E335-45B554BC2F5D}"/>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27" name="Freeform: Shape 26">
                <a:extLst>
                  <a:ext uri="{FF2B5EF4-FFF2-40B4-BE49-F238E27FC236}">
                    <a16:creationId xmlns:a16="http://schemas.microsoft.com/office/drawing/2014/main" id="{853C8D6C-0D06-DACD-21E0-A7A096590321}"/>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28" name="Freeform: Shape 27">
                <a:extLst>
                  <a:ext uri="{FF2B5EF4-FFF2-40B4-BE49-F238E27FC236}">
                    <a16:creationId xmlns:a16="http://schemas.microsoft.com/office/drawing/2014/main" id="{F3BC51B6-8436-CF64-DCFA-B9B6CE90476D}"/>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29" name="Freeform: Shape 28">
                <a:extLst>
                  <a:ext uri="{FF2B5EF4-FFF2-40B4-BE49-F238E27FC236}">
                    <a16:creationId xmlns:a16="http://schemas.microsoft.com/office/drawing/2014/main" id="{5453C492-055A-A273-EE87-A048ED72F23E}"/>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30" name="Freeform: Shape 29">
                <a:extLst>
                  <a:ext uri="{FF2B5EF4-FFF2-40B4-BE49-F238E27FC236}">
                    <a16:creationId xmlns:a16="http://schemas.microsoft.com/office/drawing/2014/main" id="{EEA6D8B3-317C-0855-A9CD-8F2E285117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31" name="Freeform: Shape 30">
                <a:extLst>
                  <a:ext uri="{FF2B5EF4-FFF2-40B4-BE49-F238E27FC236}">
                    <a16:creationId xmlns:a16="http://schemas.microsoft.com/office/drawing/2014/main" id="{786C5ED2-7A5B-F4BD-F1C9-04330133FF59}"/>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grpSp>
      </p:grpSp>
      <p:sp>
        <p:nvSpPr>
          <p:cNvPr id="32" name="TextBox 31">
            <a:extLst>
              <a:ext uri="{FF2B5EF4-FFF2-40B4-BE49-F238E27FC236}">
                <a16:creationId xmlns:a16="http://schemas.microsoft.com/office/drawing/2014/main" id="{513CA476-6AF4-BF36-DCBA-03186241CC84}"/>
              </a:ext>
            </a:extLst>
          </p:cNvPr>
          <p:cNvSpPr txBox="1"/>
          <p:nvPr/>
        </p:nvSpPr>
        <p:spPr>
          <a:xfrm>
            <a:off x="5038724" y="1981661"/>
            <a:ext cx="6276975" cy="2308324"/>
          </a:xfrm>
          <a:prstGeom prst="rect">
            <a:avLst/>
          </a:prstGeom>
          <a:noFill/>
        </p:spPr>
        <p:txBody>
          <a:bodyPr wrap="square" rtlCol="0">
            <a:spAutoFit/>
          </a:bodyPr>
          <a:lstStyle/>
          <a:p>
            <a:pPr algn="ctr" defTabSz="914309"/>
            <a:r>
              <a:rPr lang="vi-VN" sz="4800" b="1" dirty="0">
                <a:solidFill>
                  <a:srgbClr val="FF0000"/>
                </a:solidFill>
                <a:latin typeface="Calibri"/>
              </a:rPr>
              <a:t>Hoạt động 1: </a:t>
            </a:r>
            <a:endParaRPr lang="en-US" sz="4800" b="1" dirty="0">
              <a:solidFill>
                <a:srgbClr val="FF0000"/>
              </a:solidFill>
              <a:latin typeface="Calibri"/>
            </a:endParaRPr>
          </a:p>
          <a:p>
            <a:pPr algn="ctr" defTabSz="914309"/>
            <a:r>
              <a:rPr lang="vi-VN" sz="4800" b="1" dirty="0">
                <a:solidFill>
                  <a:srgbClr val="FF0000"/>
                </a:solidFill>
                <a:latin typeface="Calibri"/>
              </a:rPr>
              <a:t>Hình dạng, kích thước và màu sắc của nấm</a:t>
            </a:r>
            <a:endParaRPr lang="en-US" sz="4800" b="1" dirty="0">
              <a:solidFill>
                <a:srgbClr val="FF0000"/>
              </a:solidFill>
              <a:latin typeface="Calibri"/>
            </a:endParaRPr>
          </a:p>
        </p:txBody>
      </p:sp>
      <p:pic>
        <p:nvPicPr>
          <p:cNvPr id="5" name="Picture 4" descr="A red and white mushrooms with white dots&#10;&#10;Description automatically generated">
            <a:extLst>
              <a:ext uri="{FF2B5EF4-FFF2-40B4-BE49-F238E27FC236}">
                <a16:creationId xmlns:a16="http://schemas.microsoft.com/office/drawing/2014/main" id="{7F3F8C7B-869B-7E22-BCB6-33834B1687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214" y="2724150"/>
            <a:ext cx="3747656" cy="3810001"/>
          </a:xfrm>
          <a:prstGeom prst="rect">
            <a:avLst/>
          </a:prstGeom>
        </p:spPr>
      </p:pic>
    </p:spTree>
    <p:extLst>
      <p:ext uri="{BB962C8B-B14F-4D97-AF65-F5344CB8AC3E}">
        <p14:creationId xmlns:p14="http://schemas.microsoft.com/office/powerpoint/2010/main" val="163703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85D4C47-8784-FB35-1B23-4BE21DE9D830}"/>
              </a:ext>
            </a:extLst>
          </p:cNvPr>
          <p:cNvPicPr>
            <a:picLocks noChangeAspect="1"/>
          </p:cNvPicPr>
          <p:nvPr/>
        </p:nvPicPr>
        <p:blipFill>
          <a:blip r:embed="rId3"/>
          <a:stretch>
            <a:fillRect/>
          </a:stretch>
        </p:blipFill>
        <p:spPr>
          <a:xfrm>
            <a:off x="2345871" y="550592"/>
            <a:ext cx="7010400" cy="943704"/>
          </a:xfrm>
          <a:prstGeom prst="rect">
            <a:avLst/>
          </a:prstGeom>
        </p:spPr>
      </p:pic>
      <p:sp>
        <p:nvSpPr>
          <p:cNvPr id="8" name="TextBox 7">
            <a:extLst>
              <a:ext uri="{FF2B5EF4-FFF2-40B4-BE49-F238E27FC236}">
                <a16:creationId xmlns:a16="http://schemas.microsoft.com/office/drawing/2014/main" id="{67C5F22B-85FE-7FEA-E0CC-64C0D2CD7ABC}"/>
              </a:ext>
            </a:extLst>
          </p:cNvPr>
          <p:cNvSpPr txBox="1"/>
          <p:nvPr/>
        </p:nvSpPr>
        <p:spPr>
          <a:xfrm>
            <a:off x="5353050" y="2167402"/>
            <a:ext cx="6115050" cy="3170099"/>
          </a:xfrm>
          <a:custGeom>
            <a:avLst/>
            <a:gdLst>
              <a:gd name="connsiteX0" fmla="*/ 0 w 6115050"/>
              <a:gd name="connsiteY0" fmla="*/ 0 h 3170099"/>
              <a:gd name="connsiteX1" fmla="*/ 6115050 w 6115050"/>
              <a:gd name="connsiteY1" fmla="*/ 0 h 3170099"/>
              <a:gd name="connsiteX2" fmla="*/ 6115050 w 6115050"/>
              <a:gd name="connsiteY2" fmla="*/ 3170099 h 3170099"/>
              <a:gd name="connsiteX3" fmla="*/ 0 w 6115050"/>
              <a:gd name="connsiteY3" fmla="*/ 3170099 h 3170099"/>
              <a:gd name="connsiteX4" fmla="*/ 0 w 6115050"/>
              <a:gd name="connsiteY4" fmla="*/ 0 h 31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050" h="3170099" fill="none" extrusionOk="0">
                <a:moveTo>
                  <a:pt x="0" y="0"/>
                </a:moveTo>
                <a:cubicBezTo>
                  <a:pt x="1654331" y="5222"/>
                  <a:pt x="5079505" y="24918"/>
                  <a:pt x="6115050" y="0"/>
                </a:cubicBezTo>
                <a:cubicBezTo>
                  <a:pt x="5953805" y="517284"/>
                  <a:pt x="6071290" y="2639091"/>
                  <a:pt x="6115050" y="3170099"/>
                </a:cubicBezTo>
                <a:cubicBezTo>
                  <a:pt x="3981223" y="3005338"/>
                  <a:pt x="1371660" y="3288249"/>
                  <a:pt x="0" y="3170099"/>
                </a:cubicBezTo>
                <a:cubicBezTo>
                  <a:pt x="-55725" y="2758152"/>
                  <a:pt x="17072" y="966543"/>
                  <a:pt x="0" y="0"/>
                </a:cubicBezTo>
                <a:close/>
              </a:path>
              <a:path w="6115050" h="3170099" stroke="0" extrusionOk="0">
                <a:moveTo>
                  <a:pt x="0" y="0"/>
                </a:moveTo>
                <a:cubicBezTo>
                  <a:pt x="1774291" y="11849"/>
                  <a:pt x="5393171" y="-161459"/>
                  <a:pt x="6115050" y="0"/>
                </a:cubicBezTo>
                <a:cubicBezTo>
                  <a:pt x="6118180" y="1524162"/>
                  <a:pt x="6013874" y="1884189"/>
                  <a:pt x="6115050" y="3170099"/>
                </a:cubicBezTo>
                <a:cubicBezTo>
                  <a:pt x="5321052" y="3024239"/>
                  <a:pt x="2351720" y="3091775"/>
                  <a:pt x="0" y="3170099"/>
                </a:cubicBezTo>
                <a:cubicBezTo>
                  <a:pt x="74291" y="1766360"/>
                  <a:pt x="168006" y="74472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000" b="1" dirty="0">
                <a:solidFill>
                  <a:srgbClr val="FF0000"/>
                </a:solidFill>
                <a:latin typeface="Calibri" panose="020F0502020204030204" pitchFamily="34" charset="0"/>
                <a:cs typeface="Calibri" panose="020F0502020204030204" pitchFamily="34" charset="0"/>
              </a:rPr>
              <a:t>Nấm độc đỏ: </a:t>
            </a:r>
            <a:r>
              <a:rPr lang="vi-VN" sz="4000" b="1" dirty="0">
                <a:solidFill>
                  <a:srgbClr val="000000"/>
                </a:solidFill>
                <a:latin typeface="Calibri" panose="020F0502020204030204" pitchFamily="34" charset="0"/>
                <a:cs typeface="Calibri" panose="020F0502020204030204" pitchFamily="34" charset="0"/>
              </a:rPr>
              <a:t>Quả nấm có màu đỏ rực hay màu đỏ cam, màu sắc có thể nhạt dần sau mưa, có phủ những vảy màu trắng...</a:t>
            </a:r>
            <a:endParaRPr kumimoji="0" lang="vi-VN"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D42C70D-FB3C-91EB-4864-934C54E6F05A}"/>
              </a:ext>
            </a:extLst>
          </p:cNvPr>
          <p:cNvPicPr>
            <a:picLocks noChangeAspect="1"/>
          </p:cNvPicPr>
          <p:nvPr/>
        </p:nvPicPr>
        <p:blipFill>
          <a:blip r:embed="rId4"/>
          <a:stretch>
            <a:fillRect/>
          </a:stretch>
        </p:blipFill>
        <p:spPr>
          <a:xfrm>
            <a:off x="785812" y="2095500"/>
            <a:ext cx="4152900" cy="3048000"/>
          </a:xfrm>
          <a:prstGeom prst="rect">
            <a:avLst/>
          </a:prstGeom>
        </p:spPr>
      </p:pic>
    </p:spTree>
    <p:extLst>
      <p:ext uri="{BB962C8B-B14F-4D97-AF65-F5344CB8AC3E}">
        <p14:creationId xmlns:p14="http://schemas.microsoft.com/office/powerpoint/2010/main" val="2816881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sp>
        <p:nvSpPr>
          <p:cNvPr id="7" name="Rectangle 6">
            <a:extLst>
              <a:ext uri="{FF2B5EF4-FFF2-40B4-BE49-F238E27FC236}">
                <a16:creationId xmlns:a16="http://schemas.microsoft.com/office/drawing/2014/main" id="{93DB4410-BB32-64B6-9978-7D4564CAE802}"/>
              </a:ext>
            </a:extLst>
          </p:cNvPr>
          <p:cNvSpPr/>
          <p:nvPr/>
        </p:nvSpPr>
        <p:spPr>
          <a:xfrm>
            <a:off x="781734" y="1848089"/>
            <a:ext cx="6552347" cy="2308324"/>
          </a:xfrm>
          <a:prstGeom prst="rect">
            <a:avLst/>
          </a:prstGeom>
          <a:solidFill>
            <a:srgbClr val="FFFF00">
              <a:alpha val="76000"/>
            </a:srgbClr>
          </a:solidFill>
          <a:ln w="47625">
            <a:solidFill>
              <a:srgbClr val="00B0F0"/>
            </a:solidFill>
            <a:prstDash val="dashDot"/>
          </a:ln>
        </p:spPr>
        <p:txBody>
          <a:bodyPr wrap="square">
            <a:spAutoFit/>
          </a:bodyPr>
          <a:lstStyle/>
          <a:p>
            <a:pPr algn="just" defTabSz="914309" fontAlgn="base"/>
            <a:r>
              <a:rPr lang="vi-VN" sz="4800" b="1" dirty="0">
                <a:solidFill>
                  <a:srgbClr val="FF0000"/>
                </a:solidFill>
                <a:latin typeface="Calibri" panose="020F0502020204030204" pitchFamily="34" charset="0"/>
                <a:cs typeface="Calibri" panose="020F0502020204030204" pitchFamily="34" charset="0"/>
              </a:rPr>
              <a:t> Trong tự nhiên, nấm có hình dạng và màu sắc rất khác nhau</a:t>
            </a:r>
            <a:r>
              <a:rPr lang="en-US" sz="4800" b="1" dirty="0">
                <a:solidFill>
                  <a:srgbClr val="FF0000"/>
                </a:solidFill>
                <a:latin typeface="Calibri" panose="020F0502020204030204" pitchFamily="34" charset="0"/>
                <a:cs typeface="Calibri" panose="020F0502020204030204" pitchFamily="34" charset="0"/>
              </a:rPr>
              <a:t>.</a:t>
            </a:r>
            <a:endParaRPr lang="vi-VN" sz="4800" b="1" dirty="0">
              <a:solidFill>
                <a:srgbClr val="FF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15BA681-38AB-7D4D-8B01-84E2A5ACD822}"/>
              </a:ext>
            </a:extLst>
          </p:cNvPr>
          <p:cNvPicPr>
            <a:picLocks noChangeAspect="1"/>
          </p:cNvPicPr>
          <p:nvPr/>
        </p:nvPicPr>
        <p:blipFill>
          <a:blip r:embed="rId4"/>
          <a:stretch>
            <a:fillRect/>
          </a:stretch>
        </p:blipFill>
        <p:spPr>
          <a:xfrm>
            <a:off x="4013662" y="185865"/>
            <a:ext cx="3993226" cy="1457070"/>
          </a:xfrm>
          <a:prstGeom prst="rect">
            <a:avLst/>
          </a:prstGeom>
        </p:spPr>
      </p:pic>
      <p:pic>
        <p:nvPicPr>
          <p:cNvPr id="1026" name="Picture 2" descr="Nguy cơ ngộ độc từ các loại nấm rừng">
            <a:extLst>
              <a:ext uri="{FF2B5EF4-FFF2-40B4-BE49-F238E27FC236}">
                <a16:creationId xmlns:a16="http://schemas.microsoft.com/office/drawing/2014/main" id="{8EDA0912-E3D8-1FD1-60BA-05021C0126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6826" y="4190999"/>
            <a:ext cx="3526512" cy="2314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Top 12 các loại Nấm Độc thường gặp ở Việt Nam &amp; Thế giới">
            <a:extLst>
              <a:ext uri="{FF2B5EF4-FFF2-40B4-BE49-F238E27FC236}">
                <a16:creationId xmlns:a16="http://schemas.microsoft.com/office/drawing/2014/main" id="{4F6B01D4-5DA7-66D1-7B23-73F5E64AE0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62337">
            <a:off x="7705725" y="1458192"/>
            <a:ext cx="3605213" cy="2232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Kỹ thuật trồng nấm sò | Kinh nghiệm làm ăn | Báo ảnh Dân tộc và Miền núi">
            <a:extLst>
              <a:ext uri="{FF2B5EF4-FFF2-40B4-BE49-F238E27FC236}">
                <a16:creationId xmlns:a16="http://schemas.microsoft.com/office/drawing/2014/main" id="{135449DA-D29E-B363-ED3F-67D2A2B9A6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74" y="4381500"/>
            <a:ext cx="3751513" cy="2124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17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1000"/>
                                        <p:tgtEl>
                                          <p:spTgt spid="1030"/>
                                        </p:tgtEl>
                                      </p:cBhvr>
                                    </p:animEffect>
                                    <p:anim calcmode="lin" valueType="num">
                                      <p:cBhvr>
                                        <p:cTn id="23" dur="1000" fill="hold"/>
                                        <p:tgtEl>
                                          <p:spTgt spid="1030"/>
                                        </p:tgtEl>
                                        <p:attrNameLst>
                                          <p:attrName>ppt_x</p:attrName>
                                        </p:attrNameLst>
                                      </p:cBhvr>
                                      <p:tavLst>
                                        <p:tav tm="0">
                                          <p:val>
                                            <p:strVal val="#ppt_x"/>
                                          </p:val>
                                        </p:tav>
                                        <p:tav tm="100000">
                                          <p:val>
                                            <p:strVal val="#ppt_x"/>
                                          </p:val>
                                        </p:tav>
                                      </p:tavLst>
                                    </p:anim>
                                    <p:anim calcmode="lin" valueType="num">
                                      <p:cBhvr>
                                        <p:cTn id="2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F6BF3015-8E5A-CB49-7A77-57D6CC390BE1}"/>
              </a:ext>
            </a:extLst>
          </p:cNvPr>
          <p:cNvSpPr/>
          <p:nvPr/>
        </p:nvSpPr>
        <p:spPr>
          <a:xfrm>
            <a:off x="838884" y="152826"/>
            <a:ext cx="10581591" cy="952074"/>
          </a:xfrm>
          <a:custGeom>
            <a:avLst/>
            <a:gdLst>
              <a:gd name="connsiteX0" fmla="*/ 0 w 10581591"/>
              <a:gd name="connsiteY0" fmla="*/ 158682 h 952074"/>
              <a:gd name="connsiteX1" fmla="*/ 158682 w 10581591"/>
              <a:gd name="connsiteY1" fmla="*/ 0 h 952074"/>
              <a:gd name="connsiteX2" fmla="*/ 10422909 w 10581591"/>
              <a:gd name="connsiteY2" fmla="*/ 0 h 952074"/>
              <a:gd name="connsiteX3" fmla="*/ 10581591 w 10581591"/>
              <a:gd name="connsiteY3" fmla="*/ 158682 h 952074"/>
              <a:gd name="connsiteX4" fmla="*/ 10581591 w 10581591"/>
              <a:gd name="connsiteY4" fmla="*/ 793392 h 952074"/>
              <a:gd name="connsiteX5" fmla="*/ 10422909 w 10581591"/>
              <a:gd name="connsiteY5" fmla="*/ 952074 h 952074"/>
              <a:gd name="connsiteX6" fmla="*/ 158682 w 10581591"/>
              <a:gd name="connsiteY6" fmla="*/ 952074 h 952074"/>
              <a:gd name="connsiteX7" fmla="*/ 0 w 10581591"/>
              <a:gd name="connsiteY7" fmla="*/ 793392 h 952074"/>
              <a:gd name="connsiteX8" fmla="*/ 0 w 10581591"/>
              <a:gd name="connsiteY8" fmla="*/ 158682 h 9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81591" h="952074" fill="none" extrusionOk="0">
                <a:moveTo>
                  <a:pt x="0" y="158682"/>
                </a:moveTo>
                <a:cubicBezTo>
                  <a:pt x="-14357" y="65039"/>
                  <a:pt x="76891" y="6655"/>
                  <a:pt x="158682" y="0"/>
                </a:cubicBezTo>
                <a:cubicBezTo>
                  <a:pt x="3533490" y="-61902"/>
                  <a:pt x="5690907" y="-101778"/>
                  <a:pt x="10422909" y="0"/>
                </a:cubicBezTo>
                <a:cubicBezTo>
                  <a:pt x="10505785" y="-1493"/>
                  <a:pt x="10585849" y="65370"/>
                  <a:pt x="10581591" y="158682"/>
                </a:cubicBezTo>
                <a:cubicBezTo>
                  <a:pt x="10606003" y="440122"/>
                  <a:pt x="10553660" y="580895"/>
                  <a:pt x="10581591" y="793392"/>
                </a:cubicBezTo>
                <a:cubicBezTo>
                  <a:pt x="10570937" y="875814"/>
                  <a:pt x="10507380" y="937437"/>
                  <a:pt x="10422909" y="952074"/>
                </a:cubicBezTo>
                <a:cubicBezTo>
                  <a:pt x="7030948" y="809682"/>
                  <a:pt x="1892986" y="1063175"/>
                  <a:pt x="158682" y="952074"/>
                </a:cubicBezTo>
                <a:cubicBezTo>
                  <a:pt x="69316" y="952938"/>
                  <a:pt x="-599" y="883759"/>
                  <a:pt x="0" y="793392"/>
                </a:cubicBezTo>
                <a:cubicBezTo>
                  <a:pt x="34357" y="681748"/>
                  <a:pt x="51337" y="410688"/>
                  <a:pt x="0" y="158682"/>
                </a:cubicBezTo>
                <a:close/>
              </a:path>
              <a:path w="10581591" h="952074" stroke="0" extrusionOk="0">
                <a:moveTo>
                  <a:pt x="0" y="158682"/>
                </a:moveTo>
                <a:cubicBezTo>
                  <a:pt x="-4605" y="64958"/>
                  <a:pt x="64379" y="-11148"/>
                  <a:pt x="158682" y="0"/>
                </a:cubicBezTo>
                <a:cubicBezTo>
                  <a:pt x="2096560" y="-164947"/>
                  <a:pt x="5703715" y="-52288"/>
                  <a:pt x="10422909" y="0"/>
                </a:cubicBezTo>
                <a:cubicBezTo>
                  <a:pt x="10509877" y="-10501"/>
                  <a:pt x="10572177" y="72551"/>
                  <a:pt x="10581591" y="158682"/>
                </a:cubicBezTo>
                <a:cubicBezTo>
                  <a:pt x="10599663" y="332799"/>
                  <a:pt x="10607932" y="552515"/>
                  <a:pt x="10581591" y="793392"/>
                </a:cubicBezTo>
                <a:cubicBezTo>
                  <a:pt x="10592033" y="894511"/>
                  <a:pt x="10503599" y="939431"/>
                  <a:pt x="10422909" y="952074"/>
                </a:cubicBezTo>
                <a:cubicBezTo>
                  <a:pt x="5744740" y="1110615"/>
                  <a:pt x="3232886" y="810238"/>
                  <a:pt x="158682" y="952074"/>
                </a:cubicBezTo>
                <a:cubicBezTo>
                  <a:pt x="70551" y="960731"/>
                  <a:pt x="14702" y="875918"/>
                  <a:pt x="0" y="793392"/>
                </a:cubicBezTo>
                <a:cubicBezTo>
                  <a:pt x="-20039" y="478366"/>
                  <a:pt x="12877" y="433355"/>
                  <a:pt x="0" y="158682"/>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09">
              <a:defRPr/>
            </a:pPr>
            <a:r>
              <a:rPr lang="vi-VN" altLang="zh-CN" sz="2800" dirty="0">
                <a:solidFill>
                  <a:srgbClr val="000000"/>
                </a:solidFill>
                <a:latin typeface="Arial"/>
                <a:ea typeface="楷体"/>
                <a:cs typeface="Arial" panose="020B0604020202020204" pitchFamily="34" charset="0"/>
              </a:rPr>
              <a:t>2</a:t>
            </a:r>
            <a:r>
              <a:rPr lang="en-US" altLang="zh-CN" sz="2800" dirty="0">
                <a:solidFill>
                  <a:srgbClr val="000000"/>
                </a:solidFill>
                <a:latin typeface="Arial"/>
                <a:ea typeface="楷体"/>
                <a:cs typeface="Arial" panose="020B0604020202020204" pitchFamily="34" charset="0"/>
              </a:rPr>
              <a:t>. </a:t>
            </a:r>
            <a:r>
              <a:rPr lang="vi-VN" altLang="zh-CN" sz="2800" dirty="0">
                <a:solidFill>
                  <a:srgbClr val="000000"/>
                </a:solidFill>
                <a:latin typeface="Arial"/>
                <a:ea typeface="楷体"/>
                <a:cs typeface="Arial" panose="020B0604020202020204" pitchFamily="34" charset="0"/>
              </a:rPr>
              <a:t> Quan sát hình 8 và nhận xét về kích thước của một số nấm </a:t>
            </a:r>
            <a:endParaRPr kumimoji="1" lang="zh-CN" altLang="en-US" sz="2800" b="0"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anose="020B0604020202020204" pitchFamily="34" charset="0"/>
            </a:endParaRPr>
          </a:p>
        </p:txBody>
      </p:sp>
      <p:pic>
        <p:nvPicPr>
          <p:cNvPr id="5" name="Picture 4">
            <a:extLst>
              <a:ext uri="{FF2B5EF4-FFF2-40B4-BE49-F238E27FC236}">
                <a16:creationId xmlns:a16="http://schemas.microsoft.com/office/drawing/2014/main" id="{2391D1AE-0E98-8F60-95D4-24E9D484EB6D}"/>
              </a:ext>
            </a:extLst>
          </p:cNvPr>
          <p:cNvPicPr>
            <a:picLocks noChangeAspect="1"/>
          </p:cNvPicPr>
          <p:nvPr/>
        </p:nvPicPr>
        <p:blipFill>
          <a:blip r:embed="rId3"/>
          <a:stretch>
            <a:fillRect/>
          </a:stretch>
        </p:blipFill>
        <p:spPr>
          <a:xfrm>
            <a:off x="1795462" y="1295400"/>
            <a:ext cx="7939088" cy="5081860"/>
          </a:xfrm>
          <a:prstGeom prst="rect">
            <a:avLst/>
          </a:prstGeom>
        </p:spPr>
      </p:pic>
      <p:sp>
        <p:nvSpPr>
          <p:cNvPr id="7" name="Rectangle 6">
            <a:extLst>
              <a:ext uri="{FF2B5EF4-FFF2-40B4-BE49-F238E27FC236}">
                <a16:creationId xmlns:a16="http://schemas.microsoft.com/office/drawing/2014/main" id="{590DCA0D-3A92-A0B2-9D9E-B80F5D8045F1}"/>
              </a:ext>
            </a:extLst>
          </p:cNvPr>
          <p:cNvSpPr/>
          <p:nvPr/>
        </p:nvSpPr>
        <p:spPr>
          <a:xfrm>
            <a:off x="0" y="1800464"/>
            <a:ext cx="3142566" cy="1200329"/>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fontAlgn="base"/>
            <a:r>
              <a:rPr lang="vi-VN" sz="3600" b="1" dirty="0">
                <a:solidFill>
                  <a:srgbClr val="FF0000"/>
                </a:solidFill>
                <a:latin typeface="Calibri" panose="020F0502020204030204" pitchFamily="34" charset="0"/>
                <a:cs typeface="Calibri" panose="020F0502020204030204" pitchFamily="34" charset="0"/>
              </a:rPr>
              <a:t>Kích thước bé như que tăm</a:t>
            </a:r>
          </a:p>
        </p:txBody>
      </p:sp>
      <p:sp>
        <p:nvSpPr>
          <p:cNvPr id="8" name="Rectangle 7">
            <a:extLst>
              <a:ext uri="{FF2B5EF4-FFF2-40B4-BE49-F238E27FC236}">
                <a16:creationId xmlns:a16="http://schemas.microsoft.com/office/drawing/2014/main" id="{5475B966-9BD2-0753-B454-85FBB6DEA419}"/>
              </a:ext>
            </a:extLst>
          </p:cNvPr>
          <p:cNvSpPr/>
          <p:nvPr/>
        </p:nvSpPr>
        <p:spPr>
          <a:xfrm>
            <a:off x="9067800" y="1819514"/>
            <a:ext cx="3124200" cy="1384995"/>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fontAlgn="base"/>
            <a:r>
              <a:rPr lang="vi-VN" sz="2800" b="1" dirty="0">
                <a:solidFill>
                  <a:srgbClr val="FF0000"/>
                </a:solidFill>
                <a:latin typeface="Calibri" panose="020F0502020204030204" pitchFamily="34" charset="0"/>
                <a:cs typeface="Calibri" panose="020F0502020204030204" pitchFamily="34" charset="0"/>
              </a:rPr>
              <a:t>Kích thước tương đương ngón tay người</a:t>
            </a:r>
            <a:r>
              <a:rPr lang="en-US" sz="2800" b="1" dirty="0">
                <a:solidFill>
                  <a:srgbClr val="FF0000"/>
                </a:solidFill>
                <a:latin typeface="Calibri" panose="020F0502020204030204" pitchFamily="34" charset="0"/>
                <a:cs typeface="Calibri" panose="020F0502020204030204" pitchFamily="34" charset="0"/>
              </a:rPr>
              <a:t>.</a:t>
            </a:r>
            <a:endParaRPr lang="vi-VN" sz="2800" b="1" dirty="0">
              <a:solidFill>
                <a:srgbClr val="FF000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18623E65-BCFD-38FB-2E03-2C7E5D1B23BC}"/>
              </a:ext>
            </a:extLst>
          </p:cNvPr>
          <p:cNvSpPr/>
          <p:nvPr/>
        </p:nvSpPr>
        <p:spPr>
          <a:xfrm>
            <a:off x="0" y="5381864"/>
            <a:ext cx="3505200" cy="1384995"/>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fontAlgn="base"/>
            <a:r>
              <a:rPr lang="vi-VN" sz="2800" b="1" dirty="0">
                <a:solidFill>
                  <a:srgbClr val="FF0000"/>
                </a:solidFill>
                <a:latin typeface="Calibri" panose="020F0502020204030204" pitchFamily="34" charset="0"/>
                <a:cs typeface="Calibri" panose="020F0502020204030204" pitchFamily="34" charset="0"/>
              </a:rPr>
              <a:t>Kích thước rất nhỏ, phải phóng to mới nhìn được</a:t>
            </a:r>
          </a:p>
        </p:txBody>
      </p:sp>
      <p:sp>
        <p:nvSpPr>
          <p:cNvPr id="10" name="Rectangle 9">
            <a:extLst>
              <a:ext uri="{FF2B5EF4-FFF2-40B4-BE49-F238E27FC236}">
                <a16:creationId xmlns:a16="http://schemas.microsoft.com/office/drawing/2014/main" id="{27903DE9-1D0A-A8F1-4924-C7428C921AA4}"/>
              </a:ext>
            </a:extLst>
          </p:cNvPr>
          <p:cNvSpPr/>
          <p:nvPr/>
        </p:nvSpPr>
        <p:spPr>
          <a:xfrm>
            <a:off x="8620125" y="5229464"/>
            <a:ext cx="3505200" cy="1384995"/>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fontAlgn="base"/>
            <a:r>
              <a:rPr lang="vi-VN" sz="2800" b="1" dirty="0">
                <a:solidFill>
                  <a:srgbClr val="FF0000"/>
                </a:solidFill>
                <a:latin typeface="Calibri" panose="020F0502020204030204" pitchFamily="34" charset="0"/>
                <a:cs typeface="Calibri" panose="020F0502020204030204" pitchFamily="34" charset="0"/>
              </a:rPr>
              <a:t>Kích thước to gần bằng cổ tay, mũ to như cái đĩa.</a:t>
            </a:r>
          </a:p>
        </p:txBody>
      </p:sp>
    </p:spTree>
    <p:extLst>
      <p:ext uri="{BB962C8B-B14F-4D97-AF65-F5344CB8AC3E}">
        <p14:creationId xmlns:p14="http://schemas.microsoft.com/office/powerpoint/2010/main" val="41627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C4175D41-B3C8-4D29-BD4B-6C7D5146F4B6}"/>
              </a:ext>
            </a:extLst>
          </p:cNvPr>
          <p:cNvSpPr txBox="1"/>
          <p:nvPr/>
        </p:nvSpPr>
        <p:spPr>
          <a:xfrm>
            <a:off x="885825" y="148102"/>
            <a:ext cx="10191750" cy="1938992"/>
          </a:xfrm>
          <a:custGeom>
            <a:avLst/>
            <a:gdLst>
              <a:gd name="connsiteX0" fmla="*/ 0 w 10191750"/>
              <a:gd name="connsiteY0" fmla="*/ 0 h 1938992"/>
              <a:gd name="connsiteX1" fmla="*/ 10191750 w 10191750"/>
              <a:gd name="connsiteY1" fmla="*/ 0 h 1938992"/>
              <a:gd name="connsiteX2" fmla="*/ 10191750 w 10191750"/>
              <a:gd name="connsiteY2" fmla="*/ 1938992 h 1938992"/>
              <a:gd name="connsiteX3" fmla="*/ 0 w 10191750"/>
              <a:gd name="connsiteY3" fmla="*/ 1938992 h 1938992"/>
              <a:gd name="connsiteX4" fmla="*/ 0 w 10191750"/>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0" h="1938992" fill="none" extrusionOk="0">
                <a:moveTo>
                  <a:pt x="0" y="0"/>
                </a:moveTo>
                <a:cubicBezTo>
                  <a:pt x="2062277" y="5222"/>
                  <a:pt x="7118377" y="24918"/>
                  <a:pt x="10191750" y="0"/>
                </a:cubicBezTo>
                <a:cubicBezTo>
                  <a:pt x="10030505" y="738305"/>
                  <a:pt x="10147990" y="1407801"/>
                  <a:pt x="10191750" y="1938992"/>
                </a:cubicBezTo>
                <a:cubicBezTo>
                  <a:pt x="6019105" y="1774231"/>
                  <a:pt x="3409666" y="2057142"/>
                  <a:pt x="0" y="1938992"/>
                </a:cubicBezTo>
                <a:cubicBezTo>
                  <a:pt x="-55725" y="1490404"/>
                  <a:pt x="17072" y="314236"/>
                  <a:pt x="0" y="0"/>
                </a:cubicBezTo>
                <a:close/>
              </a:path>
              <a:path w="10191750" h="1938992" stroke="0" extrusionOk="0">
                <a:moveTo>
                  <a:pt x="0" y="0"/>
                </a:moveTo>
                <a:cubicBezTo>
                  <a:pt x="1366664" y="11849"/>
                  <a:pt x="7432049" y="-161459"/>
                  <a:pt x="10191750" y="0"/>
                </a:cubicBezTo>
                <a:cubicBezTo>
                  <a:pt x="10194880" y="920782"/>
                  <a:pt x="10090574" y="1107979"/>
                  <a:pt x="10191750" y="1938992"/>
                </a:cubicBezTo>
                <a:cubicBezTo>
                  <a:pt x="8174527" y="1793132"/>
                  <a:pt x="1128328" y="1860668"/>
                  <a:pt x="0" y="1938992"/>
                </a:cubicBezTo>
                <a:cubicBezTo>
                  <a:pt x="74291" y="991210"/>
                  <a:pt x="168006" y="30209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000" b="1" dirty="0">
                <a:solidFill>
                  <a:srgbClr val="FF0000"/>
                </a:solidFill>
                <a:latin typeface="Calibri" panose="020F0502020204030204" pitchFamily="34" charset="0"/>
                <a:cs typeface="Calibri" panose="020F0502020204030204" pitchFamily="34" charset="0"/>
              </a:rPr>
              <a:t>Nấm mốc có kích thước rất nhỏ, chỉ có thể quan sát dưới kính hiển vi. Hình 8c là nấm mốc được phóng to dưới kính hiển vi.</a:t>
            </a:r>
            <a:endParaRPr kumimoji="0" lang="vi-VN"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ABAC6E50-C69A-F34F-B073-B1F16DF38D73}"/>
              </a:ext>
            </a:extLst>
          </p:cNvPr>
          <p:cNvPicPr>
            <a:picLocks noChangeAspect="1"/>
          </p:cNvPicPr>
          <p:nvPr/>
        </p:nvPicPr>
        <p:blipFill>
          <a:blip r:embed="rId3"/>
          <a:stretch>
            <a:fillRect/>
          </a:stretch>
        </p:blipFill>
        <p:spPr>
          <a:xfrm>
            <a:off x="952499" y="2852737"/>
            <a:ext cx="4138599" cy="2852738"/>
          </a:xfrm>
          <a:prstGeom prst="rect">
            <a:avLst/>
          </a:prstGeom>
        </p:spPr>
      </p:pic>
      <p:pic>
        <p:nvPicPr>
          <p:cNvPr id="13" name="Picture 12">
            <a:extLst>
              <a:ext uri="{FF2B5EF4-FFF2-40B4-BE49-F238E27FC236}">
                <a16:creationId xmlns:a16="http://schemas.microsoft.com/office/drawing/2014/main" id="{33A8116E-EC6A-7DF8-FFA7-E16107B1608B}"/>
              </a:ext>
            </a:extLst>
          </p:cNvPr>
          <p:cNvPicPr>
            <a:picLocks noChangeAspect="1"/>
          </p:cNvPicPr>
          <p:nvPr/>
        </p:nvPicPr>
        <p:blipFill>
          <a:blip r:embed="rId4"/>
          <a:stretch>
            <a:fillRect/>
          </a:stretch>
        </p:blipFill>
        <p:spPr>
          <a:xfrm>
            <a:off x="5960109" y="2867025"/>
            <a:ext cx="4884500" cy="2838450"/>
          </a:xfrm>
          <a:prstGeom prst="rect">
            <a:avLst/>
          </a:prstGeom>
        </p:spPr>
      </p:pic>
    </p:spTree>
    <p:extLst>
      <p:ext uri="{BB962C8B-B14F-4D97-AF65-F5344CB8AC3E}">
        <p14:creationId xmlns:p14="http://schemas.microsoft.com/office/powerpoint/2010/main" val="314013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F6BF3015-8E5A-CB49-7A77-57D6CC390BE1}"/>
              </a:ext>
            </a:extLst>
          </p:cNvPr>
          <p:cNvSpPr/>
          <p:nvPr/>
        </p:nvSpPr>
        <p:spPr>
          <a:xfrm>
            <a:off x="3743325" y="114726"/>
            <a:ext cx="5638800" cy="952074"/>
          </a:xfrm>
          <a:custGeom>
            <a:avLst/>
            <a:gdLst>
              <a:gd name="connsiteX0" fmla="*/ 0 w 5638800"/>
              <a:gd name="connsiteY0" fmla="*/ 158682 h 952074"/>
              <a:gd name="connsiteX1" fmla="*/ 158682 w 5638800"/>
              <a:gd name="connsiteY1" fmla="*/ 0 h 952074"/>
              <a:gd name="connsiteX2" fmla="*/ 5480118 w 5638800"/>
              <a:gd name="connsiteY2" fmla="*/ 0 h 952074"/>
              <a:gd name="connsiteX3" fmla="*/ 5638800 w 5638800"/>
              <a:gd name="connsiteY3" fmla="*/ 158682 h 952074"/>
              <a:gd name="connsiteX4" fmla="*/ 5638800 w 5638800"/>
              <a:gd name="connsiteY4" fmla="*/ 793392 h 952074"/>
              <a:gd name="connsiteX5" fmla="*/ 5480118 w 5638800"/>
              <a:gd name="connsiteY5" fmla="*/ 952074 h 952074"/>
              <a:gd name="connsiteX6" fmla="*/ 158682 w 5638800"/>
              <a:gd name="connsiteY6" fmla="*/ 952074 h 952074"/>
              <a:gd name="connsiteX7" fmla="*/ 0 w 5638800"/>
              <a:gd name="connsiteY7" fmla="*/ 793392 h 952074"/>
              <a:gd name="connsiteX8" fmla="*/ 0 w 5638800"/>
              <a:gd name="connsiteY8" fmla="*/ 158682 h 9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8800" h="952074" fill="none" extrusionOk="0">
                <a:moveTo>
                  <a:pt x="0" y="158682"/>
                </a:moveTo>
                <a:cubicBezTo>
                  <a:pt x="-14357" y="65039"/>
                  <a:pt x="76891" y="6655"/>
                  <a:pt x="158682" y="0"/>
                </a:cubicBezTo>
                <a:cubicBezTo>
                  <a:pt x="1593195" y="-61902"/>
                  <a:pt x="2943031" y="-101778"/>
                  <a:pt x="5480118" y="0"/>
                </a:cubicBezTo>
                <a:cubicBezTo>
                  <a:pt x="5562994" y="-1493"/>
                  <a:pt x="5643058" y="65370"/>
                  <a:pt x="5638800" y="158682"/>
                </a:cubicBezTo>
                <a:cubicBezTo>
                  <a:pt x="5663212" y="440122"/>
                  <a:pt x="5610869" y="580895"/>
                  <a:pt x="5638800" y="793392"/>
                </a:cubicBezTo>
                <a:cubicBezTo>
                  <a:pt x="5628146" y="875814"/>
                  <a:pt x="5564589" y="937437"/>
                  <a:pt x="5480118" y="952074"/>
                </a:cubicBezTo>
                <a:cubicBezTo>
                  <a:pt x="3440304" y="809682"/>
                  <a:pt x="1199742" y="1063175"/>
                  <a:pt x="158682" y="952074"/>
                </a:cubicBezTo>
                <a:cubicBezTo>
                  <a:pt x="69316" y="952938"/>
                  <a:pt x="-599" y="883759"/>
                  <a:pt x="0" y="793392"/>
                </a:cubicBezTo>
                <a:cubicBezTo>
                  <a:pt x="34357" y="681748"/>
                  <a:pt x="51337" y="410688"/>
                  <a:pt x="0" y="158682"/>
                </a:cubicBezTo>
                <a:close/>
              </a:path>
              <a:path w="5638800" h="952074" stroke="0" extrusionOk="0">
                <a:moveTo>
                  <a:pt x="0" y="158682"/>
                </a:moveTo>
                <a:cubicBezTo>
                  <a:pt x="-4605" y="64958"/>
                  <a:pt x="64379" y="-11148"/>
                  <a:pt x="158682" y="0"/>
                </a:cubicBezTo>
                <a:cubicBezTo>
                  <a:pt x="2268542" y="-164947"/>
                  <a:pt x="3059792" y="-52288"/>
                  <a:pt x="5480118" y="0"/>
                </a:cubicBezTo>
                <a:cubicBezTo>
                  <a:pt x="5567086" y="-10501"/>
                  <a:pt x="5629386" y="72551"/>
                  <a:pt x="5638800" y="158682"/>
                </a:cubicBezTo>
                <a:cubicBezTo>
                  <a:pt x="5656872" y="332799"/>
                  <a:pt x="5665141" y="552515"/>
                  <a:pt x="5638800" y="793392"/>
                </a:cubicBezTo>
                <a:cubicBezTo>
                  <a:pt x="5649242" y="894511"/>
                  <a:pt x="5560808" y="939431"/>
                  <a:pt x="5480118" y="952074"/>
                </a:cubicBezTo>
                <a:cubicBezTo>
                  <a:pt x="4269752" y="1110615"/>
                  <a:pt x="1130994" y="810238"/>
                  <a:pt x="158682" y="952074"/>
                </a:cubicBezTo>
                <a:cubicBezTo>
                  <a:pt x="70551" y="960731"/>
                  <a:pt x="14702" y="875918"/>
                  <a:pt x="0" y="793392"/>
                </a:cubicBezTo>
                <a:cubicBezTo>
                  <a:pt x="-20039" y="478366"/>
                  <a:pt x="12877" y="433355"/>
                  <a:pt x="0" y="158682"/>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0000"/>
                </a:solidFill>
                <a:effectLst/>
                <a:uLnTx/>
                <a:uFillTx/>
                <a:latin typeface="Arial"/>
                <a:ea typeface="楷体"/>
                <a:cs typeface="Arial" panose="020B0604020202020204" pitchFamily="34" charset="0"/>
              </a:rPr>
              <a:t>Một</a:t>
            </a:r>
            <a:r>
              <a:rPr kumimoji="0" lang="en-US" altLang="zh-CN" sz="4000" b="1" i="0" u="none" strike="noStrike" kern="1200" cap="none" spc="0" normalizeH="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noProof="0" dirty="0" err="1">
                <a:ln>
                  <a:noFill/>
                </a:ln>
                <a:solidFill>
                  <a:srgbClr val="000000"/>
                </a:solidFill>
                <a:effectLst/>
                <a:uLnTx/>
                <a:uFillTx/>
                <a:latin typeface="Arial"/>
                <a:ea typeface="楷体"/>
                <a:cs typeface="Arial" panose="020B0604020202020204" pitchFamily="34" charset="0"/>
              </a:rPr>
              <a:t>số</a:t>
            </a:r>
            <a:r>
              <a:rPr kumimoji="0" lang="en-US" altLang="zh-CN" sz="4000" b="1" i="0" u="none" strike="noStrike" kern="1200" cap="none" spc="0" normalizeH="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noProof="0" dirty="0" err="1">
                <a:ln>
                  <a:noFill/>
                </a:ln>
                <a:solidFill>
                  <a:srgbClr val="000000"/>
                </a:solidFill>
                <a:effectLst/>
                <a:uLnTx/>
                <a:uFillTx/>
                <a:latin typeface="Arial"/>
                <a:ea typeface="楷体"/>
                <a:cs typeface="Arial" panose="020B0604020202020204" pitchFamily="34" charset="0"/>
              </a:rPr>
              <a:t>loại</a:t>
            </a:r>
            <a:r>
              <a:rPr kumimoji="0" lang="en-US" altLang="zh-CN" sz="4000" b="1" i="0" u="none" strike="noStrike" kern="1200" cap="none" spc="0" normalizeH="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noProof="0" dirty="0" err="1">
                <a:ln>
                  <a:noFill/>
                </a:ln>
                <a:solidFill>
                  <a:srgbClr val="000000"/>
                </a:solidFill>
                <a:effectLst/>
                <a:uLnTx/>
                <a:uFillTx/>
                <a:latin typeface="Arial"/>
                <a:ea typeface="楷体"/>
                <a:cs typeface="Arial" panose="020B0604020202020204" pitchFamily="34" charset="0"/>
              </a:rPr>
              <a:t>nấm</a:t>
            </a:r>
            <a:r>
              <a:rPr kumimoji="0" lang="en-US" altLang="zh-CN" sz="4000" b="1" i="0" u="none" strike="noStrike" kern="1200" cap="none" spc="0" normalizeH="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noProof="0" dirty="0" err="1">
                <a:ln>
                  <a:noFill/>
                </a:ln>
                <a:solidFill>
                  <a:srgbClr val="000000"/>
                </a:solidFill>
                <a:effectLst/>
                <a:uLnTx/>
                <a:uFillTx/>
                <a:latin typeface="Arial"/>
                <a:ea typeface="楷体"/>
                <a:cs typeface="Arial" panose="020B0604020202020204" pitchFamily="34" charset="0"/>
              </a:rPr>
              <a:t>khác</a:t>
            </a:r>
            <a:endParaRPr kumimoji="1" lang="zh-CN" altLang="en-US" sz="40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anose="020B0604020202020204" pitchFamily="34" charset="0"/>
            </a:endParaRPr>
          </a:p>
        </p:txBody>
      </p:sp>
      <p:pic>
        <p:nvPicPr>
          <p:cNvPr id="2050" name="Picture 2" descr="Bật mí cách chọn nấm đùi gà tươi ngon của người trồng nấm">
            <a:extLst>
              <a:ext uri="{FF2B5EF4-FFF2-40B4-BE49-F238E27FC236}">
                <a16:creationId xmlns:a16="http://schemas.microsoft.com/office/drawing/2014/main" id="{650EA490-3313-BB4D-099A-A731F5C3F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743075"/>
            <a:ext cx="5621867" cy="3162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D3341CB-82FA-72CE-A644-385C8A34B6AA}"/>
              </a:ext>
            </a:extLst>
          </p:cNvPr>
          <p:cNvSpPr/>
          <p:nvPr/>
        </p:nvSpPr>
        <p:spPr>
          <a:xfrm>
            <a:off x="2514600" y="5096114"/>
            <a:ext cx="2238375" cy="769441"/>
          </a:xfrm>
          <a:prstGeom prst="rect">
            <a:avLst/>
          </a:prstGeom>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914309" fontAlgn="base"/>
            <a:r>
              <a:rPr lang="en-US" sz="4400" b="1" dirty="0" err="1">
                <a:solidFill>
                  <a:srgbClr val="002060"/>
                </a:solidFill>
                <a:latin typeface="Calibri" panose="020F0502020204030204" pitchFamily="34" charset="0"/>
                <a:cs typeface="Calibri" panose="020F0502020204030204" pitchFamily="34" charset="0"/>
              </a:rPr>
              <a:t>Nấm</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gà</a:t>
            </a:r>
            <a:endParaRPr lang="vi-VN" sz="4400" b="1" dirty="0">
              <a:solidFill>
                <a:srgbClr val="002060"/>
              </a:solidFill>
              <a:latin typeface="Calibri" panose="020F0502020204030204" pitchFamily="34" charset="0"/>
              <a:cs typeface="Calibri" panose="020F0502020204030204" pitchFamily="34" charset="0"/>
            </a:endParaRPr>
          </a:p>
        </p:txBody>
      </p:sp>
      <p:pic>
        <p:nvPicPr>
          <p:cNvPr id="2052" name="Picture 4" descr="Khám phá Nấm Mèo - Nấm Mộc Nhĩ cùng những tác dụng tuyệt vời">
            <a:extLst>
              <a:ext uri="{FF2B5EF4-FFF2-40B4-BE49-F238E27FC236}">
                <a16:creationId xmlns:a16="http://schemas.microsoft.com/office/drawing/2014/main" id="{5D996E96-D926-4933-030D-E9E2195E96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901" y="1739276"/>
            <a:ext cx="4628534" cy="31946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AE85189-1C2E-0942-290D-E31331EA83D7}"/>
              </a:ext>
            </a:extLst>
          </p:cNvPr>
          <p:cNvSpPr/>
          <p:nvPr/>
        </p:nvSpPr>
        <p:spPr>
          <a:xfrm>
            <a:off x="7448550" y="5029439"/>
            <a:ext cx="3743325" cy="769441"/>
          </a:xfrm>
          <a:prstGeom prst="rect">
            <a:avLst/>
          </a:prstGeom>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914309" fontAlgn="base"/>
            <a:r>
              <a:rPr lang="en-US" sz="4400" b="1" dirty="0" err="1">
                <a:solidFill>
                  <a:srgbClr val="002060"/>
                </a:solidFill>
                <a:latin typeface="Calibri" panose="020F0502020204030204" pitchFamily="34" charset="0"/>
                <a:cs typeface="Calibri" panose="020F0502020204030204" pitchFamily="34" charset="0"/>
              </a:rPr>
              <a:t>Nấm</a:t>
            </a:r>
            <a:r>
              <a:rPr lang="en-US" sz="4400" b="1" dirty="0">
                <a:solidFill>
                  <a:srgbClr val="002060"/>
                </a:solidFill>
                <a:latin typeface="Calibri" panose="020F0502020204030204" pitchFamily="34" charset="0"/>
                <a:cs typeface="Calibri" panose="020F0502020204030204" pitchFamily="34" charset="0"/>
              </a:rPr>
              <a:t> tai </a:t>
            </a:r>
            <a:r>
              <a:rPr lang="en-US" sz="4400" b="1" dirty="0" err="1">
                <a:solidFill>
                  <a:srgbClr val="002060"/>
                </a:solidFill>
                <a:latin typeface="Calibri" panose="020F0502020204030204" pitchFamily="34" charset="0"/>
                <a:cs typeface="Calibri" panose="020F0502020204030204" pitchFamily="34" charset="0"/>
              </a:rPr>
              <a:t>mèo</a:t>
            </a:r>
            <a:endParaRPr lang="vi-VN" sz="4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05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1000"/>
                                        <p:tgtEl>
                                          <p:spTgt spid="2052"/>
                                        </p:tgtEl>
                                      </p:cBhvr>
                                    </p:animEffect>
                                    <p:anim calcmode="lin" valueType="num">
                                      <p:cBhvr>
                                        <p:cTn id="30" dur="1000" fill="hold"/>
                                        <p:tgtEl>
                                          <p:spTgt spid="2052"/>
                                        </p:tgtEl>
                                        <p:attrNameLst>
                                          <p:attrName>ppt_x</p:attrName>
                                        </p:attrNameLst>
                                      </p:cBhvr>
                                      <p:tavLst>
                                        <p:tav tm="0">
                                          <p:val>
                                            <p:strVal val="#ppt_x"/>
                                          </p:val>
                                        </p:tav>
                                        <p:tav tm="100000">
                                          <p:val>
                                            <p:strVal val="#ppt_x"/>
                                          </p:val>
                                        </p:tav>
                                      </p:tavLst>
                                    </p:anim>
                                    <p:anim calcmode="lin" valueType="num">
                                      <p:cBhvr>
                                        <p:cTn id="3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F6BF3015-8E5A-CB49-7A77-57D6CC390BE1}"/>
              </a:ext>
            </a:extLst>
          </p:cNvPr>
          <p:cNvSpPr/>
          <p:nvPr/>
        </p:nvSpPr>
        <p:spPr>
          <a:xfrm>
            <a:off x="3743325" y="114726"/>
            <a:ext cx="5638800" cy="952074"/>
          </a:xfrm>
          <a:custGeom>
            <a:avLst/>
            <a:gdLst>
              <a:gd name="connsiteX0" fmla="*/ 0 w 5638800"/>
              <a:gd name="connsiteY0" fmla="*/ 158682 h 952074"/>
              <a:gd name="connsiteX1" fmla="*/ 158682 w 5638800"/>
              <a:gd name="connsiteY1" fmla="*/ 0 h 952074"/>
              <a:gd name="connsiteX2" fmla="*/ 5480118 w 5638800"/>
              <a:gd name="connsiteY2" fmla="*/ 0 h 952074"/>
              <a:gd name="connsiteX3" fmla="*/ 5638800 w 5638800"/>
              <a:gd name="connsiteY3" fmla="*/ 158682 h 952074"/>
              <a:gd name="connsiteX4" fmla="*/ 5638800 w 5638800"/>
              <a:gd name="connsiteY4" fmla="*/ 793392 h 952074"/>
              <a:gd name="connsiteX5" fmla="*/ 5480118 w 5638800"/>
              <a:gd name="connsiteY5" fmla="*/ 952074 h 952074"/>
              <a:gd name="connsiteX6" fmla="*/ 158682 w 5638800"/>
              <a:gd name="connsiteY6" fmla="*/ 952074 h 952074"/>
              <a:gd name="connsiteX7" fmla="*/ 0 w 5638800"/>
              <a:gd name="connsiteY7" fmla="*/ 793392 h 952074"/>
              <a:gd name="connsiteX8" fmla="*/ 0 w 5638800"/>
              <a:gd name="connsiteY8" fmla="*/ 158682 h 9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8800" h="952074" fill="none" extrusionOk="0">
                <a:moveTo>
                  <a:pt x="0" y="158682"/>
                </a:moveTo>
                <a:cubicBezTo>
                  <a:pt x="-14357" y="65039"/>
                  <a:pt x="76891" y="6655"/>
                  <a:pt x="158682" y="0"/>
                </a:cubicBezTo>
                <a:cubicBezTo>
                  <a:pt x="1593195" y="-61902"/>
                  <a:pt x="2943031" y="-101778"/>
                  <a:pt x="5480118" y="0"/>
                </a:cubicBezTo>
                <a:cubicBezTo>
                  <a:pt x="5562994" y="-1493"/>
                  <a:pt x="5643058" y="65370"/>
                  <a:pt x="5638800" y="158682"/>
                </a:cubicBezTo>
                <a:cubicBezTo>
                  <a:pt x="5663212" y="440122"/>
                  <a:pt x="5610869" y="580895"/>
                  <a:pt x="5638800" y="793392"/>
                </a:cubicBezTo>
                <a:cubicBezTo>
                  <a:pt x="5628146" y="875814"/>
                  <a:pt x="5564589" y="937437"/>
                  <a:pt x="5480118" y="952074"/>
                </a:cubicBezTo>
                <a:cubicBezTo>
                  <a:pt x="3440304" y="809682"/>
                  <a:pt x="1199742" y="1063175"/>
                  <a:pt x="158682" y="952074"/>
                </a:cubicBezTo>
                <a:cubicBezTo>
                  <a:pt x="69316" y="952938"/>
                  <a:pt x="-599" y="883759"/>
                  <a:pt x="0" y="793392"/>
                </a:cubicBezTo>
                <a:cubicBezTo>
                  <a:pt x="34357" y="681748"/>
                  <a:pt x="51337" y="410688"/>
                  <a:pt x="0" y="158682"/>
                </a:cubicBezTo>
                <a:close/>
              </a:path>
              <a:path w="5638800" h="952074" stroke="0" extrusionOk="0">
                <a:moveTo>
                  <a:pt x="0" y="158682"/>
                </a:moveTo>
                <a:cubicBezTo>
                  <a:pt x="-4605" y="64958"/>
                  <a:pt x="64379" y="-11148"/>
                  <a:pt x="158682" y="0"/>
                </a:cubicBezTo>
                <a:cubicBezTo>
                  <a:pt x="2268542" y="-164947"/>
                  <a:pt x="3059792" y="-52288"/>
                  <a:pt x="5480118" y="0"/>
                </a:cubicBezTo>
                <a:cubicBezTo>
                  <a:pt x="5567086" y="-10501"/>
                  <a:pt x="5629386" y="72551"/>
                  <a:pt x="5638800" y="158682"/>
                </a:cubicBezTo>
                <a:cubicBezTo>
                  <a:pt x="5656872" y="332799"/>
                  <a:pt x="5665141" y="552515"/>
                  <a:pt x="5638800" y="793392"/>
                </a:cubicBezTo>
                <a:cubicBezTo>
                  <a:pt x="5649242" y="894511"/>
                  <a:pt x="5560808" y="939431"/>
                  <a:pt x="5480118" y="952074"/>
                </a:cubicBezTo>
                <a:cubicBezTo>
                  <a:pt x="4269752" y="1110615"/>
                  <a:pt x="1130994" y="810238"/>
                  <a:pt x="158682" y="952074"/>
                </a:cubicBezTo>
                <a:cubicBezTo>
                  <a:pt x="70551" y="960731"/>
                  <a:pt x="14702" y="875918"/>
                  <a:pt x="0" y="793392"/>
                </a:cubicBezTo>
                <a:cubicBezTo>
                  <a:pt x="-20039" y="478366"/>
                  <a:pt x="12877" y="433355"/>
                  <a:pt x="0" y="158682"/>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0000"/>
                </a:solidFill>
                <a:effectLst/>
                <a:uLnTx/>
                <a:uFillTx/>
                <a:latin typeface="Arial"/>
                <a:ea typeface="楷体"/>
                <a:cs typeface="Arial" panose="020B0604020202020204" pitchFamily="34" charset="0"/>
              </a:rPr>
              <a:t>Một</a:t>
            </a:r>
            <a:r>
              <a:rPr kumimoji="0" lang="en-US" altLang="zh-CN" sz="4000" b="1" i="0" u="none" strike="noStrike" kern="1200" cap="none" spc="0" normalizeH="0" baseline="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baseline="0" noProof="0" dirty="0" err="1">
                <a:ln>
                  <a:noFill/>
                </a:ln>
                <a:solidFill>
                  <a:srgbClr val="000000"/>
                </a:solidFill>
                <a:effectLst/>
                <a:uLnTx/>
                <a:uFillTx/>
                <a:latin typeface="Arial"/>
                <a:ea typeface="楷体"/>
                <a:cs typeface="Arial" panose="020B0604020202020204" pitchFamily="34" charset="0"/>
              </a:rPr>
              <a:t>số</a:t>
            </a:r>
            <a:r>
              <a:rPr kumimoji="0" lang="en-US" altLang="zh-CN" sz="4000" b="1" i="0" u="none" strike="noStrike" kern="1200" cap="none" spc="0" normalizeH="0" baseline="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baseline="0" noProof="0" dirty="0" err="1">
                <a:ln>
                  <a:noFill/>
                </a:ln>
                <a:solidFill>
                  <a:srgbClr val="000000"/>
                </a:solidFill>
                <a:effectLst/>
                <a:uLnTx/>
                <a:uFillTx/>
                <a:latin typeface="Arial"/>
                <a:ea typeface="楷体"/>
                <a:cs typeface="Arial" panose="020B0604020202020204" pitchFamily="34" charset="0"/>
              </a:rPr>
              <a:t>loại</a:t>
            </a:r>
            <a:r>
              <a:rPr kumimoji="0" lang="en-US" altLang="zh-CN" sz="4000" b="1" i="0" u="none" strike="noStrike" kern="1200" cap="none" spc="0" normalizeH="0" baseline="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baseline="0" noProof="0" dirty="0" err="1">
                <a:ln>
                  <a:noFill/>
                </a:ln>
                <a:solidFill>
                  <a:srgbClr val="000000"/>
                </a:solidFill>
                <a:effectLst/>
                <a:uLnTx/>
                <a:uFillTx/>
                <a:latin typeface="Arial"/>
                <a:ea typeface="楷体"/>
                <a:cs typeface="Arial" panose="020B0604020202020204" pitchFamily="34" charset="0"/>
              </a:rPr>
              <a:t>nấm</a:t>
            </a:r>
            <a:r>
              <a:rPr kumimoji="0" lang="en-US" altLang="zh-CN" sz="4000" b="1" i="0" u="none" strike="noStrike" kern="1200" cap="none" spc="0" normalizeH="0" baseline="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baseline="0" noProof="0" dirty="0" err="1">
                <a:ln>
                  <a:noFill/>
                </a:ln>
                <a:solidFill>
                  <a:srgbClr val="000000"/>
                </a:solidFill>
                <a:effectLst/>
                <a:uLnTx/>
                <a:uFillTx/>
                <a:latin typeface="Arial"/>
                <a:ea typeface="楷体"/>
                <a:cs typeface="Arial" panose="020B0604020202020204" pitchFamily="34" charset="0"/>
              </a:rPr>
              <a:t>khác</a:t>
            </a:r>
            <a:endParaRPr kumimoji="1" lang="zh-CN" altLang="en-US" sz="40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anose="020B0604020202020204" pitchFamily="34" charset="0"/>
            </a:endParaRPr>
          </a:p>
        </p:txBody>
      </p:sp>
      <p:pic>
        <p:nvPicPr>
          <p:cNvPr id="5122" name="Picture 2" descr="Nấm Hương - Nấm Hợp Giang">
            <a:extLst>
              <a:ext uri="{FF2B5EF4-FFF2-40B4-BE49-F238E27FC236}">
                <a16:creationId xmlns:a16="http://schemas.microsoft.com/office/drawing/2014/main" id="{10EA7097-F067-937E-20DE-4E4196260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1503719"/>
            <a:ext cx="5010150" cy="36540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CC01E9A-E276-651F-49DF-2CB6177BB6D0}"/>
              </a:ext>
            </a:extLst>
          </p:cNvPr>
          <p:cNvSpPr/>
          <p:nvPr/>
        </p:nvSpPr>
        <p:spPr>
          <a:xfrm>
            <a:off x="1962151" y="5429489"/>
            <a:ext cx="3162300" cy="769441"/>
          </a:xfrm>
          <a:prstGeom prst="rect">
            <a:avLst/>
          </a:prstGeom>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914309" fontAlgn="base"/>
            <a:r>
              <a:rPr lang="en-US" sz="4400" b="1" dirty="0" err="1">
                <a:solidFill>
                  <a:srgbClr val="002060"/>
                </a:solidFill>
                <a:latin typeface="Calibri" panose="020F0502020204030204" pitchFamily="34" charset="0"/>
                <a:cs typeface="Calibri" panose="020F0502020204030204" pitchFamily="34" charset="0"/>
              </a:rPr>
              <a:t>Nấm</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hương</a:t>
            </a:r>
            <a:endParaRPr lang="vi-VN" sz="4400" b="1" dirty="0">
              <a:solidFill>
                <a:srgbClr val="002060"/>
              </a:solidFill>
              <a:latin typeface="Calibri" panose="020F0502020204030204" pitchFamily="34" charset="0"/>
              <a:cs typeface="Calibri" panose="020F0502020204030204" pitchFamily="34" charset="0"/>
            </a:endParaRPr>
          </a:p>
        </p:txBody>
      </p:sp>
      <p:pic>
        <p:nvPicPr>
          <p:cNvPr id="5124" name="Picture 4" descr="Hypsizygus tessellatus – Wikipedia tiếng Việt">
            <a:extLst>
              <a:ext uri="{FF2B5EF4-FFF2-40B4-BE49-F238E27FC236}">
                <a16:creationId xmlns:a16="http://schemas.microsoft.com/office/drawing/2014/main" id="{908ED923-23DF-10D9-4174-7AACC7CA9DF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362700" y="1541341"/>
            <a:ext cx="5172075" cy="358310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4EDEE87-9FEC-D3BF-1B21-136D654A506D}"/>
              </a:ext>
            </a:extLst>
          </p:cNvPr>
          <p:cNvSpPr/>
          <p:nvPr/>
        </p:nvSpPr>
        <p:spPr>
          <a:xfrm>
            <a:off x="7029450" y="5391389"/>
            <a:ext cx="3962399" cy="769441"/>
          </a:xfrm>
          <a:prstGeom prst="rect">
            <a:avLst/>
          </a:prstGeom>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914309" fontAlgn="base"/>
            <a:r>
              <a:rPr lang="en-US" sz="4400" b="1" dirty="0" err="1">
                <a:solidFill>
                  <a:srgbClr val="002060"/>
                </a:solidFill>
                <a:latin typeface="Calibri" panose="020F0502020204030204" pitchFamily="34" charset="0"/>
                <a:cs typeface="Calibri" panose="020F0502020204030204" pitchFamily="34" charset="0"/>
              </a:rPr>
              <a:t>Nấm</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Ngọc</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Tẩm</a:t>
            </a:r>
            <a:endParaRPr lang="vi-VN" sz="4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028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1000"/>
                                        <p:tgtEl>
                                          <p:spTgt spid="5124"/>
                                        </p:tgtEl>
                                      </p:cBhvr>
                                    </p:animEffect>
                                    <p:anim calcmode="lin" valueType="num">
                                      <p:cBhvr>
                                        <p:cTn id="25" dur="1000" fill="hold"/>
                                        <p:tgtEl>
                                          <p:spTgt spid="5124"/>
                                        </p:tgtEl>
                                        <p:attrNameLst>
                                          <p:attrName>ppt_x</p:attrName>
                                        </p:attrNameLst>
                                      </p:cBhvr>
                                      <p:tavLst>
                                        <p:tav tm="0">
                                          <p:val>
                                            <p:strVal val="#ppt_x"/>
                                          </p:val>
                                        </p:tav>
                                        <p:tav tm="100000">
                                          <p:val>
                                            <p:strVal val="#ppt_x"/>
                                          </p:val>
                                        </p:tav>
                                      </p:tavLst>
                                    </p:anim>
                                    <p:anim calcmode="lin" valueType="num">
                                      <p:cBhvr>
                                        <p:cTn id="2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3DB4410-BB32-64B6-9978-7D4564CAE802}"/>
              </a:ext>
            </a:extLst>
          </p:cNvPr>
          <p:cNvSpPr/>
          <p:nvPr/>
        </p:nvSpPr>
        <p:spPr>
          <a:xfrm>
            <a:off x="1228724" y="1581389"/>
            <a:ext cx="10029825" cy="830997"/>
          </a:xfrm>
          <a:prstGeom prst="rect">
            <a:avLst/>
          </a:prstGeom>
          <a:solidFill>
            <a:srgbClr val="FFFF00">
              <a:alpha val="76000"/>
            </a:srgbClr>
          </a:solidFill>
          <a:ln w="47625">
            <a:solidFill>
              <a:srgbClr val="00B0F0"/>
            </a:solidFill>
            <a:prstDash val="dashDot"/>
          </a:ln>
        </p:spPr>
        <p:txBody>
          <a:bodyPr wrap="square">
            <a:spAutoFit/>
          </a:bodyPr>
          <a:lstStyle/>
          <a:p>
            <a:pPr lvl="0" algn="just" defTabSz="914309" fontAlgn="base"/>
            <a:r>
              <a:rPr lang="vi-VN" sz="4800" b="1" dirty="0">
                <a:solidFill>
                  <a:srgbClr val="FF0000"/>
                </a:solidFill>
                <a:latin typeface="Calibri" panose="020F0502020204030204" pitchFamily="34" charset="0"/>
                <a:cs typeface="Calibri" panose="020F0502020204030204" pitchFamily="34" charset="0"/>
              </a:rPr>
              <a:t>Kích thước của các loại nấm khác nhau</a:t>
            </a:r>
            <a:endParaRPr kumimoji="0" lang="vi-VN" sz="4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415BA681-38AB-7D4D-8B01-84E2A5ACD822}"/>
              </a:ext>
            </a:extLst>
          </p:cNvPr>
          <p:cNvPicPr>
            <a:picLocks noChangeAspect="1"/>
          </p:cNvPicPr>
          <p:nvPr/>
        </p:nvPicPr>
        <p:blipFill>
          <a:blip r:embed="rId4"/>
          <a:stretch>
            <a:fillRect/>
          </a:stretch>
        </p:blipFill>
        <p:spPr>
          <a:xfrm>
            <a:off x="4013662" y="185865"/>
            <a:ext cx="3993226" cy="1457070"/>
          </a:xfrm>
          <a:prstGeom prst="rect">
            <a:avLst/>
          </a:prstGeom>
        </p:spPr>
      </p:pic>
      <p:pic>
        <p:nvPicPr>
          <p:cNvPr id="6146" name="Picture 2" descr="Nấm là gì? Lợi ích và món ngon từ các loại nấm ăn được">
            <a:extLst>
              <a:ext uri="{FF2B5EF4-FFF2-40B4-BE49-F238E27FC236}">
                <a16:creationId xmlns:a16="http://schemas.microsoft.com/office/drawing/2014/main" id="{53461806-11B7-A63B-161F-6FFAC02F05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7525" y="2611246"/>
            <a:ext cx="6896100" cy="388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F6BF3015-8E5A-CB49-7A77-57D6CC390BE1}"/>
              </a:ext>
            </a:extLst>
          </p:cNvPr>
          <p:cNvSpPr/>
          <p:nvPr/>
        </p:nvSpPr>
        <p:spPr>
          <a:xfrm>
            <a:off x="838884" y="152826"/>
            <a:ext cx="10581591" cy="1199724"/>
          </a:xfrm>
          <a:custGeom>
            <a:avLst/>
            <a:gdLst>
              <a:gd name="connsiteX0" fmla="*/ 0 w 10581591"/>
              <a:gd name="connsiteY0" fmla="*/ 199958 h 1199724"/>
              <a:gd name="connsiteX1" fmla="*/ 199958 w 10581591"/>
              <a:gd name="connsiteY1" fmla="*/ 0 h 1199724"/>
              <a:gd name="connsiteX2" fmla="*/ 10381633 w 10581591"/>
              <a:gd name="connsiteY2" fmla="*/ 0 h 1199724"/>
              <a:gd name="connsiteX3" fmla="*/ 10581591 w 10581591"/>
              <a:gd name="connsiteY3" fmla="*/ 199958 h 1199724"/>
              <a:gd name="connsiteX4" fmla="*/ 10581591 w 10581591"/>
              <a:gd name="connsiteY4" fmla="*/ 999766 h 1199724"/>
              <a:gd name="connsiteX5" fmla="*/ 10381633 w 10581591"/>
              <a:gd name="connsiteY5" fmla="*/ 1199724 h 1199724"/>
              <a:gd name="connsiteX6" fmla="*/ 199958 w 10581591"/>
              <a:gd name="connsiteY6" fmla="*/ 1199724 h 1199724"/>
              <a:gd name="connsiteX7" fmla="*/ 0 w 10581591"/>
              <a:gd name="connsiteY7" fmla="*/ 999766 h 1199724"/>
              <a:gd name="connsiteX8" fmla="*/ 0 w 10581591"/>
              <a:gd name="connsiteY8" fmla="*/ 199958 h 119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81591" h="1199724" fill="none" extrusionOk="0">
                <a:moveTo>
                  <a:pt x="0" y="199958"/>
                </a:moveTo>
                <a:cubicBezTo>
                  <a:pt x="-18846" y="81642"/>
                  <a:pt x="93477" y="4500"/>
                  <a:pt x="199958" y="0"/>
                </a:cubicBezTo>
                <a:cubicBezTo>
                  <a:pt x="4193589" y="-61902"/>
                  <a:pt x="8695166" y="-101778"/>
                  <a:pt x="10381633" y="0"/>
                </a:cubicBezTo>
                <a:cubicBezTo>
                  <a:pt x="10480380" y="-3664"/>
                  <a:pt x="10588151" y="80782"/>
                  <a:pt x="10581591" y="199958"/>
                </a:cubicBezTo>
                <a:cubicBezTo>
                  <a:pt x="10523168" y="453997"/>
                  <a:pt x="10618802" y="896344"/>
                  <a:pt x="10581591" y="999766"/>
                </a:cubicBezTo>
                <a:cubicBezTo>
                  <a:pt x="10576200" y="1107561"/>
                  <a:pt x="10490964" y="1194628"/>
                  <a:pt x="10381633" y="1199724"/>
                </a:cubicBezTo>
                <a:cubicBezTo>
                  <a:pt x="6547383" y="1057332"/>
                  <a:pt x="2377820" y="1310825"/>
                  <a:pt x="199958" y="1199724"/>
                </a:cubicBezTo>
                <a:cubicBezTo>
                  <a:pt x="81676" y="1203651"/>
                  <a:pt x="-3521" y="1126254"/>
                  <a:pt x="0" y="999766"/>
                </a:cubicBezTo>
                <a:cubicBezTo>
                  <a:pt x="65701" y="716060"/>
                  <a:pt x="-49413" y="503654"/>
                  <a:pt x="0" y="199958"/>
                </a:cubicBezTo>
                <a:close/>
              </a:path>
              <a:path w="10581591" h="1199724" stroke="0" extrusionOk="0">
                <a:moveTo>
                  <a:pt x="0" y="199958"/>
                </a:moveTo>
                <a:cubicBezTo>
                  <a:pt x="-1626" y="87375"/>
                  <a:pt x="81156" y="-13997"/>
                  <a:pt x="199958" y="0"/>
                </a:cubicBezTo>
                <a:cubicBezTo>
                  <a:pt x="1832077" y="-164947"/>
                  <a:pt x="9093745" y="-52288"/>
                  <a:pt x="10381633" y="0"/>
                </a:cubicBezTo>
                <a:cubicBezTo>
                  <a:pt x="10491786" y="-4398"/>
                  <a:pt x="10579505" y="89858"/>
                  <a:pt x="10581591" y="199958"/>
                </a:cubicBezTo>
                <a:cubicBezTo>
                  <a:pt x="10624434" y="498666"/>
                  <a:pt x="10533052" y="818016"/>
                  <a:pt x="10581591" y="999766"/>
                </a:cubicBezTo>
                <a:cubicBezTo>
                  <a:pt x="10584963" y="1114554"/>
                  <a:pt x="10489793" y="1195585"/>
                  <a:pt x="10381633" y="1199724"/>
                </a:cubicBezTo>
                <a:cubicBezTo>
                  <a:pt x="9080475" y="1358265"/>
                  <a:pt x="1912372" y="1057888"/>
                  <a:pt x="199958" y="1199724"/>
                </a:cubicBezTo>
                <a:cubicBezTo>
                  <a:pt x="88430" y="1218934"/>
                  <a:pt x="15377" y="1104853"/>
                  <a:pt x="0" y="999766"/>
                </a:cubicBezTo>
                <a:cubicBezTo>
                  <a:pt x="-3951" y="646364"/>
                  <a:pt x="7263" y="430727"/>
                  <a:pt x="0" y="199958"/>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09">
              <a:defRPr/>
            </a:pPr>
            <a:r>
              <a:rPr lang="vi-VN" altLang="zh-CN" sz="2800" b="1" dirty="0">
                <a:solidFill>
                  <a:srgbClr val="000000"/>
                </a:solidFill>
                <a:latin typeface="Arial"/>
                <a:ea typeface="楷体"/>
                <a:cs typeface="Arial" panose="020B0604020202020204" pitchFamily="34" charset="0"/>
              </a:rPr>
              <a:t>3. Nêu tên một loại nấm và chia sẻ hình dạng, kích thước, màu sắc của nấm đó.</a:t>
            </a:r>
            <a:endParaRPr kumimoji="1" lang="zh-CN" altLang="en-US" sz="28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anose="020B0604020202020204" pitchFamily="34" charset="0"/>
            </a:endParaRPr>
          </a:p>
        </p:txBody>
      </p:sp>
      <p:pic>
        <p:nvPicPr>
          <p:cNvPr id="7170" name="Picture 2" descr="Nấm mỡ là gì? Công dụng và các món ăn cùng nấm mỡ">
            <a:extLst>
              <a:ext uri="{FF2B5EF4-FFF2-40B4-BE49-F238E27FC236}">
                <a16:creationId xmlns:a16="http://schemas.microsoft.com/office/drawing/2014/main" id="{E433CCDD-C570-C49C-02D9-F2FB83E66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1" y="2333626"/>
            <a:ext cx="5283200"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B0FFB30-CB23-6C2A-14EE-46A72DF3BB0D}"/>
              </a:ext>
            </a:extLst>
          </p:cNvPr>
          <p:cNvSpPr/>
          <p:nvPr/>
        </p:nvSpPr>
        <p:spPr>
          <a:xfrm>
            <a:off x="6467475" y="2819639"/>
            <a:ext cx="5238750" cy="1754326"/>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fontAlgn="base"/>
            <a:r>
              <a:rPr lang="en-US" sz="3600" b="1" dirty="0" err="1">
                <a:solidFill>
                  <a:srgbClr val="FF0000"/>
                </a:solidFill>
                <a:latin typeface="Calibri" panose="020F0502020204030204" pitchFamily="34" charset="0"/>
                <a:cs typeface="Calibri" panose="020F0502020204030204" pitchFamily="34" charset="0"/>
              </a:rPr>
              <a:t>Ví</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dụ</a:t>
            </a:r>
            <a:r>
              <a:rPr lang="en-US" sz="3600" b="1" dirty="0">
                <a:solidFill>
                  <a:srgbClr val="FF0000"/>
                </a:solidFill>
                <a:latin typeface="Calibri" panose="020F0502020204030204" pitchFamily="34" charset="0"/>
                <a:cs typeface="Calibri" panose="020F0502020204030204" pitchFamily="34" charset="0"/>
              </a:rPr>
              <a:t>: </a:t>
            </a:r>
            <a:r>
              <a:rPr lang="vi-VN" sz="3600" b="1" dirty="0">
                <a:solidFill>
                  <a:srgbClr val="FF0000"/>
                </a:solidFill>
                <a:latin typeface="Calibri" panose="020F0502020204030204" pitchFamily="34" charset="0"/>
                <a:cs typeface="Calibri" panose="020F0502020204030204" pitchFamily="34" charset="0"/>
              </a:rPr>
              <a:t>Nấm mỡ có nhiều màu sắc từ trắng đến nâu nhạt với kích cỡ đa dạng.</a:t>
            </a:r>
          </a:p>
        </p:txBody>
      </p:sp>
    </p:spTree>
    <p:extLst>
      <p:ext uri="{BB962C8B-B14F-4D97-AF65-F5344CB8AC3E}">
        <p14:creationId xmlns:p14="http://schemas.microsoft.com/office/powerpoint/2010/main" val="316302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barn(inVertical)">
                                      <p:cBhvr>
                                        <p:cTn id="1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3DB4410-BB32-64B6-9978-7D4564CAE802}"/>
              </a:ext>
            </a:extLst>
          </p:cNvPr>
          <p:cNvSpPr/>
          <p:nvPr/>
        </p:nvSpPr>
        <p:spPr>
          <a:xfrm>
            <a:off x="1000809" y="1648064"/>
            <a:ext cx="10410141" cy="4401205"/>
          </a:xfrm>
          <a:prstGeom prst="rect">
            <a:avLst/>
          </a:prstGeom>
          <a:solidFill>
            <a:srgbClr val="FFFF00">
              <a:alpha val="76000"/>
            </a:srgbClr>
          </a:solidFill>
          <a:ln w="47625">
            <a:solidFill>
              <a:srgbClr val="00B0F0"/>
            </a:solidFill>
            <a:prstDash val="dashDot"/>
          </a:ln>
        </p:spPr>
        <p:txBody>
          <a:bodyPr wrap="square">
            <a:spAutoFit/>
          </a:bodyPr>
          <a:lstStyle/>
          <a:p>
            <a:pPr marL="571500" lvl="0" indent="-571500" algn="just" defTabSz="914309" fontAlgn="base">
              <a:buFont typeface="Arial" panose="020B0604020202020204" pitchFamily="34" charset="0"/>
              <a:buChar char="•"/>
            </a:pPr>
            <a:r>
              <a:rPr lang="vi-VN" sz="4000" b="1" dirty="0">
                <a:solidFill>
                  <a:srgbClr val="FF0000"/>
                </a:solidFill>
                <a:latin typeface="Calibri" panose="020F0502020204030204" pitchFamily="34" charset="0"/>
                <a:cs typeface="Calibri" panose="020F0502020204030204" pitchFamily="34" charset="0"/>
              </a:rPr>
              <a:t>Nấm có hình dạng, kích thước và màu sắc rất khác nhau như từ rất nhỏ không thể nhìn thấy bằng mắt thường đến to lớn, màu sắc trắng, nâu, đỏ, vàng, sặc sỡ...</a:t>
            </a:r>
            <a:endParaRPr lang="en-US" sz="4000" b="1" dirty="0">
              <a:solidFill>
                <a:srgbClr val="FF0000"/>
              </a:solidFill>
              <a:latin typeface="Calibri" panose="020F0502020204030204" pitchFamily="34" charset="0"/>
              <a:cs typeface="Calibri" panose="020F0502020204030204" pitchFamily="34" charset="0"/>
            </a:endParaRPr>
          </a:p>
          <a:p>
            <a:pPr marL="571500" lvl="0" indent="-571500" algn="just" defTabSz="914309" fontAlgn="base">
              <a:buFont typeface="Arial" panose="020B0604020202020204" pitchFamily="34" charset="0"/>
              <a:buChar char="•"/>
            </a:pPr>
            <a:r>
              <a:rPr lang="vi-VN" sz="4000" b="1" dirty="0">
                <a:solidFill>
                  <a:srgbClr val="FF0000"/>
                </a:solidFill>
                <a:latin typeface="Calibri" panose="020F0502020204030204" pitchFamily="34" charset="0"/>
                <a:cs typeface="Calibri" panose="020F0502020204030204" pitchFamily="34" charset="0"/>
              </a:rPr>
              <a:t>Nấm có hình dạng, kích thước, màu sắc nhưng không có màu xanh như đa số thực vật do nấm không có diệp lục.</a:t>
            </a:r>
            <a:endParaRPr kumimoji="0" lang="vi-VN"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15BA681-38AB-7D4D-8B01-84E2A5ACD822}"/>
              </a:ext>
            </a:extLst>
          </p:cNvPr>
          <p:cNvPicPr>
            <a:picLocks noChangeAspect="1"/>
          </p:cNvPicPr>
          <p:nvPr/>
        </p:nvPicPr>
        <p:blipFill>
          <a:blip r:embed="rId4"/>
          <a:stretch>
            <a:fillRect/>
          </a:stretch>
        </p:blipFill>
        <p:spPr>
          <a:xfrm>
            <a:off x="4394662" y="309690"/>
            <a:ext cx="3993226" cy="1457070"/>
          </a:xfrm>
          <a:prstGeom prst="rect">
            <a:avLst/>
          </a:prstGeom>
        </p:spPr>
      </p:pic>
    </p:spTree>
    <p:extLst>
      <p:ext uri="{BB962C8B-B14F-4D97-AF65-F5344CB8AC3E}">
        <p14:creationId xmlns:p14="http://schemas.microsoft.com/office/powerpoint/2010/main" val="387463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sp>
        <p:nvSpPr>
          <p:cNvPr id="6" name="Rectangle: Rounded Corners 5">
            <a:extLst>
              <a:ext uri="{FF2B5EF4-FFF2-40B4-BE49-F238E27FC236}">
                <a16:creationId xmlns:a16="http://schemas.microsoft.com/office/drawing/2014/main" id="{F6BF3015-8E5A-CB49-7A77-57D6CC390BE1}"/>
              </a:ext>
            </a:extLst>
          </p:cNvPr>
          <p:cNvSpPr/>
          <p:nvPr/>
        </p:nvSpPr>
        <p:spPr>
          <a:xfrm>
            <a:off x="838884" y="152826"/>
            <a:ext cx="10133281" cy="952074"/>
          </a:xfrm>
          <a:custGeom>
            <a:avLst/>
            <a:gdLst>
              <a:gd name="connsiteX0" fmla="*/ 0 w 10133281"/>
              <a:gd name="connsiteY0" fmla="*/ 158682 h 952074"/>
              <a:gd name="connsiteX1" fmla="*/ 158682 w 10133281"/>
              <a:gd name="connsiteY1" fmla="*/ 0 h 952074"/>
              <a:gd name="connsiteX2" fmla="*/ 9974599 w 10133281"/>
              <a:gd name="connsiteY2" fmla="*/ 0 h 952074"/>
              <a:gd name="connsiteX3" fmla="*/ 10133281 w 10133281"/>
              <a:gd name="connsiteY3" fmla="*/ 158682 h 952074"/>
              <a:gd name="connsiteX4" fmla="*/ 10133281 w 10133281"/>
              <a:gd name="connsiteY4" fmla="*/ 793392 h 952074"/>
              <a:gd name="connsiteX5" fmla="*/ 9974599 w 10133281"/>
              <a:gd name="connsiteY5" fmla="*/ 952074 h 952074"/>
              <a:gd name="connsiteX6" fmla="*/ 158682 w 10133281"/>
              <a:gd name="connsiteY6" fmla="*/ 952074 h 952074"/>
              <a:gd name="connsiteX7" fmla="*/ 0 w 10133281"/>
              <a:gd name="connsiteY7" fmla="*/ 793392 h 952074"/>
              <a:gd name="connsiteX8" fmla="*/ 0 w 10133281"/>
              <a:gd name="connsiteY8" fmla="*/ 158682 h 9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33281" h="952074" fill="none" extrusionOk="0">
                <a:moveTo>
                  <a:pt x="0" y="158682"/>
                </a:moveTo>
                <a:cubicBezTo>
                  <a:pt x="-14357" y="65039"/>
                  <a:pt x="76891" y="6655"/>
                  <a:pt x="158682" y="0"/>
                </a:cubicBezTo>
                <a:cubicBezTo>
                  <a:pt x="2571074" y="-61902"/>
                  <a:pt x="5283019" y="-101778"/>
                  <a:pt x="9974599" y="0"/>
                </a:cubicBezTo>
                <a:cubicBezTo>
                  <a:pt x="10057475" y="-1493"/>
                  <a:pt x="10137539" y="65370"/>
                  <a:pt x="10133281" y="158682"/>
                </a:cubicBezTo>
                <a:cubicBezTo>
                  <a:pt x="10157693" y="440122"/>
                  <a:pt x="10105350" y="580895"/>
                  <a:pt x="10133281" y="793392"/>
                </a:cubicBezTo>
                <a:cubicBezTo>
                  <a:pt x="10122627" y="875814"/>
                  <a:pt x="10059070" y="937437"/>
                  <a:pt x="9974599" y="952074"/>
                </a:cubicBezTo>
                <a:cubicBezTo>
                  <a:pt x="6415033" y="809682"/>
                  <a:pt x="3654081" y="1063175"/>
                  <a:pt x="158682" y="952074"/>
                </a:cubicBezTo>
                <a:cubicBezTo>
                  <a:pt x="69316" y="952938"/>
                  <a:pt x="-599" y="883759"/>
                  <a:pt x="0" y="793392"/>
                </a:cubicBezTo>
                <a:cubicBezTo>
                  <a:pt x="34357" y="681748"/>
                  <a:pt x="51337" y="410688"/>
                  <a:pt x="0" y="158682"/>
                </a:cubicBezTo>
                <a:close/>
              </a:path>
              <a:path w="10133281" h="952074" stroke="0" extrusionOk="0">
                <a:moveTo>
                  <a:pt x="0" y="158682"/>
                </a:moveTo>
                <a:cubicBezTo>
                  <a:pt x="-4605" y="64958"/>
                  <a:pt x="64379" y="-11148"/>
                  <a:pt x="158682" y="0"/>
                </a:cubicBezTo>
                <a:cubicBezTo>
                  <a:pt x="3965808" y="-164947"/>
                  <a:pt x="6743106" y="-52288"/>
                  <a:pt x="9974599" y="0"/>
                </a:cubicBezTo>
                <a:cubicBezTo>
                  <a:pt x="10061567" y="-10501"/>
                  <a:pt x="10123867" y="72551"/>
                  <a:pt x="10133281" y="158682"/>
                </a:cubicBezTo>
                <a:cubicBezTo>
                  <a:pt x="10151353" y="332799"/>
                  <a:pt x="10159622" y="552515"/>
                  <a:pt x="10133281" y="793392"/>
                </a:cubicBezTo>
                <a:cubicBezTo>
                  <a:pt x="10143723" y="894511"/>
                  <a:pt x="10055289" y="939431"/>
                  <a:pt x="9974599" y="952074"/>
                </a:cubicBezTo>
                <a:cubicBezTo>
                  <a:pt x="8723583" y="1110615"/>
                  <a:pt x="4086880" y="810238"/>
                  <a:pt x="158682" y="952074"/>
                </a:cubicBezTo>
                <a:cubicBezTo>
                  <a:pt x="70551" y="960731"/>
                  <a:pt x="14702" y="875918"/>
                  <a:pt x="0" y="793392"/>
                </a:cubicBezTo>
                <a:cubicBezTo>
                  <a:pt x="-20039" y="478366"/>
                  <a:pt x="12877" y="433355"/>
                  <a:pt x="0" y="158682"/>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09">
              <a:defRPr/>
            </a:pPr>
            <a:r>
              <a:rPr lang="vi-VN" altLang="zh-CN" sz="2800" dirty="0">
                <a:solidFill>
                  <a:srgbClr val="000000"/>
                </a:solidFill>
                <a:latin typeface="Arial"/>
                <a:ea typeface="楷体"/>
                <a:cs typeface="Arial" panose="020B0604020202020204" pitchFamily="34" charset="0"/>
              </a:rPr>
              <a:t>1. Quan sát từ hình 1 đến hình 7 về một số nấm thường gặp, mô tả hình dạng và màu sắc của chúng.</a:t>
            </a:r>
            <a:endParaRPr kumimoji="1" lang="zh-CN" altLang="en-US" sz="2800" dirty="0">
              <a:solidFill>
                <a:prstClr val="black"/>
              </a:solidFill>
              <a:latin typeface="Arial"/>
              <a:ea typeface="微软雅黑" panose="020B0503020204020204" pitchFamily="34" charset="-122"/>
              <a:cs typeface="Arial" panose="020B0604020202020204" pitchFamily="34" charset="0"/>
            </a:endParaRPr>
          </a:p>
        </p:txBody>
      </p:sp>
      <p:pic>
        <p:nvPicPr>
          <p:cNvPr id="3" name="Picture 2">
            <a:extLst>
              <a:ext uri="{FF2B5EF4-FFF2-40B4-BE49-F238E27FC236}">
                <a16:creationId xmlns:a16="http://schemas.microsoft.com/office/drawing/2014/main" id="{5F418B9C-8D66-413A-09F2-468488329C2E}"/>
              </a:ext>
            </a:extLst>
          </p:cNvPr>
          <p:cNvPicPr>
            <a:picLocks noChangeAspect="1"/>
          </p:cNvPicPr>
          <p:nvPr/>
        </p:nvPicPr>
        <p:blipFill>
          <a:blip r:embed="rId3"/>
          <a:stretch>
            <a:fillRect/>
          </a:stretch>
        </p:blipFill>
        <p:spPr>
          <a:xfrm>
            <a:off x="1905000" y="1752599"/>
            <a:ext cx="8565440" cy="4257675"/>
          </a:xfrm>
          <a:prstGeom prst="rect">
            <a:avLst/>
          </a:prstGeom>
        </p:spPr>
      </p:pic>
    </p:spTree>
    <p:extLst>
      <p:ext uri="{BB962C8B-B14F-4D97-AF65-F5344CB8AC3E}">
        <p14:creationId xmlns:p14="http://schemas.microsoft.com/office/powerpoint/2010/main" val="230820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AD1C1C98-1D21-EA86-9623-75E74862C3FC}"/>
              </a:ext>
            </a:extLst>
          </p:cNvPr>
          <p:cNvPicPr>
            <a:picLocks noChangeAspect="1"/>
          </p:cNvPicPr>
          <p:nvPr/>
        </p:nvPicPr>
        <p:blipFill>
          <a:blip r:embed="rId3"/>
          <a:stretch>
            <a:fillRect/>
          </a:stretch>
        </p:blipFill>
        <p:spPr>
          <a:xfrm>
            <a:off x="2252662" y="600074"/>
            <a:ext cx="7659414" cy="5724525"/>
          </a:xfrm>
          <a:prstGeom prst="rect">
            <a:avLst/>
          </a:prstGeom>
        </p:spPr>
      </p:pic>
    </p:spTree>
    <p:extLst>
      <p:ext uri="{BB962C8B-B14F-4D97-AF65-F5344CB8AC3E}">
        <p14:creationId xmlns:p14="http://schemas.microsoft.com/office/powerpoint/2010/main" val="69729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B0420CC8-80B6-96FD-B9C6-B6108330C437}"/>
              </a:ext>
            </a:extLst>
          </p:cNvPr>
          <p:cNvPicPr>
            <a:picLocks noChangeAspect="1"/>
          </p:cNvPicPr>
          <p:nvPr/>
        </p:nvPicPr>
        <p:blipFill>
          <a:blip r:embed="rId3"/>
          <a:stretch>
            <a:fillRect/>
          </a:stretch>
        </p:blipFill>
        <p:spPr>
          <a:xfrm>
            <a:off x="1600200" y="1914525"/>
            <a:ext cx="2771348" cy="4071937"/>
          </a:xfrm>
          <a:prstGeom prst="rect">
            <a:avLst/>
          </a:prstGeom>
        </p:spPr>
      </p:pic>
      <p:pic>
        <p:nvPicPr>
          <p:cNvPr id="7" name="Picture 6">
            <a:extLst>
              <a:ext uri="{FF2B5EF4-FFF2-40B4-BE49-F238E27FC236}">
                <a16:creationId xmlns:a16="http://schemas.microsoft.com/office/drawing/2014/main" id="{785D4C47-8784-FB35-1B23-4BE21DE9D830}"/>
              </a:ext>
            </a:extLst>
          </p:cNvPr>
          <p:cNvPicPr>
            <a:picLocks noChangeAspect="1"/>
          </p:cNvPicPr>
          <p:nvPr/>
        </p:nvPicPr>
        <p:blipFill>
          <a:blip r:embed="rId4"/>
          <a:stretch>
            <a:fillRect/>
          </a:stretch>
        </p:blipFill>
        <p:spPr>
          <a:xfrm>
            <a:off x="2345871" y="550592"/>
            <a:ext cx="7010400" cy="943704"/>
          </a:xfrm>
          <a:prstGeom prst="rect">
            <a:avLst/>
          </a:prstGeom>
        </p:spPr>
      </p:pic>
      <p:sp>
        <p:nvSpPr>
          <p:cNvPr id="8" name="TextBox 7">
            <a:extLst>
              <a:ext uri="{FF2B5EF4-FFF2-40B4-BE49-F238E27FC236}">
                <a16:creationId xmlns:a16="http://schemas.microsoft.com/office/drawing/2014/main" id="{67C5F22B-85FE-7FEA-E0CC-64C0D2CD7ABC}"/>
              </a:ext>
            </a:extLst>
          </p:cNvPr>
          <p:cNvSpPr txBox="1"/>
          <p:nvPr/>
        </p:nvSpPr>
        <p:spPr>
          <a:xfrm>
            <a:off x="4886325" y="2119777"/>
            <a:ext cx="6362700" cy="3477875"/>
          </a:xfrm>
          <a:custGeom>
            <a:avLst/>
            <a:gdLst>
              <a:gd name="connsiteX0" fmla="*/ 0 w 6362700"/>
              <a:gd name="connsiteY0" fmla="*/ 0 h 3477875"/>
              <a:gd name="connsiteX1" fmla="*/ 6362700 w 6362700"/>
              <a:gd name="connsiteY1" fmla="*/ 0 h 3477875"/>
              <a:gd name="connsiteX2" fmla="*/ 6362700 w 6362700"/>
              <a:gd name="connsiteY2" fmla="*/ 3477875 h 3477875"/>
              <a:gd name="connsiteX3" fmla="*/ 0 w 6362700"/>
              <a:gd name="connsiteY3" fmla="*/ 3477875 h 3477875"/>
              <a:gd name="connsiteX4" fmla="*/ 0 w 6362700"/>
              <a:gd name="connsiteY4" fmla="*/ 0 h 347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700" h="3477875" fill="none" extrusionOk="0">
                <a:moveTo>
                  <a:pt x="0" y="0"/>
                </a:moveTo>
                <a:cubicBezTo>
                  <a:pt x="2044883" y="5222"/>
                  <a:pt x="3184080" y="24918"/>
                  <a:pt x="6362700" y="0"/>
                </a:cubicBezTo>
                <a:cubicBezTo>
                  <a:pt x="6201455" y="684204"/>
                  <a:pt x="6318940" y="2239209"/>
                  <a:pt x="6362700" y="3477875"/>
                </a:cubicBezTo>
                <a:cubicBezTo>
                  <a:pt x="5476603" y="3313114"/>
                  <a:pt x="2699412" y="3596025"/>
                  <a:pt x="0" y="3477875"/>
                </a:cubicBezTo>
                <a:cubicBezTo>
                  <a:pt x="-55725" y="2234568"/>
                  <a:pt x="17072" y="1095587"/>
                  <a:pt x="0" y="0"/>
                </a:cubicBezTo>
                <a:close/>
              </a:path>
              <a:path w="6362700" h="3477875" stroke="0" extrusionOk="0">
                <a:moveTo>
                  <a:pt x="0" y="0"/>
                </a:moveTo>
                <a:cubicBezTo>
                  <a:pt x="1280900" y="11849"/>
                  <a:pt x="4556927" y="-161459"/>
                  <a:pt x="6362700" y="0"/>
                </a:cubicBezTo>
                <a:cubicBezTo>
                  <a:pt x="6365830" y="1395067"/>
                  <a:pt x="6261524" y="2125017"/>
                  <a:pt x="6362700" y="3477875"/>
                </a:cubicBezTo>
                <a:cubicBezTo>
                  <a:pt x="5292456" y="3332015"/>
                  <a:pt x="2711728" y="3399551"/>
                  <a:pt x="0" y="3477875"/>
                </a:cubicBezTo>
                <a:cubicBezTo>
                  <a:pt x="74291" y="2165912"/>
                  <a:pt x="168006" y="1156441"/>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en-US" sz="4400" b="1" dirty="0" err="1">
                <a:solidFill>
                  <a:srgbClr val="FF0000"/>
                </a:solidFill>
                <a:latin typeface="Calibri" panose="020F0502020204030204" pitchFamily="34" charset="0"/>
                <a:cs typeface="Calibri" panose="020F0502020204030204" pitchFamily="34" charset="0"/>
              </a:rPr>
              <a:t>Nấm</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thông</a:t>
            </a:r>
            <a:r>
              <a:rPr lang="en-US" sz="4400" b="1" dirty="0">
                <a:solidFill>
                  <a:srgbClr val="FF0000"/>
                </a:solidFill>
                <a:latin typeface="Calibri" panose="020F0502020204030204" pitchFamily="34" charset="0"/>
                <a:cs typeface="Calibri" panose="020F0502020204030204" pitchFamily="34" charset="0"/>
              </a:rPr>
              <a:t>: </a:t>
            </a:r>
            <a:r>
              <a:rPr lang="vi-VN" sz="4400" b="1" dirty="0">
                <a:solidFill>
                  <a:srgbClr val="000000"/>
                </a:solidFill>
                <a:latin typeface="Calibri" panose="020F0502020204030204" pitchFamily="34" charset="0"/>
                <a:cs typeface="Calibri" panose="020F0502020204030204" pitchFamily="34" charset="0"/>
              </a:rPr>
              <a:t>Mũ nấm có dạng hình cầu dẹt, khi còn non nấm có màu tím rồi chuyển dần sang màu nâu hoặc vàng</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9739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85D4C47-8784-FB35-1B23-4BE21DE9D830}"/>
              </a:ext>
            </a:extLst>
          </p:cNvPr>
          <p:cNvPicPr>
            <a:picLocks noChangeAspect="1"/>
          </p:cNvPicPr>
          <p:nvPr/>
        </p:nvPicPr>
        <p:blipFill>
          <a:blip r:embed="rId3"/>
          <a:stretch>
            <a:fillRect/>
          </a:stretch>
        </p:blipFill>
        <p:spPr>
          <a:xfrm>
            <a:off x="2345871" y="550592"/>
            <a:ext cx="7010400" cy="943704"/>
          </a:xfrm>
          <a:prstGeom prst="rect">
            <a:avLst/>
          </a:prstGeom>
        </p:spPr>
      </p:pic>
      <p:sp>
        <p:nvSpPr>
          <p:cNvPr id="8" name="TextBox 7">
            <a:extLst>
              <a:ext uri="{FF2B5EF4-FFF2-40B4-BE49-F238E27FC236}">
                <a16:creationId xmlns:a16="http://schemas.microsoft.com/office/drawing/2014/main" id="{67C5F22B-85FE-7FEA-E0CC-64C0D2CD7ABC}"/>
              </a:ext>
            </a:extLst>
          </p:cNvPr>
          <p:cNvSpPr txBox="1"/>
          <p:nvPr/>
        </p:nvSpPr>
        <p:spPr>
          <a:xfrm>
            <a:off x="4876800" y="2434102"/>
            <a:ext cx="6362700" cy="3046988"/>
          </a:xfrm>
          <a:custGeom>
            <a:avLst/>
            <a:gdLst>
              <a:gd name="connsiteX0" fmla="*/ 0 w 6362700"/>
              <a:gd name="connsiteY0" fmla="*/ 0 h 3046988"/>
              <a:gd name="connsiteX1" fmla="*/ 6362700 w 6362700"/>
              <a:gd name="connsiteY1" fmla="*/ 0 h 3046988"/>
              <a:gd name="connsiteX2" fmla="*/ 6362700 w 6362700"/>
              <a:gd name="connsiteY2" fmla="*/ 3046988 h 3046988"/>
              <a:gd name="connsiteX3" fmla="*/ 0 w 6362700"/>
              <a:gd name="connsiteY3" fmla="*/ 3046988 h 3046988"/>
              <a:gd name="connsiteX4" fmla="*/ 0 w 6362700"/>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700" h="3046988" fill="none" extrusionOk="0">
                <a:moveTo>
                  <a:pt x="0" y="0"/>
                </a:moveTo>
                <a:cubicBezTo>
                  <a:pt x="2044883" y="5222"/>
                  <a:pt x="3184080" y="24918"/>
                  <a:pt x="6362700" y="0"/>
                </a:cubicBezTo>
                <a:cubicBezTo>
                  <a:pt x="6201455" y="1071537"/>
                  <a:pt x="6318940" y="2405261"/>
                  <a:pt x="6362700" y="3046988"/>
                </a:cubicBezTo>
                <a:cubicBezTo>
                  <a:pt x="5476603" y="2882227"/>
                  <a:pt x="2699412" y="3165138"/>
                  <a:pt x="0" y="3046988"/>
                </a:cubicBezTo>
                <a:cubicBezTo>
                  <a:pt x="-55725" y="1822382"/>
                  <a:pt x="17072" y="646376"/>
                  <a:pt x="0" y="0"/>
                </a:cubicBezTo>
                <a:close/>
              </a:path>
              <a:path w="6362700" h="3046988" stroke="0" extrusionOk="0">
                <a:moveTo>
                  <a:pt x="0" y="0"/>
                </a:moveTo>
                <a:cubicBezTo>
                  <a:pt x="1280900" y="11849"/>
                  <a:pt x="4556927" y="-161459"/>
                  <a:pt x="6362700" y="0"/>
                </a:cubicBezTo>
                <a:cubicBezTo>
                  <a:pt x="6365830" y="810180"/>
                  <a:pt x="6261524" y="1773659"/>
                  <a:pt x="6362700" y="3046988"/>
                </a:cubicBezTo>
                <a:cubicBezTo>
                  <a:pt x="5292456" y="2901128"/>
                  <a:pt x="2711728" y="2968664"/>
                  <a:pt x="0" y="3046988"/>
                </a:cubicBezTo>
                <a:cubicBezTo>
                  <a:pt x="74291" y="1544563"/>
                  <a:pt x="168006" y="96607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800" b="1" dirty="0">
                <a:solidFill>
                  <a:srgbClr val="FF0000"/>
                </a:solidFill>
                <a:latin typeface="Calibri" panose="020F0502020204030204" pitchFamily="34" charset="0"/>
                <a:cs typeface="Calibri" panose="020F0502020204030204" pitchFamily="34" charset="0"/>
              </a:rPr>
              <a:t>Nấm mồng gà: </a:t>
            </a:r>
            <a:r>
              <a:rPr lang="vi-VN" sz="4800" b="1" dirty="0">
                <a:solidFill>
                  <a:srgbClr val="000000"/>
                </a:solidFill>
                <a:latin typeface="Calibri" panose="020F0502020204030204" pitchFamily="34" charset="0"/>
                <a:cs typeface="Calibri" panose="020F0502020204030204" pitchFamily="34" charset="0"/>
              </a:rPr>
              <a:t>Có dạng phễu, màu vàng lòng đỏ trứng hoặc vàng pha màu mận.</a:t>
            </a:r>
            <a:endParaRPr kumimoji="0" lang="vi-VN" sz="4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BEEC65-2BF8-5006-465E-7CB607B6E0CB}"/>
              </a:ext>
            </a:extLst>
          </p:cNvPr>
          <p:cNvPicPr>
            <a:picLocks noChangeAspect="1"/>
          </p:cNvPicPr>
          <p:nvPr/>
        </p:nvPicPr>
        <p:blipFill>
          <a:blip r:embed="rId4"/>
          <a:stretch>
            <a:fillRect/>
          </a:stretch>
        </p:blipFill>
        <p:spPr>
          <a:xfrm>
            <a:off x="1476374" y="2143126"/>
            <a:ext cx="2679221" cy="3852862"/>
          </a:xfrm>
          <a:prstGeom prst="rect">
            <a:avLst/>
          </a:prstGeom>
        </p:spPr>
      </p:pic>
    </p:spTree>
    <p:extLst>
      <p:ext uri="{BB962C8B-B14F-4D97-AF65-F5344CB8AC3E}">
        <p14:creationId xmlns:p14="http://schemas.microsoft.com/office/powerpoint/2010/main" val="370253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85D4C47-8784-FB35-1B23-4BE21DE9D830}"/>
              </a:ext>
            </a:extLst>
          </p:cNvPr>
          <p:cNvPicPr>
            <a:picLocks noChangeAspect="1"/>
          </p:cNvPicPr>
          <p:nvPr/>
        </p:nvPicPr>
        <p:blipFill>
          <a:blip r:embed="rId3"/>
          <a:stretch>
            <a:fillRect/>
          </a:stretch>
        </p:blipFill>
        <p:spPr>
          <a:xfrm>
            <a:off x="2345871" y="550592"/>
            <a:ext cx="7010400" cy="943704"/>
          </a:xfrm>
          <a:prstGeom prst="rect">
            <a:avLst/>
          </a:prstGeom>
        </p:spPr>
      </p:pic>
      <p:sp>
        <p:nvSpPr>
          <p:cNvPr id="8" name="TextBox 7">
            <a:extLst>
              <a:ext uri="{FF2B5EF4-FFF2-40B4-BE49-F238E27FC236}">
                <a16:creationId xmlns:a16="http://schemas.microsoft.com/office/drawing/2014/main" id="{67C5F22B-85FE-7FEA-E0CC-64C0D2CD7ABC}"/>
              </a:ext>
            </a:extLst>
          </p:cNvPr>
          <p:cNvSpPr txBox="1"/>
          <p:nvPr/>
        </p:nvSpPr>
        <p:spPr>
          <a:xfrm>
            <a:off x="4876800" y="2434102"/>
            <a:ext cx="6362700" cy="3046988"/>
          </a:xfrm>
          <a:custGeom>
            <a:avLst/>
            <a:gdLst>
              <a:gd name="connsiteX0" fmla="*/ 0 w 6362700"/>
              <a:gd name="connsiteY0" fmla="*/ 0 h 3046988"/>
              <a:gd name="connsiteX1" fmla="*/ 6362700 w 6362700"/>
              <a:gd name="connsiteY1" fmla="*/ 0 h 3046988"/>
              <a:gd name="connsiteX2" fmla="*/ 6362700 w 6362700"/>
              <a:gd name="connsiteY2" fmla="*/ 3046988 h 3046988"/>
              <a:gd name="connsiteX3" fmla="*/ 0 w 6362700"/>
              <a:gd name="connsiteY3" fmla="*/ 3046988 h 3046988"/>
              <a:gd name="connsiteX4" fmla="*/ 0 w 6362700"/>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700" h="3046988" fill="none" extrusionOk="0">
                <a:moveTo>
                  <a:pt x="0" y="0"/>
                </a:moveTo>
                <a:cubicBezTo>
                  <a:pt x="2044883" y="5222"/>
                  <a:pt x="3184080" y="24918"/>
                  <a:pt x="6362700" y="0"/>
                </a:cubicBezTo>
                <a:cubicBezTo>
                  <a:pt x="6201455" y="1071537"/>
                  <a:pt x="6318940" y="2405261"/>
                  <a:pt x="6362700" y="3046988"/>
                </a:cubicBezTo>
                <a:cubicBezTo>
                  <a:pt x="5476603" y="2882227"/>
                  <a:pt x="2699412" y="3165138"/>
                  <a:pt x="0" y="3046988"/>
                </a:cubicBezTo>
                <a:cubicBezTo>
                  <a:pt x="-55725" y="1822382"/>
                  <a:pt x="17072" y="646376"/>
                  <a:pt x="0" y="0"/>
                </a:cubicBezTo>
                <a:close/>
              </a:path>
              <a:path w="6362700" h="3046988" stroke="0" extrusionOk="0">
                <a:moveTo>
                  <a:pt x="0" y="0"/>
                </a:moveTo>
                <a:cubicBezTo>
                  <a:pt x="1280900" y="11849"/>
                  <a:pt x="4556927" y="-161459"/>
                  <a:pt x="6362700" y="0"/>
                </a:cubicBezTo>
                <a:cubicBezTo>
                  <a:pt x="6365830" y="810180"/>
                  <a:pt x="6261524" y="1773659"/>
                  <a:pt x="6362700" y="3046988"/>
                </a:cubicBezTo>
                <a:cubicBezTo>
                  <a:pt x="5292456" y="2901128"/>
                  <a:pt x="2711728" y="2968664"/>
                  <a:pt x="0" y="3046988"/>
                </a:cubicBezTo>
                <a:cubicBezTo>
                  <a:pt x="74291" y="1544563"/>
                  <a:pt x="168006" y="96607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800" b="1" dirty="0">
                <a:solidFill>
                  <a:srgbClr val="FF0000"/>
                </a:solidFill>
                <a:latin typeface="Calibri" panose="020F0502020204030204" pitchFamily="34" charset="0"/>
                <a:cs typeface="Calibri" panose="020F0502020204030204" pitchFamily="34" charset="0"/>
              </a:rPr>
              <a:t>Nấm kim châm: </a:t>
            </a:r>
            <a:r>
              <a:rPr lang="vi-VN" sz="4800" b="1" dirty="0">
                <a:solidFill>
                  <a:srgbClr val="000000"/>
                </a:solidFill>
                <a:latin typeface="Calibri" panose="020F0502020204030204" pitchFamily="34" charset="0"/>
                <a:cs typeface="Calibri" panose="020F0502020204030204" pitchFamily="34" charset="0"/>
              </a:rPr>
              <a:t>Có hình giá đậu. Cuống có màu trắng hay màu vàng nhạt.</a:t>
            </a:r>
            <a:endParaRPr kumimoji="0" lang="vi-VN" sz="4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E42A92E-8449-257B-83B1-B18EED8981FA}"/>
              </a:ext>
            </a:extLst>
          </p:cNvPr>
          <p:cNvPicPr>
            <a:picLocks noChangeAspect="1"/>
          </p:cNvPicPr>
          <p:nvPr/>
        </p:nvPicPr>
        <p:blipFill>
          <a:blip r:embed="rId4"/>
          <a:stretch>
            <a:fillRect/>
          </a:stretch>
        </p:blipFill>
        <p:spPr>
          <a:xfrm>
            <a:off x="1457324" y="1943100"/>
            <a:ext cx="2697653" cy="4010025"/>
          </a:xfrm>
          <a:prstGeom prst="rect">
            <a:avLst/>
          </a:prstGeom>
        </p:spPr>
      </p:pic>
    </p:spTree>
    <p:extLst>
      <p:ext uri="{BB962C8B-B14F-4D97-AF65-F5344CB8AC3E}">
        <p14:creationId xmlns:p14="http://schemas.microsoft.com/office/powerpoint/2010/main" val="1186174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85D4C47-8784-FB35-1B23-4BE21DE9D830}"/>
              </a:ext>
            </a:extLst>
          </p:cNvPr>
          <p:cNvPicPr>
            <a:picLocks noChangeAspect="1"/>
          </p:cNvPicPr>
          <p:nvPr/>
        </p:nvPicPr>
        <p:blipFill>
          <a:blip r:embed="rId3"/>
          <a:stretch>
            <a:fillRect/>
          </a:stretch>
        </p:blipFill>
        <p:spPr>
          <a:xfrm>
            <a:off x="2345871" y="550592"/>
            <a:ext cx="7010400" cy="943704"/>
          </a:xfrm>
          <a:prstGeom prst="rect">
            <a:avLst/>
          </a:prstGeom>
        </p:spPr>
      </p:pic>
      <p:sp>
        <p:nvSpPr>
          <p:cNvPr id="8" name="TextBox 7">
            <a:extLst>
              <a:ext uri="{FF2B5EF4-FFF2-40B4-BE49-F238E27FC236}">
                <a16:creationId xmlns:a16="http://schemas.microsoft.com/office/drawing/2014/main" id="{67C5F22B-85FE-7FEA-E0CC-64C0D2CD7ABC}"/>
              </a:ext>
            </a:extLst>
          </p:cNvPr>
          <p:cNvSpPr txBox="1"/>
          <p:nvPr/>
        </p:nvSpPr>
        <p:spPr>
          <a:xfrm>
            <a:off x="5429250" y="2434102"/>
            <a:ext cx="6010275" cy="2308324"/>
          </a:xfrm>
          <a:custGeom>
            <a:avLst/>
            <a:gdLst>
              <a:gd name="connsiteX0" fmla="*/ 0 w 6010275"/>
              <a:gd name="connsiteY0" fmla="*/ 0 h 2308324"/>
              <a:gd name="connsiteX1" fmla="*/ 6010275 w 6010275"/>
              <a:gd name="connsiteY1" fmla="*/ 0 h 2308324"/>
              <a:gd name="connsiteX2" fmla="*/ 6010275 w 6010275"/>
              <a:gd name="connsiteY2" fmla="*/ 2308324 h 2308324"/>
              <a:gd name="connsiteX3" fmla="*/ 0 w 6010275"/>
              <a:gd name="connsiteY3" fmla="*/ 2308324 h 2308324"/>
              <a:gd name="connsiteX4" fmla="*/ 0 w 6010275"/>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275" h="2308324" fill="none" extrusionOk="0">
                <a:moveTo>
                  <a:pt x="0" y="0"/>
                </a:moveTo>
                <a:cubicBezTo>
                  <a:pt x="1712422" y="5222"/>
                  <a:pt x="4425115" y="24918"/>
                  <a:pt x="6010275" y="0"/>
                </a:cubicBezTo>
                <a:cubicBezTo>
                  <a:pt x="5849030" y="295473"/>
                  <a:pt x="5966515" y="1186317"/>
                  <a:pt x="6010275" y="2308324"/>
                </a:cubicBezTo>
                <a:cubicBezTo>
                  <a:pt x="5380467" y="2143563"/>
                  <a:pt x="1338338" y="2426474"/>
                  <a:pt x="0" y="2308324"/>
                </a:cubicBezTo>
                <a:cubicBezTo>
                  <a:pt x="-55725" y="1490219"/>
                  <a:pt x="17072" y="609588"/>
                  <a:pt x="0" y="0"/>
                </a:cubicBezTo>
                <a:close/>
              </a:path>
              <a:path w="6010275" h="2308324" stroke="0" extrusionOk="0">
                <a:moveTo>
                  <a:pt x="0" y="0"/>
                </a:moveTo>
                <a:cubicBezTo>
                  <a:pt x="1481872" y="11849"/>
                  <a:pt x="5367431" y="-161459"/>
                  <a:pt x="6010275" y="0"/>
                </a:cubicBezTo>
                <a:cubicBezTo>
                  <a:pt x="6013405" y="699270"/>
                  <a:pt x="5909099" y="2031698"/>
                  <a:pt x="6010275" y="2308324"/>
                </a:cubicBezTo>
                <a:cubicBezTo>
                  <a:pt x="4358084" y="2162464"/>
                  <a:pt x="824879"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800" b="1" dirty="0">
                <a:solidFill>
                  <a:srgbClr val="FF0000"/>
                </a:solidFill>
                <a:latin typeface="Calibri" panose="020F0502020204030204" pitchFamily="34" charset="0"/>
                <a:cs typeface="Calibri" panose="020F0502020204030204" pitchFamily="34" charset="0"/>
              </a:rPr>
              <a:t>Nấm yến: </a:t>
            </a:r>
            <a:r>
              <a:rPr lang="vi-VN" sz="4800" b="1" dirty="0">
                <a:solidFill>
                  <a:srgbClr val="000000"/>
                </a:solidFill>
                <a:latin typeface="Calibri" panose="020F0502020204030204" pitchFamily="34" charset="0"/>
                <a:cs typeface="Calibri" panose="020F0502020204030204" pitchFamily="34" charset="0"/>
              </a:rPr>
              <a:t>Có mũ màu tím nhạt, mũ nhỏ, thân to.</a:t>
            </a:r>
            <a:endParaRPr kumimoji="0" lang="vi-VN" sz="4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CA74B9A-1851-4B5E-71D9-CCDBD18EF777}"/>
              </a:ext>
            </a:extLst>
          </p:cNvPr>
          <p:cNvPicPr>
            <a:picLocks noChangeAspect="1"/>
          </p:cNvPicPr>
          <p:nvPr/>
        </p:nvPicPr>
        <p:blipFill>
          <a:blip r:embed="rId4"/>
          <a:stretch>
            <a:fillRect/>
          </a:stretch>
        </p:blipFill>
        <p:spPr>
          <a:xfrm>
            <a:off x="1104900" y="2409825"/>
            <a:ext cx="3889506" cy="2905125"/>
          </a:xfrm>
          <a:prstGeom prst="rect">
            <a:avLst/>
          </a:prstGeom>
        </p:spPr>
      </p:pic>
    </p:spTree>
    <p:extLst>
      <p:ext uri="{BB962C8B-B14F-4D97-AF65-F5344CB8AC3E}">
        <p14:creationId xmlns:p14="http://schemas.microsoft.com/office/powerpoint/2010/main" val="3661586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85D4C47-8784-FB35-1B23-4BE21DE9D830}"/>
              </a:ext>
            </a:extLst>
          </p:cNvPr>
          <p:cNvPicPr>
            <a:picLocks noChangeAspect="1"/>
          </p:cNvPicPr>
          <p:nvPr/>
        </p:nvPicPr>
        <p:blipFill>
          <a:blip r:embed="rId3"/>
          <a:stretch>
            <a:fillRect/>
          </a:stretch>
        </p:blipFill>
        <p:spPr>
          <a:xfrm>
            <a:off x="2345871" y="550592"/>
            <a:ext cx="7010400" cy="943704"/>
          </a:xfrm>
          <a:prstGeom prst="rect">
            <a:avLst/>
          </a:prstGeom>
        </p:spPr>
      </p:pic>
      <p:sp>
        <p:nvSpPr>
          <p:cNvPr id="8" name="TextBox 7">
            <a:extLst>
              <a:ext uri="{FF2B5EF4-FFF2-40B4-BE49-F238E27FC236}">
                <a16:creationId xmlns:a16="http://schemas.microsoft.com/office/drawing/2014/main" id="{67C5F22B-85FE-7FEA-E0CC-64C0D2CD7ABC}"/>
              </a:ext>
            </a:extLst>
          </p:cNvPr>
          <p:cNvSpPr txBox="1"/>
          <p:nvPr/>
        </p:nvSpPr>
        <p:spPr>
          <a:xfrm>
            <a:off x="5353050" y="2167402"/>
            <a:ext cx="6115050" cy="2800767"/>
          </a:xfrm>
          <a:custGeom>
            <a:avLst/>
            <a:gdLst>
              <a:gd name="connsiteX0" fmla="*/ 0 w 6115050"/>
              <a:gd name="connsiteY0" fmla="*/ 0 h 2800767"/>
              <a:gd name="connsiteX1" fmla="*/ 6115050 w 6115050"/>
              <a:gd name="connsiteY1" fmla="*/ 0 h 2800767"/>
              <a:gd name="connsiteX2" fmla="*/ 6115050 w 6115050"/>
              <a:gd name="connsiteY2" fmla="*/ 2800767 h 2800767"/>
              <a:gd name="connsiteX3" fmla="*/ 0 w 6115050"/>
              <a:gd name="connsiteY3" fmla="*/ 2800767 h 2800767"/>
              <a:gd name="connsiteX4" fmla="*/ 0 w 6115050"/>
              <a:gd name="connsiteY4" fmla="*/ 0 h 280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050" h="2800767" fill="none" extrusionOk="0">
                <a:moveTo>
                  <a:pt x="0" y="0"/>
                </a:moveTo>
                <a:cubicBezTo>
                  <a:pt x="1654331" y="5222"/>
                  <a:pt x="5079505" y="24918"/>
                  <a:pt x="6115050" y="0"/>
                </a:cubicBezTo>
                <a:cubicBezTo>
                  <a:pt x="5953805" y="824835"/>
                  <a:pt x="6071290" y="1838800"/>
                  <a:pt x="6115050" y="2800767"/>
                </a:cubicBezTo>
                <a:cubicBezTo>
                  <a:pt x="3981223" y="2636006"/>
                  <a:pt x="1371660" y="2918917"/>
                  <a:pt x="0" y="2800767"/>
                </a:cubicBezTo>
                <a:cubicBezTo>
                  <a:pt x="-55725" y="1748758"/>
                  <a:pt x="17072" y="400304"/>
                  <a:pt x="0" y="0"/>
                </a:cubicBezTo>
                <a:close/>
              </a:path>
              <a:path w="6115050" h="2800767" stroke="0" extrusionOk="0">
                <a:moveTo>
                  <a:pt x="0" y="0"/>
                </a:moveTo>
                <a:cubicBezTo>
                  <a:pt x="1774291" y="11849"/>
                  <a:pt x="5393171" y="-161459"/>
                  <a:pt x="6115050" y="0"/>
                </a:cubicBezTo>
                <a:cubicBezTo>
                  <a:pt x="6118180" y="576155"/>
                  <a:pt x="6013874" y="1970127"/>
                  <a:pt x="6115050" y="2800767"/>
                </a:cubicBezTo>
                <a:cubicBezTo>
                  <a:pt x="5321052" y="2654907"/>
                  <a:pt x="2351720" y="2722443"/>
                  <a:pt x="0" y="2800767"/>
                </a:cubicBezTo>
                <a:cubicBezTo>
                  <a:pt x="74291" y="1938890"/>
                  <a:pt x="168006" y="81881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400" b="1" dirty="0">
                <a:solidFill>
                  <a:srgbClr val="FF0000"/>
                </a:solidFill>
                <a:latin typeface="Calibri" panose="020F0502020204030204" pitchFamily="34" charset="0"/>
                <a:cs typeface="Calibri" panose="020F0502020204030204" pitchFamily="34" charset="0"/>
              </a:rPr>
              <a:t>Nấm linh chi: </a:t>
            </a:r>
            <a:r>
              <a:rPr lang="vi-VN" sz="4400" b="1" dirty="0">
                <a:solidFill>
                  <a:srgbClr val="000000"/>
                </a:solidFill>
                <a:latin typeface="Calibri" panose="020F0502020204030204" pitchFamily="34" charset="0"/>
                <a:cs typeface="Calibri" panose="020F0502020204030204" pitchFamily="34" charset="0"/>
              </a:rPr>
              <a:t>Hơi tròn hoặc hình bầu</a:t>
            </a:r>
            <a:r>
              <a:rPr lang="en-US" sz="4400" b="1" dirty="0">
                <a:solidFill>
                  <a:srgbClr val="000000"/>
                </a:solidFill>
                <a:latin typeface="Calibri" panose="020F0502020204030204" pitchFamily="34" charset="0"/>
                <a:cs typeface="Calibri" panose="020F0502020204030204" pitchFamily="34" charset="0"/>
              </a:rPr>
              <a:t>,</a:t>
            </a:r>
            <a:r>
              <a:rPr lang="vi-VN" sz="4400" b="1" dirty="0">
                <a:solidFill>
                  <a:srgbClr val="000000"/>
                </a:solidFill>
                <a:latin typeface="Calibri" panose="020F0502020204030204" pitchFamily="34" charset="0"/>
                <a:cs typeface="Calibri" panose="020F0502020204030204" pitchFamily="34" charset="0"/>
              </a:rPr>
              <a:t> mặt trên hơi bóng có màu sắc, bên dưới có màu trắng đục....</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574E5E1-2344-FCA1-15ED-09D3285F6F5B}"/>
              </a:ext>
            </a:extLst>
          </p:cNvPr>
          <p:cNvPicPr>
            <a:picLocks noChangeAspect="1"/>
          </p:cNvPicPr>
          <p:nvPr/>
        </p:nvPicPr>
        <p:blipFill>
          <a:blip r:embed="rId4"/>
          <a:stretch>
            <a:fillRect/>
          </a:stretch>
        </p:blipFill>
        <p:spPr>
          <a:xfrm>
            <a:off x="842962" y="2209801"/>
            <a:ext cx="4016445" cy="3109912"/>
          </a:xfrm>
          <a:prstGeom prst="rect">
            <a:avLst/>
          </a:prstGeom>
        </p:spPr>
      </p:pic>
    </p:spTree>
    <p:extLst>
      <p:ext uri="{BB962C8B-B14F-4D97-AF65-F5344CB8AC3E}">
        <p14:creationId xmlns:p14="http://schemas.microsoft.com/office/powerpoint/2010/main" val="2095416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85D4C47-8784-FB35-1B23-4BE21DE9D830}"/>
              </a:ext>
            </a:extLst>
          </p:cNvPr>
          <p:cNvPicPr>
            <a:picLocks noChangeAspect="1"/>
          </p:cNvPicPr>
          <p:nvPr/>
        </p:nvPicPr>
        <p:blipFill>
          <a:blip r:embed="rId3"/>
          <a:stretch>
            <a:fillRect/>
          </a:stretch>
        </p:blipFill>
        <p:spPr>
          <a:xfrm>
            <a:off x="2345871" y="550592"/>
            <a:ext cx="7010400" cy="943704"/>
          </a:xfrm>
          <a:prstGeom prst="rect">
            <a:avLst/>
          </a:prstGeom>
        </p:spPr>
      </p:pic>
      <p:sp>
        <p:nvSpPr>
          <p:cNvPr id="8" name="TextBox 7">
            <a:extLst>
              <a:ext uri="{FF2B5EF4-FFF2-40B4-BE49-F238E27FC236}">
                <a16:creationId xmlns:a16="http://schemas.microsoft.com/office/drawing/2014/main" id="{67C5F22B-85FE-7FEA-E0CC-64C0D2CD7ABC}"/>
              </a:ext>
            </a:extLst>
          </p:cNvPr>
          <p:cNvSpPr txBox="1"/>
          <p:nvPr/>
        </p:nvSpPr>
        <p:spPr>
          <a:xfrm>
            <a:off x="5353050" y="2167402"/>
            <a:ext cx="6115050" cy="2800767"/>
          </a:xfrm>
          <a:custGeom>
            <a:avLst/>
            <a:gdLst>
              <a:gd name="connsiteX0" fmla="*/ 0 w 6115050"/>
              <a:gd name="connsiteY0" fmla="*/ 0 h 2800767"/>
              <a:gd name="connsiteX1" fmla="*/ 6115050 w 6115050"/>
              <a:gd name="connsiteY1" fmla="*/ 0 h 2800767"/>
              <a:gd name="connsiteX2" fmla="*/ 6115050 w 6115050"/>
              <a:gd name="connsiteY2" fmla="*/ 2800767 h 2800767"/>
              <a:gd name="connsiteX3" fmla="*/ 0 w 6115050"/>
              <a:gd name="connsiteY3" fmla="*/ 2800767 h 2800767"/>
              <a:gd name="connsiteX4" fmla="*/ 0 w 6115050"/>
              <a:gd name="connsiteY4" fmla="*/ 0 h 280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050" h="2800767" fill="none" extrusionOk="0">
                <a:moveTo>
                  <a:pt x="0" y="0"/>
                </a:moveTo>
                <a:cubicBezTo>
                  <a:pt x="1654331" y="5222"/>
                  <a:pt x="5079505" y="24918"/>
                  <a:pt x="6115050" y="0"/>
                </a:cubicBezTo>
                <a:cubicBezTo>
                  <a:pt x="5953805" y="824835"/>
                  <a:pt x="6071290" y="1838800"/>
                  <a:pt x="6115050" y="2800767"/>
                </a:cubicBezTo>
                <a:cubicBezTo>
                  <a:pt x="3981223" y="2636006"/>
                  <a:pt x="1371660" y="2918917"/>
                  <a:pt x="0" y="2800767"/>
                </a:cubicBezTo>
                <a:cubicBezTo>
                  <a:pt x="-55725" y="1748758"/>
                  <a:pt x="17072" y="400304"/>
                  <a:pt x="0" y="0"/>
                </a:cubicBezTo>
                <a:close/>
              </a:path>
              <a:path w="6115050" h="2800767" stroke="0" extrusionOk="0">
                <a:moveTo>
                  <a:pt x="0" y="0"/>
                </a:moveTo>
                <a:cubicBezTo>
                  <a:pt x="1774291" y="11849"/>
                  <a:pt x="5393171" y="-161459"/>
                  <a:pt x="6115050" y="0"/>
                </a:cubicBezTo>
                <a:cubicBezTo>
                  <a:pt x="6118180" y="576155"/>
                  <a:pt x="6013874" y="1970127"/>
                  <a:pt x="6115050" y="2800767"/>
                </a:cubicBezTo>
                <a:cubicBezTo>
                  <a:pt x="5321052" y="2654907"/>
                  <a:pt x="2351720" y="2722443"/>
                  <a:pt x="0" y="2800767"/>
                </a:cubicBezTo>
                <a:cubicBezTo>
                  <a:pt x="74291" y="1938890"/>
                  <a:pt x="168006" y="81881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400" b="1" dirty="0">
                <a:solidFill>
                  <a:srgbClr val="FF0000"/>
                </a:solidFill>
                <a:latin typeface="Calibri" panose="020F0502020204030204" pitchFamily="34" charset="0"/>
                <a:cs typeface="Calibri" panose="020F0502020204030204" pitchFamily="34" charset="0"/>
              </a:rPr>
              <a:t>Nấm mỡ: </a:t>
            </a:r>
            <a:r>
              <a:rPr lang="vi-VN" sz="4400" b="1" dirty="0">
                <a:solidFill>
                  <a:srgbClr val="000000"/>
                </a:solidFill>
                <a:latin typeface="Calibri" panose="020F0502020204030204" pitchFamily="34" charset="0"/>
                <a:cs typeface="Calibri" panose="020F0502020204030204" pitchFamily="34" charset="0"/>
              </a:rPr>
              <a:t>Phần mũ nấm dày, hình cầu, tròn, mũ nấm trơn, không có hoa văn..</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3C6B0525-0367-0367-5741-AC4B67D679F2}"/>
              </a:ext>
            </a:extLst>
          </p:cNvPr>
          <p:cNvPicPr>
            <a:picLocks noChangeAspect="1"/>
          </p:cNvPicPr>
          <p:nvPr/>
        </p:nvPicPr>
        <p:blipFill>
          <a:blip r:embed="rId4"/>
          <a:stretch>
            <a:fillRect/>
          </a:stretch>
        </p:blipFill>
        <p:spPr>
          <a:xfrm>
            <a:off x="904875" y="2247900"/>
            <a:ext cx="3976426" cy="2890837"/>
          </a:xfrm>
          <a:prstGeom prst="rect">
            <a:avLst/>
          </a:prstGeom>
        </p:spPr>
      </p:pic>
    </p:spTree>
    <p:extLst>
      <p:ext uri="{BB962C8B-B14F-4D97-AF65-F5344CB8AC3E}">
        <p14:creationId xmlns:p14="http://schemas.microsoft.com/office/powerpoint/2010/main" val="4290261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Theme74">
  <a:themeElements>
    <a:clrScheme name="Theme7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473</Words>
  <Application>Microsoft Office PowerPoint</Application>
  <PresentationFormat>Widescreen</PresentationFormat>
  <Paragraphs>36</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微软雅黑</vt:lpstr>
      <vt:lpstr>Arial</vt:lpstr>
      <vt:lpstr>Calibri</vt:lpstr>
      <vt:lpstr>楷体</vt:lpstr>
      <vt:lpstr>Theme74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minhkhanh.t93@gmail.com</cp:lastModifiedBy>
  <cp:revision>45</cp:revision>
  <dcterms:created xsi:type="dcterms:W3CDTF">2023-11-09T03:36:42Z</dcterms:created>
  <dcterms:modified xsi:type="dcterms:W3CDTF">2026-01-20T13:29:00Z</dcterms:modified>
</cp:coreProperties>
</file>