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8" r:id="rId2"/>
    <p:sldId id="259" r:id="rId3"/>
    <p:sldId id="268" r:id="rId4"/>
    <p:sldId id="261" r:id="rId5"/>
    <p:sldId id="265" r:id="rId6"/>
    <p:sldId id="269" r:id="rId7"/>
    <p:sldId id="258" r:id="rId8"/>
    <p:sldId id="266" r:id="rId9"/>
    <p:sldId id="273" r:id="rId10"/>
    <p:sldId id="267" r:id="rId11"/>
    <p:sldId id="270" r:id="rId12"/>
    <p:sldId id="277" r:id="rId13"/>
    <p:sldId id="274" r:id="rId14"/>
    <p:sldId id="275" r:id="rId15"/>
    <p:sldId id="276" r:id="rId16"/>
    <p:sldId id="271" r:id="rId17"/>
    <p:sldId id="272" r:id="rId18"/>
    <p:sldId id="279" r:id="rId19"/>
    <p:sldId id="280" r:id="rId20"/>
    <p:sldId id="281" r:id="rId21"/>
    <p:sldId id="283" r:id="rId22"/>
    <p:sldId id="284" r:id="rId23"/>
    <p:sldId id="25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12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D55F8-BCDC-4EB6-BBF7-A636EC1E2B40}" type="datetimeFigureOut">
              <a:rPr lang="en-US" smtClean="0"/>
              <a:t>5/17/2023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5250FE-2484-4325-9E11-75D72337EC86}" type="slidenum">
              <a:rPr lang="en-US" smtClean="0"/>
              <a:t>‹#›</a:t>
            </a:fld>
            <a:endParaRPr lang="en-US"/>
          </a:p>
        </p:txBody>
      </p:sp>
    </p:spTree>
    <p:extLst>
      <p:ext uri="{BB962C8B-B14F-4D97-AF65-F5344CB8AC3E}">
        <p14:creationId xmlns:p14="http://schemas.microsoft.com/office/powerpoint/2010/main" val="114384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250FE-2484-4325-9E11-75D72337EC86}" type="slidenum">
              <a:rPr lang="en-US" smtClean="0"/>
              <a:t>13</a:t>
            </a:fld>
            <a:endParaRPr lang="en-US"/>
          </a:p>
        </p:txBody>
      </p:sp>
    </p:spTree>
    <p:extLst>
      <p:ext uri="{BB962C8B-B14F-4D97-AF65-F5344CB8AC3E}">
        <p14:creationId xmlns:p14="http://schemas.microsoft.com/office/powerpoint/2010/main" val="382256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CA4505-ECEA-4A2E-B278-67CB60BA090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412965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A4505-ECEA-4A2E-B278-67CB60BA090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159020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A4505-ECEA-4A2E-B278-67CB60BA090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11465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A4505-ECEA-4A2E-B278-67CB60BA090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45613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CA4505-ECEA-4A2E-B278-67CB60BA090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247841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CA4505-ECEA-4A2E-B278-67CB60BA0907}"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392018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CA4505-ECEA-4A2E-B278-67CB60BA0907}"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84877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CA4505-ECEA-4A2E-B278-67CB60BA0907}"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200315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A4505-ECEA-4A2E-B278-67CB60BA0907}"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379110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A4505-ECEA-4A2E-B278-67CB60BA0907}"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353124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A4505-ECEA-4A2E-B278-67CB60BA0907}"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5DF56-AFFA-4CDB-9BE5-CBEE3F8AA137}" type="slidenum">
              <a:rPr lang="en-US" smtClean="0"/>
              <a:t>‹#›</a:t>
            </a:fld>
            <a:endParaRPr lang="en-US"/>
          </a:p>
        </p:txBody>
      </p:sp>
    </p:spTree>
    <p:extLst>
      <p:ext uri="{BB962C8B-B14F-4D97-AF65-F5344CB8AC3E}">
        <p14:creationId xmlns:p14="http://schemas.microsoft.com/office/powerpoint/2010/main" val="107379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A4505-ECEA-4A2E-B278-67CB60BA0907}" type="datetimeFigureOut">
              <a:rPr lang="en-US" smtClean="0"/>
              <a:t>5/17/2023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5DF56-AFFA-4CDB-9BE5-CBEE3F8AA137}" type="slidenum">
              <a:rPr lang="en-US" smtClean="0"/>
              <a:t>‹#›</a:t>
            </a:fld>
            <a:endParaRPr lang="en-US"/>
          </a:p>
        </p:txBody>
      </p:sp>
    </p:spTree>
    <p:extLst>
      <p:ext uri="{BB962C8B-B14F-4D97-AF65-F5344CB8AC3E}">
        <p14:creationId xmlns:p14="http://schemas.microsoft.com/office/powerpoint/2010/main" val="2583556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5385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371" t="-737" r="17169" b="737"/>
          <a:stretch/>
        </p:blipFill>
        <p:spPr bwMode="auto">
          <a:xfrm>
            <a:off x="-3352800" y="0"/>
            <a:ext cx="124968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7051" y="219372"/>
            <a:ext cx="2968057" cy="1015663"/>
          </a:xfrm>
          <a:prstGeom prst="rect">
            <a:avLst/>
          </a:prstGeom>
          <a:noFill/>
        </p:spPr>
        <p:txBody>
          <a:bodyPr wrap="none" lIns="91440" tIns="45720" rIns="91440" bIns="45720">
            <a:spAutoFit/>
          </a:bodyPr>
          <a:lstStyle/>
          <a:p>
            <a:pPr algn="ctr"/>
            <a:r>
              <a:rPr lang="en-US" sz="6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Trò chơi</a:t>
            </a:r>
            <a:endParaRPr lang="en-US" sz="6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52265"/>
            <a:ext cx="730820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2074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64804"/>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212"/>
            <a:ext cx="7543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577" y="3465282"/>
            <a:ext cx="7467948" cy="239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86274" y="1828800"/>
            <a:ext cx="367408" cy="584775"/>
          </a:xfrm>
          <a:prstGeom prst="rect">
            <a:avLst/>
          </a:prstGeom>
          <a:solidFill>
            <a:schemeClr val="bg1"/>
          </a:solidFill>
        </p:spPr>
        <p:txBody>
          <a:bodyPr wrap="none" rtlCol="0">
            <a:spAutoFit/>
          </a:bodyPr>
          <a:lstStyle/>
          <a:p>
            <a:r>
              <a:rPr lang="en-US" sz="3200" dirty="0" smtClean="0">
                <a:latin typeface="Times New Roman" pitchFamily="18" charset="0"/>
                <a:cs typeface="Times New Roman" pitchFamily="18" charset="0"/>
              </a:rPr>
              <a:t>a</a:t>
            </a:r>
            <a:endParaRPr lang="en-US" sz="3200" dirty="0">
              <a:latin typeface="Times New Roman" pitchFamily="18" charset="0"/>
              <a:cs typeface="Times New Roman" pitchFamily="18" charset="0"/>
            </a:endParaRPr>
          </a:p>
        </p:txBody>
      </p:sp>
      <p:sp>
        <p:nvSpPr>
          <p:cNvPr id="9" name="TextBox 8"/>
          <p:cNvSpPr txBox="1"/>
          <p:nvPr/>
        </p:nvSpPr>
        <p:spPr>
          <a:xfrm>
            <a:off x="7848600" y="4987677"/>
            <a:ext cx="389850" cy="584775"/>
          </a:xfrm>
          <a:prstGeom prst="rect">
            <a:avLst/>
          </a:prstGeom>
          <a:solidFill>
            <a:schemeClr val="bg1"/>
          </a:solidFill>
        </p:spPr>
        <p:txBody>
          <a:bodyPr wrap="none" rtlCol="0">
            <a:spAutoFit/>
          </a:bodyPr>
          <a:lstStyle/>
          <a:p>
            <a:r>
              <a:rPr lang="en-US" sz="3200" dirty="0">
                <a:latin typeface="Times New Roman" pitchFamily="18" charset="0"/>
                <a:cs typeface="Times New Roman" pitchFamily="18" charset="0"/>
              </a:rPr>
              <a:t>d</a:t>
            </a:r>
            <a:endParaRPr lang="en-US" sz="3200" dirty="0">
              <a:latin typeface="Times New Roman" pitchFamily="18" charset="0"/>
              <a:cs typeface="Times New Roman" pitchFamily="18" charset="0"/>
            </a:endParaRPr>
          </a:p>
        </p:txBody>
      </p:sp>
      <p:sp>
        <p:nvSpPr>
          <p:cNvPr id="10" name="TextBox 9"/>
          <p:cNvSpPr txBox="1"/>
          <p:nvPr/>
        </p:nvSpPr>
        <p:spPr>
          <a:xfrm>
            <a:off x="4180779" y="5181600"/>
            <a:ext cx="367408" cy="584775"/>
          </a:xfrm>
          <a:prstGeom prst="rect">
            <a:avLst/>
          </a:prstGeom>
          <a:solidFill>
            <a:schemeClr val="bg1"/>
          </a:solidFill>
        </p:spPr>
        <p:txBody>
          <a:bodyPr wrap="none" rtlCol="0">
            <a:spAutoFit/>
          </a:bodyPr>
          <a:lstStyle/>
          <a:p>
            <a:r>
              <a:rPr lang="en-US" sz="3200" dirty="0">
                <a:latin typeface="Times New Roman" pitchFamily="18" charset="0"/>
                <a:cs typeface="Times New Roman" pitchFamily="18" charset="0"/>
              </a:rPr>
              <a:t>c</a:t>
            </a:r>
            <a:endParaRPr lang="en-US" sz="3200" dirty="0">
              <a:latin typeface="Times New Roman" pitchFamily="18" charset="0"/>
              <a:cs typeface="Times New Roman" pitchFamily="18" charset="0"/>
            </a:endParaRPr>
          </a:p>
        </p:txBody>
      </p:sp>
      <p:sp>
        <p:nvSpPr>
          <p:cNvPr id="11" name="TextBox 10"/>
          <p:cNvSpPr txBox="1"/>
          <p:nvPr/>
        </p:nvSpPr>
        <p:spPr>
          <a:xfrm>
            <a:off x="7848600" y="1822162"/>
            <a:ext cx="389850" cy="584775"/>
          </a:xfrm>
          <a:prstGeom prst="rect">
            <a:avLst/>
          </a:prstGeom>
          <a:solidFill>
            <a:schemeClr val="bg1"/>
          </a:solidFill>
        </p:spPr>
        <p:txBody>
          <a:bodyPr wrap="none" rtlCol="0">
            <a:spAutoFit/>
          </a:bodyPr>
          <a:lstStyle/>
          <a:p>
            <a:r>
              <a:rPr lang="en-US" sz="3200" dirty="0">
                <a:latin typeface="Times New Roman" pitchFamily="18" charset="0"/>
                <a:cs typeface="Times New Roman" pitchFamily="18" charset="0"/>
              </a:rPr>
              <a:t>b</a:t>
            </a:r>
            <a:endParaRPr lang="en-US" sz="3200" dirty="0">
              <a:latin typeface="Times New Roman" pitchFamily="18" charset="0"/>
              <a:cs typeface="Times New Roman" pitchFamily="18" charset="0"/>
            </a:endParaRPr>
          </a:p>
        </p:txBody>
      </p:sp>
      <p:sp>
        <p:nvSpPr>
          <p:cNvPr id="5" name="TextBox 4"/>
          <p:cNvSpPr txBox="1"/>
          <p:nvPr/>
        </p:nvSpPr>
        <p:spPr>
          <a:xfrm>
            <a:off x="892223" y="2286000"/>
            <a:ext cx="3698827" cy="1200329"/>
          </a:xfrm>
          <a:prstGeom prst="rect">
            <a:avLst/>
          </a:prstGeom>
          <a:solidFill>
            <a:schemeClr val="tx2">
              <a:lumMod val="20000"/>
              <a:lumOff val="80000"/>
            </a:schemeClr>
          </a:solidFill>
        </p:spPr>
        <p:txBody>
          <a:bodyPr wrap="square" rtlCol="0">
            <a:spAutoFit/>
          </a:bodyPr>
          <a:lstStyle/>
          <a:p>
            <a:r>
              <a:rPr lang="en-US" sz="2400" b="1" dirty="0" smtClean="0">
                <a:latin typeface="Times New Roman" pitchFamily="18" charset="0"/>
                <a:cs typeface="Times New Roman" pitchFamily="18" charset="0"/>
              </a:rPr>
              <a:t>Cây xương rồng</a:t>
            </a:r>
            <a:r>
              <a:rPr lang="en-US" sz="2400" dirty="0" smtClean="0">
                <a:latin typeface="Times New Roman" pitchFamily="18" charset="0"/>
                <a:cs typeface="Times New Roman" pitchFamily="18" charset="0"/>
              </a:rPr>
              <a:t>: Thích hợp trồng trên đất khô ráo, ít nước, nơi có nhiều nắng</a:t>
            </a:r>
            <a:endParaRPr lang="en-US" sz="2400" dirty="0">
              <a:latin typeface="Times New Roman" pitchFamily="18" charset="0"/>
              <a:cs typeface="Times New Roman" pitchFamily="18" charset="0"/>
            </a:endParaRPr>
          </a:p>
        </p:txBody>
      </p:sp>
      <p:sp>
        <p:nvSpPr>
          <p:cNvPr id="6" name="TextBox 5"/>
          <p:cNvSpPr txBox="1"/>
          <p:nvPr/>
        </p:nvSpPr>
        <p:spPr>
          <a:xfrm>
            <a:off x="4800599" y="2285999"/>
            <a:ext cx="4333875" cy="1200329"/>
          </a:xfrm>
          <a:prstGeom prst="rect">
            <a:avLst/>
          </a:prstGeom>
          <a:solidFill>
            <a:schemeClr val="tx2">
              <a:lumMod val="20000"/>
              <a:lumOff val="80000"/>
            </a:schemeClr>
          </a:solidFill>
        </p:spPr>
        <p:txBody>
          <a:bodyPr wrap="square" rtlCol="0">
            <a:spAutoFit/>
          </a:bodyPr>
          <a:lstStyle/>
          <a:p>
            <a:r>
              <a:rPr lang="en-US" sz="2400" b="1" dirty="0" smtClean="0">
                <a:latin typeface="Times New Roman" pitchFamily="18" charset="0"/>
                <a:cs typeface="Times New Roman" pitchFamily="18" charset="0"/>
              </a:rPr>
              <a:t>Cây hoa súng: </a:t>
            </a:r>
            <a:r>
              <a:rPr lang="en-US" sz="2400" dirty="0" smtClean="0">
                <a:latin typeface="Times New Roman" pitchFamily="18" charset="0"/>
                <a:cs typeface="Times New Roman" pitchFamily="18" charset="0"/>
              </a:rPr>
              <a:t>Sống dưới nước trong các đầm, ao, thích hợp nơi có nhiều nắng</a:t>
            </a:r>
            <a:endParaRPr lang="en-US" sz="2400" dirty="0">
              <a:latin typeface="Times New Roman" pitchFamily="18" charset="0"/>
              <a:cs typeface="Times New Roman" pitchFamily="18" charset="0"/>
            </a:endParaRPr>
          </a:p>
        </p:txBody>
      </p:sp>
      <p:sp>
        <p:nvSpPr>
          <p:cNvPr id="7" name="TextBox 6"/>
          <p:cNvSpPr txBox="1"/>
          <p:nvPr/>
        </p:nvSpPr>
        <p:spPr>
          <a:xfrm>
            <a:off x="690215" y="5703838"/>
            <a:ext cx="3867497" cy="1154162"/>
          </a:xfrm>
          <a:prstGeom prst="rect">
            <a:avLst/>
          </a:prstGeom>
          <a:solidFill>
            <a:schemeClr val="tx2">
              <a:lumMod val="20000"/>
              <a:lumOff val="80000"/>
            </a:schemeClr>
          </a:solidFill>
        </p:spPr>
        <p:txBody>
          <a:bodyPr wrap="square" rtlCol="0">
            <a:spAutoFit/>
          </a:bodyPr>
          <a:lstStyle/>
          <a:p>
            <a:r>
              <a:rPr lang="en-US" sz="2300" b="1" dirty="0" smtClean="0">
                <a:latin typeface="Times New Roman" pitchFamily="18" charset="0"/>
                <a:cs typeface="Times New Roman" pitchFamily="18" charset="0"/>
              </a:rPr>
              <a:t>Cây hoa giấy: </a:t>
            </a:r>
            <a:r>
              <a:rPr lang="en-US" sz="2300" dirty="0" smtClean="0">
                <a:latin typeface="Times New Roman" pitchFamily="18" charset="0"/>
                <a:cs typeface="Times New Roman" pitchFamily="18" charset="0"/>
              </a:rPr>
              <a:t>Thích hợp trồng ở đất không quá ấm, nơi có nhiều nắng</a:t>
            </a:r>
            <a:endParaRPr lang="en-US" sz="2300" dirty="0">
              <a:latin typeface="Times New Roman" pitchFamily="18" charset="0"/>
              <a:cs typeface="Times New Roman" pitchFamily="18" charset="0"/>
            </a:endParaRPr>
          </a:p>
        </p:txBody>
      </p:sp>
      <p:sp>
        <p:nvSpPr>
          <p:cNvPr id="8" name="TextBox 7"/>
          <p:cNvSpPr txBox="1"/>
          <p:nvPr/>
        </p:nvSpPr>
        <p:spPr>
          <a:xfrm>
            <a:off x="4657551" y="5703838"/>
            <a:ext cx="4572002" cy="1154162"/>
          </a:xfrm>
          <a:prstGeom prst="rect">
            <a:avLst/>
          </a:prstGeom>
          <a:solidFill>
            <a:schemeClr val="tx2">
              <a:lumMod val="20000"/>
              <a:lumOff val="80000"/>
            </a:schemeClr>
          </a:solidFill>
        </p:spPr>
        <p:txBody>
          <a:bodyPr wrap="square" rtlCol="0">
            <a:spAutoFit/>
          </a:bodyPr>
          <a:lstStyle/>
          <a:p>
            <a:r>
              <a:rPr lang="en-US" sz="2300" b="1" dirty="0" smtClean="0">
                <a:latin typeface="Times New Roman" pitchFamily="18" charset="0"/>
                <a:cs typeface="Times New Roman" pitchFamily="18" charset="0"/>
              </a:rPr>
              <a:t>Cây hoa lan: </a:t>
            </a:r>
            <a:r>
              <a:rPr lang="en-US" sz="2300" dirty="0" smtClean="0">
                <a:latin typeface="Times New Roman" pitchFamily="18" charset="0"/>
                <a:cs typeface="Times New Roman" pitchFamily="18" charset="0"/>
              </a:rPr>
              <a:t>Thường bám ở thân cây gỗ khác, thích hợp ở nơi bóng râm hoặc dàn có lưới cho giảm nắng</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2355515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764805"/>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457200"/>
            <a:ext cx="8229600" cy="1077218"/>
          </a:xfrm>
          <a:prstGeom prst="rect">
            <a:avLst/>
          </a:prstGeom>
          <a:solidFill>
            <a:schemeClr val="accent2">
              <a:lumMod val="20000"/>
              <a:lumOff val="80000"/>
            </a:schemeClr>
          </a:solidFill>
        </p:spPr>
        <p:txBody>
          <a:bodyPr wrap="square">
            <a:spAutoFit/>
          </a:bodyPr>
          <a:lstStyle/>
          <a:p>
            <a:r>
              <a:rPr lang="en-US" sz="3200" dirty="0" smtClean="0">
                <a:latin typeface="Times New Roman" pitchFamily="18" charset="0"/>
                <a:cs typeface="Times New Roman" pitchFamily="18" charset="0"/>
              </a:rPr>
              <a:t>Câu 1: Cây </a:t>
            </a:r>
            <a:r>
              <a:rPr lang="en-US" sz="3200" dirty="0">
                <a:latin typeface="Times New Roman" pitchFamily="18" charset="0"/>
                <a:cs typeface="Times New Roman" pitchFamily="18" charset="0"/>
              </a:rPr>
              <a:t>nào thích hợp ở nơi bóng râm, cây nào cần nhiều nắng?</a:t>
            </a:r>
          </a:p>
        </p:txBody>
      </p:sp>
      <p:sp>
        <p:nvSpPr>
          <p:cNvPr id="4" name="Rectangle 3"/>
          <p:cNvSpPr/>
          <p:nvPr/>
        </p:nvSpPr>
        <p:spPr>
          <a:xfrm>
            <a:off x="609600" y="1774330"/>
            <a:ext cx="8153400" cy="584775"/>
          </a:xfrm>
          <a:prstGeom prst="rect">
            <a:avLst/>
          </a:prstGeom>
          <a:solidFill>
            <a:schemeClr val="accent2">
              <a:lumMod val="20000"/>
              <a:lumOff val="80000"/>
            </a:schemeClr>
          </a:solidFill>
        </p:spPr>
        <p:txBody>
          <a:bodyPr wrap="square">
            <a:spAutoFit/>
          </a:bodyPr>
          <a:lstStyle/>
          <a:p>
            <a:r>
              <a:rPr lang="en-US" sz="3200" dirty="0" smtClean="0">
                <a:latin typeface="Times New Roman" pitchFamily="18" charset="0"/>
                <a:cs typeface="Times New Roman" pitchFamily="18" charset="0"/>
              </a:rPr>
              <a:t>Cây </a:t>
            </a:r>
            <a:r>
              <a:rPr lang="en-US" sz="3200" dirty="0">
                <a:latin typeface="Times New Roman" pitchFamily="18" charset="0"/>
                <a:cs typeface="Times New Roman" pitchFamily="18" charset="0"/>
              </a:rPr>
              <a:t>thích hợp nơi bóng râm là: cây hoa lan. </a:t>
            </a:r>
          </a:p>
        </p:txBody>
      </p:sp>
      <p:pic>
        <p:nvPicPr>
          <p:cNvPr id="19458" name="Picture 2" descr="Hoa phong lan dễ chăm sóc cho người mới bắt đầ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986" y="2590800"/>
            <a:ext cx="5508627" cy="413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6595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764805"/>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457200"/>
            <a:ext cx="8229600" cy="1077218"/>
          </a:xfrm>
          <a:prstGeom prst="rect">
            <a:avLst/>
          </a:prstGeom>
          <a:solidFill>
            <a:schemeClr val="accent2">
              <a:lumMod val="20000"/>
              <a:lumOff val="80000"/>
            </a:schemeClr>
          </a:solidFill>
        </p:spPr>
        <p:txBody>
          <a:bodyPr wrap="square">
            <a:spAutoFit/>
          </a:bodyPr>
          <a:lstStyle/>
          <a:p>
            <a:r>
              <a:rPr lang="en-US" sz="3200" dirty="0" smtClean="0">
                <a:latin typeface="Times New Roman" pitchFamily="18" charset="0"/>
                <a:cs typeface="Times New Roman" pitchFamily="18" charset="0"/>
              </a:rPr>
              <a:t>Câu 1: Cây </a:t>
            </a:r>
            <a:r>
              <a:rPr lang="en-US" sz="3200" dirty="0">
                <a:latin typeface="Times New Roman" pitchFamily="18" charset="0"/>
                <a:cs typeface="Times New Roman" pitchFamily="18" charset="0"/>
              </a:rPr>
              <a:t>nào thích hợp ở nơi bóng râm, cây nào cần nhiều nắng?</a:t>
            </a:r>
          </a:p>
        </p:txBody>
      </p:sp>
      <p:sp>
        <p:nvSpPr>
          <p:cNvPr id="4" name="Rectangle 3"/>
          <p:cNvSpPr/>
          <p:nvPr/>
        </p:nvSpPr>
        <p:spPr>
          <a:xfrm>
            <a:off x="609600" y="1774330"/>
            <a:ext cx="8153400" cy="1077218"/>
          </a:xfrm>
          <a:prstGeom prst="rect">
            <a:avLst/>
          </a:prstGeom>
          <a:solidFill>
            <a:schemeClr val="accent2">
              <a:lumMod val="20000"/>
              <a:lumOff val="80000"/>
            </a:schemeClr>
          </a:solidFill>
        </p:spPr>
        <p:txBody>
          <a:bodyPr wrap="square">
            <a:spAutoFit/>
          </a:bodyPr>
          <a:lstStyle/>
          <a:p>
            <a:r>
              <a:rPr lang="en-US" sz="3200" dirty="0">
                <a:latin typeface="Times New Roman" pitchFamily="18" charset="0"/>
                <a:cs typeface="Times New Roman" pitchFamily="18" charset="0"/>
              </a:rPr>
              <a:t>Cây cần nhiều nắng: cây xương rồng, cây hoa súng, cây hoa giấy.</a:t>
            </a:r>
          </a:p>
        </p:txBody>
      </p:sp>
      <p:pic>
        <p:nvPicPr>
          <p:cNvPr id="20486" name="Picture 6" descr="Cây Xương Rồng Tai Thỏ - Cây Xanh Phú Quốc - Cây nội thất Phú Quố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089275"/>
            <a:ext cx="2819400" cy="375920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ướng dẫn trồng và chăm sóc hoa súng trong chậu"/>
          <p:cNvPicPr>
            <a:picLocks noChangeAspect="1" noChangeArrowheads="1"/>
          </p:cNvPicPr>
          <p:nvPr/>
        </p:nvPicPr>
        <p:blipFill rotWithShape="1">
          <a:blip r:embed="rId5">
            <a:extLst>
              <a:ext uri="{28A0092B-C50C-407E-A947-70E740481C1C}">
                <a14:useLocalDpi xmlns:a14="http://schemas.microsoft.com/office/drawing/2010/main" val="0"/>
              </a:ext>
            </a:extLst>
          </a:blip>
          <a:srcRect l="16748" r="3846"/>
          <a:stretch/>
        </p:blipFill>
        <p:spPr bwMode="auto">
          <a:xfrm>
            <a:off x="3314700" y="3429000"/>
            <a:ext cx="2819399" cy="2662973"/>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Mua Cây hoa giấy hồng đang hoa cao 50-70cm ( Ảnh thật) tại Cây Cảnh Đức Mạnh"/>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991" r="9366"/>
          <a:stretch/>
        </p:blipFill>
        <p:spPr bwMode="auto">
          <a:xfrm flipH="1">
            <a:off x="6134097" y="3048001"/>
            <a:ext cx="303847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856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486"/>
                                        </p:tgtEl>
                                        <p:attrNameLst>
                                          <p:attrName>style.visibility</p:attrName>
                                        </p:attrNameLst>
                                      </p:cBhvr>
                                      <p:to>
                                        <p:strVal val="visible"/>
                                      </p:to>
                                    </p:set>
                                    <p:anim calcmode="lin" valueType="num">
                                      <p:cBhvr additive="base">
                                        <p:cTn id="20" dur="500" fill="hold"/>
                                        <p:tgtEl>
                                          <p:spTgt spid="20486"/>
                                        </p:tgtEl>
                                        <p:attrNameLst>
                                          <p:attrName>ppt_x</p:attrName>
                                        </p:attrNameLst>
                                      </p:cBhvr>
                                      <p:tavLst>
                                        <p:tav tm="0">
                                          <p:val>
                                            <p:strVal val="#ppt_x"/>
                                          </p:val>
                                        </p:tav>
                                        <p:tav tm="100000">
                                          <p:val>
                                            <p:strVal val="#ppt_x"/>
                                          </p:val>
                                        </p:tav>
                                      </p:tavLst>
                                    </p:anim>
                                    <p:anim calcmode="lin" valueType="num">
                                      <p:cBhvr additive="base">
                                        <p:cTn id="21"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488"/>
                                        </p:tgtEl>
                                        <p:attrNameLst>
                                          <p:attrName>style.visibility</p:attrName>
                                        </p:attrNameLst>
                                      </p:cBhvr>
                                      <p:to>
                                        <p:strVal val="visible"/>
                                      </p:to>
                                    </p:set>
                                    <p:animEffect transition="in" filter="barn(inVertical)">
                                      <p:cBhvr>
                                        <p:cTn id="26" dur="500"/>
                                        <p:tgtEl>
                                          <p:spTgt spid="2048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0490"/>
                                        </p:tgtEl>
                                        <p:attrNameLst>
                                          <p:attrName>style.visibility</p:attrName>
                                        </p:attrNameLst>
                                      </p:cBhvr>
                                      <p:to>
                                        <p:strVal val="visible"/>
                                      </p:to>
                                    </p:set>
                                    <p:animEffect transition="in" filter="wipe(down)">
                                      <p:cBhvr>
                                        <p:cTn id="31"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195145"/>
            <a:ext cx="8305800" cy="1077218"/>
          </a:xfrm>
          <a:prstGeom prst="rect">
            <a:avLst/>
          </a:prstGeom>
          <a:solidFill>
            <a:schemeClr val="accent2">
              <a:lumMod val="20000"/>
              <a:lumOff val="80000"/>
            </a:schemeClr>
          </a:solidFill>
        </p:spPr>
        <p:txBody>
          <a:bodyPr wrap="square">
            <a:spAutoFit/>
          </a:bodyPr>
          <a:lstStyle/>
          <a:p>
            <a:r>
              <a:rPr lang="en-US" sz="3200" dirty="0" smtClean="0">
                <a:latin typeface="Times New Roman" pitchFamily="18" charset="0"/>
                <a:cs typeface="Times New Roman" pitchFamily="18" charset="0"/>
              </a:rPr>
              <a:t>Câu 2: Cây </a:t>
            </a:r>
            <a:r>
              <a:rPr lang="en-US" sz="3200" dirty="0">
                <a:latin typeface="Times New Roman" pitchFamily="18" charset="0"/>
                <a:cs typeface="Times New Roman" pitchFamily="18" charset="0"/>
              </a:rPr>
              <a:t>nào cần ít nước, cây nào cần nhiều nước để phát triển?</a:t>
            </a:r>
          </a:p>
        </p:txBody>
      </p:sp>
      <p:sp>
        <p:nvSpPr>
          <p:cNvPr id="4" name="Rectangle 3"/>
          <p:cNvSpPr/>
          <p:nvPr/>
        </p:nvSpPr>
        <p:spPr>
          <a:xfrm>
            <a:off x="47625" y="1472417"/>
            <a:ext cx="5110694" cy="584775"/>
          </a:xfrm>
          <a:prstGeom prst="rect">
            <a:avLst/>
          </a:prstGeom>
          <a:solidFill>
            <a:schemeClr val="accent2">
              <a:lumMod val="20000"/>
              <a:lumOff val="80000"/>
            </a:schemeClr>
          </a:solidFill>
        </p:spPr>
        <p:txBody>
          <a:bodyPr wrap="none">
            <a:spAutoFit/>
          </a:bodyPr>
          <a:lstStyle/>
          <a:p>
            <a:r>
              <a:rPr lang="en-US" sz="3200" dirty="0">
                <a:latin typeface="Times New Roman" pitchFamily="18" charset="0"/>
                <a:cs typeface="Times New Roman" pitchFamily="18" charset="0"/>
              </a:rPr>
              <a:t>Cây cần ít nước: xương rồng. </a:t>
            </a:r>
          </a:p>
        </p:txBody>
      </p:sp>
      <p:pic>
        <p:nvPicPr>
          <p:cNvPr id="16386" name="Picture 2" descr="Ý nghĩa phong thuỷ của cây xương rồng mà ít người biết"/>
          <p:cNvPicPr>
            <a:picLocks noChangeAspect="1" noChangeArrowheads="1"/>
          </p:cNvPicPr>
          <p:nvPr/>
        </p:nvPicPr>
        <p:blipFill rotWithShape="1">
          <a:blip r:embed="rId5">
            <a:extLst>
              <a:ext uri="{28A0092B-C50C-407E-A947-70E740481C1C}">
                <a14:useLocalDpi xmlns:a14="http://schemas.microsoft.com/office/drawing/2010/main" val="0"/>
              </a:ext>
            </a:extLst>
          </a:blip>
          <a:srcRect l="13661" r="9197"/>
          <a:stretch/>
        </p:blipFill>
        <p:spPr bwMode="auto">
          <a:xfrm>
            <a:off x="5238750" y="990600"/>
            <a:ext cx="365760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575" y="3628698"/>
            <a:ext cx="5928226" cy="584775"/>
          </a:xfrm>
          <a:prstGeom prst="rect">
            <a:avLst/>
          </a:prstGeom>
          <a:solidFill>
            <a:schemeClr val="accent2">
              <a:lumMod val="20000"/>
              <a:lumOff val="80000"/>
            </a:schemeClr>
          </a:solidFill>
        </p:spPr>
        <p:txBody>
          <a:bodyPr wrap="none">
            <a:spAutoFit/>
          </a:bodyPr>
          <a:lstStyle/>
          <a:p>
            <a:r>
              <a:rPr lang="en-US" sz="3200" dirty="0">
                <a:latin typeface="Times New Roman" pitchFamily="18" charset="0"/>
                <a:cs typeface="Times New Roman" pitchFamily="18" charset="0"/>
              </a:rPr>
              <a:t>Cây cần nhiều nước: cây hoa súng.</a:t>
            </a:r>
          </a:p>
        </p:txBody>
      </p:sp>
      <p:pic>
        <p:nvPicPr>
          <p:cNvPr id="16388" name="Picture 4" descr="Hướng Dẫn Trồng Và Chăm Sóc Cây Hoa Súng - Vườn hoa Không Gian Xanh"/>
          <p:cNvPicPr>
            <a:picLocks noChangeAspect="1" noChangeArrowheads="1"/>
          </p:cNvPicPr>
          <p:nvPr/>
        </p:nvPicPr>
        <p:blipFill rotWithShape="1">
          <a:blip r:embed="rId6">
            <a:extLst>
              <a:ext uri="{28A0092B-C50C-407E-A947-70E740481C1C}">
                <a14:useLocalDpi xmlns:a14="http://schemas.microsoft.com/office/drawing/2010/main" val="0"/>
              </a:ext>
            </a:extLst>
          </a:blip>
          <a:srcRect t="16796"/>
          <a:stretch/>
        </p:blipFill>
        <p:spPr bwMode="auto">
          <a:xfrm>
            <a:off x="3943864" y="4300537"/>
            <a:ext cx="4952486" cy="254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314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animEffect transition="in" filter="wheel(1)">
                                      <p:cBhvr>
                                        <p:cTn id="19" dur="2000"/>
                                        <p:tgtEl>
                                          <p:spTgt spid="1638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6388"/>
                                        </p:tgtEl>
                                        <p:attrNameLst>
                                          <p:attrName>style.visibility</p:attrName>
                                        </p:attrNameLst>
                                      </p:cBhvr>
                                      <p:to>
                                        <p:strVal val="visible"/>
                                      </p:to>
                                    </p:set>
                                    <p:animEffect transition="in" filter="randombar(horizontal)">
                                      <p:cBhvr>
                                        <p:cTn id="29"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16668"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28725" y="1905000"/>
            <a:ext cx="7391400" cy="2308324"/>
          </a:xfrm>
          <a:prstGeom prst="rect">
            <a:avLst/>
          </a:prstGeom>
        </p:spPr>
        <p:txBody>
          <a:bodyPr wrap="square">
            <a:spAutoFit/>
          </a:bodyPr>
          <a:lstStyle/>
          <a:p>
            <a:r>
              <a:rPr lang="en-US" sz="3600" dirty="0" smtClean="0">
                <a:latin typeface="Times New Roman" pitchFamily="18" charset="0"/>
                <a:cs typeface="Times New Roman" pitchFamily="18" charset="0"/>
              </a:rPr>
              <a:t>Các em hãy thảo luận nhóm 2: </a:t>
            </a:r>
          </a:p>
          <a:p>
            <a:r>
              <a:rPr lang="en-US" sz="3600" dirty="0" smtClean="0">
                <a:latin typeface="Times New Roman" pitchFamily="18" charset="0"/>
                <a:cs typeface="Times New Roman" pitchFamily="18" charset="0"/>
              </a:rPr>
              <a:t>Lấy </a:t>
            </a:r>
            <a:r>
              <a:rPr lang="en-US" sz="3600" dirty="0">
                <a:latin typeface="Times New Roman" pitchFamily="18" charset="0"/>
                <a:cs typeface="Times New Roman" pitchFamily="18" charset="0"/>
              </a:rPr>
              <a:t>ví dụ về cây trồng cần nhiều nước, ít nước, cây thích hợp ở nơi bóng râm, cây cần nhiều nắng,…</a:t>
            </a:r>
          </a:p>
        </p:txBody>
      </p:sp>
      <p:sp>
        <p:nvSpPr>
          <p:cNvPr id="4" name="Rectangle 3"/>
          <p:cNvSpPr/>
          <p:nvPr/>
        </p:nvSpPr>
        <p:spPr>
          <a:xfrm>
            <a:off x="533400" y="609600"/>
            <a:ext cx="4373313" cy="584775"/>
          </a:xfrm>
          <a:prstGeom prst="rect">
            <a:avLst/>
          </a:prstGeom>
          <a:solidFill>
            <a:schemeClr val="accent6">
              <a:lumMod val="20000"/>
              <a:lumOff val="80000"/>
            </a:schemeClr>
          </a:solidFill>
        </p:spPr>
        <p:txBody>
          <a:bodyPr wrap="none">
            <a:spAutoFit/>
          </a:bodyPr>
          <a:lstStyle/>
          <a:p>
            <a:r>
              <a:rPr lang="en-US" sz="3200" b="1" dirty="0" smtClean="0">
                <a:solidFill>
                  <a:schemeClr val="accent1">
                    <a:lumMod val="75000"/>
                  </a:schemeClr>
                </a:solidFill>
                <a:latin typeface="Times New Roman" pitchFamily="18" charset="0"/>
                <a:cs typeface="Times New Roman" pitchFamily="18" charset="0"/>
              </a:rPr>
              <a:t>3. Luyện </a:t>
            </a:r>
            <a:r>
              <a:rPr lang="en-US" sz="3200" b="1" dirty="0">
                <a:solidFill>
                  <a:schemeClr val="accent1">
                    <a:lumMod val="75000"/>
                  </a:schemeClr>
                </a:solidFill>
                <a:latin typeface="Times New Roman" pitchFamily="18" charset="0"/>
                <a:cs typeface="Times New Roman" pitchFamily="18" charset="0"/>
              </a:rPr>
              <a:t>tập thực hành </a:t>
            </a:r>
            <a:endParaRPr lang="en-US" sz="32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84331499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599" y="152400"/>
            <a:ext cx="8905875" cy="1077218"/>
          </a:xfrm>
          <a:prstGeom prst="rect">
            <a:avLst/>
          </a:prstGeom>
          <a:solidFill>
            <a:schemeClr val="accent6">
              <a:lumMod val="20000"/>
              <a:lumOff val="80000"/>
            </a:schemeClr>
          </a:solidFill>
        </p:spPr>
        <p:txBody>
          <a:bodyPr wrap="square">
            <a:spAutoFit/>
          </a:bodyPr>
          <a:lstStyle/>
          <a:p>
            <a:r>
              <a:rPr lang="en-US" sz="3200" dirty="0">
                <a:latin typeface="Times New Roman" pitchFamily="18" charset="0"/>
                <a:cs typeface="Times New Roman" pitchFamily="18" charset="0"/>
              </a:rPr>
              <a:t>Cây cần nhiều nước: cây hoa súng, cây lúa nước, cây hoa sen, cây rau muống, ...</a:t>
            </a:r>
          </a:p>
        </p:txBody>
      </p:sp>
      <p:pic>
        <p:nvPicPr>
          <p:cNvPr id="14338" name="Picture 2" descr="Sắc màu hoa súng ở ngoại thành Hà Nội"/>
          <p:cNvPicPr>
            <a:picLocks noChangeAspect="1" noChangeArrowheads="1"/>
          </p:cNvPicPr>
          <p:nvPr/>
        </p:nvPicPr>
        <p:blipFill rotWithShape="1">
          <a:blip r:embed="rId4">
            <a:extLst>
              <a:ext uri="{28A0092B-C50C-407E-A947-70E740481C1C}">
                <a14:useLocalDpi xmlns:a14="http://schemas.microsoft.com/office/drawing/2010/main" val="0"/>
              </a:ext>
            </a:extLst>
          </a:blip>
          <a:srcRect l="34466" t="10463" r="15839" b="9503"/>
          <a:stretch/>
        </p:blipFill>
        <p:spPr bwMode="auto">
          <a:xfrm>
            <a:off x="38100" y="1828800"/>
            <a:ext cx="2714626" cy="291465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Bí quyết làm đẹp từ cây hoa sen chị em phụ nữ nhất định phải biế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2736" y="1409700"/>
            <a:ext cx="3657600" cy="22479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ướng dẫn cách trồng rau muống nước từ 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ướng dẫn cách trồng rau muống nước từ 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ướng dẫn cách trồng rau muống nước từ 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8" name="Picture 12" descr="Kỹ thuật trồng rau muống nước | Farmvina Nông Nghiệ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3686" y="3765426"/>
            <a:ext cx="367665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Cây Lúa | Cây cảnh - Hoa cảnh - Bonsai - Hòn non bộ - Sân vườn tiểu cảnh -  Blog Cây cảnh .Vn"/>
          <p:cNvPicPr>
            <a:picLocks noChangeAspect="1" noChangeArrowheads="1"/>
          </p:cNvPicPr>
          <p:nvPr/>
        </p:nvPicPr>
        <p:blipFill rotWithShape="1">
          <a:blip r:embed="rId7">
            <a:extLst>
              <a:ext uri="{28A0092B-C50C-407E-A947-70E740481C1C}">
                <a14:useLocalDpi xmlns:a14="http://schemas.microsoft.com/office/drawing/2010/main" val="0"/>
              </a:ext>
            </a:extLst>
          </a:blip>
          <a:srcRect l="27652" r="28977"/>
          <a:stretch/>
        </p:blipFill>
        <p:spPr bwMode="auto">
          <a:xfrm flipH="1">
            <a:off x="6629400" y="1524000"/>
            <a:ext cx="2362200" cy="450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314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1000"/>
                                        <p:tgtEl>
                                          <p:spTgt spid="14338"/>
                                        </p:tgtEl>
                                      </p:cBhvr>
                                    </p:animEffect>
                                    <p:anim calcmode="lin" valueType="num">
                                      <p:cBhvr>
                                        <p:cTn id="13" dur="1000" fill="hold"/>
                                        <p:tgtEl>
                                          <p:spTgt spid="14338"/>
                                        </p:tgtEl>
                                        <p:attrNameLst>
                                          <p:attrName>ppt_x</p:attrName>
                                        </p:attrNameLst>
                                      </p:cBhvr>
                                      <p:tavLst>
                                        <p:tav tm="0">
                                          <p:val>
                                            <p:strVal val="#ppt_x"/>
                                          </p:val>
                                        </p:tav>
                                        <p:tav tm="100000">
                                          <p:val>
                                            <p:strVal val="#ppt_x"/>
                                          </p:val>
                                        </p:tav>
                                      </p:tavLst>
                                    </p:anim>
                                    <p:anim calcmode="lin" valueType="num">
                                      <p:cBhvr>
                                        <p:cTn id="14"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350"/>
                                        </p:tgtEl>
                                        <p:attrNameLst>
                                          <p:attrName>style.visibility</p:attrName>
                                        </p:attrNameLst>
                                      </p:cBhvr>
                                      <p:to>
                                        <p:strVal val="visible"/>
                                      </p:to>
                                    </p:set>
                                    <p:animEffect transition="in" filter="wipe(down)">
                                      <p:cBhvr>
                                        <p:cTn id="19" dur="500"/>
                                        <p:tgtEl>
                                          <p:spTgt spid="1435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340"/>
                                        </p:tgtEl>
                                        <p:attrNameLst>
                                          <p:attrName>style.visibility</p:attrName>
                                        </p:attrNameLst>
                                      </p:cBhvr>
                                      <p:to>
                                        <p:strVal val="visible"/>
                                      </p:to>
                                    </p:set>
                                    <p:animEffect transition="in" filter="fade">
                                      <p:cBhvr>
                                        <p:cTn id="24" dur="1000"/>
                                        <p:tgtEl>
                                          <p:spTgt spid="14340"/>
                                        </p:tgtEl>
                                      </p:cBhvr>
                                    </p:animEffect>
                                    <p:anim calcmode="lin" valueType="num">
                                      <p:cBhvr>
                                        <p:cTn id="25" dur="1000" fill="hold"/>
                                        <p:tgtEl>
                                          <p:spTgt spid="14340"/>
                                        </p:tgtEl>
                                        <p:attrNameLst>
                                          <p:attrName>ppt_x</p:attrName>
                                        </p:attrNameLst>
                                      </p:cBhvr>
                                      <p:tavLst>
                                        <p:tav tm="0">
                                          <p:val>
                                            <p:strVal val="#ppt_x"/>
                                          </p:val>
                                        </p:tav>
                                        <p:tav tm="100000">
                                          <p:val>
                                            <p:strVal val="#ppt_x"/>
                                          </p:val>
                                        </p:tav>
                                      </p:tavLst>
                                    </p:anim>
                                    <p:anim calcmode="lin" valueType="num">
                                      <p:cBhvr>
                                        <p:cTn id="26"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4348"/>
                                        </p:tgtEl>
                                        <p:attrNameLst>
                                          <p:attrName>style.visibility</p:attrName>
                                        </p:attrNameLst>
                                      </p:cBhvr>
                                      <p:to>
                                        <p:strVal val="visible"/>
                                      </p:to>
                                    </p:set>
                                    <p:animEffect transition="in" filter="circle(in)">
                                      <p:cBhvr>
                                        <p:cTn id="31" dur="20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304800"/>
            <a:ext cx="8305800" cy="1077218"/>
          </a:xfrm>
          <a:prstGeom prst="rect">
            <a:avLst/>
          </a:prstGeom>
          <a:solidFill>
            <a:schemeClr val="accent6">
              <a:lumMod val="20000"/>
              <a:lumOff val="80000"/>
            </a:schemeClr>
          </a:solidFill>
        </p:spPr>
        <p:txBody>
          <a:bodyPr wrap="square">
            <a:spAutoFit/>
          </a:bodyPr>
          <a:lstStyle/>
          <a:p>
            <a:r>
              <a:rPr lang="en-US" sz="3200" dirty="0">
                <a:latin typeface="Times New Roman" pitchFamily="18" charset="0"/>
                <a:cs typeface="Times New Roman" pitchFamily="18" charset="0"/>
              </a:rPr>
              <a:t>Cây cần ít nước: xương rồng, </a:t>
            </a:r>
            <a:r>
              <a:rPr lang="en-US" sz="3200" dirty="0" smtClean="0">
                <a:latin typeface="Times New Roman" pitchFamily="18" charset="0"/>
                <a:cs typeface="Times New Roman" pitchFamily="18" charset="0"/>
              </a:rPr>
              <a:t>cây </a:t>
            </a:r>
            <a:r>
              <a:rPr lang="en-US" sz="3200" dirty="0">
                <a:latin typeface="Times New Roman" pitchFamily="18" charset="0"/>
                <a:cs typeface="Times New Roman" pitchFamily="18" charset="0"/>
              </a:rPr>
              <a:t>kim tiền, cây nha đam, cây sen đá, ...</a:t>
            </a:r>
          </a:p>
        </p:txBody>
      </p:sp>
      <p:pic>
        <p:nvPicPr>
          <p:cNvPr id="18434" name="Picture 2" descr="Cây kim tiền? Ý nghĩa phong thủy và cách trồ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643" r="11310"/>
          <a:stretch/>
        </p:blipFill>
        <p:spPr bwMode="auto">
          <a:xfrm>
            <a:off x="2374106" y="1990128"/>
            <a:ext cx="22098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ây Lô Hội Cảnh Mang Lại Tài Lộc Và May Mắn Cho Gia Chủ"/>
          <p:cNvPicPr>
            <a:picLocks noChangeAspect="1" noChangeArrowheads="1"/>
          </p:cNvPicPr>
          <p:nvPr/>
        </p:nvPicPr>
        <p:blipFill rotWithShape="1">
          <a:blip r:embed="rId5">
            <a:extLst>
              <a:ext uri="{28A0092B-C50C-407E-A947-70E740481C1C}">
                <a14:useLocalDpi xmlns:a14="http://schemas.microsoft.com/office/drawing/2010/main" val="0"/>
              </a:ext>
            </a:extLst>
          </a:blip>
          <a:srcRect r="22077"/>
          <a:stretch/>
        </p:blipFill>
        <p:spPr bwMode="auto">
          <a:xfrm>
            <a:off x="4648200" y="1843384"/>
            <a:ext cx="2257425" cy="3493888"/>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Cây xương rồng thường mọc ở đâu và có tác dụng gì?"/>
          <p:cNvPicPr>
            <a:picLocks noChangeAspect="1" noChangeArrowheads="1"/>
          </p:cNvPicPr>
          <p:nvPr/>
        </p:nvPicPr>
        <p:blipFill rotWithShape="1">
          <a:blip r:embed="rId6">
            <a:extLst>
              <a:ext uri="{28A0092B-C50C-407E-A947-70E740481C1C}">
                <a14:useLocalDpi xmlns:a14="http://schemas.microsoft.com/office/drawing/2010/main" val="0"/>
              </a:ext>
            </a:extLst>
          </a:blip>
          <a:srcRect l="30656" r="20460"/>
          <a:stretch/>
        </p:blipFill>
        <p:spPr bwMode="auto">
          <a:xfrm>
            <a:off x="-19050" y="2057400"/>
            <a:ext cx="2340883" cy="3187302"/>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Cây Sen Đá Các Loại"/>
          <p:cNvPicPr>
            <a:picLocks noChangeAspect="1" noChangeArrowheads="1"/>
          </p:cNvPicPr>
          <p:nvPr/>
        </p:nvPicPr>
        <p:blipFill rotWithShape="1">
          <a:blip r:embed="rId7">
            <a:extLst>
              <a:ext uri="{28A0092B-C50C-407E-A947-70E740481C1C}">
                <a14:useLocalDpi xmlns:a14="http://schemas.microsoft.com/office/drawing/2010/main" val="0"/>
              </a:ext>
            </a:extLst>
          </a:blip>
          <a:srcRect l="14397" t="-1253" r="18639" b="7618"/>
          <a:stretch/>
        </p:blipFill>
        <p:spPr bwMode="auto">
          <a:xfrm>
            <a:off x="7106932" y="1911399"/>
            <a:ext cx="1985321" cy="335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470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381000"/>
            <a:ext cx="8534400" cy="1077218"/>
          </a:xfrm>
          <a:prstGeom prst="rect">
            <a:avLst/>
          </a:prstGeom>
          <a:solidFill>
            <a:schemeClr val="accent6">
              <a:lumMod val="20000"/>
              <a:lumOff val="80000"/>
            </a:schemeClr>
          </a:solidFill>
        </p:spPr>
        <p:txBody>
          <a:bodyPr wrap="square">
            <a:spAutoFit/>
          </a:bodyPr>
          <a:lstStyle/>
          <a:p>
            <a:r>
              <a:rPr lang="en-US" sz="3200" dirty="0" smtClean="0">
                <a:latin typeface="Times New Roman" pitchFamily="18" charset="0"/>
                <a:cs typeface="Times New Roman" pitchFamily="18" charset="0"/>
              </a:rPr>
              <a:t>Cây </a:t>
            </a:r>
            <a:r>
              <a:rPr lang="en-US" sz="3200" dirty="0">
                <a:latin typeface="Times New Roman" pitchFamily="18" charset="0"/>
                <a:cs typeface="Times New Roman" pitchFamily="18" charset="0"/>
              </a:rPr>
              <a:t>thích hợp nơi bóng râm là: cây hoa lan, cây lưỡi hổ, cây lá lốt, ...</a:t>
            </a:r>
          </a:p>
        </p:txBody>
      </p:sp>
      <p:pic>
        <p:nvPicPr>
          <p:cNvPr id="17410" name="Picture 2" descr="Cây hoa giả - Chậu hoa lan hồ điệp cao cấp cực chill - Hoa trang trí, để"/>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077" t="4808" r="26923" b="11539"/>
          <a:stretch/>
        </p:blipFill>
        <p:spPr bwMode="auto">
          <a:xfrm>
            <a:off x="381000" y="2286000"/>
            <a:ext cx="2476500" cy="414337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SET CÂY LƯỠI HỔ 2 | quatangcaycanh"/>
          <p:cNvPicPr>
            <a:picLocks noChangeAspect="1" noChangeArrowheads="1"/>
          </p:cNvPicPr>
          <p:nvPr/>
        </p:nvPicPr>
        <p:blipFill rotWithShape="1">
          <a:blip r:embed="rId5">
            <a:extLst>
              <a:ext uri="{28A0092B-C50C-407E-A947-70E740481C1C}">
                <a14:useLocalDpi xmlns:a14="http://schemas.microsoft.com/office/drawing/2010/main" val="0"/>
              </a:ext>
            </a:extLst>
          </a:blip>
          <a:srcRect l="14269" t="-472" r="14032" b="472"/>
          <a:stretch/>
        </p:blipFill>
        <p:spPr bwMode="auto">
          <a:xfrm>
            <a:off x="3200400" y="2286000"/>
            <a:ext cx="2895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ông dụng chữa bệnh kỳ diệu của lá lốt | Báo Dân tộc và Phát triể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5867951" y="3032718"/>
            <a:ext cx="4013244" cy="251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47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ppt_x"/>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anim calcmode="lin" valueType="num">
                                      <p:cBhvr additive="base">
                                        <p:cTn id="19" dur="500" fill="hold"/>
                                        <p:tgtEl>
                                          <p:spTgt spid="17414"/>
                                        </p:tgtEl>
                                        <p:attrNameLst>
                                          <p:attrName>ppt_x</p:attrName>
                                        </p:attrNameLst>
                                      </p:cBhvr>
                                      <p:tavLst>
                                        <p:tav tm="0">
                                          <p:val>
                                            <p:strVal val="#ppt_x"/>
                                          </p:val>
                                        </p:tav>
                                        <p:tav tm="100000">
                                          <p:val>
                                            <p:strVal val="#ppt_x"/>
                                          </p:val>
                                        </p:tav>
                                      </p:tavLst>
                                    </p:anim>
                                    <p:anim calcmode="lin" valueType="num">
                                      <p:cBhvr additive="base">
                                        <p:cTn id="20"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599" y="152400"/>
            <a:ext cx="8905875" cy="1077218"/>
          </a:xfrm>
          <a:prstGeom prst="rect">
            <a:avLst/>
          </a:prstGeom>
          <a:solidFill>
            <a:schemeClr val="accent6">
              <a:lumMod val="20000"/>
              <a:lumOff val="80000"/>
            </a:schemeClr>
          </a:solidFill>
        </p:spPr>
        <p:txBody>
          <a:bodyPr wrap="square">
            <a:spAutoFit/>
          </a:bodyPr>
          <a:lstStyle/>
          <a:p>
            <a:r>
              <a:rPr lang="en-US" sz="3200" dirty="0">
                <a:latin typeface="Times New Roman" pitchFamily="18" charset="0"/>
                <a:cs typeface="Times New Roman" pitchFamily="18" charset="0"/>
              </a:rPr>
              <a:t>Cây cần nhiều nắng: cây xương rồng, cây hoa súng, cây hoa giấy, cây dâu tây, cây quýt, cây cam,...</a:t>
            </a:r>
          </a:p>
        </p:txBody>
      </p:sp>
      <p:pic>
        <p:nvPicPr>
          <p:cNvPr id="24578" name="Picture 2" descr="Cách trồng và chăm sóc dâu tây tại nhà cho trái chín đỏ mọng - KhoaHoc.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057400"/>
            <a:ext cx="403859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ướng dẫn cắt tỉa, tạo tán cho cây ca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127" t="-2995" r="2813" b="2995"/>
          <a:stretch/>
        </p:blipFill>
        <p:spPr bwMode="auto">
          <a:xfrm>
            <a:off x="4681536" y="1981200"/>
            <a:ext cx="4117404" cy="381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86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inVertical)">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barn(inVertical)">
                                      <p:cBhvr>
                                        <p:cTn id="12"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2168784"/>
            <a:ext cx="7848600" cy="2062103"/>
          </a:xfrm>
          <a:prstGeom prst="rect">
            <a:avLst/>
          </a:prstGeom>
          <a:solidFill>
            <a:schemeClr val="accent6">
              <a:lumMod val="20000"/>
              <a:lumOff val="80000"/>
            </a:schemeClr>
          </a:solidFill>
        </p:spPr>
        <p:txBody>
          <a:bodyPr wrap="square">
            <a:spAutoFit/>
          </a:bodyPr>
          <a:lstStyle/>
          <a:p>
            <a:r>
              <a:rPr lang="en-US" sz="3200" dirty="0" smtClean="0">
                <a:latin typeface="Times New Roman" pitchFamily="18" charset="0"/>
                <a:cs typeface="Times New Roman" pitchFamily="18" charset="0"/>
              </a:rPr>
              <a:t>Các em hãy suy </a:t>
            </a:r>
            <a:r>
              <a:rPr lang="en-US" sz="3200" dirty="0">
                <a:latin typeface="Times New Roman" pitchFamily="18" charset="0"/>
                <a:cs typeface="Times New Roman" pitchFamily="18" charset="0"/>
              </a:rPr>
              <a:t>nghĩ, thảo luận nhóm 4 yêu cầu: Đề xuất một số việc làm cụ thể để chăm sóc cây trồng đã lấy ví dụ. Giải thích vì sao cần làm việc đó.</a:t>
            </a:r>
          </a:p>
        </p:txBody>
      </p:sp>
      <p:sp>
        <p:nvSpPr>
          <p:cNvPr id="4" name="Rectangle 3"/>
          <p:cNvSpPr/>
          <p:nvPr/>
        </p:nvSpPr>
        <p:spPr>
          <a:xfrm>
            <a:off x="762000" y="609600"/>
            <a:ext cx="2689839" cy="646331"/>
          </a:xfrm>
          <a:prstGeom prst="rect">
            <a:avLst/>
          </a:prstGeom>
          <a:solidFill>
            <a:schemeClr val="accent6">
              <a:lumMod val="20000"/>
              <a:lumOff val="80000"/>
            </a:schemeClr>
          </a:solidFill>
        </p:spPr>
        <p:txBody>
          <a:bodyPr wrap="none">
            <a:spAutoFit/>
          </a:bodyPr>
          <a:lstStyle/>
          <a:p>
            <a:r>
              <a:rPr lang="en-US" sz="3600" b="1" dirty="0">
                <a:solidFill>
                  <a:schemeClr val="accent1">
                    <a:lumMod val="75000"/>
                  </a:schemeClr>
                </a:solidFill>
                <a:latin typeface="Times New Roman" pitchFamily="18" charset="0"/>
                <a:cs typeface="Times New Roman" pitchFamily="18" charset="0"/>
              </a:rPr>
              <a:t>4. Vận dụng </a:t>
            </a:r>
            <a:endParaRPr lang="en-US" sz="36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5868685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1" y="1516061"/>
            <a:ext cx="9218645" cy="534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6" y="0"/>
            <a:ext cx="9167326" cy="20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600" y="1143000"/>
            <a:ext cx="6553200"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Thứ tư ngày 17 tháng 5 năm 2023</a:t>
            </a:r>
            <a:endParaRPr lang="en-US" sz="3600" dirty="0">
              <a:latin typeface="Times New Roman" pitchFamily="18" charset="0"/>
              <a:cs typeface="Times New Roman" pitchFamily="18" charset="0"/>
            </a:endParaRPr>
          </a:p>
        </p:txBody>
      </p:sp>
      <p:sp>
        <p:nvSpPr>
          <p:cNvPr id="6" name="TextBox 5"/>
          <p:cNvSpPr txBox="1"/>
          <p:nvPr/>
        </p:nvSpPr>
        <p:spPr>
          <a:xfrm>
            <a:off x="1371600" y="2046287"/>
            <a:ext cx="6667837" cy="1569660"/>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Khoa học</a:t>
            </a:r>
          </a:p>
          <a:p>
            <a:pPr algn="ctr"/>
            <a:r>
              <a:rPr lang="en-US" sz="3200" dirty="0" smtClean="0">
                <a:latin typeface="Times New Roman" pitchFamily="18" charset="0"/>
                <a:cs typeface="Times New Roman" pitchFamily="18" charset="0"/>
              </a:rPr>
              <a:t>Bài 17: Chăm sóc cây trồng, vật nuôi </a:t>
            </a:r>
          </a:p>
          <a:p>
            <a:pPr algn="ctr"/>
            <a:r>
              <a:rPr lang="en-US" sz="3200" dirty="0" smtClean="0">
                <a:latin typeface="Times New Roman" pitchFamily="18" charset="0"/>
                <a:cs typeface="Times New Roman" pitchFamily="18" charset="0"/>
              </a:rPr>
              <a:t>(Tiết 1)</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25239103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04800"/>
            <a:ext cx="8001000" cy="6001643"/>
          </a:xfrm>
          <a:prstGeom prst="rect">
            <a:avLst/>
          </a:prstGeom>
          <a:solidFill>
            <a:schemeClr val="accent6">
              <a:lumMod val="20000"/>
              <a:lumOff val="80000"/>
            </a:schemeClr>
          </a:solidFill>
        </p:spPr>
        <p:txBody>
          <a:bodyPr wrap="square">
            <a:spAutoFit/>
          </a:bodyPr>
          <a:lstStyle/>
          <a:p>
            <a:r>
              <a:rPr lang="en-US" sz="3200" dirty="0">
                <a:latin typeface="Times New Roman" pitchFamily="18" charset="0"/>
                <a:cs typeface="Times New Roman" pitchFamily="18" charset="0"/>
              </a:rPr>
              <a:t>+ Tỉa dặm cây: </a:t>
            </a:r>
            <a:r>
              <a:rPr lang="en-US" sz="3200" dirty="0" smtClean="0">
                <a:latin typeface="Times New Roman" pitchFamily="18" charset="0"/>
                <a:cs typeface="Times New Roman" pitchFamily="18" charset="0"/>
              </a:rPr>
              <a:t>Giúp điều </a:t>
            </a:r>
            <a:r>
              <a:rPr lang="en-US" sz="3200" dirty="0">
                <a:latin typeface="Times New Roman" pitchFamily="18" charset="0"/>
                <a:cs typeface="Times New Roman" pitchFamily="18" charset="0"/>
              </a:rPr>
              <a:t>chỉnh mật độ khoảng cách của cây trồng hợp lý.</a:t>
            </a:r>
          </a:p>
          <a:p>
            <a:r>
              <a:rPr lang="en-US" sz="3200" dirty="0">
                <a:latin typeface="Times New Roman" pitchFamily="18" charset="0"/>
                <a:cs typeface="Times New Roman" pitchFamily="18" charset="0"/>
              </a:rPr>
              <a:t>+ Làm cỏ: Diệt trừ cỏ dại và mầm mống sâu bệnh.</a:t>
            </a:r>
          </a:p>
          <a:p>
            <a:r>
              <a:rPr lang="en-US" sz="3200" dirty="0">
                <a:latin typeface="Times New Roman" pitchFamily="18" charset="0"/>
                <a:cs typeface="Times New Roman" pitchFamily="18" charset="0"/>
              </a:rPr>
              <a:t>+ Vun xới: Trộn xơ dừa, mùn cưa và vỏ trấu như một loại phân bón hữu cơ để đảm bảo dinh dưỡng và độ tơi xốp của cây.</a:t>
            </a:r>
          </a:p>
          <a:p>
            <a:r>
              <a:rPr lang="en-US" sz="3200" dirty="0">
                <a:latin typeface="Times New Roman" pitchFamily="18" charset="0"/>
                <a:cs typeface="Times New Roman" pitchFamily="18" charset="0"/>
              </a:rPr>
              <a:t>+ Tưới nước: Cung cấp đủ nước và kịp thời để cây phát triển, sinh trưởng tốt.</a:t>
            </a:r>
          </a:p>
          <a:p>
            <a:r>
              <a:rPr lang="en-US" sz="3200" dirty="0">
                <a:latin typeface="Times New Roman" pitchFamily="18" charset="0"/>
                <a:cs typeface="Times New Roman" pitchFamily="18" charset="0"/>
              </a:rPr>
              <a:t>+ Tiêu nước: Để cây khỏi bị chết, ngập úng khi thừa nước.</a:t>
            </a:r>
          </a:p>
          <a:p>
            <a:r>
              <a:rPr lang="en-US" sz="3200" dirty="0">
                <a:latin typeface="Times New Roman" pitchFamily="18" charset="0"/>
                <a:cs typeface="Times New Roman" pitchFamily="18" charset="0"/>
              </a:rPr>
              <a:t>+ Bón phân: Cung cấp dinh dưỡng cho cây.</a:t>
            </a:r>
          </a:p>
        </p:txBody>
      </p:sp>
    </p:spTree>
    <p:extLst>
      <p:ext uri="{BB962C8B-B14F-4D97-AF65-F5344CB8AC3E}">
        <p14:creationId xmlns:p14="http://schemas.microsoft.com/office/powerpoint/2010/main" val="265868685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descr="Cách Dùng Phân Bón Cho Cây Cà Chua ⋆ Vườn Babyl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84" y="152400"/>
            <a:ext cx="3922292" cy="26148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1600" y="2881640"/>
            <a:ext cx="1569660" cy="523220"/>
          </a:xfrm>
          <a:prstGeom prst="rect">
            <a:avLst/>
          </a:prstGeom>
          <a:solidFill>
            <a:schemeClr val="accent6">
              <a:lumMod val="20000"/>
              <a:lumOff val="80000"/>
            </a:schemeClr>
          </a:solidFill>
        </p:spPr>
        <p:txBody>
          <a:bodyPr wrap="none" rtlCol="0">
            <a:spAutoFit/>
          </a:bodyPr>
          <a:lstStyle/>
          <a:p>
            <a:r>
              <a:rPr lang="en-US" sz="2800" dirty="0" smtClean="0">
                <a:latin typeface="Times New Roman" pitchFamily="18" charset="0"/>
                <a:cs typeface="Times New Roman" pitchFamily="18" charset="0"/>
              </a:rPr>
              <a:t>Bón phân</a:t>
            </a:r>
            <a:endParaRPr lang="en-US" sz="2800" dirty="0">
              <a:latin typeface="Times New Roman" pitchFamily="18" charset="0"/>
              <a:cs typeface="Times New Roman" pitchFamily="18" charset="0"/>
            </a:endParaRPr>
          </a:p>
        </p:txBody>
      </p:sp>
      <p:pic>
        <p:nvPicPr>
          <p:cNvPr id="26628" name="Picture 4" descr="Vì sao nên tưới cây cảnh bằng hệ thống lọc nước công nghiệp 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52398"/>
            <a:ext cx="4402123" cy="26148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72200" y="2881640"/>
            <a:ext cx="1697901" cy="523220"/>
          </a:xfrm>
          <a:prstGeom prst="rect">
            <a:avLst/>
          </a:prstGeom>
          <a:solidFill>
            <a:schemeClr val="accent6">
              <a:lumMod val="20000"/>
              <a:lumOff val="80000"/>
            </a:schemeClr>
          </a:solidFill>
        </p:spPr>
        <p:txBody>
          <a:bodyPr wrap="none">
            <a:spAutoFit/>
          </a:bodyPr>
          <a:lstStyle/>
          <a:p>
            <a:r>
              <a:rPr lang="en-US" sz="2800" dirty="0" smtClean="0">
                <a:latin typeface="Times New Roman" pitchFamily="18" charset="0"/>
                <a:cs typeface="Times New Roman" pitchFamily="18" charset="0"/>
              </a:rPr>
              <a:t>Tưới nước</a:t>
            </a:r>
            <a:endParaRPr lang="en-US" sz="2800" dirty="0">
              <a:latin typeface="Times New Roman" pitchFamily="18" charset="0"/>
              <a:cs typeface="Times New Roman" pitchFamily="18" charset="0"/>
            </a:endParaRPr>
          </a:p>
        </p:txBody>
      </p:sp>
      <p:pic>
        <p:nvPicPr>
          <p:cNvPr id="26630" name="Picture 6" descr="Hướng dẫn bạn cách vun gốc cho cây khoai tây - Agriviet.o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84" y="3505200"/>
            <a:ext cx="3922292" cy="24903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6567" y="6214110"/>
            <a:ext cx="1339726" cy="523220"/>
          </a:xfrm>
          <a:prstGeom prst="rect">
            <a:avLst/>
          </a:prstGeom>
          <a:solidFill>
            <a:schemeClr val="accent6">
              <a:lumMod val="20000"/>
              <a:lumOff val="80000"/>
            </a:schemeClr>
          </a:solidFill>
        </p:spPr>
        <p:txBody>
          <a:bodyPr wrap="none">
            <a:spAutoFit/>
          </a:bodyPr>
          <a:lstStyle/>
          <a:p>
            <a:r>
              <a:rPr lang="en-US" sz="2800" dirty="0" smtClean="0">
                <a:latin typeface="Times New Roman" pitchFamily="18" charset="0"/>
                <a:cs typeface="Times New Roman" pitchFamily="18" charset="0"/>
              </a:rPr>
              <a:t>Vun xới</a:t>
            </a:r>
            <a:endParaRPr lang="en-US" sz="2800" dirty="0">
              <a:latin typeface="Times New Roman" pitchFamily="18" charset="0"/>
              <a:cs typeface="Times New Roman" pitchFamily="18" charset="0"/>
            </a:endParaRPr>
          </a:p>
        </p:txBody>
      </p:sp>
      <p:pic>
        <p:nvPicPr>
          <p:cNvPr id="26632" name="Picture 8" descr="Cách tiêu diệt cỏ dại trong vườn tự nhiên không độc hại"/>
          <p:cNvPicPr>
            <a:picLocks noChangeAspect="1" noChangeArrowheads="1"/>
          </p:cNvPicPr>
          <p:nvPr/>
        </p:nvPicPr>
        <p:blipFill rotWithShape="1">
          <a:blip r:embed="rId7">
            <a:extLst>
              <a:ext uri="{28A0092B-C50C-407E-A947-70E740481C1C}">
                <a14:useLocalDpi xmlns:a14="http://schemas.microsoft.com/office/drawing/2010/main" val="0"/>
              </a:ext>
            </a:extLst>
          </a:blip>
          <a:srcRect l="2227" t="13675" b="-1"/>
          <a:stretch/>
        </p:blipFill>
        <p:spPr bwMode="auto">
          <a:xfrm>
            <a:off x="4554140" y="3505200"/>
            <a:ext cx="4285442" cy="24903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02000" y="6214110"/>
            <a:ext cx="1269899" cy="523220"/>
          </a:xfrm>
          <a:prstGeom prst="rect">
            <a:avLst/>
          </a:prstGeom>
          <a:solidFill>
            <a:schemeClr val="accent6">
              <a:lumMod val="20000"/>
              <a:lumOff val="80000"/>
            </a:schemeClr>
          </a:solidFill>
        </p:spPr>
        <p:txBody>
          <a:bodyPr wrap="none">
            <a:spAutoFit/>
          </a:bodyPr>
          <a:lstStyle/>
          <a:p>
            <a:r>
              <a:rPr lang="en-US" sz="2800" dirty="0" smtClean="0">
                <a:latin typeface="Times New Roman" pitchFamily="18" charset="0"/>
                <a:cs typeface="Times New Roman" pitchFamily="18" charset="0"/>
              </a:rPr>
              <a:t>Làm cỏ</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065393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628"/>
                                        </p:tgtEl>
                                        <p:attrNameLst>
                                          <p:attrName>style.visibility</p:attrName>
                                        </p:attrNameLst>
                                      </p:cBhvr>
                                      <p:to>
                                        <p:strVal val="visible"/>
                                      </p:to>
                                    </p:set>
                                    <p:animEffect transition="in" filter="fade">
                                      <p:cBhvr>
                                        <p:cTn id="19" dur="1000"/>
                                        <p:tgtEl>
                                          <p:spTgt spid="26628"/>
                                        </p:tgtEl>
                                      </p:cBhvr>
                                    </p:animEffect>
                                    <p:anim calcmode="lin" valueType="num">
                                      <p:cBhvr>
                                        <p:cTn id="20" dur="1000" fill="hold"/>
                                        <p:tgtEl>
                                          <p:spTgt spid="26628"/>
                                        </p:tgtEl>
                                        <p:attrNameLst>
                                          <p:attrName>ppt_x</p:attrName>
                                        </p:attrNameLst>
                                      </p:cBhvr>
                                      <p:tavLst>
                                        <p:tav tm="0">
                                          <p:val>
                                            <p:strVal val="#ppt_x"/>
                                          </p:val>
                                        </p:tav>
                                        <p:tav tm="100000">
                                          <p:val>
                                            <p:strVal val="#ppt_x"/>
                                          </p:val>
                                        </p:tav>
                                      </p:tavLst>
                                    </p:anim>
                                    <p:anim calcmode="lin" valueType="num">
                                      <p:cBhvr>
                                        <p:cTn id="21"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6630"/>
                                        </p:tgtEl>
                                        <p:attrNameLst>
                                          <p:attrName>style.visibility</p:attrName>
                                        </p:attrNameLst>
                                      </p:cBhvr>
                                      <p:to>
                                        <p:strVal val="visible"/>
                                      </p:to>
                                    </p:set>
                                    <p:animEffect transition="in" filter="barn(inVertical)">
                                      <p:cBhvr>
                                        <p:cTn id="33" dur="500"/>
                                        <p:tgtEl>
                                          <p:spTgt spid="2663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6632"/>
                                        </p:tgtEl>
                                        <p:attrNameLst>
                                          <p:attrName>style.visibility</p:attrName>
                                        </p:attrNameLst>
                                      </p:cBhvr>
                                      <p:to>
                                        <p:strVal val="visible"/>
                                      </p:to>
                                    </p:set>
                                    <p:animEffect transition="in" filter="barn(inVertical)">
                                      <p:cBhvr>
                                        <p:cTn id="45" dur="500"/>
                                        <p:tgtEl>
                                          <p:spTgt spid="2663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6800" y="2453283"/>
            <a:ext cx="7467600" cy="3539430"/>
          </a:xfrm>
          <a:prstGeom prst="rect">
            <a:avLst/>
          </a:prstGeom>
          <a:solidFill>
            <a:schemeClr val="accent6">
              <a:lumMod val="20000"/>
              <a:lumOff val="80000"/>
            </a:schemeClr>
          </a:solidFill>
        </p:spPr>
        <p:txBody>
          <a:bodyPr wrap="square">
            <a:spAutoFit/>
          </a:bodyPr>
          <a:lstStyle/>
          <a:p>
            <a:r>
              <a:rPr lang="en-US" sz="3200" i="1" dirty="0">
                <a:latin typeface="Times New Roman" pitchFamily="18" charset="0"/>
                <a:cs typeface="Times New Roman" pitchFamily="18" charset="0"/>
              </a:rPr>
              <a:t>Mỗi loại cây ở các giai đoạn phát triển khác nhau có nhu cầu sống không giống nhau. Lúa nước giai đoạn từ cây con đến khi trổ bông cần nhiều nước, nên để ruộng lúa ngập khoảng 2 cm đến 5 cm. Khi hạt lúa lớn và chín nhu cầu nước ít hơn, chỉ cần giữ ruộng đủ </a:t>
            </a:r>
            <a:r>
              <a:rPr lang="en-US" sz="3200" i="1" dirty="0" smtClean="0">
                <a:latin typeface="Times New Roman" pitchFamily="18" charset="0"/>
                <a:cs typeface="Times New Roman" pitchFamily="18" charset="0"/>
              </a:rPr>
              <a:t>ẩm.</a:t>
            </a:r>
            <a:endParaRPr lang="en-US" sz="3200" dirty="0">
              <a:latin typeface="Times New Roman" pitchFamily="18" charset="0"/>
              <a:cs typeface="Times New Roman" pitchFamily="18" charset="0"/>
            </a:endParaRPr>
          </a:p>
        </p:txBody>
      </p:sp>
      <p:pic>
        <p:nvPicPr>
          <p:cNvPr id="6" name="Picture 5"/>
          <p:cNvPicPr>
            <a:picLocks noChangeAspect="1"/>
          </p:cNvPicPr>
          <p:nvPr/>
        </p:nvPicPr>
        <p:blipFill>
          <a:blip r:embed="rId4"/>
          <a:srcRect/>
          <a:stretch>
            <a:fillRect/>
          </a:stretch>
        </p:blipFill>
        <p:spPr>
          <a:xfrm>
            <a:off x="5181600" y="228600"/>
            <a:ext cx="2133600" cy="1948688"/>
          </a:xfrm>
          <a:prstGeom prst="rect">
            <a:avLst/>
          </a:prstGeom>
        </p:spPr>
      </p:pic>
      <p:sp>
        <p:nvSpPr>
          <p:cNvPr id="5" name="Rectangle 4"/>
          <p:cNvSpPr/>
          <p:nvPr/>
        </p:nvSpPr>
        <p:spPr>
          <a:xfrm>
            <a:off x="839110" y="609600"/>
            <a:ext cx="3839514" cy="923330"/>
          </a:xfrm>
          <a:prstGeom prst="rect">
            <a:avLst/>
          </a:prstGeom>
          <a:solidFill>
            <a:schemeClr val="accent6">
              <a:lumMod val="20000"/>
              <a:lumOff val="80000"/>
            </a:schemeClr>
          </a:solid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Bạn có biết?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1065393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94" b="5556"/>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122856" y="2666462"/>
            <a:ext cx="4947188" cy="1323439"/>
          </a:xfrm>
          <a:prstGeom prst="rect">
            <a:avLst/>
          </a:prstGeom>
          <a:noFill/>
        </p:spPr>
        <p:txBody>
          <a:bodyPr wrap="none" lIns="91440" tIns="45720" rIns="91440" bIns="45720">
            <a:spAutoFit/>
          </a:bodyPr>
          <a:lstStyle/>
          <a:p>
            <a:pPr algn="ctr"/>
            <a:r>
              <a:rPr lang="en-US" sz="8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rPr>
              <a:t>Thank you</a:t>
            </a:r>
            <a:endParaRPr lang="en-US" sz="8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419918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64804"/>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1905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9544" y="660975"/>
            <a:ext cx="8839200" cy="1015663"/>
          </a:xfrm>
          <a:prstGeom prst="rect">
            <a:avLst/>
          </a:prstGeom>
        </p:spPr>
        <p:txBody>
          <a:bodyPr wrap="square">
            <a:spAutoFit/>
          </a:bodyPr>
          <a:lstStyle/>
          <a:p>
            <a:r>
              <a:rPr lang="en-US" sz="3000" b="1" dirty="0">
                <a:latin typeface="Times New Roman" pitchFamily="18" charset="0"/>
                <a:cs typeface="Times New Roman" pitchFamily="18" charset="0"/>
              </a:rPr>
              <a:t>Hoạt động thực hành 1:</a:t>
            </a:r>
            <a:r>
              <a:rPr lang="en-US" sz="3000" dirty="0">
                <a:latin typeface="Times New Roman" pitchFamily="18" charset="0"/>
                <a:cs typeface="Times New Roman" pitchFamily="18" charset="0"/>
              </a:rPr>
              <a:t> Các việc làm chăm sóc cây trồng.</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144" y="1231417"/>
            <a:ext cx="7848600" cy="562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9544" y="76200"/>
            <a:ext cx="2451312" cy="584775"/>
          </a:xfrm>
          <a:prstGeom prst="rect">
            <a:avLst/>
          </a:prstGeom>
          <a:solidFill>
            <a:schemeClr val="accent6">
              <a:lumMod val="20000"/>
              <a:lumOff val="80000"/>
            </a:schemeClr>
          </a:solidFill>
        </p:spPr>
        <p:txBody>
          <a:bodyPr wrap="none" rtlCol="0">
            <a:spAutoFit/>
          </a:bodyPr>
          <a:lstStyle/>
          <a:p>
            <a:r>
              <a:rPr lang="en-US" sz="3200" b="1" dirty="0" smtClean="0">
                <a:solidFill>
                  <a:schemeClr val="accent4">
                    <a:lumMod val="50000"/>
                  </a:schemeClr>
                </a:solidFill>
                <a:latin typeface="Times New Roman" pitchFamily="18" charset="0"/>
                <a:cs typeface="Times New Roman" pitchFamily="18" charset="0"/>
              </a:rPr>
              <a:t>2. Khám phá</a:t>
            </a:r>
            <a:endParaRPr lang="en-US" sz="3200" b="1" dirty="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555156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64804"/>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353" y="1219200"/>
            <a:ext cx="5299122"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761999"/>
            <a:ext cx="3810000" cy="5786199"/>
          </a:xfrm>
          <a:prstGeom prst="rect">
            <a:avLst/>
          </a:prstGeom>
          <a:solidFill>
            <a:schemeClr val="accent3">
              <a:lumMod val="40000"/>
              <a:lumOff val="60000"/>
            </a:schemeClr>
          </a:solidFill>
        </p:spPr>
        <p:txBody>
          <a:bodyPr wrap="square" rtlCol="0">
            <a:spAutoFit/>
          </a:bodyPr>
          <a:lstStyle/>
          <a:p>
            <a:r>
              <a:rPr lang="en-US" sz="3200" dirty="0" smtClean="0">
                <a:latin typeface="Times New Roman" pitchFamily="18" charset="0"/>
                <a:cs typeface="Times New Roman" pitchFamily="18" charset="0"/>
              </a:rPr>
              <a:t>Các em hãy quan sát bức tranh và thảo luận nhóm 4 trả lời câu hỏi bằng cách làm phiếu học tập:</a:t>
            </a:r>
          </a:p>
          <a:p>
            <a:r>
              <a:rPr lang="en-US" sz="3200" i="1" dirty="0">
                <a:latin typeface="Times New Roman" pitchFamily="18" charset="0"/>
                <a:cs typeface="Times New Roman" pitchFamily="18" charset="0"/>
              </a:rPr>
              <a:t>+ Các bạn nhỏ trong hình đang làm gì để chăm sóc cây trồng?</a:t>
            </a:r>
            <a:endParaRPr lang="en-US" sz="3200" dirty="0">
              <a:latin typeface="Times New Roman" pitchFamily="18" charset="0"/>
              <a:cs typeface="Times New Roman" pitchFamily="18" charset="0"/>
            </a:endParaRPr>
          </a:p>
          <a:p>
            <a:r>
              <a:rPr lang="en-US" sz="3200" i="1" dirty="0">
                <a:latin typeface="Times New Roman" pitchFamily="18" charset="0"/>
                <a:cs typeface="Times New Roman" pitchFamily="18" charset="0"/>
              </a:rPr>
              <a:t>+ Các hoạt động đó đáp ứng nhu cầu nào của cây?</a:t>
            </a:r>
            <a:endParaRPr lang="en-US" sz="32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046971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519274121"/>
              </p:ext>
            </p:extLst>
          </p:nvPr>
        </p:nvGraphicFramePr>
        <p:xfrm>
          <a:off x="1257302" y="1676400"/>
          <a:ext cx="6705600" cy="3606800"/>
        </p:xfrm>
        <a:graphic>
          <a:graphicData uri="http://schemas.openxmlformats.org/drawingml/2006/table">
            <a:tbl>
              <a:tblPr firstRow="1" bandRow="1">
                <a:tableStyleId>{7DF18680-E054-41AD-8BC1-D1AEF772440D}</a:tableStyleId>
              </a:tblPr>
              <a:tblGrid>
                <a:gridCol w="1638298"/>
                <a:gridCol w="2400302"/>
                <a:gridCol w="2667000"/>
              </a:tblGrid>
              <a:tr h="635000">
                <a:tc>
                  <a:txBody>
                    <a:bodyPr/>
                    <a:lstStyle/>
                    <a:p>
                      <a:pPr algn="ctr"/>
                      <a:r>
                        <a:rPr lang="en-US" sz="3200" dirty="0" smtClean="0">
                          <a:solidFill>
                            <a:schemeClr val="tx1">
                              <a:lumMod val="95000"/>
                              <a:lumOff val="5000"/>
                            </a:schemeClr>
                          </a:solidFill>
                          <a:latin typeface="Times New Roman" pitchFamily="18" charset="0"/>
                          <a:cs typeface="Times New Roman" pitchFamily="18" charset="0"/>
                        </a:rPr>
                        <a:t>Hình</a:t>
                      </a:r>
                      <a:endParaRPr lang="en-US" sz="3200" dirty="0">
                        <a:solidFill>
                          <a:schemeClr val="tx1">
                            <a:lumMod val="95000"/>
                            <a:lumOff val="5000"/>
                          </a:schemeClr>
                        </a:solidFill>
                        <a:latin typeface="Times New Roman" pitchFamily="18" charset="0"/>
                        <a:cs typeface="Times New Roman" pitchFamily="18" charset="0"/>
                      </a:endParaRPr>
                    </a:p>
                  </a:txBody>
                  <a:tcPr/>
                </a:tc>
                <a:tc>
                  <a:txBody>
                    <a:bodyPr/>
                    <a:lstStyle/>
                    <a:p>
                      <a:pPr algn="ctr"/>
                      <a:r>
                        <a:rPr lang="en-US" sz="3200" dirty="0" smtClean="0">
                          <a:solidFill>
                            <a:schemeClr val="tx1">
                              <a:lumMod val="95000"/>
                              <a:lumOff val="5000"/>
                            </a:schemeClr>
                          </a:solidFill>
                          <a:latin typeface="Times New Roman" pitchFamily="18" charset="0"/>
                          <a:cs typeface="Times New Roman" pitchFamily="18" charset="0"/>
                        </a:rPr>
                        <a:t>Hoạt</a:t>
                      </a:r>
                      <a:r>
                        <a:rPr lang="en-US" sz="3200" baseline="0" dirty="0" smtClean="0">
                          <a:solidFill>
                            <a:schemeClr val="tx1">
                              <a:lumMod val="95000"/>
                              <a:lumOff val="5000"/>
                            </a:schemeClr>
                          </a:solidFill>
                          <a:latin typeface="Times New Roman" pitchFamily="18" charset="0"/>
                          <a:cs typeface="Times New Roman" pitchFamily="18" charset="0"/>
                        </a:rPr>
                        <a:t> động </a:t>
                      </a:r>
                      <a:endParaRPr lang="en-US" sz="3200" dirty="0">
                        <a:solidFill>
                          <a:schemeClr val="tx1">
                            <a:lumMod val="95000"/>
                            <a:lumOff val="5000"/>
                          </a:schemeClr>
                        </a:solidFill>
                        <a:latin typeface="Times New Roman" pitchFamily="18" charset="0"/>
                        <a:cs typeface="Times New Roman" pitchFamily="18" charset="0"/>
                      </a:endParaRPr>
                    </a:p>
                  </a:txBody>
                  <a:tcPr/>
                </a:tc>
                <a:tc>
                  <a:txBody>
                    <a:bodyPr/>
                    <a:lstStyle/>
                    <a:p>
                      <a:pPr algn="ctr"/>
                      <a:r>
                        <a:rPr lang="en-US" sz="3200" b="1" kern="1200" dirty="0" smtClean="0">
                          <a:solidFill>
                            <a:schemeClr val="tx1">
                              <a:lumMod val="95000"/>
                              <a:lumOff val="5000"/>
                            </a:schemeClr>
                          </a:solidFill>
                          <a:effectLst/>
                          <a:latin typeface="Times New Roman" pitchFamily="18" charset="0"/>
                          <a:ea typeface="+mn-ea"/>
                          <a:cs typeface="Times New Roman" pitchFamily="18" charset="0"/>
                        </a:rPr>
                        <a:t>Đáp ứng nhu cầu sống</a:t>
                      </a:r>
                      <a:endParaRPr lang="en-US" sz="3200" dirty="0">
                        <a:solidFill>
                          <a:schemeClr val="tx1">
                            <a:lumMod val="95000"/>
                            <a:lumOff val="5000"/>
                          </a:schemeClr>
                        </a:solidFill>
                        <a:latin typeface="Times New Roman" pitchFamily="18" charset="0"/>
                        <a:cs typeface="Times New Roman" pitchFamily="18" charset="0"/>
                      </a:endParaRPr>
                    </a:p>
                  </a:txBody>
                  <a:tcPr/>
                </a:tc>
              </a:tr>
              <a:tr h="635000">
                <a:tc>
                  <a:txBody>
                    <a:bodyPr/>
                    <a:lstStyle/>
                    <a:p>
                      <a:pPr algn="ctr"/>
                      <a:r>
                        <a:rPr lang="en-US" sz="3200" dirty="0" smtClean="0">
                          <a:latin typeface="Times New Roman" pitchFamily="18" charset="0"/>
                          <a:cs typeface="Times New Roman" pitchFamily="18" charset="0"/>
                        </a:rPr>
                        <a:t>a</a:t>
                      </a:r>
                      <a:endParaRPr lang="en-US" sz="32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tc>
                  <a:txBody>
                    <a:bodyPr/>
                    <a:lstStyle/>
                    <a:p>
                      <a:pPr algn="ctr"/>
                      <a:endParaRPr lang="en-US" sz="3200">
                        <a:latin typeface="Times New Roman" pitchFamily="18" charset="0"/>
                        <a:cs typeface="Times New Roman" pitchFamily="18" charset="0"/>
                      </a:endParaRPr>
                    </a:p>
                  </a:txBody>
                  <a:tcPr/>
                </a:tc>
              </a:tr>
              <a:tr h="635000">
                <a:tc>
                  <a:txBody>
                    <a:bodyPr/>
                    <a:lstStyle/>
                    <a:p>
                      <a:pPr algn="ctr"/>
                      <a:r>
                        <a:rPr lang="en-US" sz="3200" dirty="0" smtClean="0">
                          <a:latin typeface="Times New Roman" pitchFamily="18" charset="0"/>
                          <a:cs typeface="Times New Roman" pitchFamily="18" charset="0"/>
                        </a:rPr>
                        <a:t>b</a:t>
                      </a:r>
                      <a:endParaRPr lang="en-US" sz="32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tc>
                  <a:txBody>
                    <a:bodyPr/>
                    <a:lstStyle/>
                    <a:p>
                      <a:pPr algn="ctr"/>
                      <a:endParaRPr lang="en-US" sz="3200">
                        <a:latin typeface="Times New Roman" pitchFamily="18" charset="0"/>
                        <a:cs typeface="Times New Roman" pitchFamily="18" charset="0"/>
                      </a:endParaRPr>
                    </a:p>
                  </a:txBody>
                  <a:tcPr/>
                </a:tc>
              </a:tr>
              <a:tr h="635000">
                <a:tc>
                  <a:txBody>
                    <a:bodyPr/>
                    <a:lstStyle/>
                    <a:p>
                      <a:pPr algn="ctr"/>
                      <a:r>
                        <a:rPr lang="en-US" sz="3200" dirty="0" smtClean="0">
                          <a:latin typeface="Times New Roman" pitchFamily="18" charset="0"/>
                          <a:cs typeface="Times New Roman" pitchFamily="18" charset="0"/>
                        </a:rPr>
                        <a:t>c</a:t>
                      </a:r>
                      <a:endParaRPr lang="en-US" sz="32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tc>
                  <a:txBody>
                    <a:bodyPr/>
                    <a:lstStyle/>
                    <a:p>
                      <a:pPr algn="ctr"/>
                      <a:endParaRPr lang="en-US" sz="3200">
                        <a:latin typeface="Times New Roman" pitchFamily="18" charset="0"/>
                        <a:cs typeface="Times New Roman" pitchFamily="18" charset="0"/>
                      </a:endParaRPr>
                    </a:p>
                  </a:txBody>
                  <a:tcPr/>
                </a:tc>
              </a:tr>
              <a:tr h="635000">
                <a:tc>
                  <a:txBody>
                    <a:bodyPr/>
                    <a:lstStyle/>
                    <a:p>
                      <a:pPr algn="ctr"/>
                      <a:r>
                        <a:rPr lang="en-US" sz="3200" dirty="0" smtClean="0">
                          <a:latin typeface="Times New Roman" pitchFamily="18" charset="0"/>
                          <a:cs typeface="Times New Roman" pitchFamily="18" charset="0"/>
                        </a:rPr>
                        <a:t>d</a:t>
                      </a:r>
                      <a:endParaRPr lang="en-US" sz="3200" dirty="0">
                        <a:latin typeface="Times New Roman" pitchFamily="18" charset="0"/>
                        <a:cs typeface="Times New Roman" pitchFamily="18" charset="0"/>
                      </a:endParaRPr>
                    </a:p>
                  </a:txBody>
                  <a:tcPr/>
                </a:tc>
                <a:tc>
                  <a:txBody>
                    <a:bodyPr/>
                    <a:lstStyle/>
                    <a:p>
                      <a:pPr algn="ctr"/>
                      <a:endParaRPr lang="en-US" sz="320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tr>
            </a:tbl>
          </a:graphicData>
        </a:graphic>
      </p:graphicFrame>
      <p:sp>
        <p:nvSpPr>
          <p:cNvPr id="7" name="Rectangle 6"/>
          <p:cNvSpPr/>
          <p:nvPr/>
        </p:nvSpPr>
        <p:spPr>
          <a:xfrm>
            <a:off x="2555052" y="304800"/>
            <a:ext cx="411010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Phiếu học tập</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3555156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1" y="0"/>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963309276"/>
              </p:ext>
            </p:extLst>
          </p:nvPr>
        </p:nvGraphicFramePr>
        <p:xfrm>
          <a:off x="571502" y="1219200"/>
          <a:ext cx="8077200" cy="5389880"/>
        </p:xfrm>
        <a:graphic>
          <a:graphicData uri="http://schemas.openxmlformats.org/drawingml/2006/table">
            <a:tbl>
              <a:tblPr firstRow="1" bandRow="1">
                <a:tableStyleId>{7DF18680-E054-41AD-8BC1-D1AEF772440D}</a:tableStyleId>
              </a:tblPr>
              <a:tblGrid>
                <a:gridCol w="1143000"/>
                <a:gridCol w="2133600"/>
                <a:gridCol w="4800600"/>
              </a:tblGrid>
              <a:tr h="609600">
                <a:tc>
                  <a:txBody>
                    <a:bodyPr/>
                    <a:lstStyle/>
                    <a:p>
                      <a:pPr algn="ctr"/>
                      <a:r>
                        <a:rPr lang="en-US" sz="3200" dirty="0" smtClean="0">
                          <a:solidFill>
                            <a:schemeClr val="tx1">
                              <a:lumMod val="95000"/>
                              <a:lumOff val="5000"/>
                            </a:schemeClr>
                          </a:solidFill>
                          <a:latin typeface="Times New Roman" pitchFamily="18" charset="0"/>
                          <a:cs typeface="Times New Roman" pitchFamily="18" charset="0"/>
                        </a:rPr>
                        <a:t>Hình</a:t>
                      </a:r>
                      <a:endParaRPr lang="en-US" sz="3200" dirty="0">
                        <a:solidFill>
                          <a:schemeClr val="tx1">
                            <a:lumMod val="95000"/>
                            <a:lumOff val="5000"/>
                          </a:schemeClr>
                        </a:solidFill>
                        <a:latin typeface="Times New Roman" pitchFamily="18" charset="0"/>
                        <a:cs typeface="Times New Roman" pitchFamily="18" charset="0"/>
                      </a:endParaRPr>
                    </a:p>
                  </a:txBody>
                  <a:tcPr/>
                </a:tc>
                <a:tc>
                  <a:txBody>
                    <a:bodyPr/>
                    <a:lstStyle/>
                    <a:p>
                      <a:pPr algn="ctr"/>
                      <a:r>
                        <a:rPr lang="en-US" sz="3200" dirty="0" smtClean="0">
                          <a:solidFill>
                            <a:schemeClr val="tx1">
                              <a:lumMod val="95000"/>
                              <a:lumOff val="5000"/>
                            </a:schemeClr>
                          </a:solidFill>
                          <a:latin typeface="Times New Roman" pitchFamily="18" charset="0"/>
                          <a:cs typeface="Times New Roman" pitchFamily="18" charset="0"/>
                        </a:rPr>
                        <a:t>Hoạt</a:t>
                      </a:r>
                      <a:r>
                        <a:rPr lang="en-US" sz="3200" baseline="0" dirty="0" smtClean="0">
                          <a:solidFill>
                            <a:schemeClr val="tx1">
                              <a:lumMod val="95000"/>
                              <a:lumOff val="5000"/>
                            </a:schemeClr>
                          </a:solidFill>
                          <a:latin typeface="Times New Roman" pitchFamily="18" charset="0"/>
                          <a:cs typeface="Times New Roman" pitchFamily="18" charset="0"/>
                        </a:rPr>
                        <a:t> động </a:t>
                      </a:r>
                      <a:endParaRPr lang="en-US" sz="3200" dirty="0">
                        <a:solidFill>
                          <a:schemeClr val="tx1">
                            <a:lumMod val="95000"/>
                            <a:lumOff val="5000"/>
                          </a:schemeClr>
                        </a:solidFill>
                        <a:latin typeface="Times New Roman" pitchFamily="18" charset="0"/>
                        <a:cs typeface="Times New Roman" pitchFamily="18" charset="0"/>
                      </a:endParaRPr>
                    </a:p>
                  </a:txBody>
                  <a:tcPr/>
                </a:tc>
                <a:tc>
                  <a:txBody>
                    <a:bodyPr/>
                    <a:lstStyle/>
                    <a:p>
                      <a:pPr algn="ctr"/>
                      <a:r>
                        <a:rPr lang="en-US" sz="3200" b="1" kern="1200" dirty="0" smtClean="0">
                          <a:solidFill>
                            <a:schemeClr val="tx1">
                              <a:lumMod val="95000"/>
                              <a:lumOff val="5000"/>
                            </a:schemeClr>
                          </a:solidFill>
                          <a:effectLst/>
                          <a:latin typeface="Times New Roman" pitchFamily="18" charset="0"/>
                          <a:ea typeface="+mn-ea"/>
                          <a:cs typeface="Times New Roman" pitchFamily="18" charset="0"/>
                        </a:rPr>
                        <a:t>Đáp ứng nhu cầu sống</a:t>
                      </a:r>
                      <a:endParaRPr lang="en-US" sz="3200" dirty="0">
                        <a:solidFill>
                          <a:schemeClr val="tx1">
                            <a:lumMod val="95000"/>
                            <a:lumOff val="5000"/>
                          </a:schemeClr>
                        </a:solidFill>
                        <a:latin typeface="Times New Roman" pitchFamily="18" charset="0"/>
                        <a:cs typeface="Times New Roman" pitchFamily="18" charset="0"/>
                      </a:endParaRPr>
                    </a:p>
                  </a:txBody>
                  <a:tcPr/>
                </a:tc>
              </a:tr>
              <a:tr h="635000">
                <a:tc>
                  <a:txBody>
                    <a:bodyPr/>
                    <a:lstStyle/>
                    <a:p>
                      <a:pPr algn="ctr"/>
                      <a:r>
                        <a:rPr lang="en-US" sz="3200" dirty="0" smtClean="0">
                          <a:latin typeface="Times New Roman" pitchFamily="18" charset="0"/>
                          <a:cs typeface="Times New Roman" pitchFamily="18" charset="0"/>
                        </a:rPr>
                        <a:t>a</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Tưới</a:t>
                      </a:r>
                      <a:r>
                        <a:rPr lang="en-US" sz="3200" baseline="0" dirty="0" smtClean="0">
                          <a:latin typeface="Times New Roman" pitchFamily="18" charset="0"/>
                          <a:cs typeface="Times New Roman" pitchFamily="18" charset="0"/>
                        </a:rPr>
                        <a:t> cây</a:t>
                      </a:r>
                      <a:endParaRPr lang="en-US" sz="3200" dirty="0">
                        <a:latin typeface="Times New Roman" pitchFamily="18" charset="0"/>
                        <a:cs typeface="Times New Roman" pitchFamily="18" charset="0"/>
                      </a:endParaRPr>
                    </a:p>
                  </a:txBody>
                  <a:tcPr/>
                </a:tc>
                <a:tc>
                  <a:txBody>
                    <a:bodyPr/>
                    <a:lstStyle/>
                    <a:p>
                      <a:pPr fontAlgn="t"/>
                      <a:r>
                        <a:rPr lang="vi-VN" sz="3200" dirty="0">
                          <a:effectLst/>
                          <a:latin typeface="Times New Roman" pitchFamily="18" charset="0"/>
                          <a:cs typeface="Times New Roman" pitchFamily="18" charset="0"/>
                        </a:rPr>
                        <a:t>Cung cấp nước cho cây</a:t>
                      </a:r>
                    </a:p>
                  </a:txBody>
                  <a:tcPr marL="38100" marR="38100" marT="38100" marB="38100"/>
                </a:tc>
              </a:tr>
              <a:tr h="635000">
                <a:tc>
                  <a:txBody>
                    <a:bodyPr/>
                    <a:lstStyle/>
                    <a:p>
                      <a:pPr algn="ctr"/>
                      <a:r>
                        <a:rPr lang="en-US" sz="3200" dirty="0" smtClean="0">
                          <a:latin typeface="Times New Roman" pitchFamily="18" charset="0"/>
                          <a:cs typeface="Times New Roman" pitchFamily="18" charset="0"/>
                        </a:rPr>
                        <a:t>b</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Bón</a:t>
                      </a:r>
                      <a:r>
                        <a:rPr lang="en-US" sz="3200" baseline="0" dirty="0" smtClean="0">
                          <a:latin typeface="Times New Roman" pitchFamily="18" charset="0"/>
                          <a:cs typeface="Times New Roman" pitchFamily="18" charset="0"/>
                        </a:rPr>
                        <a:t> phân </a:t>
                      </a:r>
                    </a:p>
                  </a:txBody>
                  <a:tcPr/>
                </a:tc>
                <a:tc>
                  <a:txBody>
                    <a:bodyPr/>
                    <a:lstStyle/>
                    <a:p>
                      <a:pPr fontAlgn="t"/>
                      <a:r>
                        <a:rPr lang="vi-VN" sz="3200" dirty="0">
                          <a:effectLst/>
                          <a:latin typeface="Times New Roman" pitchFamily="18" charset="0"/>
                          <a:cs typeface="Times New Roman" pitchFamily="18" charset="0"/>
                        </a:rPr>
                        <a:t>Cung cấp dinh dưỡng cho cây</a:t>
                      </a:r>
                    </a:p>
                  </a:txBody>
                  <a:tcPr marL="38100" marR="38100" marT="38100" marB="38100"/>
                </a:tc>
              </a:tr>
              <a:tr h="635000">
                <a:tc>
                  <a:txBody>
                    <a:bodyPr/>
                    <a:lstStyle/>
                    <a:p>
                      <a:pPr algn="ctr"/>
                      <a:r>
                        <a:rPr lang="en-US" sz="3200" dirty="0" smtClean="0">
                          <a:latin typeface="Times New Roman" pitchFamily="18" charset="0"/>
                          <a:cs typeface="Times New Roman" pitchFamily="18" charset="0"/>
                        </a:rPr>
                        <a:t>c</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Vun xới</a:t>
                      </a:r>
                      <a:r>
                        <a:rPr lang="en-US" sz="3200" baseline="0" dirty="0" smtClean="0">
                          <a:latin typeface="Times New Roman" pitchFamily="18" charset="0"/>
                          <a:cs typeface="Times New Roman" pitchFamily="18" charset="0"/>
                        </a:rPr>
                        <a:t> đất</a:t>
                      </a:r>
                      <a:endParaRPr lang="en-US" sz="3200" dirty="0">
                        <a:latin typeface="Times New Roman" pitchFamily="18" charset="0"/>
                        <a:cs typeface="Times New Roman" pitchFamily="18" charset="0"/>
                      </a:endParaRPr>
                    </a:p>
                  </a:txBody>
                  <a:tcPr/>
                </a:tc>
                <a:tc>
                  <a:txBody>
                    <a:bodyPr/>
                    <a:lstStyle/>
                    <a:p>
                      <a:pPr fontAlgn="t"/>
                      <a:r>
                        <a:rPr lang="vi-VN" sz="3200" dirty="0">
                          <a:effectLst/>
                          <a:latin typeface="Times New Roman" pitchFamily="18" charset="0"/>
                          <a:cs typeface="Times New Roman" pitchFamily="18" charset="0"/>
                        </a:rPr>
                        <a:t>Thêm đất màu vào gốc cây, làm đất tăng thêm độ thoáng đồng thời hạn chế bốc hơi nước.</a:t>
                      </a:r>
                    </a:p>
                  </a:txBody>
                  <a:tcPr marL="38100" marR="38100" marT="38100" marB="38100"/>
                </a:tc>
              </a:tr>
              <a:tr h="635000">
                <a:tc>
                  <a:txBody>
                    <a:bodyPr/>
                    <a:lstStyle/>
                    <a:p>
                      <a:pPr algn="ctr"/>
                      <a:r>
                        <a:rPr lang="en-US" sz="3200" dirty="0" smtClean="0">
                          <a:latin typeface="Times New Roman" pitchFamily="18" charset="0"/>
                          <a:cs typeface="Times New Roman" pitchFamily="18" charset="0"/>
                        </a:rPr>
                        <a:t>d</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Tắm</a:t>
                      </a:r>
                      <a:r>
                        <a:rPr lang="en-US" sz="3200" baseline="0" dirty="0" smtClean="0">
                          <a:latin typeface="Times New Roman" pitchFamily="18" charset="0"/>
                          <a:cs typeface="Times New Roman" pitchFamily="18" charset="0"/>
                        </a:rPr>
                        <a:t> nắng cho cây</a:t>
                      </a:r>
                      <a:endParaRPr lang="en-US" sz="3200" dirty="0">
                        <a:latin typeface="Times New Roman" pitchFamily="18" charset="0"/>
                        <a:cs typeface="Times New Roman" pitchFamily="18" charset="0"/>
                      </a:endParaRPr>
                    </a:p>
                  </a:txBody>
                  <a:tcPr/>
                </a:tc>
                <a:tc>
                  <a:txBody>
                    <a:bodyPr/>
                    <a:lstStyle/>
                    <a:p>
                      <a:pPr fontAlgn="t"/>
                      <a:r>
                        <a:rPr lang="en-US" sz="3200" dirty="0">
                          <a:effectLst/>
                          <a:latin typeface="Times New Roman" pitchFamily="18" charset="0"/>
                          <a:cs typeface="Times New Roman" pitchFamily="18" charset="0"/>
                        </a:rPr>
                        <a:t>Cung cấp ánh sáng mặt trời cho cây quang hợp</a:t>
                      </a:r>
                    </a:p>
                  </a:txBody>
                  <a:tcPr marL="38100" marR="38100" marT="38100" marB="38100"/>
                </a:tc>
              </a:tr>
            </a:tbl>
          </a:graphicData>
        </a:graphic>
      </p:graphicFrame>
      <p:sp>
        <p:nvSpPr>
          <p:cNvPr id="7" name="Rectangle 6"/>
          <p:cNvSpPr/>
          <p:nvPr/>
        </p:nvSpPr>
        <p:spPr>
          <a:xfrm>
            <a:off x="2497985" y="152400"/>
            <a:ext cx="422423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Phiếu học tập</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383631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1539240" y="3687921"/>
          <a:ext cx="6065520" cy="350520"/>
        </p:xfrm>
        <a:graphic>
          <a:graphicData uri="http://schemas.openxmlformats.org/drawingml/2006/table">
            <a:tbl>
              <a:tblPr/>
              <a:tblGrid>
                <a:gridCol w="6065520"/>
              </a:tblGrid>
              <a:tr h="0">
                <a:tc>
                  <a:txBody>
                    <a:bodyPr/>
                    <a:lstStyle/>
                    <a:p>
                      <a:pPr fontAlgn="t"/>
                      <a:r>
                        <a:rPr lang="en-US" dirty="0">
                          <a:effectLst/>
                        </a:rPr>
                        <a:t>Cung cấp ánh sáng mặt trời cho cây quang hợp</a:t>
                      </a:r>
                    </a:p>
                  </a:txBody>
                  <a:tcPr marL="38100" marR="38100" marT="38100" marB="38100">
                    <a:lnL w="12700" cap="flat" cmpd="sng" algn="ctr">
                      <a:solidFill>
                        <a:srgbClr val="A0B80E"/>
                      </a:solidFill>
                      <a:prstDash val="solid"/>
                      <a:round/>
                      <a:headEnd type="none" w="med" len="med"/>
                      <a:tailEnd type="none" w="med" len="med"/>
                    </a:lnL>
                    <a:lnR w="12700" cap="flat" cmpd="sng" algn="ctr">
                      <a:solidFill>
                        <a:srgbClr val="A0B80E"/>
                      </a:solidFill>
                      <a:prstDash val="solid"/>
                      <a:round/>
                      <a:headEnd type="none" w="med" len="med"/>
                      <a:tailEnd type="none" w="med" len="med"/>
                    </a:lnR>
                    <a:lnT w="12700" cap="flat" cmpd="sng" algn="ctr">
                      <a:solidFill>
                        <a:srgbClr val="A0B80E"/>
                      </a:solidFill>
                      <a:prstDash val="solid"/>
                      <a:round/>
                      <a:headEnd type="none" w="med" len="med"/>
                      <a:tailEnd type="none" w="med" len="med"/>
                    </a:lnT>
                    <a:lnB w="12700" cap="flat" cmpd="sng" algn="ctr">
                      <a:solidFill>
                        <a:srgbClr val="A0B80E"/>
                      </a:solidFill>
                      <a:prstDash val="solid"/>
                      <a:round/>
                      <a:headEnd type="none" w="med" len="med"/>
                      <a:tailEnd type="none" w="med" len="med"/>
                    </a:lnB>
                  </a:tcPr>
                </a:tc>
              </a:tr>
            </a:tbl>
          </a:graphicData>
        </a:graphic>
      </p:graphicFrame>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99"/>
          <a:stretch/>
        </p:blipFill>
        <p:spPr bwMode="auto">
          <a:xfrm>
            <a:off x="19050" y="0"/>
            <a:ext cx="92654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2209800"/>
            <a:ext cx="184731" cy="369332"/>
          </a:xfrm>
          <a:prstGeom prst="rect">
            <a:avLst/>
          </a:prstGeom>
          <a:noFill/>
        </p:spPr>
        <p:txBody>
          <a:bodyPr wrap="none" rtlCol="0">
            <a:spAutoFit/>
          </a:bodyPr>
          <a:lstStyle/>
          <a:p>
            <a:endParaRPr lang="en-US" dirty="0"/>
          </a:p>
        </p:txBody>
      </p:sp>
      <p:sp>
        <p:nvSpPr>
          <p:cNvPr id="6" name="Rectangle 3"/>
          <p:cNvSpPr>
            <a:spLocks noChangeArrowheads="1"/>
          </p:cNvSpPr>
          <p:nvPr/>
        </p:nvSpPr>
        <p:spPr bwMode="auto">
          <a:xfrm>
            <a:off x="1539875" y="3687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28574" y="381000"/>
            <a:ext cx="4467225" cy="2800767"/>
          </a:xfrm>
          <a:prstGeom prst="rect">
            <a:avLst/>
          </a:prstGeom>
          <a:solidFill>
            <a:schemeClr val="accent5">
              <a:lumMod val="20000"/>
              <a:lumOff val="80000"/>
            </a:schemeClr>
          </a:solidFill>
        </p:spPr>
        <p:txBody>
          <a:bodyPr wrap="square">
            <a:spAutoFit/>
          </a:bodyPr>
          <a:lstStyle/>
          <a:p>
            <a:r>
              <a:rPr lang="en-US" sz="4400" dirty="0">
                <a:latin typeface="Times New Roman" pitchFamily="18" charset="0"/>
                <a:cs typeface="Times New Roman" pitchFamily="18" charset="0"/>
              </a:rPr>
              <a:t>Kể một số việc làm chăm sóc cây trồng mà em đã thực hiện.</a:t>
            </a:r>
          </a:p>
        </p:txBody>
      </p:sp>
      <p:pic>
        <p:nvPicPr>
          <p:cNvPr id="9" name="Picture 8"/>
          <p:cNvPicPr>
            <a:picLocks noChangeAspect="1"/>
          </p:cNvPicPr>
          <p:nvPr/>
        </p:nvPicPr>
        <p:blipFill>
          <a:blip r:embed="rId3"/>
          <a:srcRect/>
          <a:stretch>
            <a:fillRect/>
          </a:stretch>
        </p:blipFill>
        <p:spPr>
          <a:xfrm>
            <a:off x="778165" y="3400425"/>
            <a:ext cx="2971800" cy="2714244"/>
          </a:xfrm>
          <a:prstGeom prst="rect">
            <a:avLst/>
          </a:prstGeom>
        </p:spPr>
      </p:pic>
    </p:spTree>
    <p:extLst>
      <p:ext uri="{BB962C8B-B14F-4D97-AF65-F5344CB8AC3E}">
        <p14:creationId xmlns:p14="http://schemas.microsoft.com/office/powerpoint/2010/main" val="528359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4805"/>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282238"/>
            <a:ext cx="8458200" cy="1200329"/>
          </a:xfrm>
          <a:prstGeom prst="rect">
            <a:avLst/>
          </a:prstGeom>
        </p:spPr>
        <p:txBody>
          <a:bodyPr wrap="square">
            <a:spAutoFit/>
          </a:bodyPr>
          <a:lstStyle/>
          <a:p>
            <a:r>
              <a:rPr lang="en-US" sz="3600" b="1" dirty="0">
                <a:latin typeface="Times New Roman" pitchFamily="18" charset="0"/>
                <a:cs typeface="Times New Roman" pitchFamily="18" charset="0"/>
              </a:rPr>
              <a:t>Hoạt động thực hành 2:</a:t>
            </a:r>
            <a:r>
              <a:rPr lang="en-US" sz="3600" dirty="0">
                <a:latin typeface="Times New Roman" pitchFamily="18" charset="0"/>
                <a:cs typeface="Times New Roman" pitchFamily="18" charset="0"/>
              </a:rPr>
              <a:t> Đặc điểm môi trường sống của cây trồng.</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63516"/>
            <a:ext cx="6781800" cy="539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515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9110662" cy="50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3" r="1132"/>
          <a:stretch/>
        </p:blipFill>
        <p:spPr bwMode="auto">
          <a:xfrm>
            <a:off x="0" y="1"/>
            <a:ext cx="9134475" cy="17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144453"/>
            <a:ext cx="8915400" cy="2677656"/>
          </a:xfrm>
          <a:prstGeom prst="rect">
            <a:avLst/>
          </a:prstGeom>
        </p:spPr>
        <p:txBody>
          <a:bodyPr wrap="square">
            <a:spAutoFit/>
          </a:bodyPr>
          <a:lstStyle/>
          <a:p>
            <a:r>
              <a:rPr lang="en-US" sz="2800" dirty="0" smtClean="0">
                <a:latin typeface="Times New Roman" pitchFamily="18" charset="0"/>
                <a:cs typeface="Times New Roman" pitchFamily="18" charset="0"/>
              </a:rPr>
              <a:t>Các em hãy quan sát hình, thảo luận theo nhóm 4 trả lời 2 câu hỏi:</a:t>
            </a:r>
          </a:p>
          <a:p>
            <a:r>
              <a:rPr lang="en-US" sz="2800" dirty="0" smtClean="0">
                <a:latin typeface="Times New Roman" pitchFamily="18" charset="0"/>
                <a:cs typeface="Times New Roman" pitchFamily="18" charset="0"/>
              </a:rPr>
              <a:t>Câu 1: </a:t>
            </a:r>
            <a:r>
              <a:rPr lang="en-US" sz="2800" dirty="0">
                <a:latin typeface="Times New Roman" pitchFamily="18" charset="0"/>
                <a:cs typeface="Times New Roman" pitchFamily="18" charset="0"/>
              </a:rPr>
              <a:t>Cây nào thích hợp ở nơi bóng râm, cây nào cần nhiều nắng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Câu 2: </a:t>
            </a:r>
            <a:r>
              <a:rPr lang="en-US" sz="2800" dirty="0">
                <a:latin typeface="Times New Roman" pitchFamily="18" charset="0"/>
                <a:cs typeface="Times New Roman" pitchFamily="18" charset="0"/>
              </a:rPr>
              <a:t>Cây nào cần ít nước, cây nào cần nhiều nước để phát triển?</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14600"/>
            <a:ext cx="6934200" cy="412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7470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822</Words>
  <Application>Microsoft Office PowerPoint</Application>
  <PresentationFormat>On-screen Show (4:3)</PresentationFormat>
  <Paragraphs>79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cp:revision>
  <dcterms:created xsi:type="dcterms:W3CDTF">2023-05-17T04:11:47Z</dcterms:created>
  <dcterms:modified xsi:type="dcterms:W3CDTF">2023-05-17T06:14:54Z</dcterms:modified>
</cp:coreProperties>
</file>