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39" r:id="rId2"/>
    <p:sldId id="352" r:id="rId3"/>
    <p:sldId id="366" r:id="rId4"/>
    <p:sldId id="367" r:id="rId5"/>
    <p:sldId id="358" r:id="rId6"/>
    <p:sldId id="360" r:id="rId7"/>
    <p:sldId id="368" r:id="rId8"/>
    <p:sldId id="262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F7BC7"/>
    <a:srgbClr val="45B314"/>
    <a:srgbClr val="8D497E"/>
    <a:srgbClr val="BFE2E3"/>
    <a:srgbClr val="337FCE"/>
    <a:srgbClr val="59C127"/>
    <a:srgbClr val="4EB71C"/>
    <a:srgbClr val="50BE20"/>
    <a:srgbClr val="226BC1"/>
    <a:srgbClr val="175F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3447" autoAdjust="0"/>
  </p:normalViewPr>
  <p:slideViewPr>
    <p:cSldViewPr snapToGrid="0">
      <p:cViewPr varScale="1">
        <p:scale>
          <a:sx n="68" d="100"/>
          <a:sy n="68" d="100"/>
        </p:scale>
        <p:origin x="9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685DC-CA72-4106-8A43-D6873B565403}" type="datetimeFigureOut">
              <a:rPr lang="en-US" smtClean="0"/>
              <a:t>20/01/2026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4F22D-D6FA-4D5C-99B1-5A512E0D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65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687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35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7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99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713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5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8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10F808B-35CC-6479-1114-47B43E14462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9554" y="0"/>
            <a:ext cx="1746543" cy="17465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2A2B886-BBB5-4F5B-9858-EA891B6FCB71}"/>
              </a:ext>
            </a:extLst>
          </p:cNvPr>
          <p:cNvSpPr/>
          <p:nvPr/>
        </p:nvSpPr>
        <p:spPr>
          <a:xfrm>
            <a:off x="323850" y="228600"/>
            <a:ext cx="11506200" cy="6362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1C7F55-FFFE-A2E8-A73E-38D4CD4795C4}"/>
              </a:ext>
            </a:extLst>
          </p:cNvPr>
          <p:cNvSpPr txBox="1"/>
          <p:nvPr/>
        </p:nvSpPr>
        <p:spPr>
          <a:xfrm>
            <a:off x="723015" y="318977"/>
            <a:ext cx="11153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2. Quan </a:t>
            </a:r>
            <a:r>
              <a:rPr lang="en-US" sz="3200" b="1" dirty="0" err="1"/>
              <a:t>sát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2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biết</a:t>
            </a:r>
            <a:r>
              <a:rPr lang="en-US" sz="3200" b="1" dirty="0"/>
              <a:t>:</a:t>
            </a:r>
          </a:p>
          <a:p>
            <a:r>
              <a:rPr lang="en-US" sz="3200" dirty="0"/>
              <a:t>- </a:t>
            </a:r>
            <a:r>
              <a:rPr lang="en-US" sz="3200" dirty="0" err="1"/>
              <a:t>Cây</a:t>
            </a:r>
            <a:r>
              <a:rPr lang="en-US" sz="3200" dirty="0"/>
              <a:t> con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2a, 2b </a:t>
            </a:r>
            <a:r>
              <a:rPr lang="en-US" sz="3200" dirty="0" err="1"/>
              <a:t>mọc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bộ</a:t>
            </a:r>
            <a:r>
              <a:rPr lang="en-US" sz="3200" dirty="0"/>
              <a:t> </a:t>
            </a:r>
            <a:r>
              <a:rPr lang="en-US" sz="3200" dirty="0" err="1"/>
              <a:t>phận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cây</a:t>
            </a:r>
            <a:r>
              <a:rPr lang="en-US" sz="3200" dirty="0"/>
              <a:t> </a:t>
            </a:r>
            <a:r>
              <a:rPr lang="en-US" sz="3200" dirty="0" err="1"/>
              <a:t>mẹ</a:t>
            </a:r>
            <a:r>
              <a:rPr lang="en-US" sz="3200" dirty="0"/>
              <a:t>?</a:t>
            </a:r>
          </a:p>
          <a:p>
            <a:r>
              <a:rPr lang="en-US" sz="3200" dirty="0"/>
              <a:t>-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giai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r>
              <a:rPr lang="en-US" sz="3200" dirty="0" err="1"/>
              <a:t>phát</a:t>
            </a:r>
            <a:r>
              <a:rPr lang="en-US" sz="3200" dirty="0"/>
              <a:t> </a:t>
            </a:r>
            <a:r>
              <a:rPr lang="en-US" sz="3200" dirty="0" err="1"/>
              <a:t>triển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cây</a:t>
            </a:r>
            <a:r>
              <a:rPr lang="en-US" sz="3200" dirty="0"/>
              <a:t> con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31CB64-C8CD-8888-E0EE-F7158624D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76" y="1967910"/>
            <a:ext cx="410527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268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1" y="313213"/>
            <a:ext cx="12234118" cy="610266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27" y="-150654"/>
            <a:ext cx="4311900" cy="248365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883" y="380172"/>
            <a:ext cx="2672936" cy="711001"/>
          </a:xfrm>
          <a:prstGeom prst="rect">
            <a:avLst/>
          </a:prstGeom>
        </p:spPr>
      </p:pic>
      <p:sp>
        <p:nvSpPr>
          <p:cNvPr id="16" name="Rectangle: Rounded Corners 26">
            <a:extLst>
              <a:ext uri="{FF2B5EF4-FFF2-40B4-BE49-F238E27FC236}">
                <a16:creationId xmlns:a16="http://schemas.microsoft.com/office/drawing/2014/main" id="{3464FE24-E6BB-4E9E-96B3-CDDDDBB35463}"/>
              </a:ext>
            </a:extLst>
          </p:cNvPr>
          <p:cNvSpPr/>
          <p:nvPr/>
        </p:nvSpPr>
        <p:spPr>
          <a:xfrm>
            <a:off x="632172" y="361508"/>
            <a:ext cx="11021112" cy="5996762"/>
          </a:xfrm>
          <a:prstGeom prst="roundRect">
            <a:avLst>
              <a:gd name="adj" fmla="val 19668"/>
            </a:avLst>
          </a:prstGeom>
          <a:solidFill>
            <a:schemeClr val="bg1"/>
          </a:solidFill>
          <a:ln w="57150">
            <a:solidFill>
              <a:srgbClr val="45B31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63301D5-4F93-40DD-B5D9-A7C20A0875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77" b="32308" l="3385" r="34692">
                        <a14:foregroundMark x1="14308" y1="23615" x2="20615" y2="24846"/>
                        <a14:foregroundMark x1="12923" y1="20385" x2="19231" y2="23615"/>
                        <a14:foregroundMark x1="17538" y1="21462" x2="20308" y2="22615"/>
                        <a14:foregroundMark x1="14154" y1="20923" x2="13769" y2="22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74" y="5558222"/>
            <a:ext cx="1831255" cy="18312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CBF1A4-E689-66EB-DC11-96895D4BAD0C}"/>
              </a:ext>
            </a:extLst>
          </p:cNvPr>
          <p:cNvSpPr txBox="1"/>
          <p:nvPr/>
        </p:nvSpPr>
        <p:spPr>
          <a:xfrm>
            <a:off x="1148316" y="808075"/>
            <a:ext cx="99946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</a:rPr>
              <a:t>- Cây con trong hình 2a mọc lên từ hạt của cây mẹ, cây con trong hình 2b mọc lên từ thân của cây mẹ.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</a:rPr>
              <a:t>- Các giai đoạn phát triển của cây con trong mỗi hình: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FF0000"/>
                </a:solidFill>
              </a:rPr>
              <a:t>Hình 2a: Từ hạt cà tím, nảy mầm, cây con mọc lên, phát triển thành cây trưởng thành. Cây trưởng thành ra hoa, kết trái.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FF0000"/>
                </a:solidFill>
              </a:rPr>
              <a:t>Hình 2b: Từ thân cây mía mẹ, nảy chồi, cây con mọc lên, phát triển nhiều lá, nhánh thành bụi cây trưởng thành.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75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2A2B886-BBB5-4F5B-9858-EA891B6FCB71}"/>
              </a:ext>
            </a:extLst>
          </p:cNvPr>
          <p:cNvSpPr/>
          <p:nvPr/>
        </p:nvSpPr>
        <p:spPr>
          <a:xfrm>
            <a:off x="323850" y="228600"/>
            <a:ext cx="11506200" cy="6362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1C7F55-FFFE-A2E8-A73E-38D4CD4795C4}"/>
              </a:ext>
            </a:extLst>
          </p:cNvPr>
          <p:cNvSpPr txBox="1"/>
          <p:nvPr/>
        </p:nvSpPr>
        <p:spPr>
          <a:xfrm>
            <a:off x="723015" y="318977"/>
            <a:ext cx="111535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>
                <a:solidFill>
                  <a:prstClr val="black"/>
                </a:solidFill>
              </a:rPr>
              <a:t>Tìm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hiểu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các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giai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đoạn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phát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triển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của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ếch</a:t>
            </a:r>
            <a:r>
              <a:rPr lang="en-US" sz="3200" b="1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- </a:t>
            </a:r>
            <a:r>
              <a:rPr lang="en-US" sz="3200" dirty="0" err="1">
                <a:solidFill>
                  <a:prstClr val="black"/>
                </a:solidFill>
              </a:rPr>
              <a:t>Sắp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xếp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các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giai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đoạn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theo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trình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tự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phát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triển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vòng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đời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của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ếch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trong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hình</a:t>
            </a:r>
            <a:r>
              <a:rPr lang="en-US" sz="3200" dirty="0">
                <a:solidFill>
                  <a:prstClr val="black"/>
                </a:solidFill>
              </a:rPr>
              <a:t> 3.</a:t>
            </a: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- </a:t>
            </a:r>
            <a:r>
              <a:rPr lang="en-US" sz="3200" dirty="0" err="1">
                <a:solidFill>
                  <a:prstClr val="black"/>
                </a:solidFill>
              </a:rPr>
              <a:t>Trình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bày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vòng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đời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và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sự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phát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triển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của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ếch</a:t>
            </a:r>
            <a:r>
              <a:rPr lang="en-US" sz="3200" dirty="0">
                <a:solidFill>
                  <a:prstClr val="black"/>
                </a:solidFill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DDD377-9ECC-664B-88D6-0E6AF6F3E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023" y="2866914"/>
            <a:ext cx="9856039" cy="302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043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2A2B886-BBB5-4F5B-9858-EA891B6FCB71}"/>
              </a:ext>
            </a:extLst>
          </p:cNvPr>
          <p:cNvSpPr/>
          <p:nvPr/>
        </p:nvSpPr>
        <p:spPr>
          <a:xfrm>
            <a:off x="323850" y="228600"/>
            <a:ext cx="11506200" cy="6362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44FD3C-2342-01FE-288E-14515FC40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913" y="868547"/>
            <a:ext cx="1866900" cy="2228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3B900-2410-CAB1-5344-D55CD4860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095" y="850604"/>
            <a:ext cx="1733550" cy="228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6A944D-D832-C014-3A01-E4243272F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064" y="920602"/>
            <a:ext cx="2581275" cy="2209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BA46A9-73B0-9CCA-A600-165C70853B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6417" y="857915"/>
            <a:ext cx="1781175" cy="22288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F3498DE-BC37-537B-CA37-563BF1B8C282}"/>
              </a:ext>
            </a:extLst>
          </p:cNvPr>
          <p:cNvSpPr txBox="1"/>
          <p:nvPr/>
        </p:nvSpPr>
        <p:spPr>
          <a:xfrm>
            <a:off x="935665" y="3359888"/>
            <a:ext cx="103242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- Vòng đời và sự phát triển của ếch trải qua 4 giai đoạn: Trứng → nòng nọc → ếch con → ếch trưởng thành.</a:t>
            </a:r>
          </a:p>
          <a:p>
            <a:r>
              <a:rPr lang="vi-VN" sz="3200" dirty="0">
                <a:solidFill>
                  <a:srgbClr val="FF0000"/>
                </a:solidFill>
              </a:rPr>
              <a:t>Từ trứng nở thành nòng nọc, nòng nọc mọc chân trở thành ếch con, ếch con rụng đuôi trở thành ếch trưởng thành, ếch trưởng thành đẻ trứng.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67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321" y="-77766"/>
            <a:ext cx="3898370" cy="2245461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24694" y="2347215"/>
            <a:ext cx="3865161" cy="5428463"/>
            <a:chOff x="124694" y="2347215"/>
            <a:chExt cx="3865161" cy="5428463"/>
          </a:xfrm>
        </p:grpSpPr>
        <p:grpSp>
          <p:nvGrpSpPr>
            <p:cNvPr id="8" name="组合 7"/>
            <p:cNvGrpSpPr/>
            <p:nvPr/>
          </p:nvGrpSpPr>
          <p:grpSpPr>
            <a:xfrm>
              <a:off x="770183" y="2347215"/>
              <a:ext cx="179916" cy="1100108"/>
              <a:chOff x="4524245" y="3111810"/>
              <a:chExt cx="134937" cy="825081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4524246" y="3111810"/>
                <a:ext cx="134936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4524246" y="3111810"/>
                <a:ext cx="0" cy="7467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4524245" y="3852541"/>
                <a:ext cx="127498" cy="8435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矩形 8"/>
            <p:cNvSpPr/>
            <p:nvPr/>
          </p:nvSpPr>
          <p:spPr>
            <a:xfrm>
              <a:off x="124694" y="3266751"/>
              <a:ext cx="3865161" cy="45089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700" b="0" i="0" u="none" strike="noStrike" kern="1200" cap="none" spc="0" normalizeH="0" baseline="0" noProof="0">
                  <a:ln>
                    <a:noFill/>
                  </a:ln>
                  <a:solidFill>
                    <a:srgbClr val="55BE23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“</a:t>
              </a:r>
              <a:endParaRPr kumimoji="0" lang="en-US" altLang="zh-CN" sz="28700" b="0" i="0" u="none" strike="noStrike" kern="1200" cap="none" spc="0" normalizeH="0" baseline="0" noProof="0" dirty="0">
                <a:ln>
                  <a:noFill/>
                </a:ln>
                <a:solidFill>
                  <a:srgbClr val="55BE23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614862" y="2347215"/>
            <a:ext cx="3865161" cy="5428463"/>
            <a:chOff x="7614862" y="2347215"/>
            <a:chExt cx="3865161" cy="5428463"/>
          </a:xfrm>
        </p:grpSpPr>
        <p:grpSp>
          <p:nvGrpSpPr>
            <p:cNvPr id="24" name="组合 23"/>
            <p:cNvGrpSpPr/>
            <p:nvPr/>
          </p:nvGrpSpPr>
          <p:grpSpPr>
            <a:xfrm>
              <a:off x="8260351" y="2347215"/>
              <a:ext cx="179916" cy="1100108"/>
              <a:chOff x="4524245" y="3111810"/>
              <a:chExt cx="134937" cy="825081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4524246" y="3111810"/>
                <a:ext cx="134936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4524246" y="3111810"/>
                <a:ext cx="0" cy="7467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4524245" y="3852541"/>
                <a:ext cx="127498" cy="8435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矩形 24"/>
            <p:cNvSpPr/>
            <p:nvPr/>
          </p:nvSpPr>
          <p:spPr>
            <a:xfrm>
              <a:off x="7614862" y="3266751"/>
              <a:ext cx="3865161" cy="45089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700" b="0" i="0" u="none" strike="noStrike" kern="1200" cap="none" spc="0" normalizeH="0" baseline="0" noProof="0">
                  <a:ln>
                    <a:noFill/>
                  </a:ln>
                  <a:solidFill>
                    <a:srgbClr val="55BE23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“</a:t>
              </a:r>
              <a:endParaRPr kumimoji="0" lang="en-US" altLang="zh-CN" sz="28700" b="0" i="0" u="none" strike="noStrike" kern="1200" cap="none" spc="0" normalizeH="0" baseline="0" noProof="0" dirty="0">
                <a:ln>
                  <a:noFill/>
                </a:ln>
                <a:solidFill>
                  <a:srgbClr val="55BE23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C8F7D7B4-448F-E41F-5599-186EB24CF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09750"/>
            <a:ext cx="9753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86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2A2B886-BBB5-4F5B-9858-EA891B6FCB71}"/>
              </a:ext>
            </a:extLst>
          </p:cNvPr>
          <p:cNvSpPr/>
          <p:nvPr/>
        </p:nvSpPr>
        <p:spPr>
          <a:xfrm>
            <a:off x="323850" y="228600"/>
            <a:ext cx="11506200" cy="6362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2C8CF3-239E-422A-B717-72EC7EE4E0D7}"/>
              </a:ext>
            </a:extLst>
          </p:cNvPr>
          <p:cNvSpPr txBox="1"/>
          <p:nvPr/>
        </p:nvSpPr>
        <p:spPr>
          <a:xfrm>
            <a:off x="1118523" y="385950"/>
            <a:ext cx="103060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 dirty="0">
                <a:solidFill>
                  <a:prstClr val="black"/>
                </a:solidFill>
              </a:rPr>
              <a:t>Tìm hiểu xung quanh nhà:</a:t>
            </a:r>
          </a:p>
          <a:p>
            <a:pPr lvl="0" algn="just"/>
            <a:r>
              <a:rPr lang="vi-VN" sz="4000" dirty="0">
                <a:solidFill>
                  <a:prstClr val="black"/>
                </a:solidFill>
              </a:rPr>
              <a:t>- Cho biết em nhìn thấy ấu trùng muỗi và muỗi có ở đâu.</a:t>
            </a:r>
          </a:p>
          <a:p>
            <a:pPr lvl="0" algn="just"/>
            <a:r>
              <a:rPr lang="vi-VN" sz="4000" dirty="0">
                <a:solidFill>
                  <a:prstClr val="black"/>
                </a:solidFill>
              </a:rPr>
              <a:t>- Nhận xét về hình dạng của ấu trùng so với muỗi.</a:t>
            </a:r>
          </a:p>
          <a:p>
            <a:pPr lvl="0" algn="just"/>
            <a:r>
              <a:rPr lang="vi-VN" sz="4000" dirty="0">
                <a:solidFill>
                  <a:prstClr val="black"/>
                </a:solidFill>
              </a:rPr>
              <a:t>- Dựa vào vòng đời của muỗi, hãy đề xuất một số biện pháp để hạn chế sự phát triển của muỗi. Giải thích.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54021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1" y="313213"/>
            <a:ext cx="12234118" cy="610266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27" y="-150654"/>
            <a:ext cx="4311900" cy="248365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883" y="380172"/>
            <a:ext cx="2672936" cy="711001"/>
          </a:xfrm>
          <a:prstGeom prst="rect">
            <a:avLst/>
          </a:prstGeom>
        </p:spPr>
      </p:pic>
      <p:sp>
        <p:nvSpPr>
          <p:cNvPr id="16" name="Rectangle: Rounded Corners 26">
            <a:extLst>
              <a:ext uri="{FF2B5EF4-FFF2-40B4-BE49-F238E27FC236}">
                <a16:creationId xmlns:a16="http://schemas.microsoft.com/office/drawing/2014/main" id="{3464FE24-E6BB-4E9E-96B3-CDDDDBB35463}"/>
              </a:ext>
            </a:extLst>
          </p:cNvPr>
          <p:cNvSpPr/>
          <p:nvPr/>
        </p:nvSpPr>
        <p:spPr>
          <a:xfrm>
            <a:off x="632172" y="361508"/>
            <a:ext cx="11021112" cy="5996762"/>
          </a:xfrm>
          <a:prstGeom prst="roundRect">
            <a:avLst>
              <a:gd name="adj" fmla="val 19668"/>
            </a:avLst>
          </a:prstGeom>
          <a:solidFill>
            <a:schemeClr val="bg1"/>
          </a:solidFill>
          <a:ln w="57150">
            <a:solidFill>
              <a:srgbClr val="45B31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63301D5-4F93-40DD-B5D9-A7C20A0875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77" b="32308" l="3385" r="34692">
                        <a14:foregroundMark x1="14308" y1="23615" x2="20615" y2="24846"/>
                        <a14:foregroundMark x1="12923" y1="20385" x2="19231" y2="23615"/>
                        <a14:foregroundMark x1="17538" y1="21462" x2="20308" y2="22615"/>
                        <a14:foregroundMark x1="14154" y1="20923" x2="13769" y2="22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74" y="5558222"/>
            <a:ext cx="1831255" cy="18312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CBF1A4-E689-66EB-DC11-96895D4BAD0C}"/>
              </a:ext>
            </a:extLst>
          </p:cNvPr>
          <p:cNvSpPr txBox="1"/>
          <p:nvPr/>
        </p:nvSpPr>
        <p:spPr>
          <a:xfrm>
            <a:off x="1148316" y="808075"/>
            <a:ext cx="99946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FF0000"/>
                </a:solidFill>
              </a:rPr>
              <a:t>+ Ấu trùng muỗi ở những nơi có nước đọng. Muỗi thường có nhiều ở những bụi cây, nơi tối, ẩm ướt.</a:t>
            </a:r>
          </a:p>
          <a:p>
            <a:pPr lvl="0" algn="just"/>
            <a:r>
              <a:rPr lang="vi-VN" sz="3600" dirty="0">
                <a:solidFill>
                  <a:srgbClr val="FF0000"/>
                </a:solidFill>
              </a:rPr>
              <a:t>+ Hình dạng ấu trùng rất khác so với muỗi trưởng thành.</a:t>
            </a:r>
          </a:p>
          <a:p>
            <a:pPr lvl="0" algn="just"/>
            <a:r>
              <a:rPr lang="vi-VN" sz="3600" dirty="0">
                <a:solidFill>
                  <a:srgbClr val="FF0000"/>
                </a:solidFill>
              </a:rPr>
              <a:t>+ Biện pháp để hạn chế sự phát triển của muỗi: phát quang cây cỏ; loại bỏ những nơi có nước đọng để trứng muỗi không phát triển.</a:t>
            </a:r>
          </a:p>
        </p:txBody>
      </p:sp>
    </p:spTree>
    <p:extLst>
      <p:ext uri="{BB962C8B-B14F-4D97-AF65-F5344CB8AC3E}">
        <p14:creationId xmlns:p14="http://schemas.microsoft.com/office/powerpoint/2010/main" val="103108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6"/>
          <a:stretch>
            <a:fillRect/>
          </a:stretch>
        </p:blipFill>
        <p:spPr>
          <a:xfrm flipV="1">
            <a:off x="0" y="0"/>
            <a:ext cx="12234118" cy="13693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7" y="0"/>
            <a:ext cx="1715115" cy="9879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233" y="-26350"/>
            <a:ext cx="2672936" cy="711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86A60F-648F-1AF3-2DE1-2A4989EA47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874" y="1733041"/>
            <a:ext cx="12071126" cy="31580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1426</TotalTime>
  <Words>380</Words>
  <Application>Microsoft Office PowerPoint</Application>
  <PresentationFormat>Widescreen</PresentationFormat>
  <Paragraphs>25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微软雅黑</vt:lpstr>
      <vt:lpstr>宋体</vt:lpstr>
      <vt:lpstr>Arial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>更多资源关注@好教师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minhkhanh.t93@gmail.com</cp:lastModifiedBy>
  <cp:revision>11</cp:revision>
  <dcterms:created xsi:type="dcterms:W3CDTF">2017-03-18T13:24:00Z</dcterms:created>
  <dcterms:modified xsi:type="dcterms:W3CDTF">2026-01-20T13:18:34Z</dcterms:modified>
</cp:coreProperties>
</file>