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28" r:id="rId4"/>
    <p:sldMasterId id="2147483741" r:id="rId5"/>
  </p:sldMasterIdLst>
  <p:notesMasterIdLst>
    <p:notesMasterId r:id="rId24"/>
  </p:notesMasterIdLst>
  <p:sldIdLst>
    <p:sldId id="257" r:id="rId6"/>
    <p:sldId id="276" r:id="rId7"/>
    <p:sldId id="3951" r:id="rId8"/>
    <p:sldId id="3952" r:id="rId9"/>
    <p:sldId id="3953" r:id="rId10"/>
    <p:sldId id="3954" r:id="rId11"/>
    <p:sldId id="293" r:id="rId12"/>
    <p:sldId id="3977" r:id="rId13"/>
    <p:sldId id="3962" r:id="rId14"/>
    <p:sldId id="3965" r:id="rId15"/>
    <p:sldId id="335" r:id="rId16"/>
    <p:sldId id="3975" r:id="rId17"/>
    <p:sldId id="3976" r:id="rId18"/>
    <p:sldId id="290" r:id="rId19"/>
    <p:sldId id="558" r:id="rId20"/>
    <p:sldId id="299" r:id="rId21"/>
    <p:sldId id="265" r:id="rId22"/>
    <p:sldId id="39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E5D0-9908-41A7-851C-24EEDA487D1D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9B01D-EC40-4F92-9237-13EB5D7C3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3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6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5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40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3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60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3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6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7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1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5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5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3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9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47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7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772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039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30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104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60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12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916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680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643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567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604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10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182017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66987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799769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66958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980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963241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515369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885408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181730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078013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793697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45409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673727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389104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041731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326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90188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766390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025434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42631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611412"/>
      </p:ext>
    </p:extLst>
  </p:cSld>
  <p:clrMapOvr>
    <a:masterClrMapping/>
  </p:clrMapOvr>
  <p:transition spd="slow" advClick="0" advTm="2000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31806"/>
      </p:ext>
    </p:extLst>
  </p:cSld>
  <p:clrMapOvr>
    <a:masterClrMapping/>
  </p:clrMapOvr>
  <p:transition spd="slow" advClick="0" advTm="2000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073831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2259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225922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470469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1235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206426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514874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392363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440144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442645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97655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2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4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5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0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901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0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0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2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5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78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603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53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19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70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32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76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420214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11985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57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8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5075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04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E7A2F6-44BA-453F-A05A-7E316B1066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1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8304AED-DF9B-45BE-A7C1-B5D2FD9E53C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9Slide.vn - 2019">
            <a:extLst>
              <a:ext uri="{FF2B5EF4-FFF2-40B4-BE49-F238E27FC236}">
                <a16:creationId xmlns:a16="http://schemas.microsoft.com/office/drawing/2014/main" id="{BCA275A0-7BD5-4A29-9628-FCB55C8E76F2}"/>
              </a:ext>
            </a:extLst>
          </p:cNvPr>
          <p:cNvSpPr txBox="1"/>
          <p:nvPr userDrawn="1"/>
        </p:nvSpPr>
        <p:spPr>
          <a:xfrm>
            <a:off x="0" y="-2015820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A999B7E-EB03-DCCD-0FBF-CC694555A50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30" y="9899197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3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7.svg"/><Relationship Id="rId10" Type="http://schemas.openxmlformats.org/officeDocument/2006/relationships/image" Target="../media/image18.emf"/><Relationship Id="rId4" Type="http://schemas.openxmlformats.org/officeDocument/2006/relationships/image" Target="../media/image14.png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98684" y="815101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0F9CF-FA25-867E-69FC-FAC5B0392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621" y="2126330"/>
            <a:ext cx="2883658" cy="719390"/>
          </a:xfrm>
          <a:prstGeom prst="rect">
            <a:avLst/>
          </a:prstGeom>
        </p:spPr>
      </p:pic>
      <p:pic>
        <p:nvPicPr>
          <p:cNvPr id="10" name="NAM">
            <a:extLst>
              <a:ext uri="{FF2B5EF4-FFF2-40B4-BE49-F238E27FC236}">
                <a16:creationId xmlns:a16="http://schemas.microsoft.com/office/drawing/2014/main" id="{EA738A9D-B1F2-C9C0-5E96-DD83825C0C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34" y="4571852"/>
            <a:ext cx="2263509" cy="20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5388" y="686778"/>
            <a:ext cx="99642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000000"/>
                </a:solidFill>
                <a:latin typeface="Roboto" panose="02000000000000000000" pitchFamily="2" charset="0"/>
              </a:rPr>
              <a:t>* Thực vật: </a:t>
            </a:r>
            <a:endParaRPr lang="vi-VN" sz="2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Roboto" panose="02000000000000000000" pitchFamily="2" charset="0"/>
              </a:rPr>
              <a:t>- Thực vật cần đủ nước, chất khoáng, không khí, ánh sáng và nhiệt độ thích hợp để sống và phát triển.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Roboto" panose="02000000000000000000" pitchFamily="2" charset="0"/>
              </a:rPr>
              <a:t>- Thực vật có khả năng tự tổng hợp các chất dinh dưỡng cần cho sự sống nhờ quá trình quang hợp.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Roboto" panose="02000000000000000000" pitchFamily="2" charset="0"/>
              </a:rPr>
              <a:t>- Thực vật trao đổi khí các-bô-níc, ô-xi, nước và các chất khoáng với môi trường.</a:t>
            </a:r>
          </a:p>
          <a:p>
            <a:pPr algn="just"/>
            <a:r>
              <a:rPr lang="vi-VN" sz="2400" b="1" i="1" dirty="0">
                <a:solidFill>
                  <a:srgbClr val="FF0000"/>
                </a:solidFill>
                <a:latin typeface="Roboto" panose="02000000000000000000" pitchFamily="2" charset="0"/>
              </a:rPr>
              <a:t>* Động vật:</a:t>
            </a:r>
            <a:endParaRPr lang="vi-VN" sz="2400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Roboto" panose="02000000000000000000" pitchFamily="2" charset="0"/>
              </a:rPr>
              <a:t>- Động vật cần thức ăn, nước, không khí, nhiệt độ, ánh sáng thích hợp để sống và phát triển.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Roboto" panose="02000000000000000000" pitchFamily="2" charset="0"/>
              </a:rPr>
              <a:t>- Động vật sử dụng thức ăn chủ yếu từ thực vật hoặc động vật khác để tổng hợp chất dinh dưỡng cho cơ thể.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Roboto" panose="02000000000000000000" pitchFamily="2" charset="0"/>
              </a:rPr>
              <a:t>- Trong quá trình sống, động vật thường xuyên trao đổi các chất với môi trường: lấy vào thức ăn, nước, khí ô-xi và thải ra các chất cặn bã, nước tiểu, khí các-bô-níc,..</a:t>
            </a:r>
            <a:endParaRPr lang="vi-VN" sz="2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7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A89EC25-01DE-4F9B-90BB-B32010C6C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1" y="-411231"/>
            <a:ext cx="9719986" cy="7604262"/>
          </a:xfrm>
          <a:prstGeom prst="rect">
            <a:avLst/>
          </a:prstGeom>
        </p:spPr>
      </p:pic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0A93F15F-80E5-4657-8244-6B017AADFEFC}"/>
              </a:ext>
            </a:extLst>
          </p:cNvPr>
          <p:cNvSpPr txBox="1"/>
          <p:nvPr/>
        </p:nvSpPr>
        <p:spPr>
          <a:xfrm>
            <a:off x="1485900" y="1526649"/>
            <a:ext cx="5934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BDAD547-3745-F7AD-DDBA-C3915AA7C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90" y="3442890"/>
            <a:ext cx="5249810" cy="26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1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46" y="0"/>
            <a:ext cx="11367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rgbClr val="008000"/>
                </a:solidFill>
                <a:latin typeface="Roboto" panose="02000000000000000000" pitchFamily="2" charset="0"/>
              </a:rPr>
              <a:t>Câu hỏi 2 trang 69 SGK Khoa học 4</a:t>
            </a:r>
            <a:r>
              <a:rPr lang="vi-VN" dirty="0">
                <a:solidFill>
                  <a:srgbClr val="000000"/>
                </a:solidFill>
                <a:latin typeface="Roboto" panose="02000000000000000000" pitchFamily="2" charset="0"/>
              </a:rPr>
              <a:t>: Các hạt giống một loại cây gieo vào các vị trí A, B, C, D, E như hình 2 được cung cấp đầy đủ nước và hạt nảy mầm thành cây con, hãy dự đoán: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Roboto" panose="02000000000000000000" pitchFamily="2" charset="0"/>
              </a:rPr>
              <a:t>- Vị trí nào cây con có thể sẽ phát triển tốt? Vì sao?</a:t>
            </a:r>
          </a:p>
          <a:p>
            <a:pPr algn="just"/>
            <a:r>
              <a:rPr lang="vi-VN" dirty="0">
                <a:solidFill>
                  <a:srgbClr val="000000"/>
                </a:solidFill>
                <a:latin typeface="Roboto" panose="02000000000000000000" pitchFamily="2" charset="0"/>
              </a:rPr>
              <a:t>- Vị trí nào cây con sẽ không hoặc kém phát triển? Vì sao?</a:t>
            </a:r>
            <a:endParaRPr lang="vi-VN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" y="1200328"/>
            <a:ext cx="12097871" cy="56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435" y="514634"/>
            <a:ext cx="101301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Roboto" panose="02000000000000000000" pitchFamily="2" charset="0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Roboto" panose="02000000000000000000" pitchFamily="2" charset="0"/>
              </a:rPr>
              <a:t>- </a:t>
            </a:r>
            <a:r>
              <a:rPr lang="vi-VN" sz="3200" dirty="0" smtClean="0">
                <a:solidFill>
                  <a:srgbClr val="000000"/>
                </a:solidFill>
                <a:latin typeface="Roboto" panose="02000000000000000000" pitchFamily="2" charset="0"/>
              </a:rPr>
              <a:t>Vị </a:t>
            </a:r>
            <a:r>
              <a:rPr lang="vi-VN" sz="3200" dirty="0">
                <a:solidFill>
                  <a:srgbClr val="000000"/>
                </a:solidFill>
                <a:latin typeface="Roboto" panose="02000000000000000000" pitchFamily="2" charset="0"/>
              </a:rPr>
              <a:t>trí b cây con có thể sẽ phát triển tốt. Vì đủ nước, chất khoáng, không khí, ánh sáng và nhiệt độ thích hợp để sống và phát triển.</a:t>
            </a: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Roboto" panose="02000000000000000000" pitchFamily="2" charset="0"/>
              </a:rPr>
              <a:t>- Vị trí a, c, d, e cây con sẽ không phát triển hoặc kém phát triển</a:t>
            </a: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Roboto" panose="02000000000000000000" pitchFamily="2" charset="0"/>
              </a:rPr>
              <a:t>+ Vị trí a, d, e: Cây con không đủ ánh sáng mặt trời, dinh dưỡng.</a:t>
            </a: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Roboto" panose="02000000000000000000" pitchFamily="2" charset="0"/>
              </a:rPr>
              <a:t>+ Vị trí c: Cây con không đủ chất khoáng do nơi trồng có nhiều sỏi đá.</a:t>
            </a:r>
          </a:p>
          <a:p>
            <a:r>
              <a:rPr lang="vi-VN" dirty="0">
                <a:solidFill>
                  <a:srgbClr val="222222"/>
                </a:solidFill>
                <a:latin typeface="Roboto" panose="02000000000000000000" pitchFamily="2" charset="0"/>
              </a:rPr>
              <a:t/>
            </a:r>
            <a:br>
              <a:rPr lang="vi-VN" dirty="0">
                <a:solidFill>
                  <a:srgbClr val="222222"/>
                </a:solidFill>
                <a:latin typeface="Roboto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3689" y="122025"/>
            <a:ext cx="12982998" cy="694204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9DCF8F-0EE3-4C2D-9EFB-D7135A579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5" b="35336"/>
          <a:stretch>
            <a:fillRect/>
          </a:stretch>
        </p:blipFill>
        <p:spPr>
          <a:xfrm>
            <a:off x="969818" y="371408"/>
            <a:ext cx="3503567" cy="40066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1B0BB0-0629-48AD-B1C2-AD279C9FC340}"/>
              </a:ext>
            </a:extLst>
          </p:cNvPr>
          <p:cNvSpPr/>
          <p:nvPr/>
        </p:nvSpPr>
        <p:spPr>
          <a:xfrm>
            <a:off x="3915527" y="2931326"/>
            <a:ext cx="51090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VẬN DỤNG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A1898009-11DF-42D3-BAFC-557ADF0CE5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730777" y="3308909"/>
            <a:ext cx="2944780" cy="3427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BFF0AF-D7F9-473D-86E9-31DAE2E2CD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255381" y="4316305"/>
            <a:ext cx="2146785" cy="24983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3D1962-88AD-4482-B509-5DFA47FC14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rot="20744380" flipH="1">
            <a:off x="8255381" y="2179991"/>
            <a:ext cx="2929702" cy="18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D96FCE83-BBCC-4D22-AF82-D21928DB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7" y="-1386809"/>
            <a:ext cx="10254807" cy="81369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0779B15-D7D6-4EFB-B298-F1C952CC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38ECC73-7ED2-4D6B-8C53-9021049198C5}"/>
              </a:ext>
            </a:extLst>
          </p:cNvPr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13" name="Picture 10" descr="E:\丫头\png\小人\卡通类素材\ry.png">
              <a:extLst>
                <a:ext uri="{FF2B5EF4-FFF2-40B4-BE49-F238E27FC236}">
                  <a16:creationId xmlns:a16="http://schemas.microsoft.com/office/drawing/2014/main" id="{D419889E-3FC0-4929-ABDE-37824B39C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id="{2D0820C8-1D52-4F8F-821E-9FDD56858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7C957F-15E0-40A8-8758-74C72150E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7603" y="3718935"/>
            <a:ext cx="2213305" cy="2994769"/>
          </a:xfrm>
          <a:prstGeom prst="rect">
            <a:avLst/>
          </a:prstGeom>
        </p:spPr>
      </p:pic>
      <p:grpSp>
        <p:nvGrpSpPr>
          <p:cNvPr id="17" name="组合 295">
            <a:extLst>
              <a:ext uri="{FF2B5EF4-FFF2-40B4-BE49-F238E27FC236}">
                <a16:creationId xmlns:a16="http://schemas.microsoft.com/office/drawing/2014/main" id="{F987437D-772D-4E67-8102-1F45F2B9CDD3}"/>
              </a:ext>
            </a:extLst>
          </p:cNvPr>
          <p:cNvGrpSpPr/>
          <p:nvPr/>
        </p:nvGrpSpPr>
        <p:grpSpPr>
          <a:xfrm>
            <a:off x="4809347" y="785081"/>
            <a:ext cx="2833416" cy="827950"/>
            <a:chOff x="3976504" y="1939290"/>
            <a:chExt cx="4096068" cy="1363816"/>
          </a:xfrm>
        </p:grpSpPr>
        <p:sp>
          <p:nvSpPr>
            <p:cNvPr id="18" name="矩形: 圆角 296">
              <a:extLst>
                <a:ext uri="{FF2B5EF4-FFF2-40B4-BE49-F238E27FC236}">
                  <a16:creationId xmlns:a16="http://schemas.microsoft.com/office/drawing/2014/main" id="{B61E3638-3510-458B-A001-B5AD0183763E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: 圆角 297">
              <a:extLst>
                <a:ext uri="{FF2B5EF4-FFF2-40B4-BE49-F238E27FC236}">
                  <a16:creationId xmlns:a16="http://schemas.microsoft.com/office/drawing/2014/main" id="{58186D5D-4F72-41E9-A67A-AD2176DFD20D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3CE5167-B86C-42ED-9313-F7F6B7793A17}"/>
              </a:ext>
            </a:extLst>
          </p:cNvPr>
          <p:cNvSpPr txBox="1"/>
          <p:nvPr/>
        </p:nvSpPr>
        <p:spPr>
          <a:xfrm>
            <a:off x="5102664" y="798981"/>
            <a:ext cx="6162373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US" sz="3732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3732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73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861152-15CC-4DA2-8CF5-70743D6D13BD}"/>
              </a:ext>
            </a:extLst>
          </p:cNvPr>
          <p:cNvSpPr txBox="1"/>
          <p:nvPr/>
        </p:nvSpPr>
        <p:spPr>
          <a:xfrm>
            <a:off x="1068512" y="2077754"/>
            <a:ext cx="96268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HS đưa ra tên 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 gọi tên 1 bạn bất kì, HS được gọi nêu những hiểu biết </a:t>
            </a:r>
            <a:r>
              <a:rPr lang="en-US" sz="32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lượt HS nào không trả lời được, em đó sẽ bị thua và hát 1 bài.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FEBBDD9-585F-40E9-98AE-8F982F04F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2685" y="115803"/>
            <a:ext cx="12858033" cy="687522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D654C84-AA23-4CC8-844F-6E6C5C1B8A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 rot="20761898">
            <a:off x="904171" y="103840"/>
            <a:ext cx="2314033" cy="2374751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7DDA122A-942D-4029-8CC2-85D7557FC0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866816" y="4001022"/>
            <a:ext cx="2454920" cy="2856978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A923C4B-096F-491E-BD65-BC5690F5E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flipH="1">
            <a:off x="9486359" y="2192801"/>
            <a:ext cx="2929702" cy="1808221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570E2E3D-50C6-4468-B2E4-FBCECC6E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500" y="2764338"/>
            <a:ext cx="84005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E6637-B206-49B7-A1F1-97F337EC9F1F}"/>
              </a:ext>
            </a:extLst>
          </p:cNvPr>
          <p:cNvSpPr/>
          <p:nvPr/>
        </p:nvSpPr>
        <p:spPr>
          <a:xfrm>
            <a:off x="3934644" y="1456209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康少女文字W5(P)"/>
                <a:cs typeface="+mn-cs"/>
              </a:rPr>
              <a:t>DẶN DÒ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:a16="http://schemas.microsoft.com/office/drawing/2014/main" id="{95730698-4856-466C-B049-143BAC7D92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698971" y="4761081"/>
            <a:ext cx="1826529" cy="21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285CF8-E570-483B-812C-558D6D9383AD}"/>
              </a:ext>
            </a:extLst>
          </p:cNvPr>
          <p:cNvSpPr/>
          <p:nvPr/>
        </p:nvSpPr>
        <p:spPr>
          <a:xfrm>
            <a:off x="1883008" y="2287634"/>
            <a:ext cx="68003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15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6949F92-EF12-414B-A87A-89695291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309377" y="460359"/>
            <a:ext cx="12810753" cy="5937280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812F6D-5CF1-4121-8475-C91ED2F3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 flipH="1">
            <a:off x="9169047" y="3766338"/>
            <a:ext cx="3504734" cy="3293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59B02-EF0E-4A52-A40B-3E4B122C5F93}"/>
              </a:ext>
            </a:extLst>
          </p:cNvPr>
          <p:cNvSpPr/>
          <p:nvPr/>
        </p:nvSpPr>
        <p:spPr>
          <a:xfrm>
            <a:off x="3551576" y="2767280"/>
            <a:ext cx="55274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KHỞI ĐỘNG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E70676-B24C-4F66-A7AE-6CF18FA575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5"/>
          <a:stretch>
            <a:fillRect/>
          </a:stretch>
        </p:blipFill>
        <p:spPr>
          <a:xfrm>
            <a:off x="304507" y="2013323"/>
            <a:ext cx="3951404" cy="22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E87BF-FE7A-4A46-9363-0C99ECB46743}"/>
              </a:ext>
            </a:extLst>
          </p:cNvPr>
          <p:cNvSpPr txBox="1">
            <a:spLocks/>
          </p:cNvSpPr>
          <p:nvPr/>
        </p:nvSpPr>
        <p:spPr>
          <a:xfrm>
            <a:off x="1481783" y="340146"/>
            <a:ext cx="9228435" cy="2301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Trò chơi</a:t>
            </a:r>
            <a:endParaRPr kumimoji="0" lang="en-US" sz="7200" b="0" i="0" u="none" strike="noStrike" kern="1200" cap="none" spc="0" normalizeH="0" baseline="0" noProof="0" dirty="0">
              <a:ln w="7620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CBBF4-F958-4A25-80A1-D61312C8F939}"/>
              </a:ext>
            </a:extLst>
          </p:cNvPr>
          <p:cNvSpPr/>
          <p:nvPr/>
        </p:nvSpPr>
        <p:spPr>
          <a:xfrm>
            <a:off x="2976091" y="1420828"/>
            <a:ext cx="62398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Trái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tim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yêu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thương</a:t>
            </a:r>
            <a:endParaRPr kumimoji="0" lang="en-US" sz="8000" b="1" i="0" u="none" strike="noStrike" kern="1200" cap="none" spc="0" normalizeH="0" baseline="0" noProof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2A7C4DC7-9787-4CA6-ACB4-5DC3D2E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569" y="1393099"/>
            <a:ext cx="2715673" cy="2715673"/>
          </a:xfrm>
          <a:prstGeom prst="rect">
            <a:avLst/>
          </a:prstGeom>
        </p:spPr>
      </p:pic>
      <p:pic>
        <p:nvPicPr>
          <p:cNvPr id="17" name="Graphic 16" descr="Heart">
            <a:extLst>
              <a:ext uri="{FF2B5EF4-FFF2-40B4-BE49-F238E27FC236}">
                <a16:creationId xmlns:a16="http://schemas.microsoft.com/office/drawing/2014/main" id="{3344677E-4162-4ACD-A585-837A9A0F19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84253">
            <a:off x="2080926" y="1146551"/>
            <a:ext cx="995866" cy="9958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BA5514-AB98-40CE-BF65-4EBE6CEB805D}"/>
              </a:ext>
            </a:extLst>
          </p:cNvPr>
          <p:cNvGrpSpPr/>
          <p:nvPr/>
        </p:nvGrpSpPr>
        <p:grpSpPr>
          <a:xfrm>
            <a:off x="6836961" y="3157645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05EBE566-7AD8-47ED-9E6C-CEC0CB18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D3CFD1FF-86D6-43BE-9E9D-89EA6E68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B08F48-58B6-46D9-AE73-E5C8D8B10119}"/>
              </a:ext>
            </a:extLst>
          </p:cNvPr>
          <p:cNvGrpSpPr/>
          <p:nvPr/>
        </p:nvGrpSpPr>
        <p:grpSpPr>
          <a:xfrm>
            <a:off x="2179456" y="3315717"/>
            <a:ext cx="2846570" cy="3091256"/>
            <a:chOff x="2116475" y="3315717"/>
            <a:chExt cx="2846570" cy="3091256"/>
          </a:xfrm>
        </p:grpSpPr>
        <p:pic>
          <p:nvPicPr>
            <p:cNvPr id="16" name="Graphic 15" descr="Heart">
              <a:extLst>
                <a:ext uri="{FF2B5EF4-FFF2-40B4-BE49-F238E27FC236}">
                  <a16:creationId xmlns:a16="http://schemas.microsoft.com/office/drawing/2014/main" id="{34D24341-FBF3-4B60-A141-542F5ADA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7CA985D2-8BFD-4A20-82C3-6B578BF0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10C9C1-0B0A-47A6-B09A-4AE1145F534A}"/>
              </a:ext>
            </a:extLst>
          </p:cNvPr>
          <p:cNvGrpSpPr/>
          <p:nvPr/>
        </p:nvGrpSpPr>
        <p:grpSpPr>
          <a:xfrm>
            <a:off x="4780336" y="2939261"/>
            <a:ext cx="2447125" cy="3748931"/>
            <a:chOff x="4717355" y="2939261"/>
            <a:chExt cx="2447125" cy="3748931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B226370C-F8F1-46EC-A698-DDCC7BED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21" name="Graphic 20" descr="Heart">
              <a:extLst>
                <a:ext uri="{FF2B5EF4-FFF2-40B4-BE49-F238E27FC236}">
                  <a16:creationId xmlns:a16="http://schemas.microsoft.com/office/drawing/2014/main" id="{6CF8ADAE-7151-4A01-908F-D16E97ED0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id="{F0DAE4B7-5D6D-40F7-9D82-D06E1DEDFC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319884">
            <a:off x="1082152" y="2999709"/>
            <a:ext cx="926486" cy="9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253606" y="48467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yếu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triển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494857" y="2187121"/>
            <a:ext cx="9021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chất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khoáng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494857" y="316197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lnSpc>
                <a:spcPct val="13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2494857" y="3967754"/>
            <a:ext cx="70522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lnSpc>
                <a:spcPct val="13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A4842CB6-529B-4401-A870-71DAE4FC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8561" y="2114407"/>
            <a:ext cx="1224992" cy="12249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551980-E071-4DBD-9DC7-CFB66E2AE40F}"/>
              </a:ext>
            </a:extLst>
          </p:cNvPr>
          <p:cNvGrpSpPr/>
          <p:nvPr/>
        </p:nvGrpSpPr>
        <p:grpSpPr>
          <a:xfrm>
            <a:off x="8757303" y="3485050"/>
            <a:ext cx="2846570" cy="3091256"/>
            <a:chOff x="2116475" y="3315717"/>
            <a:chExt cx="2846570" cy="3091256"/>
          </a:xfrm>
        </p:grpSpPr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C2BCC915-3814-4A92-BA2C-90DD64D3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70DBB619-B27D-4BB1-A15B-8C7B3152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4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n-US" sz="4000" b="1" noProof="0" dirty="0" err="1" smtClean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b="1" dirty="0" smtClean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dirty="0">
              <a:solidFill>
                <a:srgbClr val="FE62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909718" y="2062905"/>
            <a:ext cx="79945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lnSpc>
                <a:spcPct val="13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909718" y="2899172"/>
            <a:ext cx="670030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lnSpc>
                <a:spcPct val="13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ôxi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F0E49-3633-4C67-806F-0DF4BE886671}"/>
              </a:ext>
            </a:extLst>
          </p:cNvPr>
          <p:cNvSpPr txBox="1"/>
          <p:nvPr/>
        </p:nvSpPr>
        <p:spPr>
          <a:xfrm>
            <a:off x="2968986" y="4052668"/>
            <a:ext cx="7984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ôxi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nhiệt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hơp</a:t>
            </a:r>
            <a:endParaRPr lang="en-US" sz="40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50B839-0C44-4937-9527-0FFF65FD0267}"/>
              </a:ext>
            </a:extLst>
          </p:cNvPr>
          <p:cNvGrpSpPr/>
          <p:nvPr/>
        </p:nvGrpSpPr>
        <p:grpSpPr>
          <a:xfrm>
            <a:off x="9744875" y="3109069"/>
            <a:ext cx="2447125" cy="3748931"/>
            <a:chOff x="4717355" y="2939261"/>
            <a:chExt cx="2447125" cy="3748931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1C15819-8389-4805-8DDF-29B7C1E8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F7A807EB-D10E-4CD8-B678-C31FC304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FF6D5898-CA2D-4B7E-8FFC-43C6DD5B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56490" y="3912608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422275" y="597958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sóc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trồng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nuôi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4063167" y="1671518"/>
            <a:ext cx="7200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đảm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4123413" y="2920909"/>
            <a:ext cx="7833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sóc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đảm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kiện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phù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4240378" y="4148872"/>
            <a:ext cx="70237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8">
              <a:lnSpc>
                <a:spcPct val="130000"/>
              </a:lnSpc>
              <a:defRPr/>
            </a:pP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57B6A3-28E6-41E9-A701-0861088969DA}"/>
              </a:ext>
            </a:extLst>
          </p:cNvPr>
          <p:cNvGrpSpPr/>
          <p:nvPr/>
        </p:nvGrpSpPr>
        <p:grpSpPr>
          <a:xfrm>
            <a:off x="9066064" y="3608939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84430DFD-EA93-416B-9E15-C78C87141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2F37F0BD-D2B9-4351-8BCA-90BE09C0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BAAFBE23-9816-40F7-BDB9-72948CAB4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4111" y="2816504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0" y="0"/>
            <a:ext cx="12937639" cy="6917789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D90EE3-BECD-4184-9A5D-3043A5163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67145"/>
          <a:stretch>
            <a:fillRect/>
          </a:stretch>
        </p:blipFill>
        <p:spPr>
          <a:xfrm>
            <a:off x="874127" y="2558287"/>
            <a:ext cx="3658347" cy="1958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88B10-EA80-42D6-9B3C-15B2B9812B50}"/>
              </a:ext>
            </a:extLst>
          </p:cNvPr>
          <p:cNvSpPr/>
          <p:nvPr/>
        </p:nvSpPr>
        <p:spPr>
          <a:xfrm>
            <a:off x="4433303" y="2767279"/>
            <a:ext cx="4761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A8C49226-A668-417F-B200-74D459DF37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10173" b="10285"/>
          <a:stretch/>
        </p:blipFill>
        <p:spPr>
          <a:xfrm>
            <a:off x="8579184" y="2359360"/>
            <a:ext cx="3834490" cy="44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0" y="-59789"/>
            <a:ext cx="12937639" cy="6917789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55221" y="934722"/>
            <a:ext cx="75329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222222"/>
                </a:solidFill>
                <a:latin typeface="Roboto" panose="02000000000000000000" pitchFamily="2" charset="0"/>
              </a:rPr>
              <a:t>Hãy nêu điểm khác nhau về sự trao đổi chất với môi trường của thực vật so với động vật</a:t>
            </a:r>
            <a:endParaRPr lang="vi-VN" sz="3200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r>
              <a:rPr lang="vi-VN" sz="3200" dirty="0"/>
              <a:t/>
            </a:r>
            <a:br>
              <a:rPr lang="vi-VN" sz="3200" dirty="0"/>
            </a:b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55220" y="3399105"/>
            <a:ext cx="8826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Roboto" panose="02000000000000000000" pitchFamily="2" charset="0"/>
              </a:rPr>
              <a:t>- Động vật thường xuyên trao đổi các chất với môi trường: lấy vào thức ăn, nước, khí ô-xi và thải ra các chất cặn bã, nước tiểu, khí các-bô-níc,..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182460" y="91459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3242D92-4660-8BE4-D530-BA7D28B30379}"/>
              </a:ext>
            </a:extLst>
          </p:cNvPr>
          <p:cNvSpPr/>
          <p:nvPr/>
        </p:nvSpPr>
        <p:spPr>
          <a:xfrm>
            <a:off x="1133475" y="838200"/>
            <a:ext cx="619125" cy="533400"/>
          </a:xfrm>
          <a:prstGeom prst="ellipse">
            <a:avLst/>
          </a:prstGeom>
          <a:solidFill>
            <a:srgbClr val="F13D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838200"/>
            <a:ext cx="12070976" cy="56836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99404" y="422892"/>
            <a:ext cx="10213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Đọc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thông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tin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trong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hình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1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và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trình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bày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tóm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tắt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các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nội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dung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đã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</a:rPr>
              <a:t>học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330</Words>
  <Application>Microsoft Office PowerPoint</Application>
  <PresentationFormat>Widescreen</PresentationFormat>
  <Paragraphs>55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Cambria</vt:lpstr>
      <vt:lpstr>等线</vt:lpstr>
      <vt:lpstr>等线 Light</vt:lpstr>
      <vt:lpstr>Roboto</vt:lpstr>
      <vt:lpstr>华康少女文字W5(P)</vt:lpstr>
      <vt:lpstr>Office 主题​​</vt:lpstr>
      <vt:lpstr>千图网海量PPT模板www.58pic.com ​​</vt:lpstr>
      <vt:lpstr>office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2024-01-06T07:33:23Z</dcterms:created>
  <dcterms:modified xsi:type="dcterms:W3CDTF">2024-01-11T03:47:36Z</dcterms:modified>
</cp:coreProperties>
</file>