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3"/>
  </p:notesMasterIdLst>
  <p:sldIdLst>
    <p:sldId id="274" r:id="rId3"/>
    <p:sldId id="276" r:id="rId4"/>
    <p:sldId id="278" r:id="rId5"/>
    <p:sldId id="258" r:id="rId6"/>
    <p:sldId id="259" r:id="rId7"/>
    <p:sldId id="260" r:id="rId8"/>
    <p:sldId id="268" r:id="rId9"/>
    <p:sldId id="261" r:id="rId10"/>
    <p:sldId id="271" r:id="rId11"/>
    <p:sldId id="265" r:id="rId12"/>
  </p:sldIdLst>
  <p:sldSz cx="18288000" cy="10287000"/>
  <p:notesSz cx="6858000" cy="9144000"/>
  <p:embeddedFontLst>
    <p:embeddedFont>
      <p:font typeface="Josefin Sans" panose="020B0604020202020204" charset="0"/>
      <p:regular r:id="rId14"/>
    </p:embeddedFont>
    <p:embeddedFont>
      <p:font typeface="#9Slide07 HoneyCream" panose="020B0604020202020204" charset="0"/>
      <p:regular r:id="rId15"/>
    </p:embeddedFont>
    <p:embeddedFont>
      <p:font typeface="Calibri Light" panose="020F0302020204030204" pitchFamily="34" charset="0"/>
      <p:regular r:id="rId16"/>
      <p:italic r:id="rId17"/>
    </p:embeddedFont>
    <p:embeddedFont>
      <p:font typeface="Cambria" panose="02040503050406030204"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58"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31/03/2026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bánh </a:t>
            </a:r>
            <a:r>
              <a:rPr lang="en-US" dirty="0" err="1"/>
              <a:t>mì</a:t>
            </a:r>
            <a:r>
              <a:rPr lang="en-US" dirty="0"/>
              <a:t> </a:t>
            </a:r>
            <a:r>
              <a:rPr lang="en-US" dirty="0" err="1"/>
              <a:t>để</a:t>
            </a:r>
            <a:r>
              <a:rPr lang="en-US" dirty="0"/>
              <a:t> quay </a:t>
            </a:r>
            <a:r>
              <a:rPr lang="en-US" dirty="0" err="1"/>
              <a:t>lại</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CF066-3B61-4624-B4EB-DF7E6B67BC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25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351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0003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8288000" cy="10287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8288000" cy="1068705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4145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702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452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54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5542214" y="9349584"/>
            <a:ext cx="2540775" cy="1006722"/>
          </a:xfrm>
          <a:prstGeom prst="rect">
            <a:avLst/>
          </a:prstGeom>
        </p:spPr>
      </p:pic>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35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3F680AAC-7DCE-8A42-9D84-D6B89290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88"/>
            <a:ext cx="18288000" cy="10398176"/>
          </a:xfrm>
          <a:prstGeom prst="rect">
            <a:avLst/>
          </a:prstGeom>
        </p:spPr>
      </p:pic>
    </p:spTree>
    <p:extLst>
      <p:ext uri="{BB962C8B-B14F-4D97-AF65-F5344CB8AC3E}">
        <p14:creationId xmlns:p14="http://schemas.microsoft.com/office/powerpoint/2010/main" val="252485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49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973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31/03/2026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16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31/03/2026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Date Placeholder 1"/>
          <p:cNvSpPr>
            <a:spLocks noGrp="1"/>
          </p:cNvSpPr>
          <p:nvPr>
            <p:ph type="dt" sz="half" idx="2"/>
          </p:nvPr>
        </p:nvSpPr>
        <p:spPr>
          <a:xfrm>
            <a:off x="-2667000" y="10553700"/>
            <a:ext cx="2133600" cy="365125"/>
          </a:xfrm>
          <a:prstGeom prst="rect">
            <a:avLst/>
          </a:prstGeom>
        </p:spPr>
        <p:txBody>
          <a:bodyPr/>
          <a:lstStyle>
            <a:lvl1pPr algn="ctr">
              <a:defRPr b="1">
                <a:solidFill>
                  <a:srgbClr val="FF0000"/>
                </a:solidFill>
                <a:effectLst/>
              </a:defRPr>
            </a:lvl1pPr>
          </a:lstStyle>
          <a:p>
            <a:r>
              <a:rPr lang="vi-VN" smtClean="0"/>
              <a:t>Quỳnh Trần</a:t>
            </a:r>
            <a:endParaRPr lang="en-US"/>
          </a:p>
        </p:txBody>
      </p: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43200" y="8896350"/>
            <a:ext cx="2472267" cy="13906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Date Placeholder 1"/>
          <p:cNvSpPr>
            <a:spLocks noGrp="1"/>
          </p:cNvSpPr>
          <p:nvPr>
            <p:ph type="dt" sz="half" idx="2"/>
          </p:nvPr>
        </p:nvSpPr>
        <p:spPr>
          <a:xfrm>
            <a:off x="-2667000" y="10553700"/>
            <a:ext cx="2133600" cy="365125"/>
          </a:xfrm>
          <a:prstGeom prst="rect">
            <a:avLst/>
          </a:prstGeom>
        </p:spPr>
        <p:txBody>
          <a:bodyPr/>
          <a:lstStyle>
            <a:lvl1pPr algn="ctr">
              <a:defRPr b="1">
                <a:solidFill>
                  <a:srgbClr val="FF0000"/>
                </a:solidFill>
                <a:effectLst/>
              </a:defRPr>
            </a:lvl1pPr>
          </a:lstStyle>
          <a:p>
            <a:r>
              <a:rPr lang="vi-VN" smtClean="0"/>
              <a:t>Quỳnh Trần</a:t>
            </a:r>
            <a:endParaRPr lang="en-US"/>
          </a:p>
        </p:txBody>
      </p: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43200" y="8896350"/>
            <a:ext cx="2472267" cy="1390650"/>
          </a:xfrm>
          <a:prstGeom prst="rect">
            <a:avLst/>
          </a:prstGeom>
        </p:spPr>
      </p:pic>
    </p:spTree>
    <p:extLst>
      <p:ext uri="{BB962C8B-B14F-4D97-AF65-F5344CB8AC3E}">
        <p14:creationId xmlns:p14="http://schemas.microsoft.com/office/powerpoint/2010/main" val="338383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png"/><Relationship Id="rId18" Type="http://schemas.openxmlformats.org/officeDocument/2006/relationships/image" Target="../media/image33.svg"/><Relationship Id="rId3" Type="http://schemas.microsoft.com/office/2007/relationships/media" Target="../media/media2.wma"/><Relationship Id="rId7" Type="http://schemas.openxmlformats.org/officeDocument/2006/relationships/image" Target="../media/image11.png"/><Relationship Id="rId12" Type="http://schemas.openxmlformats.org/officeDocument/2006/relationships/image" Target="../media/image28.svg"/><Relationship Id="rId17" Type="http://schemas.openxmlformats.org/officeDocument/2006/relationships/image" Target="../media/image16.png"/><Relationship Id="rId2" Type="http://schemas.openxmlformats.org/officeDocument/2006/relationships/audio" Target="../media/media1.wma"/><Relationship Id="rId16" Type="http://schemas.openxmlformats.org/officeDocument/2006/relationships/slide" Target="slide2.xml"/><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13.png"/><Relationship Id="rId5" Type="http://schemas.openxmlformats.org/officeDocument/2006/relationships/slideLayout" Target="../slideLayouts/slideLayout18.xml"/><Relationship Id="rId15" Type="http://schemas.openxmlformats.org/officeDocument/2006/relationships/image" Target="../media/image15.png"/><Relationship Id="rId10" Type="http://schemas.openxmlformats.org/officeDocument/2006/relationships/image" Target="../media/image26.svg"/><Relationship Id="rId4" Type="http://schemas.openxmlformats.org/officeDocument/2006/relationships/audio" Target="../media/media2.wma"/><Relationship Id="rId9" Type="http://schemas.openxmlformats.org/officeDocument/2006/relationships/image" Target="../media/image12.png"/><Relationship Id="rId14" Type="http://schemas.openxmlformats.org/officeDocument/2006/relationships/image" Target="../media/image30.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14.png"/><Relationship Id="rId17" Type="http://schemas.openxmlformats.org/officeDocument/2006/relationships/image" Target="../media/image35.svg"/><Relationship Id="rId2" Type="http://schemas.openxmlformats.org/officeDocument/2006/relationships/audio" Target="../media/media1.wma"/><Relationship Id="rId16" Type="http://schemas.openxmlformats.org/officeDocument/2006/relationships/image" Target="../media/image17.png"/><Relationship Id="rId1" Type="http://schemas.microsoft.com/office/2007/relationships/media" Target="../media/media1.wma"/><Relationship Id="rId6" Type="http://schemas.openxmlformats.org/officeDocument/2006/relationships/image" Target="../media/image11.png"/><Relationship Id="rId11" Type="http://schemas.openxmlformats.org/officeDocument/2006/relationships/image" Target="../media/image28.svg"/><Relationship Id="rId5" Type="http://schemas.openxmlformats.org/officeDocument/2006/relationships/slideLayout" Target="../slideLayouts/slideLayout18.xml"/><Relationship Id="rId15" Type="http://schemas.openxmlformats.org/officeDocument/2006/relationships/slide" Target="slide4.xml"/><Relationship Id="rId10" Type="http://schemas.openxmlformats.org/officeDocument/2006/relationships/image" Target="../media/image13.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6.svg"/><Relationship Id="rId3" Type="http://schemas.microsoft.com/office/2007/relationships/media" Target="../media/media2.wma"/><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slide" Target="slide4.xml"/><Relationship Id="rId11" Type="http://schemas.openxmlformats.org/officeDocument/2006/relationships/image" Target="../media/image24.svg"/><Relationship Id="rId5" Type="http://schemas.openxmlformats.org/officeDocument/2006/relationships/slideLayout" Target="../slideLayouts/slideLayout18.xml"/><Relationship Id="rId10" Type="http://schemas.openxmlformats.org/officeDocument/2006/relationships/image" Target="../media/image11.png"/><Relationship Id="rId4" Type="http://schemas.openxmlformats.org/officeDocument/2006/relationships/audio" Target="../media/media2.wma"/><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svg"/><Relationship Id="rId4" Type="http://schemas.openxmlformats.org/officeDocument/2006/relationships/image" Target="../media/image170.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svg"/><Relationship Id="rId5" Type="http://schemas.openxmlformats.org/officeDocument/2006/relationships/image" Target="../media/image50.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svg"/><Relationship Id="rId7" Type="http://schemas.openxmlformats.org/officeDocument/2006/relationships/image" Target="../media/image35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9.svg"/><Relationship Id="rId5" Type="http://schemas.openxmlformats.org/officeDocument/2006/relationships/image" Target="../media/image330.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26.png"/><Relationship Id="rId12" Type="http://schemas.openxmlformats.org/officeDocument/2006/relationships/image" Target="../media/image49.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7.svg"/><Relationship Id="rId4" Type="http://schemas.openxmlformats.org/officeDocument/2006/relationships/image" Target="../media/image36.jpeg"/><Relationship Id="rId9" Type="http://schemas.openxmlformats.org/officeDocument/2006/relationships/image" Target="../media/image27.png"/><Relationship Id="rId14" Type="http://schemas.openxmlformats.org/officeDocument/2006/relationships/image" Target="../media/image51.svg"/></Relationships>
</file>

<file path=ppt/slides/_rels/slide8.xml.rels><?xml version="1.0" encoding="UTF-8" standalone="yes"?>
<Relationships xmlns="http://schemas.openxmlformats.org/package/2006/relationships"><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0.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25.png"/><Relationship Id="rId12" Type="http://schemas.openxmlformats.org/officeDocument/2006/relationships/image" Target="../media/image11.sv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6E8AB525-1089-DDED-055C-853438700DA7}"/>
              </a:ext>
            </a:extLst>
          </p:cNvPr>
          <p:cNvGrpSpPr/>
          <p:nvPr/>
        </p:nvGrpSpPr>
        <p:grpSpPr>
          <a:xfrm>
            <a:off x="1291295" y="578807"/>
            <a:ext cx="15001237" cy="3965990"/>
            <a:chOff x="985532" y="165766"/>
            <a:chExt cx="10000823" cy="2643993"/>
          </a:xfrm>
        </p:grpSpPr>
        <p:grpSp>
          <p:nvGrpSpPr>
            <p:cNvPr id="19" name="Graphic 3797">
              <a:extLst>
                <a:ext uri="{FF2B5EF4-FFF2-40B4-BE49-F238E27FC236}">
                  <a16:creationId xmlns:a16="http://schemas.microsoft.com/office/drawing/2014/main" id="{D260222C-B759-7386-6117-2C7838EEC93E}"/>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2A69107B-74ED-4EA0-CE3D-C80174E7A43A}"/>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E1DB1F0-D9CF-463C-FECB-904816747803}"/>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5" name="Freeform: Shape 34">
                  <a:extLst>
                    <a:ext uri="{FF2B5EF4-FFF2-40B4-BE49-F238E27FC236}">
                      <a16:creationId xmlns:a16="http://schemas.microsoft.com/office/drawing/2014/main" id="{CCC859A9-4261-7CFD-46BD-B2B0EF335212}"/>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2700" dirty="0">
                    <a:solidFill>
                      <a:prstClr val="black"/>
                    </a:solidFill>
                    <a:latin typeface="Arial" panose="020B0604020202020204" pitchFamily="34" charset="0"/>
                  </a:endParaRPr>
                </a:p>
              </p:txBody>
            </p:sp>
          </p:grpSp>
          <p:grpSp>
            <p:nvGrpSpPr>
              <p:cNvPr id="27" name="Graphic 3797">
                <a:extLst>
                  <a:ext uri="{FF2B5EF4-FFF2-40B4-BE49-F238E27FC236}">
                    <a16:creationId xmlns:a16="http://schemas.microsoft.com/office/drawing/2014/main" id="{FFD6F501-785D-92C4-587C-6C81B336ED1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25C0885-FA9E-9CAF-7918-0BA67DA9A83B}"/>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3" name="Freeform: Shape 32">
                  <a:extLst>
                    <a:ext uri="{FF2B5EF4-FFF2-40B4-BE49-F238E27FC236}">
                      <a16:creationId xmlns:a16="http://schemas.microsoft.com/office/drawing/2014/main" id="{D92AC302-16CF-3DF0-6B24-2A7F16FBB3B0}"/>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nvGrpSpPr>
              <p:cNvPr id="28" name="Graphic 3797">
                <a:extLst>
                  <a:ext uri="{FF2B5EF4-FFF2-40B4-BE49-F238E27FC236}">
                    <a16:creationId xmlns:a16="http://schemas.microsoft.com/office/drawing/2014/main" id="{7EE1955C-C410-6C11-DD5B-CFC86FFAD18E}"/>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4B413F4-9E69-889E-F9D2-76C8FA3C40F8}"/>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1" name="Freeform: Shape 30">
                  <a:extLst>
                    <a:ext uri="{FF2B5EF4-FFF2-40B4-BE49-F238E27FC236}">
                      <a16:creationId xmlns:a16="http://schemas.microsoft.com/office/drawing/2014/main" id="{1FB80072-471B-3CD6-5477-11D4DA97E55A}"/>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sp>
          <p:nvSpPr>
            <p:cNvPr id="20" name="TextBox 19">
              <a:extLst>
                <a:ext uri="{FF2B5EF4-FFF2-40B4-BE49-F238E27FC236}">
                  <a16:creationId xmlns:a16="http://schemas.microsoft.com/office/drawing/2014/main" id="{E083240D-58EA-A3A8-F8C5-07D9D04AB568}"/>
                </a:ext>
              </a:extLst>
            </p:cNvPr>
            <p:cNvSpPr txBox="1"/>
            <p:nvPr/>
          </p:nvSpPr>
          <p:spPr>
            <a:xfrm>
              <a:off x="1620341" y="763328"/>
              <a:ext cx="8712621" cy="1292661"/>
            </a:xfrm>
            <a:prstGeom prst="rect">
              <a:avLst/>
            </a:prstGeom>
            <a:noFill/>
          </p:spPr>
          <p:txBody>
            <a:bodyPr wrap="square" rtlCol="0">
              <a:spAutoFit/>
            </a:bodyPr>
            <a:lstStyle/>
            <a:p>
              <a:pPr algn="ctr" defTabSz="1371600">
                <a:defRPr/>
              </a:pPr>
              <a:r>
                <a:rPr lang="vi-VN" sz="6000" b="1" dirty="0" smtClean="0">
                  <a:solidFill>
                    <a:prstClr val="black"/>
                  </a:solidFill>
                  <a:latin typeface="Cambria" panose="02040503050406030204" pitchFamily="18" charset="0"/>
                  <a:ea typeface="Cambria" panose="02040503050406030204" pitchFamily="18" charset="0"/>
                </a:rPr>
                <a:t>Chất béo từ thực phẩm nào chứa thành phần tốt cho tim mạch?</a:t>
              </a:r>
              <a:endParaRPr lang="nl-NL" sz="60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CD7D582A-0C69-5FA3-CA37-E631A7F286EE}"/>
              </a:ext>
            </a:extLst>
          </p:cNvPr>
          <p:cNvGrpSpPr/>
          <p:nvPr/>
        </p:nvGrpSpPr>
        <p:grpSpPr>
          <a:xfrm>
            <a:off x="855294" y="4544798"/>
            <a:ext cx="7513722" cy="1728001"/>
            <a:chOff x="873492" y="2490890"/>
            <a:chExt cx="5009148" cy="1152000"/>
          </a:xfrm>
        </p:grpSpPr>
        <p:grpSp>
          <p:nvGrpSpPr>
            <p:cNvPr id="37" name="Nhóm 21">
              <a:extLst>
                <a:ext uri="{FF2B5EF4-FFF2-40B4-BE49-F238E27FC236}">
                  <a16:creationId xmlns:a16="http://schemas.microsoft.com/office/drawing/2014/main" id="{CB041D61-DD1C-F6EC-2C27-56D46D80BB6C}"/>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C933FDD6-4A7B-9D86-6A12-08879449D6BD}"/>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0" name="Đồ họa 7">
                <a:extLst>
                  <a:ext uri="{FF2B5EF4-FFF2-40B4-BE49-F238E27FC236}">
                    <a16:creationId xmlns:a16="http://schemas.microsoft.com/office/drawing/2014/main" id="{43C9951F-26B8-0029-4137-A59D11830C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2731675C-438C-2B34-72F5-7E87300EAC20}"/>
                </a:ext>
              </a:extLst>
            </p:cNvPr>
            <p:cNvSpPr txBox="1"/>
            <p:nvPr/>
          </p:nvSpPr>
          <p:spPr>
            <a:xfrm>
              <a:off x="3014596" y="2570733"/>
              <a:ext cx="1246686" cy="1046439"/>
            </a:xfrm>
            <a:prstGeom prst="rect">
              <a:avLst/>
            </a:prstGeom>
            <a:noFill/>
          </p:spPr>
          <p:txBody>
            <a:bodyPr wrap="square" rtlCol="0">
              <a:spAutoFit/>
            </a:bodyPr>
            <a:lstStyle/>
            <a:p>
              <a:pPr algn="just" defTabSz="1371600">
                <a:spcBef>
                  <a:spcPts val="900"/>
                </a:spcBef>
                <a:spcAft>
                  <a:spcPts val="900"/>
                </a:spcAft>
                <a:defRPr/>
              </a:pPr>
              <a:r>
                <a:rPr lang="vi-VN" sz="9600" b="1" dirty="0" smtClean="0">
                  <a:solidFill>
                    <a:prstClr val="black"/>
                  </a:solidFill>
                  <a:latin typeface="Cambria" panose="02040503050406030204" pitchFamily="18" charset="0"/>
                  <a:ea typeface="Cambria" panose="02040503050406030204" pitchFamily="18" charset="0"/>
                </a:rPr>
                <a:t>Cá</a:t>
              </a:r>
              <a:endParaRPr lang="vi-VN" sz="9600" b="1" dirty="0">
                <a:solidFill>
                  <a:prstClr val="black"/>
                </a:solidFill>
                <a:latin typeface="Cambria" panose="02040503050406030204" pitchFamily="18" charset="0"/>
                <a:ea typeface="Cambria" panose="02040503050406030204" pitchFamily="18" charset="0"/>
              </a:endParaRPr>
            </a:p>
          </p:txBody>
        </p:sp>
      </p:grpSp>
      <p:grpSp>
        <p:nvGrpSpPr>
          <p:cNvPr id="41" name="B">
            <a:extLst>
              <a:ext uri="{FF2B5EF4-FFF2-40B4-BE49-F238E27FC236}">
                <a16:creationId xmlns:a16="http://schemas.microsoft.com/office/drawing/2014/main" id="{904FE9ED-A08B-390B-E3F2-677D69DB1831}"/>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7FBA964B-DAA3-140C-5AFE-3D98C70CB85E}"/>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7498FE9C-DBD3-0236-BA80-B1C0A0354654}"/>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5" name="Đồ họa 14">
                <a:extLst>
                  <a:ext uri="{FF2B5EF4-FFF2-40B4-BE49-F238E27FC236}">
                    <a16:creationId xmlns:a16="http://schemas.microsoft.com/office/drawing/2014/main" id="{83CFF890-8C47-5D3A-3E5D-18ED4BD72F0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86852520-4728-C6A2-D758-5991DE27E1F3}"/>
                </a:ext>
              </a:extLst>
            </p:cNvPr>
            <p:cNvSpPr txBox="1"/>
            <p:nvPr/>
          </p:nvSpPr>
          <p:spPr>
            <a:xfrm>
              <a:off x="8316871" y="3243040"/>
              <a:ext cx="1810212" cy="882293"/>
            </a:xfrm>
            <a:prstGeom prst="rect">
              <a:avLst/>
            </a:prstGeom>
            <a:noFill/>
          </p:spPr>
          <p:txBody>
            <a:bodyPr wrap="squar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Lạc</a:t>
              </a:r>
              <a:endParaRPr lang="vi-VN" sz="8000" b="1" dirty="0">
                <a:solidFill>
                  <a:prstClr val="black"/>
                </a:solidFill>
                <a:latin typeface="Cambria" panose="02040503050406030204" pitchFamily="18" charset="0"/>
                <a:ea typeface="Cambria" panose="02040503050406030204" pitchFamily="18" charset="0"/>
              </a:endParaRPr>
            </a:p>
          </p:txBody>
        </p:sp>
      </p:grpSp>
      <p:grpSp>
        <p:nvGrpSpPr>
          <p:cNvPr id="46" name="C">
            <a:extLst>
              <a:ext uri="{FF2B5EF4-FFF2-40B4-BE49-F238E27FC236}">
                <a16:creationId xmlns:a16="http://schemas.microsoft.com/office/drawing/2014/main" id="{60F6E0CA-184A-175C-8B72-4CF1E0484A45}"/>
              </a:ext>
            </a:extLst>
          </p:cNvPr>
          <p:cNvGrpSpPr/>
          <p:nvPr/>
        </p:nvGrpSpPr>
        <p:grpSpPr>
          <a:xfrm>
            <a:off x="855295" y="6850680"/>
            <a:ext cx="7386602" cy="1728001"/>
            <a:chOff x="379277" y="4544328"/>
            <a:chExt cx="4924401" cy="1152000"/>
          </a:xfrm>
        </p:grpSpPr>
        <p:grpSp>
          <p:nvGrpSpPr>
            <p:cNvPr id="47" name="Nhóm 23">
              <a:extLst>
                <a:ext uri="{FF2B5EF4-FFF2-40B4-BE49-F238E27FC236}">
                  <a16:creationId xmlns:a16="http://schemas.microsoft.com/office/drawing/2014/main" id="{1F4BBA4C-DAE4-B9B5-A808-10D7364D461D}"/>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36D89699-5555-EFFC-A7BA-65A398B03A61}"/>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E061AD1C-0A80-3F37-4318-C3733F6C8C2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C03C07DA-F00D-590F-0D29-5237ED5681E7}"/>
                </a:ext>
              </a:extLst>
            </p:cNvPr>
            <p:cNvSpPr txBox="1"/>
            <p:nvPr/>
          </p:nvSpPr>
          <p:spPr>
            <a:xfrm>
              <a:off x="2414655" y="4754685"/>
              <a:ext cx="2826077" cy="882292"/>
            </a:xfrm>
            <a:prstGeom prst="rect">
              <a:avLst/>
            </a:prstGeom>
            <a:noFill/>
          </p:spPr>
          <p:txBody>
            <a:bodyPr wrap="squar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Mỡ lợn</a:t>
              </a:r>
              <a:endParaRPr lang="vi-VN" sz="8000" b="1" dirty="0">
                <a:solidFill>
                  <a:prstClr val="black"/>
                </a:solidFill>
                <a:latin typeface="Cambria" panose="02040503050406030204" pitchFamily="18" charset="0"/>
                <a:ea typeface="Cambria" panose="02040503050406030204" pitchFamily="18" charset="0"/>
              </a:endParaRPr>
            </a:p>
          </p:txBody>
        </p:sp>
      </p:grpSp>
      <p:grpSp>
        <p:nvGrpSpPr>
          <p:cNvPr id="51" name="D">
            <a:extLst>
              <a:ext uri="{FF2B5EF4-FFF2-40B4-BE49-F238E27FC236}">
                <a16:creationId xmlns:a16="http://schemas.microsoft.com/office/drawing/2014/main" id="{E9D6AC90-6075-C334-7B9F-2C0F5330CDB2}"/>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CC30E54C-7E31-F345-DC01-5851ACCB6A68}"/>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6AE49A6B-C77F-2890-6237-1089BD213EB6}"/>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6B12B131-FC49-C694-1301-6C35FE7528C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5F8410BF-B061-B121-77B7-E4E041FB62BA}"/>
                </a:ext>
              </a:extLst>
            </p:cNvPr>
            <p:cNvSpPr txBox="1"/>
            <p:nvPr/>
          </p:nvSpPr>
          <p:spPr>
            <a:xfrm>
              <a:off x="7944260" y="4826469"/>
              <a:ext cx="2300715" cy="882292"/>
            </a:xfrm>
            <a:prstGeom prst="rect">
              <a:avLst/>
            </a:prstGeom>
            <a:noFill/>
          </p:spPr>
          <p:txBody>
            <a:bodyPr wrap="non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Thịt gà</a:t>
              </a:r>
              <a:endParaRPr lang="vi-VN" sz="8000" b="1" dirty="0">
                <a:solidFill>
                  <a:prstClr val="black"/>
                </a:solidFill>
                <a:latin typeface="Cambria" panose="02040503050406030204" pitchFamily="18" charset="0"/>
                <a:ea typeface="Cambria" panose="02040503050406030204" pitchFamily="18" charset="0"/>
              </a:endParaRPr>
            </a:p>
          </p:txBody>
        </p:sp>
      </p:grpSp>
      <p:pic>
        <p:nvPicPr>
          <p:cNvPr id="56" name="CORRECT-ANSWER-SOUND-EFFECT-_-NO-COPYRIGHT">
            <a:hlinkClick r:id="" action="ppaction://media"/>
            <a:extLst>
              <a:ext uri="{FF2B5EF4-FFF2-40B4-BE49-F238E27FC236}">
                <a16:creationId xmlns:a16="http://schemas.microsoft.com/office/drawing/2014/main" id="{04D4F3EE-5BDE-3157-B9CC-B6B3148FDB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3BA54B03-DA43-B209-F075-515F3547602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E6B4FB4F-CE88-D898-D676-8D52DFD9F95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B1A85224-F80C-8840-026F-2FD9C7F1296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92857" y="3173660"/>
            <a:ext cx="731045" cy="731045"/>
          </a:xfrm>
          <a:prstGeom prst="rect">
            <a:avLst/>
          </a:prstGeom>
        </p:spPr>
      </p:pic>
      <p:pic>
        <p:nvPicPr>
          <p:cNvPr id="29" name="Graphic 28">
            <a:hlinkClick r:id="rId1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5779911" y="456012"/>
            <a:ext cx="1117547" cy="3348825"/>
          </a:xfrm>
          <a:prstGeom prst="rect">
            <a:avLst/>
          </a:prstGeom>
        </p:spPr>
      </p:pic>
    </p:spTree>
    <p:extLst>
      <p:ext uri="{BB962C8B-B14F-4D97-AF65-F5344CB8AC3E}">
        <p14:creationId xmlns:p14="http://schemas.microsoft.com/office/powerpoint/2010/main" val="243694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6"/>
                                        </p:tgtEl>
                                      </p:cBhvr>
                                    </p:animEffect>
                                    <p:animScale>
                                      <p:cBhvr>
                                        <p:cTn id="32" dur="250" autoRev="1" fill="hold"/>
                                        <p:tgtEl>
                                          <p:spTgt spid="36"/>
                                        </p:tgtEl>
                                      </p:cBhvr>
                                      <p:by x="105000" y="105000"/>
                                    </p:animScale>
                                  </p:childTnLst>
                                </p:cTn>
                              </p:par>
                              <p:par>
                                <p:cTn id="33" presetID="1" presetClass="mediacall" presetSubtype="0" fill="hold" nodeType="withEffect">
                                  <p:stCondLst>
                                    <p:cond delay="0"/>
                                  </p:stCondLst>
                                  <p:childTnLst>
                                    <p:cmd type="call" cmd="playFrom(0.0)">
                                      <p:cBhvr>
                                        <p:cTn id="34" dur="4597" fill="hold"/>
                                        <p:tgtEl>
                                          <p:spTgt spid="56"/>
                                        </p:tgtEl>
                                      </p:cBhvr>
                                    </p:cmd>
                                  </p:childTnLst>
                                </p:cTn>
                              </p:par>
                              <p:par>
                                <p:cTn id="35" presetID="9" presetClass="emph" presetSubtype="0" nodeType="withEffect">
                                  <p:stCondLst>
                                    <p:cond delay="0"/>
                                  </p:stCondLst>
                                  <p:childTnLst>
                                    <p:set>
                                      <p:cBhvr>
                                        <p:cTn id="36" dur="indefinite"/>
                                        <p:tgtEl>
                                          <p:spTgt spid="41"/>
                                        </p:tgtEl>
                                        <p:attrNameLst>
                                          <p:attrName>style.opacity</p:attrName>
                                        </p:attrNameLst>
                                      </p:cBhvr>
                                      <p:to>
                                        <p:strVal val="0.25"/>
                                      </p:to>
                                    </p:set>
                                    <p:animEffect filter="image" prLst="opacity: 0.25">
                                      <p:cBhvr rctx="IE">
                                        <p:cTn id="37" dur="indefinite"/>
                                        <p:tgtEl>
                                          <p:spTgt spid="41"/>
                                        </p:tgtEl>
                                      </p:cBhvr>
                                    </p:animEffect>
                                  </p:childTnLst>
                                </p:cTn>
                              </p:par>
                              <p:par>
                                <p:cTn id="38" presetID="9" presetClass="emph" presetSubtype="0" nodeType="withEffect">
                                  <p:stCondLst>
                                    <p:cond delay="0"/>
                                  </p:stCondLst>
                                  <p:childTnLst>
                                    <p:set>
                                      <p:cBhvr>
                                        <p:cTn id="39" dur="indefinite"/>
                                        <p:tgtEl>
                                          <p:spTgt spid="46"/>
                                        </p:tgtEl>
                                        <p:attrNameLst>
                                          <p:attrName>style.opacity</p:attrName>
                                        </p:attrNameLst>
                                      </p:cBhvr>
                                      <p:to>
                                        <p:strVal val="0.25"/>
                                      </p:to>
                                    </p:set>
                                    <p:animEffect filter="image" prLst="opacity: 0.25">
                                      <p:cBhvr rctx="IE">
                                        <p:cTn id="40" dur="indefinite"/>
                                        <p:tgtEl>
                                          <p:spTgt spid="46"/>
                                        </p:tgtEl>
                                      </p:cBhvr>
                                    </p:animEffect>
                                  </p:childTnLst>
                                </p:cTn>
                              </p:par>
                              <p:par>
                                <p:cTn id="41" presetID="9" presetClass="emph" presetSubtype="0" nodeType="withEffect">
                                  <p:stCondLst>
                                    <p:cond delay="0"/>
                                  </p:stCondLst>
                                  <p:childTnLst>
                                    <p:set>
                                      <p:cBhvr>
                                        <p:cTn id="42" dur="indefinite"/>
                                        <p:tgtEl>
                                          <p:spTgt spid="51"/>
                                        </p:tgtEl>
                                        <p:attrNameLst>
                                          <p:attrName>style.opacity</p:attrName>
                                        </p:attrNameLst>
                                      </p:cBhvr>
                                      <p:to>
                                        <p:strVal val="0.25"/>
                                      </p:to>
                                    </p:set>
                                    <p:animEffect filter="image" prLst="opacity: 0.25">
                                      <p:cBhvr rctx="IE">
                                        <p:cTn id="43" dur="indefinite"/>
                                        <p:tgtEl>
                                          <p:spTgt spid="51"/>
                                        </p:tgtEl>
                                      </p:cBhvr>
                                    </p:animEffec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5" fill="hold"/>
                                        <p:tgtEl>
                                          <p:spTgt spid="59"/>
                                        </p:tgtEl>
                                      </p:cBhvr>
                                    </p:cmd>
                                  </p:childTnLst>
                                </p:cTn>
                              </p:par>
                              <p:par>
                                <p:cTn id="49" presetID="9" presetClass="emph" presetSubtype="0" nodeType="withEffect">
                                  <p:stCondLst>
                                    <p:cond delay="0"/>
                                  </p:stCondLst>
                                  <p:childTnLst>
                                    <p:set>
                                      <p:cBhvr>
                                        <p:cTn id="50" dur="indefinite"/>
                                        <p:tgtEl>
                                          <p:spTgt spid="41"/>
                                        </p:tgtEl>
                                        <p:attrNameLst>
                                          <p:attrName>style.opacity</p:attrName>
                                        </p:attrNameLst>
                                      </p:cBhvr>
                                      <p:to>
                                        <p:strVal val="0.25"/>
                                      </p:to>
                                    </p:set>
                                    <p:animEffect filter="image" prLst="opacity: 0.25">
                                      <p:cBhvr rctx="IE">
                                        <p:cTn id="51" dur="indefinite"/>
                                        <p:tgtEl>
                                          <p:spTgt spid="41"/>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25" fill="hold"/>
                                        <p:tgtEl>
                                          <p:spTgt spid="58"/>
                                        </p:tgtEl>
                                      </p:cBhvr>
                                    </p:cmd>
                                  </p:childTnLst>
                                </p:cTn>
                              </p:par>
                              <p:par>
                                <p:cTn id="57" presetID="9" presetClass="emph" presetSubtype="0" nodeType="withEffect">
                                  <p:stCondLst>
                                    <p:cond delay="0"/>
                                  </p:stCondLst>
                                  <p:childTnLst>
                                    <p:set>
                                      <p:cBhvr>
                                        <p:cTn id="58" dur="indefinite"/>
                                        <p:tgtEl>
                                          <p:spTgt spid="46"/>
                                        </p:tgtEl>
                                        <p:attrNameLst>
                                          <p:attrName>style.opacity</p:attrName>
                                        </p:attrNameLst>
                                      </p:cBhvr>
                                      <p:to>
                                        <p:strVal val="0.25"/>
                                      </p:to>
                                    </p:set>
                                    <p:animEffect filter="image" prLst="opacity: 0.25">
                                      <p:cBhvr rctx="IE">
                                        <p:cTn id="59" dur="indefinite"/>
                                        <p:tgtEl>
                                          <p:spTgt spid="46"/>
                                        </p:tgtEl>
                                      </p:cBhvr>
                                    </p:animEffect>
                                  </p:childTnLst>
                                </p:cTn>
                              </p:par>
                            </p:childTnLst>
                          </p:cTn>
                        </p:par>
                      </p:childTnLst>
                    </p:cTn>
                  </p:par>
                </p:childTnLst>
              </p:cTn>
              <p:nextCondLst>
                <p:cond evt="onClick" delay="0">
                  <p:tgtEl>
                    <p:spTgt spid="46"/>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625" fill="hold"/>
                                        <p:tgtEl>
                                          <p:spTgt spid="57"/>
                                        </p:tgtEl>
                                      </p:cBhvr>
                                    </p:cmd>
                                  </p:childTnLst>
                                </p:cTn>
                              </p:par>
                              <p:par>
                                <p:cTn id="65" presetID="9" presetClass="emph" presetSubtype="0" nodeType="withEffect">
                                  <p:stCondLst>
                                    <p:cond delay="0"/>
                                  </p:stCondLst>
                                  <p:childTnLst>
                                    <p:set>
                                      <p:cBhvr>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nextCondLst>
                <p:cond evt="onClick" delay="0">
                  <p:tgtEl>
                    <p:spTgt spid="51"/>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4495800" y="6155640"/>
            <a:ext cx="7861545" cy="4113883"/>
          </a:xfrm>
          <a:prstGeom prst="rect">
            <a:avLst/>
          </a:prstGeom>
        </p:spPr>
        <p:txBody>
          <a:bodyPr lIns="0" tIns="0" rIns="0" bIns="0" rtlCol="0" anchor="t">
            <a:spAutoFit/>
          </a:bodyPr>
          <a:lstStyle/>
          <a:p>
            <a:pPr algn="ctr">
              <a:lnSpc>
                <a:spcPct val="114000"/>
              </a:lnSpc>
            </a:pPr>
            <a:r>
              <a:rPr lang="vi-VN" sz="13400" dirty="0" smtClean="0">
                <a:solidFill>
                  <a:srgbClr val="B47076"/>
                </a:solidFill>
                <a:latin typeface="Aprila Semi-Bold"/>
              </a:rPr>
              <a:t>PHÓNG VIÊN NHÍ</a:t>
            </a:r>
            <a:endParaRPr lang="en-US" sz="13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smtClean="0">
                <a:latin typeface="Times New Roman" panose="02020603050405020304" pitchFamily="18" charset="0"/>
                <a:ea typeface="Calibri" panose="020F0502020204030204" pitchFamily="34" charset="0"/>
              </a:rPr>
              <a:t>?</a:t>
            </a:r>
            <a:endParaRPr lang="vi-VN" sz="3600" dirty="0" smtClean="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FBD86561-134C-A7E9-560D-9DCEEE164F1C}"/>
              </a:ext>
            </a:extLst>
          </p:cNvPr>
          <p:cNvGrpSpPr/>
          <p:nvPr/>
        </p:nvGrpSpPr>
        <p:grpSpPr>
          <a:xfrm>
            <a:off x="1643383" y="233576"/>
            <a:ext cx="15001236" cy="3965990"/>
            <a:chOff x="985532" y="165766"/>
            <a:chExt cx="10000823" cy="2643993"/>
          </a:xfrm>
        </p:grpSpPr>
        <p:grpSp>
          <p:nvGrpSpPr>
            <p:cNvPr id="19" name="Graphic 3797">
              <a:extLst>
                <a:ext uri="{FF2B5EF4-FFF2-40B4-BE49-F238E27FC236}">
                  <a16:creationId xmlns:a16="http://schemas.microsoft.com/office/drawing/2014/main" id="{A02A4943-BD85-5C11-C958-149D780B5029}"/>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E0444877-4C0A-0AF7-C75F-F290805A5002}"/>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6E6F900-A99C-B1E7-726B-B40A5E6C64DC}"/>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889603D0-8265-1EAA-F454-F829B52026F8}"/>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7" name="Graphic 3797">
                <a:extLst>
                  <a:ext uri="{FF2B5EF4-FFF2-40B4-BE49-F238E27FC236}">
                    <a16:creationId xmlns:a16="http://schemas.microsoft.com/office/drawing/2014/main" id="{FD2BFF55-601C-7DE4-7413-AFF5D24E045F}"/>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3CA580D-A21A-21B8-A996-D9B495BA9673}"/>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1C7D5AF1-BD32-EB42-0E7F-749192BA2349}"/>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44A2762D-9C40-62CC-2EC2-126E57348F4F}"/>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2D471792-D328-F077-3C66-ECE379FEE9CF}"/>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23A33F84-7857-DB41-1BB8-41C3C8D1BCD8}"/>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65784EAE-8829-6105-A70E-0FBC2CE6288A}"/>
                </a:ext>
              </a:extLst>
            </p:cNvPr>
            <p:cNvSpPr txBox="1"/>
            <p:nvPr/>
          </p:nvSpPr>
          <p:spPr>
            <a:xfrm>
              <a:off x="1286318" y="1123076"/>
              <a:ext cx="9584503" cy="738664"/>
            </a:xfrm>
            <a:prstGeom prst="rect">
              <a:avLst/>
            </a:prstGeom>
            <a:noFill/>
          </p:spPr>
          <p:txBody>
            <a:bodyPr wrap="none" rtlCol="0">
              <a:spAutoFit/>
            </a:bodyPr>
            <a:lstStyle/>
            <a:p>
              <a:pPr defTabSz="1371600">
                <a:defRPr/>
              </a:pPr>
              <a:r>
                <a:rPr lang="vi-VN" sz="6600" b="1" dirty="0" smtClean="0">
                  <a:solidFill>
                    <a:prstClr val="black"/>
                  </a:solidFill>
                  <a:latin typeface="Cambria" panose="02040503050406030204" pitchFamily="18" charset="0"/>
                  <a:ea typeface="Cambria" panose="02040503050406030204" pitchFamily="18" charset="0"/>
                </a:rPr>
                <a:t>Thịt bò, thịt lợn, thịt gà chứa chất gì?</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B88A5E33-1520-59EA-38CB-2C87F8BDA39A}"/>
              </a:ext>
            </a:extLst>
          </p:cNvPr>
          <p:cNvGrpSpPr/>
          <p:nvPr/>
        </p:nvGrpSpPr>
        <p:grpSpPr>
          <a:xfrm>
            <a:off x="855294" y="4544796"/>
            <a:ext cx="7513722" cy="1728000"/>
            <a:chOff x="873492" y="2490890"/>
            <a:chExt cx="5009148" cy="1152000"/>
          </a:xfrm>
        </p:grpSpPr>
        <p:grpSp>
          <p:nvGrpSpPr>
            <p:cNvPr id="37" name="Nhóm 21">
              <a:extLst>
                <a:ext uri="{FF2B5EF4-FFF2-40B4-BE49-F238E27FC236}">
                  <a16:creationId xmlns:a16="http://schemas.microsoft.com/office/drawing/2014/main" id="{BB0DEE6F-C367-F11D-DF28-9364AB0BC4A0}"/>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8E1B8461-E2AC-A423-4828-E9F885B3004C}"/>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0" name="Đồ họa 7">
                <a:extLst>
                  <a:ext uri="{FF2B5EF4-FFF2-40B4-BE49-F238E27FC236}">
                    <a16:creationId xmlns:a16="http://schemas.microsoft.com/office/drawing/2014/main" id="{4DF46C56-0EB2-A193-5CC8-9F038E91675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3F79769A-D0B7-E54E-42D2-7C4C4B8AEBC4}"/>
                </a:ext>
              </a:extLst>
            </p:cNvPr>
            <p:cNvSpPr txBox="1"/>
            <p:nvPr/>
          </p:nvSpPr>
          <p:spPr>
            <a:xfrm>
              <a:off x="2605459" y="2763911"/>
              <a:ext cx="2370521"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béo</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41" name="B">
            <a:extLst>
              <a:ext uri="{FF2B5EF4-FFF2-40B4-BE49-F238E27FC236}">
                <a16:creationId xmlns:a16="http://schemas.microsoft.com/office/drawing/2014/main" id="{EE0A30C5-75CC-4532-9526-ACEBD3316AA3}"/>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F5DC7E45-B4BE-592F-26D0-CCAEA90B1CEC}"/>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CA5E9ABB-CA46-FA72-E3E1-5521FBF6922F}"/>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5" name="Đồ họa 14">
                <a:extLst>
                  <a:ext uri="{FF2B5EF4-FFF2-40B4-BE49-F238E27FC236}">
                    <a16:creationId xmlns:a16="http://schemas.microsoft.com/office/drawing/2014/main" id="{C28CA997-3E0F-67B9-FB21-C042BDAF170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2C501709-181A-1472-A67C-28DF17ECFC78}"/>
                </a:ext>
              </a:extLst>
            </p:cNvPr>
            <p:cNvSpPr txBox="1"/>
            <p:nvPr/>
          </p:nvSpPr>
          <p:spPr>
            <a:xfrm>
              <a:off x="7862879" y="3281396"/>
              <a:ext cx="2183632"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Vitamin</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46" name="C">
            <a:extLst>
              <a:ext uri="{FF2B5EF4-FFF2-40B4-BE49-F238E27FC236}">
                <a16:creationId xmlns:a16="http://schemas.microsoft.com/office/drawing/2014/main" id="{9B7A6E40-F2C1-B3CC-4BF8-FA867AEB530B}"/>
              </a:ext>
            </a:extLst>
          </p:cNvPr>
          <p:cNvGrpSpPr/>
          <p:nvPr/>
        </p:nvGrpSpPr>
        <p:grpSpPr>
          <a:xfrm>
            <a:off x="855295" y="6850674"/>
            <a:ext cx="7386602" cy="1728000"/>
            <a:chOff x="379277" y="4544328"/>
            <a:chExt cx="4924401" cy="1152000"/>
          </a:xfrm>
        </p:grpSpPr>
        <p:grpSp>
          <p:nvGrpSpPr>
            <p:cNvPr id="47" name="Nhóm 23">
              <a:extLst>
                <a:ext uri="{FF2B5EF4-FFF2-40B4-BE49-F238E27FC236}">
                  <a16:creationId xmlns:a16="http://schemas.microsoft.com/office/drawing/2014/main" id="{1B41B980-B74E-798A-5EC7-A4B4DC763F1F}"/>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2A41D247-C2E7-294F-3C9E-44633B875958}"/>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995EB074-634F-E318-90DD-D13C507BE40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3FF7403A-FABB-4010-2C29-675EC4BC59C9}"/>
                </a:ext>
              </a:extLst>
            </p:cNvPr>
            <p:cNvSpPr txBox="1"/>
            <p:nvPr/>
          </p:nvSpPr>
          <p:spPr>
            <a:xfrm>
              <a:off x="1626225" y="4893090"/>
              <a:ext cx="3345146"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khoáng</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51" name="D">
            <a:extLst>
              <a:ext uri="{FF2B5EF4-FFF2-40B4-BE49-F238E27FC236}">
                <a16:creationId xmlns:a16="http://schemas.microsoft.com/office/drawing/2014/main" id="{F2EC06A9-AD09-2659-B67F-B6072E583121}"/>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F0ABE997-1812-639B-0997-A9B279D9FD99}"/>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B9F61B95-CFC7-646E-469F-42CFE81F3A3A}"/>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0D7C137B-3E94-F88D-BE28-393C40B204E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6D5E613A-BC17-A31D-3A92-ABD08398B600}"/>
                </a:ext>
              </a:extLst>
            </p:cNvPr>
            <p:cNvSpPr txBox="1"/>
            <p:nvPr/>
          </p:nvSpPr>
          <p:spPr>
            <a:xfrm>
              <a:off x="7725565" y="4858718"/>
              <a:ext cx="2557538"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đạm</a:t>
              </a:r>
              <a:endParaRPr lang="vi-VN" sz="6600" b="1" dirty="0">
                <a:solidFill>
                  <a:prstClr val="black"/>
                </a:solidFill>
                <a:latin typeface="Cambria" panose="02040503050406030204" pitchFamily="18" charset="0"/>
                <a:ea typeface="Cambria" panose="02040503050406030204" pitchFamily="18" charset="0"/>
              </a:endParaRPr>
            </a:p>
          </p:txBody>
        </p:sp>
      </p:grpSp>
      <p:pic>
        <p:nvPicPr>
          <p:cNvPr id="56" name="CORRECT-ANSWER-SOUND-EFFECT-_-NO-COPYRIGHT">
            <a:hlinkClick r:id="" action="ppaction://media"/>
            <a:extLst>
              <a:ext uri="{FF2B5EF4-FFF2-40B4-BE49-F238E27FC236}">
                <a16:creationId xmlns:a16="http://schemas.microsoft.com/office/drawing/2014/main" id="{D115EBE0-9761-CB27-98AF-567544A692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8C50B283-310D-20EC-BB69-BADA2C956B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B9A840BC-0632-D80D-469D-59CCEA252D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4AFBB466-B647-B7D6-14B0-0A3BE332756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29" name="Graphic 28">
            <a:hlinkClick r:id="rId15"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5860984" y="925846"/>
            <a:ext cx="2097111" cy="2727557"/>
          </a:xfrm>
          <a:prstGeom prst="rect">
            <a:avLst/>
          </a:prstGeom>
        </p:spPr>
      </p:pic>
    </p:spTree>
    <p:extLst>
      <p:ext uri="{BB962C8B-B14F-4D97-AF65-F5344CB8AC3E}">
        <p14:creationId xmlns:p14="http://schemas.microsoft.com/office/powerpoint/2010/main" val="100741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5" fill="hold"/>
                                        <p:tgtEl>
                                          <p:spTgt spid="59"/>
                                        </p:tgtEl>
                                      </p:cBhvr>
                                    </p:cmd>
                                  </p:childTnLst>
                                </p:cTn>
                              </p:par>
                              <p:par>
                                <p:cTn id="32" presetID="9" presetClass="emph" presetSubtype="0" nodeType="withEffect">
                                  <p:stCondLst>
                                    <p:cond delay="0"/>
                                  </p:stCondLst>
                                  <p:childTnLst>
                                    <p:set>
                                      <p:cBhvr>
                                        <p:cTn id="33" dur="indefinite"/>
                                        <p:tgtEl>
                                          <p:spTgt spid="41"/>
                                        </p:tgtEl>
                                        <p:attrNameLst>
                                          <p:attrName>style.opacity</p:attrName>
                                        </p:attrNameLst>
                                      </p:cBhvr>
                                      <p:to>
                                        <p:strVal val="0.25"/>
                                      </p:to>
                                    </p:set>
                                    <p:animEffect filter="image" prLst="opacity: 0.25">
                                      <p:cBhvr rctx="IE">
                                        <p:cTn id="34" dur="indefinite"/>
                                        <p:tgtEl>
                                          <p:spTgt spid="41"/>
                                        </p:tgtEl>
                                      </p:cBhvr>
                                    </p:animEffec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25" fill="hold"/>
                                        <p:tgtEl>
                                          <p:spTgt spid="58"/>
                                        </p:tgtEl>
                                      </p:cBhvr>
                                    </p:cmd>
                                  </p:childTnLst>
                                </p:cTn>
                              </p:par>
                              <p:par>
                                <p:cTn id="40" presetID="9" presetClass="emph" presetSubtype="0" nodeType="withEffect">
                                  <p:stCondLst>
                                    <p:cond delay="0"/>
                                  </p:stCondLst>
                                  <p:childTnLst>
                                    <p:set>
                                      <p:cBhvr>
                                        <p:cTn id="41" dur="indefinite"/>
                                        <p:tgtEl>
                                          <p:spTgt spid="46"/>
                                        </p:tgtEl>
                                        <p:attrNameLst>
                                          <p:attrName>style.opacity</p:attrName>
                                        </p:attrNameLst>
                                      </p:cBhvr>
                                      <p:to>
                                        <p:strVal val="0.25"/>
                                      </p:to>
                                    </p:set>
                                    <p:animEffect filter="image" prLst="opacity: 0.25">
                                      <p:cBhvr rctx="IE">
                                        <p:cTn id="42" dur="indefinite"/>
                                        <p:tgtEl>
                                          <p:spTgt spid="46"/>
                                        </p:tgtEl>
                                      </p:cBhvr>
                                    </p:animEffec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1"/>
                                        </p:tgtEl>
                                      </p:cBhvr>
                                    </p:animEffect>
                                    <p:animScale>
                                      <p:cBhvr>
                                        <p:cTn id="48" dur="250" autoRev="1" fill="hold"/>
                                        <p:tgtEl>
                                          <p:spTgt spid="51"/>
                                        </p:tgtEl>
                                      </p:cBhvr>
                                      <p:by x="105000" y="105000"/>
                                    </p:animScale>
                                  </p:childTnLst>
                                </p:cTn>
                              </p:par>
                              <p:par>
                                <p:cTn id="49" presetID="9" presetClass="emph" presetSubtype="0" nodeType="withEffect">
                                  <p:stCondLst>
                                    <p:cond delay="0"/>
                                  </p:stCondLst>
                                  <p:childTnLst>
                                    <p:set>
                                      <p:cBhvr>
                                        <p:cTn id="50" dur="indefinite"/>
                                        <p:tgtEl>
                                          <p:spTgt spid="36"/>
                                        </p:tgtEl>
                                        <p:attrNameLst>
                                          <p:attrName>style.opacity</p:attrName>
                                        </p:attrNameLst>
                                      </p:cBhvr>
                                      <p:to>
                                        <p:strVal val="0.25"/>
                                      </p:to>
                                    </p:set>
                                    <p:animEffect filter="image" prLst="opacity: 0.25">
                                      <p:cBhvr rctx="IE">
                                        <p:cTn id="51" dur="indefinite"/>
                                        <p:tgtEl>
                                          <p:spTgt spid="36"/>
                                        </p:tgtEl>
                                      </p:cBhvr>
                                    </p:animEffect>
                                  </p:childTnLst>
                                </p:cTn>
                              </p:par>
                              <p:par>
                                <p:cTn id="52" presetID="9" presetClass="emph" presetSubtype="0" nodeType="withEffect">
                                  <p:stCondLst>
                                    <p:cond delay="0"/>
                                  </p:stCondLst>
                                  <p:childTnLst>
                                    <p:set>
                                      <p:cBhvr>
                                        <p:cTn id="53" dur="indefinite"/>
                                        <p:tgtEl>
                                          <p:spTgt spid="41"/>
                                        </p:tgtEl>
                                        <p:attrNameLst>
                                          <p:attrName>style.opacity</p:attrName>
                                        </p:attrNameLst>
                                      </p:cBhvr>
                                      <p:to>
                                        <p:strVal val="0.25"/>
                                      </p:to>
                                    </p:set>
                                    <p:animEffect filter="image" prLst="opacity: 0.25">
                                      <p:cBhvr rctx="IE">
                                        <p:cTn id="54" dur="indefinite"/>
                                        <p:tgtEl>
                                          <p:spTgt spid="41"/>
                                        </p:tgtEl>
                                      </p:cBhvr>
                                    </p:animEffect>
                                  </p:childTnLst>
                                </p:cTn>
                              </p:par>
                              <p:par>
                                <p:cTn id="55" presetID="9" presetClass="emph" presetSubtype="0" nodeType="withEffect">
                                  <p:stCondLst>
                                    <p:cond delay="0"/>
                                  </p:stCondLst>
                                  <p:childTnLst>
                                    <p:set>
                                      <p:cBhvr>
                                        <p:cTn id="56" dur="indefinite"/>
                                        <p:tgtEl>
                                          <p:spTgt spid="46"/>
                                        </p:tgtEl>
                                        <p:attrNameLst>
                                          <p:attrName>style.opacity</p:attrName>
                                        </p:attrNameLst>
                                      </p:cBhvr>
                                      <p:to>
                                        <p:strVal val="0.25"/>
                                      </p:to>
                                    </p:set>
                                    <p:animEffect filter="image" prLst="opacity: 0.25">
                                      <p:cBhvr rctx="IE">
                                        <p:cTn id="57" dur="indefinite"/>
                                        <p:tgtEl>
                                          <p:spTgt spid="46"/>
                                        </p:tgtEl>
                                      </p:cBhvr>
                                    </p:animEffect>
                                  </p:childTnLst>
                                </p:cTn>
                              </p:par>
                              <p:par>
                                <p:cTn id="58" presetID="1" presetClass="mediacall" presetSubtype="0" fill="hold" nodeType="withEffect">
                                  <p:stCondLst>
                                    <p:cond delay="0"/>
                                  </p:stCondLst>
                                  <p:childTnLst>
                                    <p:cmd type="call" cmd="playFrom(0.0)">
                                      <p:cBhvr>
                                        <p:cTn id="59" dur="4597" fill="hold"/>
                                        <p:tgtEl>
                                          <p:spTgt spid="56"/>
                                        </p:tgtEl>
                                      </p:cBhvr>
                                    </p:cmd>
                                  </p:child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p:cTn id="64" dur="indefinite"/>
                                        <p:tgtEl>
                                          <p:spTgt spid="36"/>
                                        </p:tgtEl>
                                        <p:attrNameLst>
                                          <p:attrName>style.opacity</p:attrName>
                                        </p:attrNameLst>
                                      </p:cBhvr>
                                      <p:to>
                                        <p:strVal val="0.5"/>
                                      </p:to>
                                    </p:set>
                                    <p:animEffect filter="image" prLst="opacity: 0.5">
                                      <p:cBhvr rctx="IE">
                                        <p:cTn id="65" dur="indefinite"/>
                                        <p:tgtEl>
                                          <p:spTgt spid="36"/>
                                        </p:tgtEl>
                                      </p:cBhvr>
                                    </p:animEffect>
                                  </p:childTnLst>
                                </p:cTn>
                              </p:par>
                              <p:par>
                                <p:cTn id="66" presetID="1" presetClass="mediacall" presetSubtype="0" fill="hold" nodeType="withEffect">
                                  <p:stCondLst>
                                    <p:cond delay="0"/>
                                  </p:stCondLst>
                                  <p:childTnLst>
                                    <p:cmd type="call" cmd="playFrom(0.0)">
                                      <p:cBhvr>
                                        <p:cTn id="67" dur="1625" fill="hold"/>
                                        <p:tgtEl>
                                          <p:spTgt spid="57"/>
                                        </p:tgtEl>
                                      </p:cBhvr>
                                    </p:cmd>
                                  </p:childTnLst>
                                </p:cTn>
                              </p:par>
                            </p:childTnLst>
                          </p:cTn>
                        </p:par>
                      </p:childTnLst>
                    </p:cTn>
                  </p:par>
                </p:childTnLst>
              </p:cTn>
              <p:nextCondLst>
                <p:cond evt="onClick" delay="0">
                  <p:tgtEl>
                    <p:spTgt spid="36"/>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5253955F-7E40-C5DF-DC62-C4C616281ABC}"/>
              </a:ext>
            </a:extLst>
          </p:cNvPr>
          <p:cNvGrpSpPr/>
          <p:nvPr/>
        </p:nvGrpSpPr>
        <p:grpSpPr>
          <a:xfrm>
            <a:off x="1643383" y="233576"/>
            <a:ext cx="15001235" cy="3965990"/>
            <a:chOff x="985532" y="165766"/>
            <a:chExt cx="10000823" cy="2643993"/>
          </a:xfrm>
        </p:grpSpPr>
        <p:grpSp>
          <p:nvGrpSpPr>
            <p:cNvPr id="19" name="Graphic 3797">
              <a:extLst>
                <a:ext uri="{FF2B5EF4-FFF2-40B4-BE49-F238E27FC236}">
                  <a16:creationId xmlns:a16="http://schemas.microsoft.com/office/drawing/2014/main" id="{FDD0871B-677C-4D0C-8249-F81A4CD93E6B}"/>
                </a:ext>
              </a:extLst>
            </p:cNvPr>
            <p:cNvGrpSpPr/>
            <p:nvPr/>
          </p:nvGrpSpPr>
          <p:grpSpPr>
            <a:xfrm>
              <a:off x="985532" y="165766"/>
              <a:ext cx="10000823" cy="2643993"/>
              <a:chOff x="985532" y="165766"/>
              <a:chExt cx="10000823" cy="2643993"/>
            </a:xfrm>
          </p:grpSpPr>
          <p:grpSp>
            <p:nvGrpSpPr>
              <p:cNvPr id="27" name="Graphic 3797">
                <a:extLst>
                  <a:ext uri="{FF2B5EF4-FFF2-40B4-BE49-F238E27FC236}">
                    <a16:creationId xmlns:a16="http://schemas.microsoft.com/office/drawing/2014/main" id="{B48173C4-CF68-FA6A-2DE1-2D44919DB958}"/>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8236623-AF66-20E7-4A2E-5676BFF7269A}"/>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30D55657-EE01-F37A-2808-BE8C2122000F}"/>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wrap="none"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676C8B30-941B-1B54-B255-A8125DF7A55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20C2D93D-F232-0575-4D8E-7F177F4F0759}"/>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BDB1BFE9-9A9D-06B4-CF1A-3E4736F52697}"/>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9" name="Graphic 3797">
                <a:extLst>
                  <a:ext uri="{FF2B5EF4-FFF2-40B4-BE49-F238E27FC236}">
                    <a16:creationId xmlns:a16="http://schemas.microsoft.com/office/drawing/2014/main" id="{0E915B8F-AED8-D0DC-3636-395D4848F975}"/>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06BCCEF-A7F2-04E3-8073-B7B8C99CADD1}"/>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9987A886-D7CA-0D9E-D36E-897789A52D2C}"/>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ACEC08F0-4A0B-3F4B-3C2C-DBFFD6AAF513}"/>
                </a:ext>
              </a:extLst>
            </p:cNvPr>
            <p:cNvSpPr txBox="1"/>
            <p:nvPr/>
          </p:nvSpPr>
          <p:spPr>
            <a:xfrm>
              <a:off x="1563159" y="778101"/>
              <a:ext cx="8524869" cy="1046440"/>
            </a:xfrm>
            <a:prstGeom prst="rect">
              <a:avLst/>
            </a:prstGeom>
            <a:noFill/>
          </p:spPr>
          <p:txBody>
            <a:bodyPr wrap="square" rtlCol="0">
              <a:spAutoFit/>
            </a:bodyPr>
            <a:lstStyle/>
            <a:p>
              <a:pPr algn="ctr" defTabSz="1371600">
                <a:defRPr/>
              </a:pPr>
              <a:r>
                <a:rPr lang="vi-VN" sz="4800" b="1" dirty="0" smtClean="0">
                  <a:solidFill>
                    <a:prstClr val="black"/>
                  </a:solidFill>
                  <a:latin typeface="Cambria" panose="02040503050406030204" pitchFamily="18" charset="0"/>
                  <a:ea typeface="Cambria" panose="02040503050406030204" pitchFamily="18" charset="0"/>
                </a:rPr>
                <a:t>Trong một bữa ăn, chúng ta có nên ăn mãi món chúng ta yêu thích không?</a:t>
              </a:r>
              <a:endParaRPr lang="vi-VN" sz="4800" b="1" dirty="0">
                <a:solidFill>
                  <a:prstClr val="black"/>
                </a:solidFill>
                <a:latin typeface="Cambria" panose="02040503050406030204" pitchFamily="18" charset="0"/>
                <a:ea typeface="Cambria" panose="02040503050406030204" pitchFamily="18" charset="0"/>
              </a:endParaRPr>
            </a:p>
          </p:txBody>
        </p:sp>
      </p:grpSp>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482940" y="1273715"/>
            <a:ext cx="1227483" cy="2138376"/>
          </a:xfrm>
          <a:prstGeom prst="rect">
            <a:avLst/>
          </a:prstGeom>
        </p:spPr>
      </p:pic>
      <p:pic>
        <p:nvPicPr>
          <p:cNvPr id="94" name="CORRECT-ANSWER-SOUND-EFFECT-_-NO-COPYRIGHT">
            <a:hlinkClick r:id="" action="ppaction://media"/>
            <a:extLst>
              <a:ext uri="{FF2B5EF4-FFF2-40B4-BE49-F238E27FC236}">
                <a16:creationId xmlns:a16="http://schemas.microsoft.com/office/drawing/2014/main" id="{34F5768D-5899-B220-C558-BB56B5E835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69177" y="6392938"/>
            <a:ext cx="731045" cy="731045"/>
          </a:xfrm>
          <a:prstGeom prst="rect">
            <a:avLst/>
          </a:prstGeom>
        </p:spPr>
      </p:pic>
      <p:pic>
        <p:nvPicPr>
          <p:cNvPr id="95" name="wrong 3">
            <a:hlinkClick r:id="" action="ppaction://media"/>
            <a:extLst>
              <a:ext uri="{FF2B5EF4-FFF2-40B4-BE49-F238E27FC236}">
                <a16:creationId xmlns:a16="http://schemas.microsoft.com/office/drawing/2014/main" id="{3B6FBC12-4925-55A0-5F0E-5E7445818C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45493" y="5044862"/>
            <a:ext cx="731045" cy="731045"/>
          </a:xfrm>
          <a:prstGeom prst="rect">
            <a:avLst/>
          </a:prstGeom>
        </p:spPr>
      </p:pic>
      <p:pic>
        <p:nvPicPr>
          <p:cNvPr id="96" name="wrong 2">
            <a:hlinkClick r:id="" action="ppaction://media"/>
            <a:extLst>
              <a:ext uri="{FF2B5EF4-FFF2-40B4-BE49-F238E27FC236}">
                <a16:creationId xmlns:a16="http://schemas.microsoft.com/office/drawing/2014/main" id="{7044FF7B-EC72-0C08-4D08-904ABF293C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69175" y="4109261"/>
            <a:ext cx="731045" cy="731045"/>
          </a:xfrm>
          <a:prstGeom prst="rect">
            <a:avLst/>
          </a:prstGeom>
        </p:spPr>
      </p:pic>
      <p:pic>
        <p:nvPicPr>
          <p:cNvPr id="97" name="wrong 1">
            <a:hlinkClick r:id="" action="ppaction://media"/>
            <a:extLst>
              <a:ext uri="{FF2B5EF4-FFF2-40B4-BE49-F238E27FC236}">
                <a16:creationId xmlns:a16="http://schemas.microsoft.com/office/drawing/2014/main" id="{57AA2E48-1B2C-A7A9-0985-146BAAE25D6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92857" y="3173660"/>
            <a:ext cx="731045" cy="731045"/>
          </a:xfrm>
          <a:prstGeom prst="rect">
            <a:avLst/>
          </a:prstGeom>
        </p:spPr>
      </p:pic>
      <p:grpSp>
        <p:nvGrpSpPr>
          <p:cNvPr id="2" name="A">
            <a:extLst>
              <a:ext uri="{FF2B5EF4-FFF2-40B4-BE49-F238E27FC236}">
                <a16:creationId xmlns:a16="http://schemas.microsoft.com/office/drawing/2014/main" id="{2F204603-D56E-6514-0FD9-FE2520AE3A8A}"/>
              </a:ext>
            </a:extLst>
          </p:cNvPr>
          <p:cNvGrpSpPr/>
          <p:nvPr/>
        </p:nvGrpSpPr>
        <p:grpSpPr>
          <a:xfrm>
            <a:off x="838200" y="6134100"/>
            <a:ext cx="7513722" cy="1728001"/>
            <a:chOff x="873492" y="2490890"/>
            <a:chExt cx="5009148" cy="1152000"/>
          </a:xfrm>
        </p:grpSpPr>
        <p:grpSp>
          <p:nvGrpSpPr>
            <p:cNvPr id="4" name="Nhóm 21">
              <a:extLst>
                <a:ext uri="{FF2B5EF4-FFF2-40B4-BE49-F238E27FC236}">
                  <a16:creationId xmlns:a16="http://schemas.microsoft.com/office/drawing/2014/main" id="{A3A09811-1E15-2759-3ADE-C27730C8F697}"/>
                </a:ext>
              </a:extLst>
            </p:cNvPr>
            <p:cNvGrpSpPr/>
            <p:nvPr/>
          </p:nvGrpSpPr>
          <p:grpSpPr>
            <a:xfrm>
              <a:off x="873492" y="2490890"/>
              <a:ext cx="5009148" cy="1152000"/>
              <a:chOff x="873492" y="2490890"/>
              <a:chExt cx="5009148" cy="1152000"/>
            </a:xfrm>
          </p:grpSpPr>
          <p:sp>
            <p:nvSpPr>
              <p:cNvPr id="6" name="Hình chữ nhật: Góc Tròn 11">
                <a:extLst>
                  <a:ext uri="{FF2B5EF4-FFF2-40B4-BE49-F238E27FC236}">
                    <a16:creationId xmlns:a16="http://schemas.microsoft.com/office/drawing/2014/main" id="{663095D2-A5CB-F2A4-71D6-0BC31AD3311A}"/>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7" name="Đồ họa 7">
                <a:extLst>
                  <a:ext uri="{FF2B5EF4-FFF2-40B4-BE49-F238E27FC236}">
                    <a16:creationId xmlns:a16="http://schemas.microsoft.com/office/drawing/2014/main" id="{5C7B5310-83D0-2F3B-C4E7-9030AB1EF13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73492" y="2490890"/>
                <a:ext cx="1246685" cy="1152000"/>
              </a:xfrm>
              <a:prstGeom prst="rect">
                <a:avLst/>
              </a:prstGeom>
            </p:spPr>
          </p:pic>
        </p:grpSp>
        <p:sp>
          <p:nvSpPr>
            <p:cNvPr id="5" name="Hộp Văn bản 42">
              <a:extLst>
                <a:ext uri="{FF2B5EF4-FFF2-40B4-BE49-F238E27FC236}">
                  <a16:creationId xmlns:a16="http://schemas.microsoft.com/office/drawing/2014/main" id="{C1068330-4DFC-7502-00A6-B9BF8210C8F4}"/>
                </a:ext>
              </a:extLst>
            </p:cNvPr>
            <p:cNvSpPr txBox="1"/>
            <p:nvPr/>
          </p:nvSpPr>
          <p:spPr>
            <a:xfrm>
              <a:off x="2908870" y="2779182"/>
              <a:ext cx="2271226" cy="738664"/>
            </a:xfrm>
            <a:prstGeom prst="rect">
              <a:avLst/>
            </a:prstGeom>
            <a:noFill/>
          </p:spPr>
          <p:txBody>
            <a:bodyPr wrap="squar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Không</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8" name="B">
            <a:extLst>
              <a:ext uri="{FF2B5EF4-FFF2-40B4-BE49-F238E27FC236}">
                <a16:creationId xmlns:a16="http://schemas.microsoft.com/office/drawing/2014/main" id="{0A1ADC9D-7E88-DCBC-9514-747C9096F39C}"/>
              </a:ext>
            </a:extLst>
          </p:cNvPr>
          <p:cNvGrpSpPr/>
          <p:nvPr/>
        </p:nvGrpSpPr>
        <p:grpSpPr>
          <a:xfrm>
            <a:off x="9828309" y="6107754"/>
            <a:ext cx="7102041" cy="1728000"/>
            <a:chOff x="6372683" y="2989513"/>
            <a:chExt cx="4734694" cy="1152000"/>
          </a:xfrm>
        </p:grpSpPr>
        <p:grpSp>
          <p:nvGrpSpPr>
            <p:cNvPr id="9" name="Nhóm 22">
              <a:extLst>
                <a:ext uri="{FF2B5EF4-FFF2-40B4-BE49-F238E27FC236}">
                  <a16:creationId xmlns:a16="http://schemas.microsoft.com/office/drawing/2014/main" id="{D19F7F6F-D1F0-5BCB-E192-AB7C51861134}"/>
                </a:ext>
              </a:extLst>
            </p:cNvPr>
            <p:cNvGrpSpPr/>
            <p:nvPr/>
          </p:nvGrpSpPr>
          <p:grpSpPr>
            <a:xfrm>
              <a:off x="6372683" y="2989513"/>
              <a:ext cx="4734694" cy="1152000"/>
              <a:chOff x="6309362" y="2463371"/>
              <a:chExt cx="4734694" cy="1152000"/>
            </a:xfrm>
          </p:grpSpPr>
          <p:sp>
            <p:nvSpPr>
              <p:cNvPr id="11" name="Hình chữ nhật: Góc Tròn 12">
                <a:extLst>
                  <a:ext uri="{FF2B5EF4-FFF2-40B4-BE49-F238E27FC236}">
                    <a16:creationId xmlns:a16="http://schemas.microsoft.com/office/drawing/2014/main" id="{DF034C2D-D8FF-D87B-EA51-3ACD0F026F6D}"/>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12" name="Đồ họa 14">
                <a:extLst>
                  <a:ext uri="{FF2B5EF4-FFF2-40B4-BE49-F238E27FC236}">
                    <a16:creationId xmlns:a16="http://schemas.microsoft.com/office/drawing/2014/main" id="{15B71963-A2BF-0506-33D3-FE991B60B61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309362" y="2463371"/>
                <a:ext cx="1061053" cy="1152000"/>
              </a:xfrm>
              <a:prstGeom prst="rect">
                <a:avLst/>
              </a:prstGeom>
            </p:spPr>
          </p:pic>
        </p:grpSp>
        <p:sp>
          <p:nvSpPr>
            <p:cNvPr id="10" name="Hộp Văn bản 9">
              <a:extLst>
                <a:ext uri="{FF2B5EF4-FFF2-40B4-BE49-F238E27FC236}">
                  <a16:creationId xmlns:a16="http://schemas.microsoft.com/office/drawing/2014/main" id="{432C0E75-21BA-AA61-7688-876E19A0C7FC}"/>
                </a:ext>
              </a:extLst>
            </p:cNvPr>
            <p:cNvSpPr txBox="1"/>
            <p:nvPr/>
          </p:nvSpPr>
          <p:spPr>
            <a:xfrm>
              <a:off x="8316871" y="3243040"/>
              <a:ext cx="1285224" cy="738664"/>
            </a:xfrm>
            <a:prstGeom prst="rect">
              <a:avLst/>
            </a:prstGeom>
            <a:noFill/>
          </p:spPr>
          <p:txBody>
            <a:bodyPr wrap="squar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Nên</a:t>
              </a:r>
              <a:endParaRPr lang="vi-VN" sz="66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292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625" fill="hold"/>
                                        <p:tgtEl>
                                          <p:spTgt spid="96"/>
                                        </p:tgtEl>
                                      </p:cBhvr>
                                    </p:cmd>
                                  </p:childTnLst>
                                </p:cTn>
                              </p:par>
                              <p:par>
                                <p:cTn id="21" presetID="1" presetClass="mediacall" presetSubtype="0" fill="hold" nodeType="withEffect">
                                  <p:stCondLst>
                                    <p:cond delay="0"/>
                                  </p:stCondLst>
                                  <p:childTnLst>
                                    <p:cmd type="call" cmd="playFrom(0.0)">
                                      <p:cBhvr>
                                        <p:cTn id="22" dur="1625"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4"/>
                </p:tgtEl>
              </p:cMediaNode>
            </p:audio>
            <p:audio>
              <p:cMediaNode vol="80000">
                <p:cTn id="24" fill="hold" display="0">
                  <p:stCondLst>
                    <p:cond delay="indefinite"/>
                  </p:stCondLst>
                  <p:endCondLst>
                    <p:cond evt="onStopAudio" delay="0">
                      <p:tgtEl>
                        <p:sldTgt/>
                      </p:tgtEl>
                    </p:cond>
                  </p:endCondLst>
                </p:cTn>
                <p:tgtEl>
                  <p:spTgt spid="95"/>
                </p:tgtEl>
              </p:cMediaNode>
            </p:audio>
            <p:audio>
              <p:cMediaNode vol="80000">
                <p:cTn id="25" fill="hold" display="0">
                  <p:stCondLst>
                    <p:cond delay="indefinite"/>
                  </p:stCondLst>
                  <p:endCondLst>
                    <p:cond evt="onStopAudio" delay="0">
                      <p:tgtEl>
                        <p:sldTgt/>
                      </p:tgtEl>
                    </p:cond>
                  </p:endCondLst>
                </p:cTn>
                <p:tgtEl>
                  <p:spTgt spid="96"/>
                </p:tgtEl>
              </p:cMediaNode>
            </p:audio>
            <p:audio>
              <p:cMediaNode vol="80000">
                <p:cTn id="26" fill="hold" display="0">
                  <p:stCondLst>
                    <p:cond delay="indefinite"/>
                  </p:stCondLst>
                  <p:endCondLst>
                    <p:cond evt="onStopAudio" delay="0">
                      <p:tgtEl>
                        <p:sldTgt/>
                      </p:tgtEl>
                    </p:cond>
                  </p:endCondLst>
                </p:cTn>
                <p:tgtEl>
                  <p:spTgt spid="97"/>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9" presetClass="emph" presetSubtype="0" nodeType="withEffect">
                                  <p:stCondLst>
                                    <p:cond delay="0"/>
                                  </p:stCondLst>
                                  <p:childTnLst>
                                    <p:set>
                                      <p:cBhvr>
                                        <p:cTn id="34" dur="indefinite"/>
                                        <p:tgtEl>
                                          <p:spTgt spid="8"/>
                                        </p:tgtEl>
                                        <p:attrNameLst>
                                          <p:attrName>style.opacity</p:attrName>
                                        </p:attrNameLst>
                                      </p:cBhvr>
                                      <p:to>
                                        <p:strVal val="0.25"/>
                                      </p:to>
                                    </p:set>
                                    <p:animEffect filter="image" prLst="opacity: 0.25">
                                      <p:cBhvr rctx="IE">
                                        <p:cTn id="35" dur="indefinite"/>
                                        <p:tgtEl>
                                          <p:spTgt spid="8"/>
                                        </p:tgtEl>
                                      </p:cBhvr>
                                    </p:animEffect>
                                  </p:childTnLst>
                                </p:cTn>
                              </p:par>
                              <p:par>
                                <p:cTn id="36" presetID="1" presetClass="mediacall" presetSubtype="0" fill="hold" nodeType="withEffect">
                                  <p:stCondLst>
                                    <p:cond delay="0"/>
                                  </p:stCondLst>
                                  <p:childTnLst>
                                    <p:cmd type="call" cmd="playFrom(0.0)">
                                      <p:cBhvr>
                                        <p:cTn id="37" dur="4597" fill="hold"/>
                                        <p:tgtEl>
                                          <p:spTgt spid="94"/>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withEffect">
                                  <p:stCondLst>
                                    <p:cond delay="0"/>
                                  </p:stCondLst>
                                  <p:childTnLst>
                                    <p:set>
                                      <p:cBhvr>
                                        <p:cTn id="42" dur="indefinite"/>
                                        <p:tgtEl>
                                          <p:spTgt spid="8"/>
                                        </p:tgtEl>
                                        <p:attrNameLst>
                                          <p:attrName>style.opacity</p:attrName>
                                        </p:attrNameLst>
                                      </p:cBhvr>
                                      <p:to>
                                        <p:strVal val="0.25"/>
                                      </p:to>
                                    </p:set>
                                    <p:animEffect filter="image" prLst="opacity: 0.25">
                                      <p:cBhvr rctx="IE">
                                        <p:cTn id="43" dur="indefinite"/>
                                        <p:tgtEl>
                                          <p:spTgt spid="8"/>
                                        </p:tgtEl>
                                      </p:cBhvr>
                                    </p:animEffect>
                                  </p:childTnLst>
                                </p:cTn>
                              </p:par>
                              <p:par>
                                <p:cTn id="44" presetID="1" presetClass="mediacall" presetSubtype="0" fill="hold" nodeType="withEffect">
                                  <p:stCondLst>
                                    <p:cond delay="0"/>
                                  </p:stCondLst>
                                  <p:childTnLst>
                                    <p:cmd type="call" cmd="playFrom(0.0)">
                                      <p:cBhvr>
                                        <p:cTn id="45" dur="1625" fill="hold"/>
                                        <p:tgtEl>
                                          <p:spTgt spid="97"/>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456497" flipH="1">
            <a:off x="-123936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smtClean="0">
                <a:solidFill>
                  <a:srgbClr val="C27F85"/>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C27F85"/>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smtClean="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smtClean="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smtClean="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smtClean="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smtClean="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smtClean="0">
                <a:latin typeface="Times New Roman" panose="02020603050405020304" pitchFamily="18" charset="0"/>
                <a:ea typeface="Times New Roman" panose="02020603050405020304" pitchFamily="18"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lương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bánh</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gạo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tây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lang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thực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phẩm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nên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rau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củ</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quả</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rau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cải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xúp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quả</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nggo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và</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các</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sản</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phẩm</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từ</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400 -600ml /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phẩm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bổ</a:t>
            </a:r>
            <a:r>
              <a:rPr lang="en-US" sz="3200" b="1" spc="-30" dirty="0" smtClean="0">
                <a:solidFill>
                  <a:srgbClr val="333333"/>
                </a:solidFill>
                <a:latin typeface="Times New Roman" panose="02020603050405020304" pitchFamily="18" charset="0"/>
                <a:ea typeface="Calibri" panose="020F0502020204030204" pitchFamily="34" charset="0"/>
              </a:rPr>
              <a:t> sung </a:t>
            </a:r>
            <a:r>
              <a:rPr lang="en-US" sz="3200" b="1" spc="-30" dirty="0" err="1" smtClean="0">
                <a:solidFill>
                  <a:srgbClr val="333333"/>
                </a:solidFill>
                <a:latin typeface="Times New Roman" panose="02020603050405020304" pitchFamily="18" charset="0"/>
                <a:ea typeface="Calibri" panose="020F0502020204030204" pitchFamily="34" charset="0"/>
              </a:rPr>
              <a:t>đạm</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phô</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thịt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gia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trứng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và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họ</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đậu</a:t>
            </a:r>
            <a:r>
              <a:rPr lang="en-US" sz="3200" spc="-30" dirty="0" smtClean="0">
                <a:solidFill>
                  <a:srgbClr val="333333"/>
                </a:solidFill>
                <a:latin typeface="Times New Roman" panose="02020603050405020304" pitchFamily="18" charset="0"/>
                <a:ea typeface="Calibri" panose="020F0502020204030204" pitchFamily="34" charset="0"/>
              </a:rPr>
              <a:t> 25g/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dầu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mỡ</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chất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béo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mỗi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đường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muối</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chế</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trong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khẩu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hàng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Đường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4g/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a:t>
            </a:r>
            <a:r>
              <a:rPr lang="nl-NL" sz="2800" i="1" dirty="0" smtClean="0">
                <a:latin typeface="Times New Roman" panose="02020603050405020304" pitchFamily="18" charset="0"/>
                <a:ea typeface="Times New Roman" panose="02020603050405020304" pitchFamily="18" charset="0"/>
              </a:rPr>
              <a:t>nhiều</a:t>
            </a:r>
            <a:r>
              <a:rPr lang="vi-VN" sz="2800" i="1" dirty="0" smtClean="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ách chạy bộ đúng cách để chân thon gọn không to bắp c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64" y="4610100"/>
            <a:ext cx="6121401"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 Baby: marz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314700"/>
            <a:ext cx="6090193" cy="703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as que pasan cuando hacés ejercicio (y que te hacen más feliz) - Work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8500"/>
            <a:ext cx="6070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Rectangle 13"/>
          <p:cNvSpPr/>
          <p:nvPr/>
        </p:nvSpPr>
        <p:spPr>
          <a:xfrm>
            <a:off x="3399793" y="942100"/>
            <a:ext cx="11468344"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Hoạt động thể lực 60 phút/ngày. </a:t>
            </a:r>
            <a:endParaRPr lang="vi-VN" sz="5400" dirty="0" smtClean="0">
              <a:latin typeface="Times New Roman" panose="02020603050405020304" pitchFamily="18" charset="0"/>
              <a:ea typeface="Times New Roman" panose="02020603050405020304" pitchFamily="18" charset="0"/>
            </a:endParaRPr>
          </a:p>
          <a:p>
            <a:pPr algn="ctr">
              <a:lnSpc>
                <a:spcPct val="120000"/>
              </a:lnSpc>
              <a:spcAft>
                <a:spcPts val="0"/>
              </a:spcAft>
            </a:pPr>
            <a:r>
              <a:rPr lang="nl-NL" sz="5400" dirty="0" smtClean="0">
                <a:latin typeface="Times New Roman" panose="02020603050405020304" pitchFamily="18" charset="0"/>
                <a:ea typeface="Times New Roman" panose="02020603050405020304" pitchFamily="18" charset="0"/>
              </a:rPr>
              <a:t>Uống </a:t>
            </a:r>
            <a:r>
              <a:rPr lang="nl-NL" sz="5400" dirty="0">
                <a:latin typeface="Times New Roman" panose="02020603050405020304" pitchFamily="18" charset="0"/>
                <a:ea typeface="Times New Roman" panose="02020603050405020304" pitchFamily="18" charset="0"/>
              </a:rPr>
              <a:t>đủ 1300- 1500ml nước mỗi </a:t>
            </a:r>
            <a:r>
              <a:rPr lang="nl-NL" sz="5400" dirty="0" smtClean="0">
                <a:latin typeface="Times New Roman" panose="02020603050405020304" pitchFamily="18" charset="0"/>
                <a:ea typeface="Times New Roman" panose="02020603050405020304" pitchFamily="18" charset="0"/>
              </a:rPr>
              <a:t>ngày</a:t>
            </a:r>
            <a:r>
              <a:rPr lang="vi-VN" sz="5400" dirty="0" smtClean="0">
                <a:latin typeface="Times New Roman" panose="02020603050405020304" pitchFamily="18" charset="0"/>
                <a:ea typeface="Times New Roman" panose="02020603050405020304" pitchFamily="18" charset="0"/>
              </a:rPr>
              <a: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573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smtClean="0">
                <a:latin typeface="Josefin Sans"/>
              </a:rPr>
              <a:t>Dựa vào Tháp dinh dưỡng, hãy cho biết:</a:t>
            </a:r>
          </a:p>
          <a:p>
            <a:pPr marL="457200" indent="-457200" algn="just">
              <a:lnSpc>
                <a:spcPct val="114000"/>
              </a:lnSpc>
              <a:buFontTx/>
              <a:buChar char="-"/>
            </a:pPr>
            <a:r>
              <a:rPr lang="vi-VN" sz="4000" dirty="0" smtClean="0">
                <a:latin typeface="Josefin Sans"/>
              </a:rPr>
              <a:t>Bữa ăn nào trong hình 4 đã cân bằng, lành mạnh? Vì sao?</a:t>
            </a:r>
          </a:p>
          <a:p>
            <a:pPr marL="457200" indent="-457200" algn="just">
              <a:lnSpc>
                <a:spcPct val="114000"/>
              </a:lnSpc>
              <a:buFontTx/>
              <a:buChar char="-"/>
            </a:pPr>
            <a:r>
              <a:rPr lang="vi-VN" sz="4000" dirty="0" smtClean="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2" name="Picture 11"/>
          <p:cNvPicPr>
            <a:picLocks noChangeAspect="1"/>
          </p:cNvPicPr>
          <p:nvPr/>
        </p:nvPicPr>
        <p:blipFill rotWithShape="1">
          <a:blip r:embed="rId7"/>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 xmlns:asvg="http://schemas.microsoft.com/office/drawing/2016/SVG/main" r:embed="rId12"/>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14"/>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421</Words>
  <Application>Microsoft Office PowerPoint</Application>
  <PresentationFormat>Custom</PresentationFormat>
  <Paragraphs>42</Paragraphs>
  <Slides>10</Slides>
  <Notes>1</Notes>
  <HiddenSlides>0</HiddenSlides>
  <MMClips>12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Josefin Sans</vt:lpstr>
      <vt:lpstr>Arial</vt:lpstr>
      <vt:lpstr>Aprila Semi-Bold</vt:lpstr>
      <vt:lpstr>Times New Roman</vt:lpstr>
      <vt:lpstr>#9Slide07 HoneyCream</vt:lpstr>
      <vt:lpstr>Calibri Light</vt:lpstr>
      <vt:lpstr>Cambria</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minhkhanh.t93@gmail.com</cp:lastModifiedBy>
  <cp:revision>24</cp:revision>
  <dcterms:created xsi:type="dcterms:W3CDTF">2006-08-16T00:00:00Z</dcterms:created>
  <dcterms:modified xsi:type="dcterms:W3CDTF">2026-03-31T00:20:47Z</dcterms:modified>
  <dc:identifier>DAF6mWsr4H8</dc:identifier>
</cp:coreProperties>
</file>