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9" r:id="rId4"/>
    <p:sldId id="260" r:id="rId5"/>
    <p:sldId id="268" r:id="rId6"/>
    <p:sldId id="261" r:id="rId7"/>
    <p:sldId id="271" r:id="rId8"/>
    <p:sldId id="265" r:id="rId9"/>
  </p:sldIdLst>
  <p:sldSz cx="18288000" cy="10287000"/>
  <p:notesSz cx="6858000" cy="9144000"/>
  <p:embeddedFontLst>
    <p:embeddedFont>
      <p:font typeface="#9Slide03 Cabin Bold" panose="020B0604020202020204" charset="0"/>
      <p:bold r:id="rId11"/>
    </p:embeddedFont>
    <p:embeddedFont>
      <p:font typeface="Calibri" panose="020F0502020204030204" pitchFamily="34" charset="0"/>
      <p:regular r:id="rId12"/>
      <p:bold r:id="rId13"/>
      <p:italic r:id="rId14"/>
      <p:boldItalic r:id="rId15"/>
    </p:embeddedFont>
    <p:embeddedFont>
      <p:font typeface="Cambria" panose="02040503050406030204" pitchFamily="18" charset="0"/>
      <p:regular r:id="rId16"/>
      <p:bold r:id="rId17"/>
      <p:italic r:id="rId18"/>
      <p:boldItalic r:id="rId19"/>
    </p:embeddedFont>
    <p:embeddedFont>
      <p:font typeface="Josefin Sans" panose="020B0604020202020204" charset="0"/>
      <p:regular r:id="rId20"/>
    </p:embeddedFont>
    <p:embeddedFont>
      <p:font typeface="#9Slide07 HoneyCream"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DB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AAB2A-36B0-42AC-9233-40701099EAA7}" type="datetimeFigureOut">
              <a:rPr lang="en-US" smtClean="0"/>
              <a:t>31/03/2026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B4245-D45A-48A9-8C13-BE0794D95F86}" type="slidenum">
              <a:rPr lang="en-US" smtClean="0"/>
              <a:t>‹#›</a:t>
            </a:fld>
            <a:endParaRPr lang="en-US"/>
          </a:p>
        </p:txBody>
      </p:sp>
    </p:spTree>
    <p:extLst>
      <p:ext uri="{BB962C8B-B14F-4D97-AF65-F5344CB8AC3E}">
        <p14:creationId xmlns:p14="http://schemas.microsoft.com/office/powerpoint/2010/main" val="201291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4F297C58-C76D-B02E-ADAE-0517DE78F4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8" name="Picture 9">
            <a:extLst>
              <a:ext uri="{FF2B5EF4-FFF2-40B4-BE49-F238E27FC236}">
                <a16:creationId xmlns:a16="http://schemas.microsoft.com/office/drawing/2014/main" id="{3E147DBD-229B-7D2A-854D-2AF9F2E6C71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9" name="Picture 10">
            <a:extLst>
              <a:ext uri="{FF2B5EF4-FFF2-40B4-BE49-F238E27FC236}">
                <a16:creationId xmlns:a16="http://schemas.microsoft.com/office/drawing/2014/main" id="{DF216027-65F7-28E8-02A3-5C7C6E650EC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0" name="Picture 11">
            <a:extLst>
              <a:ext uri="{FF2B5EF4-FFF2-40B4-BE49-F238E27FC236}">
                <a16:creationId xmlns:a16="http://schemas.microsoft.com/office/drawing/2014/main" id="{90809B06-6489-0F4A-43DA-50E3774DF4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12" name="Picture 9">
            <a:extLst>
              <a:ext uri="{FF2B5EF4-FFF2-40B4-BE49-F238E27FC236}">
                <a16:creationId xmlns:a16="http://schemas.microsoft.com/office/drawing/2014/main" id="{31DB9113-AA75-8E6E-EAB1-16E39E7075C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3" name="Picture 10">
            <a:extLst>
              <a:ext uri="{FF2B5EF4-FFF2-40B4-BE49-F238E27FC236}">
                <a16:creationId xmlns:a16="http://schemas.microsoft.com/office/drawing/2014/main" id="{5F51E58F-B1F0-EF52-E775-A30A5CB19BD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5" name="Picture 10">
            <a:extLst>
              <a:ext uri="{FF2B5EF4-FFF2-40B4-BE49-F238E27FC236}">
                <a16:creationId xmlns:a16="http://schemas.microsoft.com/office/drawing/2014/main" id="{3A65DE77-7859-CDAB-1C84-18E1D336A61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6" name="Picture 11">
            <a:extLst>
              <a:ext uri="{FF2B5EF4-FFF2-40B4-BE49-F238E27FC236}">
                <a16:creationId xmlns:a16="http://schemas.microsoft.com/office/drawing/2014/main" id="{7445228E-79EF-6D38-0D39-F3DACD0463F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
        <p:nvSpPr>
          <p:cNvPr id="14" name="Date Placeholder 1"/>
          <p:cNvSpPr>
            <a:spLocks noGrp="1"/>
          </p:cNvSpPr>
          <p:nvPr>
            <p:ph type="dt" sz="half" idx="2"/>
          </p:nvPr>
        </p:nvSpPr>
        <p:spPr>
          <a:xfrm>
            <a:off x="-2667000" y="10553700"/>
            <a:ext cx="2133600" cy="365125"/>
          </a:xfrm>
          <a:prstGeom prst="rect">
            <a:avLst/>
          </a:prstGeom>
        </p:spPr>
        <p:txBody>
          <a:bodyPr/>
          <a:lstStyle>
            <a:lvl1pPr algn="ctr">
              <a:defRPr b="1">
                <a:solidFill>
                  <a:srgbClr val="FF0000"/>
                </a:solidFill>
                <a:effectLst/>
              </a:defRPr>
            </a:lvl1pPr>
          </a:lstStyle>
          <a:p>
            <a:r>
              <a:rPr lang="vi-VN" smtClean="0"/>
              <a:t>Quỳnh Trần</a:t>
            </a:r>
            <a:endParaRPr lang="en-US"/>
          </a:p>
        </p:txBody>
      </p:sp>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43200" y="8896350"/>
            <a:ext cx="2472267" cy="1390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0.svg"/><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9.svg"/><Relationship Id="rId5" Type="http://schemas.openxmlformats.org/officeDocument/2006/relationships/image" Target="../media/image50.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svg"/><Relationship Id="rId7" Type="http://schemas.openxmlformats.org/officeDocument/2006/relationships/image" Target="../media/image35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9.svg"/><Relationship Id="rId5" Type="http://schemas.openxmlformats.org/officeDocument/2006/relationships/image" Target="../media/image330.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8.png"/><Relationship Id="rId12" Type="http://schemas.openxmlformats.org/officeDocument/2006/relationships/image" Target="../media/image49.sv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7.svg"/><Relationship Id="rId4" Type="http://schemas.openxmlformats.org/officeDocument/2006/relationships/image" Target="../media/image21.jpeg"/><Relationship Id="rId9" Type="http://schemas.openxmlformats.org/officeDocument/2006/relationships/image" Target="../media/image9.png"/><Relationship Id="rId14" Type="http://schemas.openxmlformats.org/officeDocument/2006/relationships/image" Target="../media/image51.svg"/></Relationships>
</file>

<file path=ppt/slides/_rels/slide6.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5.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13" Type="http://schemas.openxmlformats.org/officeDocument/2006/relationships/image" Target="../media/image1.png"/><Relationship Id="rId3"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sv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8.svg"/><Relationship Id="rId5" Type="http://schemas.openxmlformats.org/officeDocument/2006/relationships/image" Target="../media/image50.sv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2" t="-35384" r="-10678"/>
            </a:stretch>
          </a:blipFill>
        </p:spPr>
      </p:sp>
      <p:pic>
        <p:nvPicPr>
          <p:cNvPr id="10" name="Picture 8">
            <a:extLst>
              <a:ext uri="{FF2B5EF4-FFF2-40B4-BE49-F238E27FC236}">
                <a16:creationId xmlns:a16="http://schemas.microsoft.com/office/drawing/2014/main" id="{4F297C58-C76D-B02E-ADAE-0517DE78F4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1" name="Picture 9">
            <a:extLst>
              <a:ext uri="{FF2B5EF4-FFF2-40B4-BE49-F238E27FC236}">
                <a16:creationId xmlns:a16="http://schemas.microsoft.com/office/drawing/2014/main" id="{3E147DBD-229B-7D2A-854D-2AF9F2E6C7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2" name="Picture 10">
            <a:extLst>
              <a:ext uri="{FF2B5EF4-FFF2-40B4-BE49-F238E27FC236}">
                <a16:creationId xmlns:a16="http://schemas.microsoft.com/office/drawing/2014/main" id="{DF216027-65F7-28E8-02A3-5C7C6E650E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3" name="Picture 11">
            <a:extLst>
              <a:ext uri="{FF2B5EF4-FFF2-40B4-BE49-F238E27FC236}">
                <a16:creationId xmlns:a16="http://schemas.microsoft.com/office/drawing/2014/main" id="{90809B06-6489-0F4A-43DA-50E3774DF4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15" name="Picture 9">
            <a:extLst>
              <a:ext uri="{FF2B5EF4-FFF2-40B4-BE49-F238E27FC236}">
                <a16:creationId xmlns:a16="http://schemas.microsoft.com/office/drawing/2014/main" id="{31DB9113-AA75-8E6E-EAB1-16E39E7075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6" name="Picture 10">
            <a:extLst>
              <a:ext uri="{FF2B5EF4-FFF2-40B4-BE49-F238E27FC236}">
                <a16:creationId xmlns:a16="http://schemas.microsoft.com/office/drawing/2014/main" id="{5F51E58F-B1F0-EF52-E775-A30A5CB19B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8" name="Picture 10">
            <a:extLst>
              <a:ext uri="{FF2B5EF4-FFF2-40B4-BE49-F238E27FC236}">
                <a16:creationId xmlns:a16="http://schemas.microsoft.com/office/drawing/2014/main" id="{3A65DE77-7859-CDAB-1C84-18E1D336A6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9" name="Picture 11">
            <a:extLst>
              <a:ext uri="{FF2B5EF4-FFF2-40B4-BE49-F238E27FC236}">
                <a16:creationId xmlns:a16="http://schemas.microsoft.com/office/drawing/2014/main" id="{7445228E-79EF-6D38-0D39-F3DACD0463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23" name="Picture 22"/>
          <p:cNvPicPr>
            <a:picLocks noChangeAspect="1"/>
          </p:cNvPicPr>
          <p:nvPr/>
        </p:nvPicPr>
        <p:blipFill>
          <a:blip r:embed="rId4"/>
          <a:stretch>
            <a:fillRect/>
          </a:stretch>
        </p:blipFill>
        <p:spPr>
          <a:xfrm>
            <a:off x="-5219" y="2346697"/>
            <a:ext cx="8344611" cy="6378380"/>
          </a:xfrm>
          <a:prstGeom prst="rect">
            <a:avLst/>
          </a:prstGeom>
        </p:spPr>
      </p:pic>
      <p:pic>
        <p:nvPicPr>
          <p:cNvPr id="24" name="Picture 23"/>
          <p:cNvPicPr>
            <a:picLocks noChangeAspect="1"/>
          </p:cNvPicPr>
          <p:nvPr/>
        </p:nvPicPr>
        <p:blipFill>
          <a:blip r:embed="rId5"/>
          <a:stretch>
            <a:fillRect/>
          </a:stretch>
        </p:blipFill>
        <p:spPr>
          <a:xfrm>
            <a:off x="2866605" y="7874828"/>
            <a:ext cx="5478006" cy="19657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03027" y="-114300"/>
            <a:ext cx="3063341" cy="3063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E8"/>
        </a:solidFill>
        <a:effectLst/>
      </p:bgPr>
    </p:bg>
    <p:spTree>
      <p:nvGrpSpPr>
        <p:cNvPr id="1" name=""/>
        <p:cNvGrpSpPr/>
        <p:nvPr/>
      </p:nvGrpSpPr>
      <p:grpSpPr>
        <a:xfrm>
          <a:off x="0" y="0"/>
          <a:ext cx="0" cy="0"/>
          <a:chOff x="0" y="0"/>
          <a:chExt cx="0" cy="0"/>
        </a:xfrm>
      </p:grpSpPr>
      <p:sp>
        <p:nvSpPr>
          <p:cNvPr id="2" name="Freeform 2"/>
          <p:cNvSpPr/>
          <p:nvPr/>
        </p:nvSpPr>
        <p:spPr>
          <a:xfrm rot="-2662528">
            <a:off x="5260140" y="5007909"/>
            <a:ext cx="14986754" cy="11877002"/>
          </a:xfrm>
          <a:custGeom>
            <a:avLst/>
            <a:gdLst/>
            <a:ahLst/>
            <a:cxnLst/>
            <a:rect l="l" t="t" r="r" b="b"/>
            <a:pathLst>
              <a:path w="14986754" h="11877002">
                <a:moveTo>
                  <a:pt x="0" y="0"/>
                </a:moveTo>
                <a:lnTo>
                  <a:pt x="14986753" y="0"/>
                </a:lnTo>
                <a:lnTo>
                  <a:pt x="14986753" y="11877003"/>
                </a:lnTo>
                <a:lnTo>
                  <a:pt x="0" y="118770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662528">
            <a:off x="5656645" y="5601182"/>
            <a:ext cx="14986754" cy="11877002"/>
          </a:xfrm>
          <a:custGeom>
            <a:avLst/>
            <a:gdLst/>
            <a:ahLst/>
            <a:cxnLst/>
            <a:rect l="l" t="t" r="r" b="b"/>
            <a:pathLst>
              <a:path w="14986754" h="11877002">
                <a:moveTo>
                  <a:pt x="0" y="0"/>
                </a:moveTo>
                <a:lnTo>
                  <a:pt x="14986753" y="0"/>
                </a:lnTo>
                <a:lnTo>
                  <a:pt x="14986753" y="11877003"/>
                </a:lnTo>
                <a:lnTo>
                  <a:pt x="0" y="118770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662528">
            <a:off x="5956266" y="6049492"/>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237886">
            <a:off x="9289252" y="-1391607"/>
            <a:ext cx="3231326" cy="5401913"/>
          </a:xfrm>
          <a:custGeom>
            <a:avLst/>
            <a:gdLst/>
            <a:ahLst/>
            <a:cxnLst/>
            <a:rect l="l" t="t" r="r" b="b"/>
            <a:pathLst>
              <a:path w="3231326" h="5401913">
                <a:moveTo>
                  <a:pt x="0" y="0"/>
                </a:moveTo>
                <a:lnTo>
                  <a:pt x="3231326" y="0"/>
                </a:lnTo>
                <a:lnTo>
                  <a:pt x="3231326" y="5401912"/>
                </a:lnTo>
                <a:lnTo>
                  <a:pt x="0" y="54019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10006969" y="-1251585"/>
            <a:ext cx="11875770" cy="11875770"/>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10"/>
              <a:stretch>
                <a:fillRect t="-30803" b="-30803"/>
              </a:stretch>
            </a:blipFill>
          </p:spPr>
        </p:sp>
      </p:grpSp>
      <p:sp>
        <p:nvSpPr>
          <p:cNvPr id="8" name="TextBox 8"/>
          <p:cNvSpPr txBox="1"/>
          <p:nvPr/>
        </p:nvSpPr>
        <p:spPr>
          <a:xfrm>
            <a:off x="111257" y="285581"/>
            <a:ext cx="9686772" cy="8302786"/>
          </a:xfrm>
          <a:prstGeom prst="rect">
            <a:avLst/>
          </a:prstGeom>
        </p:spPr>
        <p:txBody>
          <a:bodyPr wrap="square" lIns="0" tIns="0" rIns="0" bIns="0" rtlCol="0" anchor="t">
            <a:spAutoFit/>
          </a:bodyPr>
          <a:lstStyle/>
          <a:p>
            <a:pPr algn="ctr">
              <a:lnSpc>
                <a:spcPct val="114000"/>
              </a:lnSpc>
            </a:pPr>
            <a:r>
              <a:rPr lang="vi-VN" sz="16100" dirty="0" smtClean="0">
                <a:solidFill>
                  <a:srgbClr val="B47076"/>
                </a:solidFill>
                <a:latin typeface="#9Slide03 Cabin Bold" panose="00000800000000000000" pitchFamily="2" charset="0"/>
                <a:ea typeface="Cambria" panose="02040503050406030204" pitchFamily="18" charset="0"/>
              </a:rPr>
              <a:t>Ăn uống cân bằng lành mạnh</a:t>
            </a:r>
            <a:endParaRPr lang="en-US" sz="16100" dirty="0">
              <a:solidFill>
                <a:srgbClr val="B47076"/>
              </a:solidFill>
              <a:latin typeface="#9Slide03 Cabin Bold" panose="00000800000000000000" pitchFamily="2"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EED"/>
        </a:solidFill>
        <a:effectLst/>
      </p:bgPr>
    </p:bg>
    <p:spTree>
      <p:nvGrpSpPr>
        <p:cNvPr id="1" name=""/>
        <p:cNvGrpSpPr/>
        <p:nvPr/>
      </p:nvGrpSpPr>
      <p:grpSpPr>
        <a:xfrm>
          <a:off x="0" y="0"/>
          <a:ext cx="0" cy="0"/>
          <a:chOff x="0" y="0"/>
          <a:chExt cx="0" cy="0"/>
        </a:xfrm>
      </p:grpSpPr>
      <p:sp>
        <p:nvSpPr>
          <p:cNvPr id="2" name="Freeform 2"/>
          <p:cNvSpPr/>
          <p:nvPr/>
        </p:nvSpPr>
        <p:spPr>
          <a:xfrm rot="6395431">
            <a:off x="-1526526" y="-2433556"/>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6395431">
            <a:off x="-2265421" y="-2682481"/>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395431">
            <a:off x="-2975134" y="-2927354"/>
            <a:ext cx="14986754" cy="11877002"/>
          </a:xfrm>
          <a:custGeom>
            <a:avLst/>
            <a:gdLst/>
            <a:ahLst/>
            <a:cxnLst/>
            <a:rect l="l" t="t" r="r" b="b"/>
            <a:pathLst>
              <a:path w="14986754" h="11877002">
                <a:moveTo>
                  <a:pt x="0" y="0"/>
                </a:moveTo>
                <a:lnTo>
                  <a:pt x="14986754" y="0"/>
                </a:lnTo>
                <a:lnTo>
                  <a:pt x="14986754" y="11877003"/>
                </a:lnTo>
                <a:lnTo>
                  <a:pt x="0" y="118770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1611372">
            <a:off x="3178734" y="5037739"/>
            <a:ext cx="4457149" cy="5263680"/>
          </a:xfrm>
          <a:custGeom>
            <a:avLst/>
            <a:gdLst/>
            <a:ahLst/>
            <a:cxnLst/>
            <a:rect l="l" t="t" r="r" b="b"/>
            <a:pathLst>
              <a:path w="4457149" h="5263680">
                <a:moveTo>
                  <a:pt x="0" y="0"/>
                </a:moveTo>
                <a:lnTo>
                  <a:pt x="4457148" y="0"/>
                </a:lnTo>
                <a:lnTo>
                  <a:pt x="4457148" y="5263680"/>
                </a:lnTo>
                <a:lnTo>
                  <a:pt x="0" y="526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0319779">
            <a:off x="11702153" y="-2355870"/>
            <a:ext cx="5940000" cy="4114800"/>
          </a:xfrm>
          <a:custGeom>
            <a:avLst/>
            <a:gdLst/>
            <a:ahLst/>
            <a:cxnLst/>
            <a:rect l="l" t="t" r="r" b="b"/>
            <a:pathLst>
              <a:path w="5940000" h="4114800">
                <a:moveTo>
                  <a:pt x="0" y="0"/>
                </a:moveTo>
                <a:lnTo>
                  <a:pt x="5940000" y="0"/>
                </a:lnTo>
                <a:lnTo>
                  <a:pt x="59400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TextBox 15"/>
          <p:cNvSpPr txBox="1"/>
          <p:nvPr/>
        </p:nvSpPr>
        <p:spPr>
          <a:xfrm>
            <a:off x="452027" y="800100"/>
            <a:ext cx="8132431" cy="6175024"/>
          </a:xfrm>
          <a:prstGeom prst="rect">
            <a:avLst/>
          </a:prstGeom>
        </p:spPr>
        <p:txBody>
          <a:bodyPr wrap="square" lIns="0" tIns="0" rIns="0" bIns="0" rtlCol="0" anchor="t">
            <a:spAutoFit/>
          </a:bodyPr>
          <a:lstStyle/>
          <a:p>
            <a:pPr algn="just">
              <a:lnSpc>
                <a:spcPct val="114000"/>
              </a:lnSpc>
            </a:pPr>
            <a:r>
              <a:rPr lang="vi-VN" sz="4400" dirty="0" smtClean="0">
                <a:latin typeface="Cambria" panose="02040503050406030204" pitchFamily="18" charset="0"/>
                <a:ea typeface="Cambria" panose="02040503050406030204" pitchFamily="18" charset="0"/>
              </a:rPr>
              <a:t>Quan sát các tầng của tháp dinh dưỡng và nhận xét:</a:t>
            </a:r>
          </a:p>
          <a:p>
            <a:pPr marL="457200" indent="-457200" algn="just">
              <a:lnSpc>
                <a:spcPct val="114000"/>
              </a:lnSpc>
              <a:buFontTx/>
              <a:buChar char="-"/>
            </a:pPr>
            <a:r>
              <a:rPr lang="vi-VN" sz="4400" dirty="0" smtClean="0">
                <a:latin typeface="Cambria" panose="02040503050406030204" pitchFamily="18" charset="0"/>
                <a:ea typeface="Cambria" panose="02040503050406030204" pitchFamily="18" charset="0"/>
              </a:rPr>
              <a:t>Mỗi tầng tháp dinh dưỡng chứa những thực phẩm nào?</a:t>
            </a:r>
          </a:p>
          <a:p>
            <a:pPr algn="just">
              <a:lnSpc>
                <a:spcPct val="114000"/>
              </a:lnSpc>
            </a:pPr>
            <a:r>
              <a:rPr lang="vi-VN" sz="4400" dirty="0" smtClean="0">
                <a:latin typeface="Cambria" panose="02040503050406030204" pitchFamily="18" charset="0"/>
                <a:ea typeface="Cambria" panose="02040503050406030204" pitchFamily="18" charset="0"/>
              </a:rPr>
              <a:t>-  Những thực phẩm đó thuộc nhóm nào?</a:t>
            </a:r>
          </a:p>
          <a:p>
            <a:pPr algn="just">
              <a:lnSpc>
                <a:spcPct val="114000"/>
              </a:lnSpc>
            </a:pPr>
            <a:r>
              <a:rPr lang="vi-VN" sz="4400" dirty="0" smtClean="0">
                <a:latin typeface="Cambria" panose="02040503050406030204" pitchFamily="18" charset="0"/>
                <a:ea typeface="Cambria" panose="02040503050406030204" pitchFamily="18" charset="0"/>
              </a:rPr>
              <a:t>- Mức độ cần sử dụng thực phẩm trong mỗi tầng như thế nào?</a:t>
            </a:r>
            <a:endParaRPr lang="en-US" sz="4400" dirty="0">
              <a:latin typeface="Cambria" panose="02040503050406030204" pitchFamily="18" charset="0"/>
              <a:ea typeface="Cambria" panose="02040503050406030204" pitchFamily="18" charset="0"/>
            </a:endParaRPr>
          </a:p>
        </p:txBody>
      </p:sp>
      <p:pic>
        <p:nvPicPr>
          <p:cNvPr id="16" name="Picture 15"/>
          <p:cNvPicPr>
            <a:picLocks noChangeAspect="1"/>
          </p:cNvPicPr>
          <p:nvPr/>
        </p:nvPicPr>
        <p:blipFill rotWithShape="1">
          <a:blip r:embed="rId12"/>
          <a:srcRect l="13750" t="13704" r="37500" b="7037"/>
          <a:stretch/>
        </p:blipFill>
        <p:spPr>
          <a:xfrm>
            <a:off x="9379085" y="1948545"/>
            <a:ext cx="8915400" cy="815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DDDC"/>
        </a:solidFill>
        <a:effectLst/>
      </p:bgPr>
    </p:bg>
    <p:spTree>
      <p:nvGrpSpPr>
        <p:cNvPr id="1" name=""/>
        <p:cNvGrpSpPr/>
        <p:nvPr/>
      </p:nvGrpSpPr>
      <p:grpSpPr>
        <a:xfrm>
          <a:off x="0" y="0"/>
          <a:ext cx="0" cy="0"/>
          <a:chOff x="0" y="0"/>
          <a:chExt cx="0" cy="0"/>
        </a:xfrm>
      </p:grpSpPr>
      <p:sp>
        <p:nvSpPr>
          <p:cNvPr id="2" name="Freeform 2"/>
          <p:cNvSpPr/>
          <p:nvPr/>
        </p:nvSpPr>
        <p:spPr>
          <a:xfrm rot="3394052">
            <a:off x="9808362" y="2861512"/>
            <a:ext cx="13881183" cy="14366037"/>
          </a:xfrm>
          <a:custGeom>
            <a:avLst/>
            <a:gdLst/>
            <a:ahLst/>
            <a:cxnLst/>
            <a:rect l="l" t="t" r="r" b="b"/>
            <a:pathLst>
              <a:path w="13881183" h="14366037">
                <a:moveTo>
                  <a:pt x="0" y="0"/>
                </a:moveTo>
                <a:lnTo>
                  <a:pt x="13881183" y="0"/>
                </a:lnTo>
                <a:lnTo>
                  <a:pt x="13881183" y="14366037"/>
                </a:lnTo>
                <a:lnTo>
                  <a:pt x="0" y="14366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394052">
            <a:off x="9464700" y="3447409"/>
            <a:ext cx="13881183" cy="14366037"/>
          </a:xfrm>
          <a:custGeom>
            <a:avLst/>
            <a:gdLst/>
            <a:ahLst/>
            <a:cxnLst/>
            <a:rect l="l" t="t" r="r" b="b"/>
            <a:pathLst>
              <a:path w="13881183" h="14366037">
                <a:moveTo>
                  <a:pt x="0" y="0"/>
                </a:moveTo>
                <a:lnTo>
                  <a:pt x="13881183" y="0"/>
                </a:lnTo>
                <a:lnTo>
                  <a:pt x="13881183" y="14366037"/>
                </a:lnTo>
                <a:lnTo>
                  <a:pt x="0" y="14366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526607">
            <a:off x="9737588" y="3860755"/>
            <a:ext cx="13881183" cy="14366037"/>
          </a:xfrm>
          <a:custGeom>
            <a:avLst/>
            <a:gdLst/>
            <a:ahLst/>
            <a:cxnLst/>
            <a:rect l="l" t="t" r="r" b="b"/>
            <a:pathLst>
              <a:path w="13881183" h="14366037">
                <a:moveTo>
                  <a:pt x="0" y="0"/>
                </a:moveTo>
                <a:lnTo>
                  <a:pt x="13881183" y="0"/>
                </a:lnTo>
                <a:lnTo>
                  <a:pt x="13881183" y="14366036"/>
                </a:lnTo>
                <a:lnTo>
                  <a:pt x="0" y="14366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1511824">
            <a:off x="-1929028" y="7200900"/>
            <a:ext cx="4646123" cy="4114800"/>
          </a:xfrm>
          <a:custGeom>
            <a:avLst/>
            <a:gdLst/>
            <a:ahLst/>
            <a:cxnLst/>
            <a:rect l="l" t="t" r="r" b="b"/>
            <a:pathLst>
              <a:path w="4646123" h="4114800">
                <a:moveTo>
                  <a:pt x="0" y="0"/>
                </a:moveTo>
                <a:lnTo>
                  <a:pt x="4646123" y="0"/>
                </a:lnTo>
                <a:lnTo>
                  <a:pt x="4646123" y="4114800"/>
                </a:lnTo>
                <a:lnTo>
                  <a:pt x="0" y="4114800"/>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9482979" y="7847451"/>
            <a:ext cx="7175745" cy="1429494"/>
          </a:xfrm>
          <a:prstGeom prst="rect">
            <a:avLst/>
          </a:prstGeom>
        </p:spPr>
        <p:txBody>
          <a:bodyPr lIns="0" tIns="0" rIns="0" bIns="0" rtlCol="0" anchor="t">
            <a:spAutoFit/>
          </a:bodyPr>
          <a:lstStyle/>
          <a:p>
            <a:pPr algn="r">
              <a:lnSpc>
                <a:spcPts val="10829"/>
              </a:lnSpc>
            </a:pPr>
            <a:r>
              <a:rPr lang="vi-VN" sz="13400" b="1" dirty="0" smtClean="0">
                <a:solidFill>
                  <a:srgbClr val="B47076"/>
                </a:solidFill>
                <a:latin typeface="Cambria" panose="02040503050406030204" pitchFamily="18" charset="0"/>
                <a:ea typeface="Cambria" panose="02040503050406030204" pitchFamily="18" charset="0"/>
              </a:rPr>
              <a:t>CHIA SẺ</a:t>
            </a:r>
            <a:endParaRPr lang="en-US" sz="13400" b="1" dirty="0">
              <a:solidFill>
                <a:srgbClr val="B47076"/>
              </a:solidFill>
              <a:latin typeface="Cambria" panose="02040503050406030204" pitchFamily="18" charset="0"/>
              <a:ea typeface="Cambria" panose="02040503050406030204" pitchFamily="18" charset="0"/>
            </a:endParaRPr>
          </a:p>
        </p:txBody>
      </p:sp>
      <p:sp>
        <p:nvSpPr>
          <p:cNvPr id="11" name="Rectangle 10"/>
          <p:cNvSpPr/>
          <p:nvPr/>
        </p:nvSpPr>
        <p:spPr>
          <a:xfrm>
            <a:off x="609600" y="1320198"/>
            <a:ext cx="16484267" cy="5950090"/>
          </a:xfrm>
          <a:prstGeom prst="rect">
            <a:avLst/>
          </a:prstGeom>
        </p:spPr>
        <p:txBody>
          <a:bodyPr wrap="square">
            <a:spAutoFit/>
          </a:bodyPr>
          <a:lstStyle/>
          <a:p>
            <a:pPr algn="just">
              <a:lnSpc>
                <a:spcPct val="120000"/>
              </a:lnSpc>
              <a:spcAft>
                <a:spcPts val="0"/>
              </a:spcAft>
            </a:pPr>
            <a:r>
              <a:rPr lang="nl-NL" sz="3200" spc="-30" dirty="0" smtClean="0">
                <a:latin typeface="Times New Roman" panose="02020603050405020304" pitchFamily="18" charset="0"/>
                <a:ea typeface="Times New Roman" panose="02020603050405020304" pitchFamily="18" charset="0"/>
              </a:rPr>
              <a:t>+ </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lương</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thực</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bánh</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mì</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gạo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tây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lang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mì</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bắp</a:t>
            </a:r>
            <a:r>
              <a:rPr lang="en-US" sz="3200" spc="-30" dirty="0" smtClean="0">
                <a:solidFill>
                  <a:srgbClr val="333333"/>
                </a:solidFill>
                <a:latin typeface="Times New Roman" panose="02020603050405020304" pitchFamily="18" charset="0"/>
                <a:ea typeface="Calibri" panose="020F0502020204030204" pitchFamily="34" charset="0"/>
              </a:rPr>
              <a:t>,…</a:t>
            </a:r>
            <a:r>
              <a:rPr lang="en-US" sz="3200" spc="-30" dirty="0" err="1" smtClean="0">
                <a:solidFill>
                  <a:srgbClr val="333333"/>
                </a:solidFill>
                <a:latin typeface="Times New Roman" panose="02020603050405020304" pitchFamily="18" charset="0"/>
                <a:ea typeface="Calibri" panose="020F0502020204030204" pitchFamily="34" charset="0"/>
              </a:rPr>
              <a:t>Nhóm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thực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phẩm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nên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ăn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đủ</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từ</a:t>
            </a:r>
            <a:r>
              <a:rPr lang="en-US" sz="3200" spc="-30" dirty="0" smtClean="0">
                <a:solidFill>
                  <a:srgbClr val="333333"/>
                </a:solidFill>
                <a:latin typeface="Times New Roman" panose="02020603050405020304" pitchFamily="18" charset="0"/>
                <a:ea typeface="Calibri" panose="020F0502020204030204" pitchFamily="34" charset="0"/>
              </a:rPr>
              <a:t> 150-250g/ </a:t>
            </a:r>
            <a:r>
              <a:rPr lang="en-US" sz="3200" spc="-30" dirty="0" err="1" smtClean="0">
                <a:solidFill>
                  <a:srgbClr val="333333"/>
                </a:solidFill>
                <a:latin typeface="Times New Roman" panose="02020603050405020304" pitchFamily="18" charset="0"/>
                <a:ea typeface="Calibri" panose="020F0502020204030204" pitchFamily="34" charset="0"/>
              </a:rPr>
              <a:t>ngày</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rau</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củ</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quả</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150-250g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loại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rau</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bắp</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cải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xúp</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lơ</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loại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củ</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quả</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chuối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nggo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cà</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chua</a:t>
            </a:r>
            <a:r>
              <a:rPr lang="en-US" sz="3200" spc="-30" dirty="0" smtClean="0">
                <a:solidFill>
                  <a:srgbClr val="333333"/>
                </a:solidFill>
                <a:latin typeface="Times New Roman" panose="02020603050405020304" pitchFamily="18" charset="0"/>
                <a:ea typeface="Calibri" panose="020F0502020204030204" pitchFamily="34" charset="0"/>
              </a:rPr>
              <a:t>,..</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Sữa</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và</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các</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sản</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phẩm</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từ</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sữa</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spc="-30" dirty="0" err="1" smtClean="0">
                <a:solidFill>
                  <a:srgbClr val="333333"/>
                </a:solidFill>
                <a:latin typeface="Times New Roman" panose="02020603050405020304" pitchFamily="18" charset="0"/>
                <a:ea typeface="Calibri" panose="020F0502020204030204" pitchFamily="34" charset="0"/>
              </a:rPr>
              <a:t>từ</a:t>
            </a:r>
            <a:r>
              <a:rPr lang="en-US" sz="3200" spc="-30" dirty="0" smtClean="0">
                <a:solidFill>
                  <a:srgbClr val="333333"/>
                </a:solidFill>
                <a:latin typeface="Times New Roman" panose="02020603050405020304" pitchFamily="18" charset="0"/>
                <a:ea typeface="Calibri" panose="020F0502020204030204" pitchFamily="34" charset="0"/>
              </a:rPr>
              <a:t> 400 -600ml / </a:t>
            </a:r>
            <a:r>
              <a:rPr lang="en-US" sz="3200" spc="-30" dirty="0" err="1" smtClean="0">
                <a:solidFill>
                  <a:srgbClr val="333333"/>
                </a:solidFill>
                <a:latin typeface="Times New Roman" panose="02020603050405020304" pitchFamily="18" charset="0"/>
                <a:ea typeface="Calibri" panose="020F0502020204030204" pitchFamily="34" charset="0"/>
              </a:rPr>
              <a:t>ngày</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thực</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phẩm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bổ</a:t>
            </a:r>
            <a:r>
              <a:rPr lang="en-US" sz="3200" b="1" spc="-30" dirty="0" smtClean="0">
                <a:solidFill>
                  <a:srgbClr val="333333"/>
                </a:solidFill>
                <a:latin typeface="Times New Roman" panose="02020603050405020304" pitchFamily="18" charset="0"/>
                <a:ea typeface="Calibri" panose="020F0502020204030204" pitchFamily="34" charset="0"/>
              </a:rPr>
              <a:t> sung </a:t>
            </a:r>
            <a:r>
              <a:rPr lang="en-US" sz="3200" b="1" spc="-30" dirty="0" err="1" smtClean="0">
                <a:solidFill>
                  <a:srgbClr val="333333"/>
                </a:solidFill>
                <a:latin typeface="Times New Roman" panose="02020603050405020304" pitchFamily="18" charset="0"/>
                <a:ea typeface="Calibri" panose="020F0502020204030204" pitchFamily="34" charset="0"/>
              </a:rPr>
              <a:t>đạm</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sữa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sữa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phô</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thịt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gia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cầm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trứng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hạt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và</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nhóm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họ</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đậu</a:t>
            </a:r>
            <a:r>
              <a:rPr lang="en-US" sz="3200" spc="-30" dirty="0" smtClean="0">
                <a:solidFill>
                  <a:srgbClr val="333333"/>
                </a:solidFill>
                <a:latin typeface="Times New Roman" panose="02020603050405020304" pitchFamily="18" charset="0"/>
                <a:ea typeface="Calibri" panose="020F0502020204030204" pitchFamily="34" charset="0"/>
              </a:rPr>
              <a:t> 25g/ </a:t>
            </a:r>
            <a:r>
              <a:rPr lang="en-US" sz="3200" spc="-30" dirty="0" err="1" smtClean="0">
                <a:solidFill>
                  <a:srgbClr val="333333"/>
                </a:solidFill>
                <a:latin typeface="Times New Roman" panose="02020603050405020304" pitchFamily="18" charset="0"/>
                <a:ea typeface="Calibri" panose="020F0502020204030204" pitchFamily="34" charset="0"/>
              </a:rPr>
              <a:t>ngày</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dầu</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mỡ</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chất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béo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mỗi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15g </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đường</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muối</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cần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hạn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chế</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trong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khẩu</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phần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ăn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hàng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Đường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15g/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muối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4g/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endParaRPr lang="en-US" sz="3200" dirty="0" smtClean="0">
              <a:latin typeface="Times New Roman" panose="02020603050405020304" pitchFamily="18" charset="0"/>
              <a:ea typeface="Calibri" panose="020F0502020204030204" pitchFamily="34" charset="0"/>
            </a:endParaRPr>
          </a:p>
        </p:txBody>
      </p:sp>
      <p:sp>
        <p:nvSpPr>
          <p:cNvPr id="13" name="Rounded Rectangle 12"/>
          <p:cNvSpPr/>
          <p:nvPr/>
        </p:nvSpPr>
        <p:spPr>
          <a:xfrm>
            <a:off x="304800" y="114300"/>
            <a:ext cx="17754600" cy="1066800"/>
          </a:xfrm>
          <a:prstGeom prst="roundRect">
            <a:avLst/>
          </a:prstGeom>
          <a:solidFill>
            <a:schemeClr val="bg1"/>
          </a:solidFill>
          <a:ln>
            <a:solidFill>
              <a:schemeClr val="accent5">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ectangle 11"/>
          <p:cNvSpPr/>
          <p:nvPr/>
        </p:nvSpPr>
        <p:spPr>
          <a:xfrm>
            <a:off x="302730" y="253398"/>
            <a:ext cx="17909070" cy="699102"/>
          </a:xfrm>
          <a:prstGeom prst="rect">
            <a:avLst/>
          </a:prstGeom>
        </p:spPr>
        <p:txBody>
          <a:bodyPr wrap="none">
            <a:spAutoFit/>
          </a:bodyPr>
          <a:lstStyle/>
          <a:p>
            <a:pPr algn="just">
              <a:lnSpc>
                <a:spcPct val="120000"/>
              </a:lnSpc>
              <a:spcAft>
                <a:spcPts val="0"/>
              </a:spcAft>
            </a:pPr>
            <a:r>
              <a:rPr lang="nl-NL" sz="3600" b="1" dirty="0">
                <a:latin typeface="Times New Roman" panose="02020603050405020304" pitchFamily="18" charset="0"/>
                <a:ea typeface="Times New Roman" panose="02020603050405020304" pitchFamily="18" charset="0"/>
              </a:rPr>
              <a:t>Tháp dinh dưỡng gồm: muối, đường, chất béo, đạm, các loại quả, rau xanh và lương thực.</a:t>
            </a:r>
            <a:endParaRPr lang="en-US" sz="3600" b="1" dirty="0">
              <a:latin typeface="Times New Roman" panose="02020603050405020304" pitchFamily="18" charset="0"/>
              <a:ea typeface="Calibri" panose="020F0502020204030204" pitchFamily="34" charset="0"/>
            </a:endParaRPr>
          </a:p>
        </p:txBody>
      </p:sp>
      <p:sp>
        <p:nvSpPr>
          <p:cNvPr id="15" name="Rounded Rectangle 14"/>
          <p:cNvSpPr/>
          <p:nvPr/>
        </p:nvSpPr>
        <p:spPr>
          <a:xfrm>
            <a:off x="776717" y="7314050"/>
            <a:ext cx="7986283" cy="2172849"/>
          </a:xfrm>
          <a:prstGeom prst="roundRect">
            <a:avLst/>
          </a:prstGeom>
          <a:solidFill>
            <a:schemeClr val="bg1"/>
          </a:solidFill>
          <a:ln>
            <a:solidFill>
              <a:schemeClr val="accent5">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ectangle 13"/>
          <p:cNvSpPr/>
          <p:nvPr/>
        </p:nvSpPr>
        <p:spPr>
          <a:xfrm>
            <a:off x="812853" y="7335100"/>
            <a:ext cx="7914010" cy="2115451"/>
          </a:xfrm>
          <a:prstGeom prst="rect">
            <a:avLst/>
          </a:prstGeom>
        </p:spPr>
        <p:txBody>
          <a:bodyPr wrap="square">
            <a:spAutoFit/>
          </a:bodyPr>
          <a:lstStyle/>
          <a:p>
            <a:pPr algn="just">
              <a:lnSpc>
                <a:spcPct val="120000"/>
              </a:lnSpc>
              <a:spcAft>
                <a:spcPts val="0"/>
              </a:spcAft>
            </a:pPr>
            <a:r>
              <a:rPr lang="nl-NL" sz="2800" i="1" dirty="0">
                <a:latin typeface="Times New Roman" panose="02020603050405020304" pitchFamily="18" charset="0"/>
                <a:ea typeface="Times New Roman" panose="02020603050405020304" pitchFamily="18" charset="0"/>
              </a:rPr>
              <a:t> Các loại thực phẩm sẽ được biểu diễn theo hình kim tự tháp với đỉnh tháp tượng trưng cho nhóm thực phẩm cần hạn chế ăn và đáy tháp là nhóm thực phẩm cho phép ăn </a:t>
            </a:r>
            <a:r>
              <a:rPr lang="nl-NL" sz="2800" i="1" dirty="0" smtClean="0">
                <a:latin typeface="Times New Roman" panose="02020603050405020304" pitchFamily="18" charset="0"/>
                <a:ea typeface="Times New Roman" panose="02020603050405020304" pitchFamily="18" charset="0"/>
              </a:rPr>
              <a:t>nhiều</a:t>
            </a:r>
            <a:r>
              <a:rPr lang="vi-VN" sz="2800" i="1" dirty="0" smtClean="0">
                <a:latin typeface="Times New Roman" panose="02020603050405020304" pitchFamily="18" charset="0"/>
                <a:ea typeface="Times New Roman" panose="02020603050405020304" pitchFamily="18" charset="0"/>
              </a:rPr>
              <a:t>.</a:t>
            </a:r>
            <a:endParaRPr lang="en-US" sz="2800" i="1"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animBg="1"/>
      <p:bldP spid="12" grpId="0"/>
      <p:bldP spid="15"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ách chạy bộ đúng cách để chân thon gọn không to bắp c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64" y="4610100"/>
            <a:ext cx="6121401" cy="572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 Baby: marzo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3314700"/>
            <a:ext cx="6090193" cy="703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sas que pasan cuando hacés ejercicio (y que te hacen más feliz) - WorkG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8500"/>
            <a:ext cx="6070599" cy="7086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p:cNvSpPr/>
          <p:nvPr/>
        </p:nvSpPr>
        <p:spPr>
          <a:xfrm rot="9766244">
            <a:off x="1722728" y="-4287569"/>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9766244">
            <a:off x="1640588" y="-4996401"/>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9766244">
            <a:off x="1578519" y="-5532033"/>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6590475">
            <a:off x="1566577" y="-3144646"/>
            <a:ext cx="4457149" cy="5263680"/>
          </a:xfrm>
          <a:custGeom>
            <a:avLst/>
            <a:gdLst/>
            <a:ahLst/>
            <a:cxnLst/>
            <a:rect l="l" t="t" r="r" b="b"/>
            <a:pathLst>
              <a:path w="4457149" h="5263680">
                <a:moveTo>
                  <a:pt x="0" y="0"/>
                </a:moveTo>
                <a:lnTo>
                  <a:pt x="4457148" y="0"/>
                </a:lnTo>
                <a:lnTo>
                  <a:pt x="4457148" y="5263681"/>
                </a:lnTo>
                <a:lnTo>
                  <a:pt x="0" y="526368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rot="8269695">
            <a:off x="13915722" y="7140891"/>
            <a:ext cx="7939708" cy="6292218"/>
          </a:xfrm>
          <a:custGeom>
            <a:avLst/>
            <a:gdLst/>
            <a:ahLst/>
            <a:cxnLst/>
            <a:rect l="l" t="t" r="r" b="b"/>
            <a:pathLst>
              <a:path w="7939708" h="6292218">
                <a:moveTo>
                  <a:pt x="0" y="0"/>
                </a:moveTo>
                <a:lnTo>
                  <a:pt x="7939707" y="0"/>
                </a:lnTo>
                <a:lnTo>
                  <a:pt x="7939707" y="6292218"/>
                </a:lnTo>
                <a:lnTo>
                  <a:pt x="0" y="629221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Rectangle 13"/>
          <p:cNvSpPr/>
          <p:nvPr/>
        </p:nvSpPr>
        <p:spPr>
          <a:xfrm>
            <a:off x="3399793" y="942100"/>
            <a:ext cx="11468344" cy="1999715"/>
          </a:xfrm>
          <a:prstGeom prst="rect">
            <a:avLst/>
          </a:prstGeom>
        </p:spPr>
        <p:txBody>
          <a:bodyPr wrap="square">
            <a:spAutoFit/>
          </a:bodyPr>
          <a:lstStyle/>
          <a:p>
            <a:pPr algn="ctr">
              <a:lnSpc>
                <a:spcPct val="120000"/>
              </a:lnSpc>
              <a:spcAft>
                <a:spcPts val="0"/>
              </a:spcAft>
            </a:pPr>
            <a:r>
              <a:rPr lang="nl-NL" sz="5400" dirty="0">
                <a:latin typeface="Times New Roman" panose="02020603050405020304" pitchFamily="18" charset="0"/>
                <a:ea typeface="Times New Roman" panose="02020603050405020304" pitchFamily="18" charset="0"/>
              </a:rPr>
              <a:t>Hoạt động thể lực 60 phút/ngày. </a:t>
            </a:r>
            <a:endParaRPr lang="vi-VN" sz="5400" dirty="0" smtClean="0">
              <a:latin typeface="Times New Roman" panose="02020603050405020304" pitchFamily="18" charset="0"/>
              <a:ea typeface="Times New Roman" panose="02020603050405020304" pitchFamily="18" charset="0"/>
            </a:endParaRPr>
          </a:p>
          <a:p>
            <a:pPr algn="ctr">
              <a:lnSpc>
                <a:spcPct val="120000"/>
              </a:lnSpc>
              <a:spcAft>
                <a:spcPts val="0"/>
              </a:spcAft>
            </a:pPr>
            <a:r>
              <a:rPr lang="nl-NL" sz="5400" dirty="0" smtClean="0">
                <a:latin typeface="Times New Roman" panose="02020603050405020304" pitchFamily="18" charset="0"/>
                <a:ea typeface="Times New Roman" panose="02020603050405020304" pitchFamily="18" charset="0"/>
              </a:rPr>
              <a:t>Uống </a:t>
            </a:r>
            <a:r>
              <a:rPr lang="nl-NL" sz="5400" dirty="0">
                <a:latin typeface="Times New Roman" panose="02020603050405020304" pitchFamily="18" charset="0"/>
                <a:ea typeface="Times New Roman" panose="02020603050405020304" pitchFamily="18" charset="0"/>
              </a:rPr>
              <a:t>đủ 1300- 1500ml nước mỗi </a:t>
            </a:r>
            <a:r>
              <a:rPr lang="nl-NL" sz="5400" dirty="0" smtClean="0">
                <a:latin typeface="Times New Roman" panose="02020603050405020304" pitchFamily="18" charset="0"/>
                <a:ea typeface="Times New Roman" panose="02020603050405020304" pitchFamily="18" charset="0"/>
              </a:rPr>
              <a:t>ngày</a:t>
            </a:r>
            <a:r>
              <a:rPr lang="vi-VN" sz="5400" dirty="0" smtClean="0">
                <a:latin typeface="Times New Roman" panose="02020603050405020304" pitchFamily="18" charset="0"/>
                <a:ea typeface="Times New Roman" panose="02020603050405020304" pitchFamily="18" charset="0"/>
              </a:rPr>
              <a:t>.</a:t>
            </a:r>
            <a:endParaRPr lang="en-US" sz="5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65735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EED"/>
        </a:solidFill>
        <a:effectLst/>
      </p:bgPr>
    </p:bg>
    <p:spTree>
      <p:nvGrpSpPr>
        <p:cNvPr id="1" name=""/>
        <p:cNvGrpSpPr/>
        <p:nvPr/>
      </p:nvGrpSpPr>
      <p:grpSpPr>
        <a:xfrm>
          <a:off x="0" y="0"/>
          <a:ext cx="0" cy="0"/>
          <a:chOff x="0" y="0"/>
          <a:chExt cx="0" cy="0"/>
        </a:xfrm>
      </p:grpSpPr>
      <p:grpSp>
        <p:nvGrpSpPr>
          <p:cNvPr id="2" name="Group 2"/>
          <p:cNvGrpSpPr/>
          <p:nvPr/>
        </p:nvGrpSpPr>
        <p:grpSpPr>
          <a:xfrm>
            <a:off x="6934200" y="-3385184"/>
            <a:ext cx="15228570" cy="1522857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solidFill>
              <a:srgbClr val="A0A6A5"/>
            </a:solidFill>
            <a:ln w="12700">
              <a:solidFill>
                <a:srgbClr val="000000"/>
              </a:solidFill>
            </a:ln>
          </p:spPr>
        </p:sp>
      </p:grpSp>
      <p:grpSp>
        <p:nvGrpSpPr>
          <p:cNvPr id="4" name="Group 4"/>
          <p:cNvGrpSpPr/>
          <p:nvPr/>
        </p:nvGrpSpPr>
        <p:grpSpPr>
          <a:xfrm>
            <a:off x="7202355" y="-3385184"/>
            <a:ext cx="15228570" cy="1522857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solidFill>
              <a:srgbClr val="BED0CE"/>
            </a:solidFill>
            <a:ln w="12700">
              <a:solidFill>
                <a:srgbClr val="000000"/>
              </a:solidFill>
            </a:ln>
          </p:spPr>
        </p:sp>
      </p:grpSp>
      <p:sp>
        <p:nvSpPr>
          <p:cNvPr id="8" name="Freeform 8"/>
          <p:cNvSpPr/>
          <p:nvPr/>
        </p:nvSpPr>
        <p:spPr>
          <a:xfrm>
            <a:off x="7090559" y="342900"/>
            <a:ext cx="2540750" cy="3047866"/>
          </a:xfrm>
          <a:custGeom>
            <a:avLst/>
            <a:gdLst/>
            <a:ahLst/>
            <a:cxnLst/>
            <a:rect l="l" t="t" r="r" b="b"/>
            <a:pathLst>
              <a:path w="2540750" h="3047866">
                <a:moveTo>
                  <a:pt x="0" y="0"/>
                </a:moveTo>
                <a:lnTo>
                  <a:pt x="2540750" y="0"/>
                </a:lnTo>
                <a:lnTo>
                  <a:pt x="2540750" y="3047865"/>
                </a:lnTo>
                <a:lnTo>
                  <a:pt x="0" y="3047865"/>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390470" y="3390766"/>
            <a:ext cx="6530024" cy="6294031"/>
          </a:xfrm>
          <a:prstGeom prst="rect">
            <a:avLst/>
          </a:prstGeom>
        </p:spPr>
        <p:txBody>
          <a:bodyPr wrap="square" lIns="0" tIns="0" rIns="0" bIns="0" rtlCol="0" anchor="t">
            <a:spAutoFit/>
          </a:bodyPr>
          <a:lstStyle/>
          <a:p>
            <a:pPr algn="just">
              <a:lnSpc>
                <a:spcPct val="114000"/>
              </a:lnSpc>
            </a:pPr>
            <a:r>
              <a:rPr lang="vi-VN" sz="4000" dirty="0" smtClean="0">
                <a:latin typeface="Josefin Sans"/>
              </a:rPr>
              <a:t>Dựa vào Tháp dinh dưỡng, hãy cho biết:</a:t>
            </a:r>
          </a:p>
          <a:p>
            <a:pPr marL="457200" indent="-457200" algn="just">
              <a:lnSpc>
                <a:spcPct val="114000"/>
              </a:lnSpc>
              <a:buFontTx/>
              <a:buChar char="-"/>
            </a:pPr>
            <a:r>
              <a:rPr lang="vi-VN" sz="4000" dirty="0" smtClean="0">
                <a:latin typeface="Josefin Sans"/>
              </a:rPr>
              <a:t>Bữa ăn nào trong hình 4 đã cân bằng, lành mạnh? Vì sao?</a:t>
            </a:r>
          </a:p>
          <a:p>
            <a:pPr marL="457200" indent="-457200" algn="just">
              <a:lnSpc>
                <a:spcPct val="114000"/>
              </a:lnSpc>
              <a:buFontTx/>
              <a:buChar char="-"/>
            </a:pPr>
            <a:r>
              <a:rPr lang="vi-VN" sz="4000" dirty="0" smtClean="0">
                <a:latin typeface="Josefin Sans"/>
              </a:rPr>
              <a:t>Cần thêm hoặc bớt thức ăn trong khay như thế nào để có bữa ăn cân bằng, lành mạnh?</a:t>
            </a:r>
            <a:endParaRPr lang="en-US" sz="4000" dirty="0">
              <a:latin typeface="Josefin Sans"/>
            </a:endParaRPr>
          </a:p>
        </p:txBody>
      </p:sp>
      <p:sp>
        <p:nvSpPr>
          <p:cNvPr id="11" name="Freeform 11"/>
          <p:cNvSpPr/>
          <p:nvPr/>
        </p:nvSpPr>
        <p:spPr>
          <a:xfrm rot="7667984">
            <a:off x="-2409465" y="-1436056"/>
            <a:ext cx="5940000" cy="4114800"/>
          </a:xfrm>
          <a:custGeom>
            <a:avLst/>
            <a:gdLst/>
            <a:ahLst/>
            <a:cxnLst/>
            <a:rect l="l" t="t" r="r" b="b"/>
            <a:pathLst>
              <a:path w="5940000" h="4114800">
                <a:moveTo>
                  <a:pt x="0" y="0"/>
                </a:moveTo>
                <a:lnTo>
                  <a:pt x="5940000" y="0"/>
                </a:lnTo>
                <a:lnTo>
                  <a:pt x="59400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12" name="Picture 11"/>
          <p:cNvPicPr>
            <a:picLocks noChangeAspect="1"/>
          </p:cNvPicPr>
          <p:nvPr/>
        </p:nvPicPr>
        <p:blipFill rotWithShape="1">
          <a:blip r:embed="rId7"/>
          <a:srcRect l="14583" t="9259" r="30417" b="6297"/>
          <a:stretch/>
        </p:blipFill>
        <p:spPr>
          <a:xfrm>
            <a:off x="8153400" y="608644"/>
            <a:ext cx="10058400" cy="1022052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2" t="-35384" r="-10678"/>
            </a:stretch>
          </a:blipFill>
        </p:spPr>
      </p:sp>
      <p:sp>
        <p:nvSpPr>
          <p:cNvPr id="3" name="Freeform 3"/>
          <p:cNvSpPr/>
          <p:nvPr/>
        </p:nvSpPr>
        <p:spPr>
          <a:xfrm rot="21277811">
            <a:off x="2841418" y="2744368"/>
            <a:ext cx="12605165" cy="7816645"/>
          </a:xfrm>
          <a:custGeom>
            <a:avLst/>
            <a:gdLst/>
            <a:ahLst/>
            <a:cxnLst/>
            <a:rect l="l" t="t" r="r" b="b"/>
            <a:pathLst>
              <a:path w="15997654" h="12678141">
                <a:moveTo>
                  <a:pt x="0" y="0"/>
                </a:moveTo>
                <a:lnTo>
                  <a:pt x="15997654" y="0"/>
                </a:lnTo>
                <a:lnTo>
                  <a:pt x="15997654" y="12678140"/>
                </a:lnTo>
                <a:lnTo>
                  <a:pt x="0" y="126781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5400000">
            <a:off x="3980800" y="6462510"/>
            <a:ext cx="3342323" cy="3683923"/>
          </a:xfrm>
          <a:custGeom>
            <a:avLst/>
            <a:gdLst/>
            <a:ahLst/>
            <a:cxnLst/>
            <a:rect l="l" t="t" r="r" b="b"/>
            <a:pathLst>
              <a:path w="3342323" h="3683923">
                <a:moveTo>
                  <a:pt x="0" y="0"/>
                </a:moveTo>
                <a:lnTo>
                  <a:pt x="3342322" y="0"/>
                </a:lnTo>
                <a:lnTo>
                  <a:pt x="3342322" y="3683923"/>
                </a:lnTo>
                <a:lnTo>
                  <a:pt x="0" y="3683923"/>
                </a:lnTo>
                <a:lnTo>
                  <a:pt x="0" y="0"/>
                </a:lnTo>
                <a:close/>
              </a:path>
            </a:pathLst>
          </a:custGeom>
          <a:blipFill>
            <a:blip r:embed="rId5">
              <a:extLst>
                <a:ext uri="{96DAC541-7B7A-43D3-8B79-37D633B846F1}">
                  <asvg:svgBlip xmlns:asvg="http://schemas.microsoft.com/office/drawing/2016/SVG/main" xmlns="" r:embed="rId12"/>
                </a:ext>
              </a:extLst>
            </a:blip>
            <a:stretch>
              <a:fillRect/>
            </a:stretch>
          </a:blipFill>
        </p:spPr>
      </p:sp>
      <p:pic>
        <p:nvPicPr>
          <p:cNvPr id="8" name="Picture 8">
            <a:extLst>
              <a:ext uri="{FF2B5EF4-FFF2-40B4-BE49-F238E27FC236}">
                <a16:creationId xmlns:a16="http://schemas.microsoft.com/office/drawing/2014/main" id="{4F297C58-C76D-B02E-ADAE-0517DE78F4E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9" name="Picture 9">
            <a:extLst>
              <a:ext uri="{FF2B5EF4-FFF2-40B4-BE49-F238E27FC236}">
                <a16:creationId xmlns:a16="http://schemas.microsoft.com/office/drawing/2014/main" id="{3E147DBD-229B-7D2A-854D-2AF9F2E6C71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1" name="Picture 10">
            <a:extLst>
              <a:ext uri="{FF2B5EF4-FFF2-40B4-BE49-F238E27FC236}">
                <a16:creationId xmlns:a16="http://schemas.microsoft.com/office/drawing/2014/main" id="{DF216027-65F7-28E8-02A3-5C7C6E650EC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2" name="Picture 11">
            <a:extLst>
              <a:ext uri="{FF2B5EF4-FFF2-40B4-BE49-F238E27FC236}">
                <a16:creationId xmlns:a16="http://schemas.microsoft.com/office/drawing/2014/main" id="{90809B06-6489-0F4A-43DA-50E3774DF4E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14" name="Picture 9">
            <a:extLst>
              <a:ext uri="{FF2B5EF4-FFF2-40B4-BE49-F238E27FC236}">
                <a16:creationId xmlns:a16="http://schemas.microsoft.com/office/drawing/2014/main" id="{31DB9113-AA75-8E6E-EAB1-16E39E7075C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5" name="Picture 10">
            <a:extLst>
              <a:ext uri="{FF2B5EF4-FFF2-40B4-BE49-F238E27FC236}">
                <a16:creationId xmlns:a16="http://schemas.microsoft.com/office/drawing/2014/main" id="{5F51E58F-B1F0-EF52-E775-A30A5CB19BD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sp>
        <p:nvSpPr>
          <p:cNvPr id="16" name="Title 1">
            <a:extLst>
              <a:ext uri="{FF2B5EF4-FFF2-40B4-BE49-F238E27FC236}">
                <a16:creationId xmlns:a16="http://schemas.microsoft.com/office/drawing/2014/main" id="{DB5ADE0C-DDB4-E58D-7DC2-9C6EDBFD59FB}"/>
              </a:ext>
            </a:extLst>
          </p:cNvPr>
          <p:cNvSpPr txBox="1">
            <a:spLocks/>
          </p:cNvSpPr>
          <p:nvPr/>
        </p:nvSpPr>
        <p:spPr>
          <a:xfrm>
            <a:off x="16189472" y="300038"/>
            <a:ext cx="2310009" cy="487388"/>
          </a:xfrm>
          <a:prstGeom prst="rect">
            <a:avLst/>
          </a:prstGeom>
        </p:spPr>
        <p:txBody>
          <a:bodyPr vert="horz" lIns="137160" tIns="68580" rIns="137160" bIns="6858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F06F63"/>
                </a:solidFill>
                <a:effectLst/>
                <a:uLnTx/>
                <a:uFillTx/>
                <a:latin typeface="#9Slide07 HoneyCream" pitchFamily="2" charset="0"/>
                <a:ea typeface="+mj-ea"/>
                <a:cs typeface="+mj-cs"/>
              </a:rPr>
              <a:t>Măng</a:t>
            </a:r>
            <a:r>
              <a:rPr kumimoji="0" lang="en-US" sz="3000" b="0" i="0" u="none" strike="noStrike" kern="1200" cap="none" spc="0" normalizeH="0" baseline="0" noProof="0" dirty="0">
                <a:ln>
                  <a:noFill/>
                </a:ln>
                <a:solidFill>
                  <a:srgbClr val="F06F63"/>
                </a:solidFill>
                <a:effectLst/>
                <a:uLnTx/>
                <a:uFillTx/>
                <a:latin typeface="#9Slide07 HoneyCream" pitchFamily="2" charset="0"/>
                <a:ea typeface="+mj-ea"/>
                <a:cs typeface="+mj-cs"/>
              </a:rPr>
              <a:t> Non</a:t>
            </a:r>
          </a:p>
        </p:txBody>
      </p:sp>
      <p:pic>
        <p:nvPicPr>
          <p:cNvPr id="17" name="Picture 10">
            <a:extLst>
              <a:ext uri="{FF2B5EF4-FFF2-40B4-BE49-F238E27FC236}">
                <a16:creationId xmlns:a16="http://schemas.microsoft.com/office/drawing/2014/main" id="{3A65DE77-7859-CDAB-1C84-18E1D336A61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8" name="Picture 11">
            <a:extLst>
              <a:ext uri="{FF2B5EF4-FFF2-40B4-BE49-F238E27FC236}">
                <a16:creationId xmlns:a16="http://schemas.microsoft.com/office/drawing/2014/main" id="{7445228E-79EF-6D38-0D39-F3DACD0463F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
        <p:nvSpPr>
          <p:cNvPr id="21" name="Title 1">
            <a:extLst>
              <a:ext uri="{FF2B5EF4-FFF2-40B4-BE49-F238E27FC236}">
                <a16:creationId xmlns:a16="http://schemas.microsoft.com/office/drawing/2014/main" id="{159158E0-7EC6-F8BE-EFBA-C997B7D61D50}"/>
              </a:ext>
            </a:extLst>
          </p:cNvPr>
          <p:cNvSpPr txBox="1">
            <a:spLocks/>
          </p:cNvSpPr>
          <p:nvPr/>
        </p:nvSpPr>
        <p:spPr>
          <a:xfrm>
            <a:off x="-240605" y="9573394"/>
            <a:ext cx="2310009" cy="487388"/>
          </a:xfrm>
          <a:prstGeom prst="rect">
            <a:avLst/>
          </a:prstGeom>
        </p:spPr>
        <p:txBody>
          <a:bodyPr vert="horz" lIns="137160" tIns="68580" rIns="137160" bIns="6858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8C9EFF"/>
                </a:solidFill>
                <a:effectLst/>
                <a:uLnTx/>
                <a:uFillTx/>
                <a:latin typeface="#9Slide07 HoneyCream" pitchFamily="2" charset="0"/>
                <a:ea typeface="+mj-ea"/>
                <a:cs typeface="+mj-cs"/>
              </a:rPr>
              <a:t>Măng</a:t>
            </a:r>
            <a:r>
              <a:rPr kumimoji="0" lang="en-US" sz="3000" b="0" i="0" u="none" strike="noStrike" kern="1200" cap="none" spc="0" normalizeH="0" baseline="0" noProof="0" dirty="0">
                <a:ln>
                  <a:noFill/>
                </a:ln>
                <a:solidFill>
                  <a:srgbClr val="8C9EFF"/>
                </a:solidFill>
                <a:effectLst/>
                <a:uLnTx/>
                <a:uFillTx/>
                <a:latin typeface="#9Slide07 HoneyCream" pitchFamily="2" charset="0"/>
                <a:ea typeface="+mj-ea"/>
                <a:cs typeface="+mj-cs"/>
              </a:rPr>
              <a:t> Non</a:t>
            </a:r>
          </a:p>
        </p:txBody>
      </p:sp>
      <p:pic>
        <p:nvPicPr>
          <p:cNvPr id="4" name="Picture 3"/>
          <p:cNvPicPr>
            <a:picLocks noChangeAspect="1"/>
          </p:cNvPicPr>
          <p:nvPr/>
        </p:nvPicPr>
        <p:blipFill>
          <a:blip r:embed="rId14"/>
          <a:stretch>
            <a:fillRect/>
          </a:stretch>
        </p:blipFill>
        <p:spPr>
          <a:xfrm>
            <a:off x="3810000" y="6299765"/>
            <a:ext cx="10973751" cy="2645893"/>
          </a:xfrm>
          <a:prstGeom prst="rect">
            <a:avLst/>
          </a:prstGeom>
        </p:spPr>
      </p:pic>
    </p:spTree>
    <p:extLst>
      <p:ext uri="{BB962C8B-B14F-4D97-AF65-F5344CB8AC3E}">
        <p14:creationId xmlns:p14="http://schemas.microsoft.com/office/powerpoint/2010/main" val="531344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EED"/>
        </a:solidFill>
        <a:effectLst/>
      </p:bgPr>
    </p:bg>
    <p:spTree>
      <p:nvGrpSpPr>
        <p:cNvPr id="1" name=""/>
        <p:cNvGrpSpPr/>
        <p:nvPr/>
      </p:nvGrpSpPr>
      <p:grpSpPr>
        <a:xfrm>
          <a:off x="0" y="0"/>
          <a:ext cx="0" cy="0"/>
          <a:chOff x="0" y="0"/>
          <a:chExt cx="0" cy="0"/>
        </a:xfrm>
      </p:grpSpPr>
      <p:sp>
        <p:nvSpPr>
          <p:cNvPr id="2" name="Freeform 2"/>
          <p:cNvSpPr/>
          <p:nvPr/>
        </p:nvSpPr>
        <p:spPr>
          <a:xfrm rot="-1083247">
            <a:off x="1124894" y="3631209"/>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3247">
            <a:off x="1193013" y="4111470"/>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83247">
            <a:off x="1252697" y="4551439"/>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015053">
            <a:off x="-3261772" y="4758253"/>
            <a:ext cx="7315200" cy="3604399"/>
          </a:xfrm>
          <a:custGeom>
            <a:avLst/>
            <a:gdLst/>
            <a:ahLst/>
            <a:cxnLst/>
            <a:rect l="l" t="t" r="r" b="b"/>
            <a:pathLst>
              <a:path w="7315200" h="3604399">
                <a:moveTo>
                  <a:pt x="0" y="0"/>
                </a:moveTo>
                <a:lnTo>
                  <a:pt x="7315200" y="0"/>
                </a:lnTo>
                <a:lnTo>
                  <a:pt x="7315200" y="3604398"/>
                </a:lnTo>
                <a:lnTo>
                  <a:pt x="0" y="36043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201826">
            <a:off x="15737972" y="912723"/>
            <a:ext cx="3979917" cy="4637616"/>
          </a:xfrm>
          <a:custGeom>
            <a:avLst/>
            <a:gdLst/>
            <a:ahLst/>
            <a:cxnLst/>
            <a:rect l="l" t="t" r="r" b="b"/>
            <a:pathLst>
              <a:path w="3979917" h="4637616">
                <a:moveTo>
                  <a:pt x="0" y="0"/>
                </a:moveTo>
                <a:lnTo>
                  <a:pt x="3979917" y="0"/>
                </a:lnTo>
                <a:lnTo>
                  <a:pt x="3979917" y="4637615"/>
                </a:lnTo>
                <a:lnTo>
                  <a:pt x="0" y="463761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4495800" y="6155640"/>
            <a:ext cx="7861545" cy="4113883"/>
          </a:xfrm>
          <a:prstGeom prst="rect">
            <a:avLst/>
          </a:prstGeom>
        </p:spPr>
        <p:txBody>
          <a:bodyPr lIns="0" tIns="0" rIns="0" bIns="0" rtlCol="0" anchor="t">
            <a:spAutoFit/>
          </a:bodyPr>
          <a:lstStyle/>
          <a:p>
            <a:pPr algn="ctr">
              <a:lnSpc>
                <a:spcPct val="114000"/>
              </a:lnSpc>
            </a:pPr>
            <a:r>
              <a:rPr lang="vi-VN" sz="13400" dirty="0" smtClean="0">
                <a:solidFill>
                  <a:srgbClr val="B47076"/>
                </a:solidFill>
                <a:latin typeface="Aprila Semi-Bold"/>
              </a:rPr>
              <a:t>PHÓNG VIÊN NHÍ</a:t>
            </a:r>
            <a:endParaRPr lang="en-US" sz="13400" dirty="0">
              <a:solidFill>
                <a:srgbClr val="B47076"/>
              </a:solidFill>
              <a:latin typeface="Aprila Semi-Bold"/>
            </a:endParaRPr>
          </a:p>
        </p:txBody>
      </p:sp>
      <p:sp>
        <p:nvSpPr>
          <p:cNvPr id="8" name="Rectangle 7"/>
          <p:cNvSpPr/>
          <p:nvPr/>
        </p:nvSpPr>
        <p:spPr>
          <a:xfrm>
            <a:off x="21874" y="997031"/>
            <a:ext cx="24975651" cy="75713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thức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đồ</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chứa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nhiều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cần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ít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chứa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nhiều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muối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cần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chế</a:t>
            </a:r>
            <a:r>
              <a:rPr lang="en-US" sz="3600" dirty="0">
                <a:latin typeface="Times New Roman" panose="02020603050405020304" pitchFamily="18" charset="0"/>
                <a:ea typeface="Calibri" panose="020F0502020204030204" pitchFamily="34" charset="0"/>
              </a:rPr>
              <a:t>?</a:t>
            </a:r>
          </a:p>
        </p:txBody>
      </p:sp>
      <p:sp>
        <p:nvSpPr>
          <p:cNvPr id="9" name="Rectangle 8"/>
          <p:cNvSpPr/>
          <p:nvPr/>
        </p:nvSpPr>
        <p:spPr>
          <a:xfrm>
            <a:off x="2464986" y="2124688"/>
            <a:ext cx="18095562" cy="75713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thức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cần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sử</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dụng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thêm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vị</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chấm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a:t>
            </a:r>
          </a:p>
        </p:txBody>
      </p:sp>
      <p:sp>
        <p:nvSpPr>
          <p:cNvPr id="10" name="Rectangle 9"/>
          <p:cNvSpPr/>
          <p:nvPr/>
        </p:nvSpPr>
        <p:spPr>
          <a:xfrm>
            <a:off x="1988871" y="3211251"/>
            <a:ext cx="13258800" cy="2086725"/>
          </a:xfrm>
          <a:prstGeom prst="rect">
            <a:avLst/>
          </a:prstGeom>
        </p:spPr>
        <p:txBody>
          <a:bodyPr wrap="square">
            <a:spAutoFit/>
          </a:bodyPr>
          <a:lstStyle/>
          <a:p>
            <a:pPr algn="ctr">
              <a:lnSpc>
                <a:spcPct val="120000"/>
              </a:lnSpc>
              <a:spcAft>
                <a:spcPts val="0"/>
              </a:spcAft>
            </a:pPr>
            <a:r>
              <a:rPr lang="en-US" sz="3600" dirty="0">
                <a:latin typeface="Times New Roman" panose="02020603050405020304" pitchFamily="18" charset="0"/>
                <a:ea typeface="Calibri" panose="020F0502020204030204" pitchFamily="34" charset="0"/>
              </a:rPr>
              <a:t>+</a:t>
            </a:r>
            <a:r>
              <a:rPr lang="en-US" sz="3600" dirty="0" err="1">
                <a:latin typeface="Times New Roman" panose="02020603050405020304" pitchFamily="18" charset="0"/>
                <a:ea typeface="Calibri" panose="020F0502020204030204" pitchFamily="34" charset="0"/>
              </a:rPr>
              <a:t>Thói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hằng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ngày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em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đã</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mạnh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chưa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Vì</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sao</a:t>
            </a:r>
            <a:r>
              <a:rPr lang="en-US" sz="3600" dirty="0" smtClean="0">
                <a:latin typeface="Times New Roman" panose="02020603050405020304" pitchFamily="18" charset="0"/>
                <a:ea typeface="Calibri" panose="020F0502020204030204" pitchFamily="34" charset="0"/>
              </a:rPr>
              <a:t>?</a:t>
            </a:r>
            <a:endParaRPr lang="vi-VN" sz="3600" dirty="0" smtClean="0">
              <a:latin typeface="Times New Roman" panose="02020603050405020304" pitchFamily="18" charset="0"/>
              <a:ea typeface="Calibri" panose="020F0502020204030204" pitchFamily="34" charset="0"/>
            </a:endParaRPr>
          </a:p>
          <a:p>
            <a:pPr algn="ctr">
              <a:lnSpc>
                <a:spcPct val="120000"/>
              </a:lnSpc>
              <a:spcAft>
                <a:spcPts val="0"/>
              </a:spcAft>
            </a:pPr>
            <a:endParaRPr lang="en-US" sz="3600" dirty="0">
              <a:latin typeface="Times New Roman" panose="02020603050405020304" pitchFamily="18" charset="0"/>
              <a:ea typeface="Calibri" panose="020F0502020204030204" pitchFamily="34" charset="0"/>
            </a:endParaRPr>
          </a:p>
          <a:p>
            <a:pPr algn="ctr">
              <a:lnSpc>
                <a:spcPct val="120000"/>
              </a:lnSpc>
              <a:spcAft>
                <a:spcPts val="0"/>
              </a:spcAft>
            </a:pP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Em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cần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thay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đổi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gì</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để</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bữa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mạnh</a:t>
            </a:r>
            <a:r>
              <a:rPr lang="en-US" sz="3600" dirty="0">
                <a:latin typeface="Times New Roman" panose="02020603050405020304" pitchFamily="18" charset="0"/>
                <a:ea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260</Words>
  <Application>Microsoft Office PowerPoint</Application>
  <PresentationFormat>Custom</PresentationFormat>
  <Paragraphs>27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#9Slide03 Cabin Bold</vt:lpstr>
      <vt:lpstr>Calibri</vt:lpstr>
      <vt:lpstr>Cambria</vt:lpstr>
      <vt:lpstr>Josefin Sans</vt:lpstr>
      <vt:lpstr>#9Slide07 HoneyCream</vt:lpstr>
      <vt:lpstr>Aprila Semi-Bold</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lastModifiedBy>minhkhanh.t93@gmail.com</cp:lastModifiedBy>
  <cp:revision>24</cp:revision>
  <dcterms:created xsi:type="dcterms:W3CDTF">2006-08-16T00:00:00Z</dcterms:created>
  <dcterms:modified xsi:type="dcterms:W3CDTF">2026-03-31T00:18:53Z</dcterms:modified>
  <dc:identifier>DAF6mWsr4H8</dc:identifier>
</cp:coreProperties>
</file>