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78" r:id="rId2"/>
  </p:sldMasterIdLst>
  <p:notesMasterIdLst>
    <p:notesMasterId r:id="rId22"/>
  </p:notesMasterIdLst>
  <p:sldIdLst>
    <p:sldId id="256" r:id="rId3"/>
    <p:sldId id="257" r:id="rId4"/>
    <p:sldId id="258" r:id="rId5"/>
    <p:sldId id="259" r:id="rId6"/>
    <p:sldId id="260" r:id="rId7"/>
    <p:sldId id="344" r:id="rId8"/>
    <p:sldId id="269" r:id="rId9"/>
    <p:sldId id="270" r:id="rId10"/>
    <p:sldId id="391" r:id="rId11"/>
    <p:sldId id="261" r:id="rId12"/>
    <p:sldId id="392" r:id="rId13"/>
    <p:sldId id="393" r:id="rId14"/>
    <p:sldId id="398" r:id="rId15"/>
    <p:sldId id="399" r:id="rId16"/>
    <p:sldId id="400" r:id="rId17"/>
    <p:sldId id="401" r:id="rId18"/>
    <p:sldId id="266" r:id="rId19"/>
    <p:sldId id="704" r:id="rId20"/>
    <p:sldId id="267" r:id="rId21"/>
  </p:sldIdLst>
  <p:sldSz cx="12192000" cy="6858000"/>
  <p:notesSz cx="6858000" cy="9144000"/>
  <p:embeddedFontLst>
    <p:embeddedFont>
      <p:font typeface="UTM Avo" panose="020406030505060202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QNYjlZ1pvhJ/ScxwfOAeHqMY8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8" d="100"/>
          <a:sy n="108" d="100"/>
        </p:scale>
        <p:origin x="63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51"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Hướng</a:t>
            </a:r>
            <a:r>
              <a:rPr lang="en-US" baseline="0"/>
              <a:t> </a:t>
            </a:r>
            <a:r>
              <a:rPr lang="en-US" baseline="0" err="1"/>
              <a:t>dẫn</a:t>
            </a:r>
            <a:r>
              <a:rPr lang="en-US" baseline="0"/>
              <a:t>: GV click </a:t>
            </a:r>
            <a:r>
              <a:rPr lang="en-US" baseline="0" err="1"/>
              <a:t>vào</a:t>
            </a:r>
            <a:r>
              <a:rPr lang="en-US" baseline="0"/>
              <a:t> </a:t>
            </a:r>
            <a:r>
              <a:rPr lang="en-US" baseline="0" err="1"/>
              <a:t>bình</a:t>
            </a:r>
            <a:r>
              <a:rPr lang="en-US" baseline="0"/>
              <a:t> </a:t>
            </a:r>
            <a:r>
              <a:rPr lang="en-US" baseline="0" err="1"/>
              <a:t>cá</a:t>
            </a:r>
            <a:r>
              <a:rPr lang="en-US" baseline="0"/>
              <a:t> </a:t>
            </a:r>
            <a:r>
              <a:rPr lang="en-US" baseline="0" err="1"/>
              <a:t>bên</a:t>
            </a:r>
            <a:r>
              <a:rPr lang="en-US" baseline="0"/>
              <a:t> </a:t>
            </a:r>
            <a:r>
              <a:rPr lang="en-US" baseline="0" err="1"/>
              <a:t>dưới</a:t>
            </a:r>
            <a:r>
              <a:rPr lang="en-US" baseline="0"/>
              <a:t> con </a:t>
            </a:r>
            <a:r>
              <a:rPr lang="en-US" baseline="0" err="1"/>
              <a:t>cá</a:t>
            </a:r>
            <a:r>
              <a:rPr lang="en-US" baseline="0"/>
              <a:t> </a:t>
            </a:r>
            <a:r>
              <a:rPr lang="en-US" baseline="0" err="1"/>
              <a:t>để</a:t>
            </a:r>
            <a:r>
              <a:rPr lang="en-US" baseline="0"/>
              <a:t> </a:t>
            </a:r>
            <a:r>
              <a:rPr lang="en-US" baseline="0" err="1"/>
              <a:t>hiện</a:t>
            </a:r>
            <a:r>
              <a:rPr lang="en-US" baseline="0"/>
              <a:t> </a:t>
            </a:r>
            <a:r>
              <a:rPr lang="en-US" baseline="0" err="1"/>
              <a:t>câu</a:t>
            </a:r>
            <a:r>
              <a:rPr lang="en-US" baseline="0"/>
              <a:t> </a:t>
            </a:r>
            <a:r>
              <a:rPr lang="en-US" baseline="0" err="1"/>
              <a:t>hỏi</a:t>
            </a:r>
            <a:r>
              <a:rPr lang="en-US" baseline="0"/>
              <a:t> </a:t>
            </a:r>
            <a:r>
              <a:rPr lang="en-US" baseline="0" err="1"/>
              <a:t>tương</a:t>
            </a:r>
            <a:r>
              <a:rPr lang="en-US" baseline="0"/>
              <a:t> </a:t>
            </a:r>
            <a:r>
              <a:rPr lang="en-US" baseline="0" err="1"/>
              <a:t>ứng</a:t>
            </a:r>
            <a:r>
              <a:rPr lang="en-US" baseline="0"/>
              <a:t>.</a:t>
            </a:r>
            <a:br>
              <a:rPr lang="en-US" baseline="0"/>
            </a:br>
            <a:r>
              <a:rPr lang="en-US" baseline="0" err="1"/>
              <a:t>Sau</a:t>
            </a:r>
            <a:r>
              <a:rPr lang="en-US" baseline="0"/>
              <a:t> </a:t>
            </a:r>
            <a:r>
              <a:rPr lang="en-US" baseline="0" err="1"/>
              <a:t>khi</a:t>
            </a:r>
            <a:r>
              <a:rPr lang="en-US" baseline="0"/>
              <a:t> HS </a:t>
            </a:r>
            <a:r>
              <a:rPr lang="en-US" baseline="0" err="1"/>
              <a:t>trả</a:t>
            </a:r>
            <a:r>
              <a:rPr lang="en-US" baseline="0"/>
              <a:t> </a:t>
            </a:r>
            <a:r>
              <a:rPr lang="en-US" baseline="0" err="1"/>
              <a:t>lời</a:t>
            </a:r>
            <a:r>
              <a:rPr lang="en-US" baseline="0"/>
              <a:t> </a:t>
            </a:r>
            <a:r>
              <a:rPr lang="en-US" baseline="0" err="1"/>
              <a:t>đúng</a:t>
            </a:r>
            <a:r>
              <a:rPr lang="en-US" baseline="0"/>
              <a:t>, GV click </a:t>
            </a:r>
            <a:r>
              <a:rPr lang="en-US" baseline="0" err="1"/>
              <a:t>vào</a:t>
            </a:r>
            <a:r>
              <a:rPr lang="en-US" baseline="0"/>
              <a:t> con </a:t>
            </a:r>
            <a:r>
              <a:rPr lang="en-US" baseline="0" err="1"/>
              <a:t>cá</a:t>
            </a:r>
            <a:r>
              <a:rPr lang="en-US" baseline="0"/>
              <a:t> </a:t>
            </a:r>
            <a:r>
              <a:rPr lang="en-US" baseline="0" err="1"/>
              <a:t>đế</a:t>
            </a:r>
            <a:r>
              <a:rPr lang="en-US" baseline="0"/>
              <a:t> </a:t>
            </a:r>
            <a:r>
              <a:rPr lang="en-US" baseline="0" err="1"/>
              <a:t>nuôi</a:t>
            </a:r>
            <a:r>
              <a:rPr lang="en-US" baseline="0"/>
              <a:t> </a:t>
            </a:r>
            <a:r>
              <a:rPr lang="en-US" baseline="0" err="1"/>
              <a:t>cá</a:t>
            </a:r>
            <a:r>
              <a:rPr lang="en-US" baseline="0"/>
              <a:t> </a:t>
            </a:r>
            <a:r>
              <a:rPr lang="en-US" baseline="0" err="1"/>
              <a:t>trong</a:t>
            </a:r>
            <a:r>
              <a:rPr lang="en-US" baseline="0"/>
              <a:t> </a:t>
            </a:r>
            <a:r>
              <a:rPr lang="en-US" baseline="0" err="1"/>
              <a:t>bình</a:t>
            </a:r>
            <a:r>
              <a:rPr lang="en-US" baseline="0"/>
              <a:t> </a:t>
            </a:r>
            <a:r>
              <a:rPr lang="en-US" baseline="0" err="1"/>
              <a:t>tương</a:t>
            </a:r>
            <a:r>
              <a:rPr lang="en-US" baseline="0"/>
              <a:t> </a:t>
            </a:r>
            <a:r>
              <a:rPr lang="en-US" baseline="0" err="1"/>
              <a:t>ứng</a:t>
            </a:r>
            <a:r>
              <a:rPr lang="en-US" baseline="0"/>
              <a: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54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73EC-0E16-0A79-301A-EE1E31206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E1271-B7DA-A3B1-0937-D9713A1ADF5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D7B9CAF-12C8-FEA2-369F-F456047AD7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9BA934-7063-1411-9997-0451DC6D4F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42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B71D-043A-2922-E4A3-CDD6FC9CA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A6405-3876-F2D7-E123-5D11A251111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2F95B68-AAF8-AEFB-87F5-84C697FCE5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AD848B-6E23-CB7A-297E-49104F6CFD6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4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5D03-0D4D-28A9-E17B-1BB425F07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7ED48-ED7F-C415-0CA2-70A2214CE0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058CC9D-31CE-A719-43EA-C3EC351990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58C5E2-E107-CF2B-9621-F7CED3157FA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67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815E9-E0B7-FDE6-B6D6-B108740D2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0CCA3-CE2F-BF26-5CF7-A41E1581284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4BCA17-E738-69CC-C39C-61A34E1A4D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3C45BF-28B0-9625-8BD4-81A3B6F164B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3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https://www.youtube.com/@hoc1biet10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C9BC2-C9DC-46E9-89FE-D9A19A127D3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074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8440F42B-6323-E5B6-09D0-2DEBEC4A4201}"/>
            </a:ext>
          </a:extLst>
        </p:cNvPr>
        <p:cNvGrpSpPr/>
        <p:nvPr/>
      </p:nvGrpSpPr>
      <p:grpSpPr>
        <a:xfrm>
          <a:off x="0" y="0"/>
          <a:ext cx="0" cy="0"/>
          <a:chOff x="0" y="0"/>
          <a:chExt cx="0" cy="0"/>
        </a:xfrm>
      </p:grpSpPr>
      <p:sp>
        <p:nvSpPr>
          <p:cNvPr id="105" name="Google Shape;105;p5:notes">
            <a:extLst>
              <a:ext uri="{FF2B5EF4-FFF2-40B4-BE49-F238E27FC236}">
                <a16:creationId xmlns:a16="http://schemas.microsoft.com/office/drawing/2014/main" id="{CE13794B-ED30-5F2F-D8C1-169986B3D6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a:extLst>
              <a:ext uri="{FF2B5EF4-FFF2-40B4-BE49-F238E27FC236}">
                <a16:creationId xmlns:a16="http://schemas.microsoft.com/office/drawing/2014/main" id="{047AB791-329F-3448-C014-6C8E070D54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70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9F651244-1185-05F1-A5EE-A1E273E796EE}"/>
            </a:ext>
          </a:extLst>
        </p:cNvPr>
        <p:cNvGrpSpPr/>
        <p:nvPr/>
      </p:nvGrpSpPr>
      <p:grpSpPr>
        <a:xfrm>
          <a:off x="0" y="0"/>
          <a:ext cx="0" cy="0"/>
          <a:chOff x="0" y="0"/>
          <a:chExt cx="0" cy="0"/>
        </a:xfrm>
      </p:grpSpPr>
      <p:sp>
        <p:nvSpPr>
          <p:cNvPr id="105" name="Google Shape;105;p5:notes">
            <a:extLst>
              <a:ext uri="{FF2B5EF4-FFF2-40B4-BE49-F238E27FC236}">
                <a16:creationId xmlns:a16="http://schemas.microsoft.com/office/drawing/2014/main" id="{BE9DC10D-D266-6581-B078-F2BE247B1A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a:extLst>
              <a:ext uri="{FF2B5EF4-FFF2-40B4-BE49-F238E27FC236}">
                <a16:creationId xmlns:a16="http://schemas.microsoft.com/office/drawing/2014/main" id="{DA734EC5-171A-1B2B-3C8E-A623D28069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97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D25B5EDE-87C7-B92C-E24A-DE45EF391DB8}"/>
            </a:ext>
          </a:extLst>
        </p:cNvPr>
        <p:cNvGrpSpPr/>
        <p:nvPr/>
      </p:nvGrpSpPr>
      <p:grpSpPr>
        <a:xfrm>
          <a:off x="0" y="0"/>
          <a:ext cx="0" cy="0"/>
          <a:chOff x="0" y="0"/>
          <a:chExt cx="0" cy="0"/>
        </a:xfrm>
      </p:grpSpPr>
      <p:sp>
        <p:nvSpPr>
          <p:cNvPr id="105" name="Google Shape;105;p5:notes">
            <a:extLst>
              <a:ext uri="{FF2B5EF4-FFF2-40B4-BE49-F238E27FC236}">
                <a16:creationId xmlns:a16="http://schemas.microsoft.com/office/drawing/2014/main" id="{875C1332-29E6-D6DA-7889-A225857D9C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a:extLst>
              <a:ext uri="{FF2B5EF4-FFF2-40B4-BE49-F238E27FC236}">
                <a16:creationId xmlns:a16="http://schemas.microsoft.com/office/drawing/2014/main" id="{70C2CBDC-76ED-C301-AEFB-C5B68DA608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43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73375CE-1B9E-549A-C705-257F8BB84B6F}"/>
            </a:ext>
          </a:extLst>
        </p:cNvPr>
        <p:cNvGrpSpPr/>
        <p:nvPr/>
      </p:nvGrpSpPr>
      <p:grpSpPr>
        <a:xfrm>
          <a:off x="0" y="0"/>
          <a:ext cx="0" cy="0"/>
          <a:chOff x="0" y="0"/>
          <a:chExt cx="0" cy="0"/>
        </a:xfrm>
      </p:grpSpPr>
      <p:sp>
        <p:nvSpPr>
          <p:cNvPr id="105" name="Google Shape;105;p5:notes">
            <a:extLst>
              <a:ext uri="{FF2B5EF4-FFF2-40B4-BE49-F238E27FC236}">
                <a16:creationId xmlns:a16="http://schemas.microsoft.com/office/drawing/2014/main" id="{08434F36-71C5-5A7F-CD96-6FE919AAB8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a:extLst>
              <a:ext uri="{FF2B5EF4-FFF2-40B4-BE49-F238E27FC236}">
                <a16:creationId xmlns:a16="http://schemas.microsoft.com/office/drawing/2014/main" id="{7F978B1E-1F01-B972-1BCB-D3E48E762A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09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 name="Google Shape;14;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1" name="Google Shape;71;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7" name="Google Shape;77;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415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098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1208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11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281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65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6915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462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803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020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55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4" name="Google Shape;2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0" name="Google Shape;30;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6" name="Google Shape;36;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3" name="Google Shape;43;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4" name="Google Shape;44;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5" name="Google Shape;45;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6" name="Google Shape;46;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7" name="Google Shape;57;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58" name="Google Shape;58;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4" name="Google Shape;64;p23"/>
          <p:cNvSpPr>
            <a:spLocks noGrp="1"/>
          </p:cNvSpPr>
          <p:nvPr>
            <p:ph type="pic" idx="2"/>
          </p:nvPr>
        </p:nvSpPr>
        <p:spPr>
          <a:xfrm>
            <a:off x="5183188" y="987425"/>
            <a:ext cx="6172200" cy="4873625"/>
          </a:xfrm>
          <a:prstGeom prst="rect">
            <a:avLst/>
          </a:prstGeom>
          <a:noFill/>
          <a:ln>
            <a:noFill/>
          </a:ln>
        </p:spPr>
      </p:sp>
      <p:sp>
        <p:nvSpPr>
          <p:cNvPr id="65" name="Google Shape;65;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6" name="Google Shape;6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CFCFCF"/>
                </a:solidFill>
                <a:latin typeface="Arial"/>
                <a:ea typeface="Arial"/>
                <a:cs typeface="Arial"/>
                <a:sym typeface="Arial"/>
              </a:rPr>
              <a:t>www.9slide.vn</a:t>
            </a:r>
            <a:endParaRPr/>
          </a:p>
        </p:txBody>
      </p:sp>
      <p:sp>
        <p:nvSpPr>
          <p:cNvPr id="7" name="Google Shape;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939383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hoc10.vn/doc-sach/khoa-hoc-5/1/683/88"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3" Type="http://schemas.openxmlformats.org/officeDocument/2006/relationships/slide" Target="slide16.xml"/><Relationship Id="rId7" Type="http://schemas.openxmlformats.org/officeDocument/2006/relationships/slide" Target="slide13.xml"/><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17.xml"/><Relationship Id="rId4" Type="http://schemas.openxmlformats.org/officeDocument/2006/relationships/image" Target="../media/image27.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slide" Target="slide12.xml"/><Relationship Id="rId5" Type="http://schemas.openxmlformats.org/officeDocument/2006/relationships/image" Target="../media/image23.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slide" Target="slide12.xml"/><Relationship Id="rId5" Type="http://schemas.openxmlformats.org/officeDocument/2006/relationships/image" Target="../media/image23.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slide" Target="slide12.xml"/><Relationship Id="rId5" Type="http://schemas.openxmlformats.org/officeDocument/2006/relationships/image" Target="../media/image23.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slide" Target="slide12.xml"/><Relationship Id="rId5" Type="http://schemas.openxmlformats.org/officeDocument/2006/relationships/image" Target="../media/image23.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hoc1biet1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hoc10.vn/doc-sach/khoa-hoc-5/1/683/8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youtu.be/6hoGqc0_mb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hoc10.vn/doc-sach/khoa-hoc-5/1/683/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
          <p:cNvSpPr txBox="1"/>
          <p:nvPr/>
        </p:nvSpPr>
        <p:spPr>
          <a:xfrm>
            <a:off x="9048750" y="195308"/>
            <a:ext cx="31432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lt1"/>
                </a:solidFill>
                <a:latin typeface="+mn-lt"/>
                <a:ea typeface="+mn-ea"/>
                <a:cs typeface="+mn-ea"/>
                <a:sym typeface="+mn-lt"/>
              </a:rPr>
              <a:t>Khoa học 5</a:t>
            </a:r>
            <a:endParaRPr>
              <a:latin typeface="+mn-lt"/>
              <a:ea typeface="+mn-ea"/>
              <a:cs typeface="+mn-ea"/>
              <a:sym typeface="+mn-lt"/>
            </a:endParaRPr>
          </a:p>
        </p:txBody>
      </p:sp>
      <p:sp>
        <p:nvSpPr>
          <p:cNvPr id="86" name="Google Shape;86;p1"/>
          <p:cNvSpPr txBox="1"/>
          <p:nvPr/>
        </p:nvSpPr>
        <p:spPr>
          <a:xfrm>
            <a:off x="0" y="3276600"/>
            <a:ext cx="12192000" cy="25908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4400"/>
              <a:buFont typeface="Calibri"/>
              <a:buNone/>
            </a:pPr>
            <a:r>
              <a:rPr lang="vi-VN" sz="5200" b="1" i="0" u="none" strike="noStrike" cap="none" dirty="0">
                <a:solidFill>
                  <a:srgbClr val="FF0000"/>
                </a:solidFill>
                <a:latin typeface="+mn-lt"/>
                <a:ea typeface="+mn-ea"/>
                <a:cs typeface="+mn-ea"/>
                <a:sym typeface="+mn-lt"/>
              </a:rPr>
              <a:t>Bài 18</a:t>
            </a:r>
            <a:r>
              <a:rPr lang="en-US" sz="5200" b="1" i="0" u="none" strike="noStrike" cap="none" dirty="0">
                <a:solidFill>
                  <a:srgbClr val="FF0000"/>
                </a:solidFill>
                <a:latin typeface="+mn-lt"/>
                <a:ea typeface="+mn-ea"/>
                <a:cs typeface="+mn-ea"/>
                <a:sym typeface="+mn-lt"/>
              </a:rPr>
              <a:t>:</a:t>
            </a:r>
            <a:r>
              <a:rPr lang="vi-VN" sz="5200" b="1" i="0" u="none" strike="noStrike" cap="none" dirty="0">
                <a:solidFill>
                  <a:srgbClr val="FF0000"/>
                </a:solidFill>
                <a:latin typeface="+mn-lt"/>
                <a:ea typeface="+mn-ea"/>
                <a:cs typeface="+mn-ea"/>
                <a:sym typeface="+mn-lt"/>
              </a:rPr>
              <a:t> Phòng tránh bị xâm hại (Tiết </a:t>
            </a:r>
            <a:r>
              <a:rPr lang="en-US" sz="5200" b="1" i="0" u="none" strike="noStrike" cap="none" dirty="0">
                <a:solidFill>
                  <a:srgbClr val="FF0000"/>
                </a:solidFill>
                <a:latin typeface="+mn-lt"/>
                <a:ea typeface="+mn-ea"/>
                <a:cs typeface="+mn-ea"/>
                <a:sym typeface="+mn-lt"/>
              </a:rPr>
              <a:t>3</a:t>
            </a:r>
            <a:r>
              <a:rPr lang="vi-VN" sz="5200" b="1" i="0" u="none" strike="noStrike" cap="none" dirty="0">
                <a:solidFill>
                  <a:srgbClr val="FF0000"/>
                </a:solidFill>
                <a:latin typeface="+mn-lt"/>
                <a:ea typeface="+mn-ea"/>
                <a:cs typeface="+mn-ea"/>
                <a:sym typeface="+mn-lt"/>
              </a:rPr>
              <a:t>)</a:t>
            </a:r>
            <a:endParaRPr sz="5200" b="1" i="0" u="none" strike="noStrike" cap="none" dirty="0">
              <a:solidFill>
                <a:srgbClr val="FF0000"/>
              </a:solidFill>
              <a:latin typeface="+mn-lt"/>
              <a:ea typeface="+mn-ea"/>
              <a:cs typeface="+mn-ea"/>
              <a:sym typeface="+mn-lt"/>
            </a:endParaRPr>
          </a:p>
        </p:txBody>
      </p:sp>
      <p:sp>
        <p:nvSpPr>
          <p:cNvPr id="87" name="Google Shape;87;p1"/>
          <p:cNvSpPr txBox="1"/>
          <p:nvPr/>
        </p:nvSpPr>
        <p:spPr>
          <a:xfrm>
            <a:off x="2628" y="968634"/>
            <a:ext cx="12192000" cy="24672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990"/>
              <a:buFont typeface="Arial"/>
              <a:buNone/>
            </a:pPr>
            <a:r>
              <a:rPr lang="vi-VN" sz="5200" b="1" i="0" u="none" strike="noStrike" cap="none" dirty="0">
                <a:solidFill>
                  <a:srgbClr val="002060"/>
                </a:solidFill>
                <a:latin typeface="+mn-lt"/>
                <a:ea typeface="+mn-ea"/>
                <a:cs typeface="+mn-ea"/>
                <a:sym typeface="+mn-lt"/>
              </a:rPr>
              <a:t>Chủ đề 5</a:t>
            </a:r>
            <a:endParaRPr lang="en-US" sz="5200" b="1" i="0" u="none" strike="noStrike" cap="none" dirty="0">
              <a:solidFill>
                <a:srgbClr val="002060"/>
              </a:solidFill>
              <a:latin typeface="+mn-lt"/>
              <a:ea typeface="+mn-ea"/>
              <a:cs typeface="+mn-ea"/>
              <a:sym typeface="+mn-lt"/>
            </a:endParaRPr>
          </a:p>
          <a:p>
            <a:pPr marL="0" marR="0" lvl="0" indent="0" algn="ctr" rtl="0">
              <a:lnSpc>
                <a:spcPct val="150000"/>
              </a:lnSpc>
              <a:spcBef>
                <a:spcPts val="0"/>
              </a:spcBef>
              <a:spcAft>
                <a:spcPts val="0"/>
              </a:spcAft>
              <a:buClr>
                <a:schemeClr val="dk1"/>
              </a:buClr>
              <a:buSzPts val="990"/>
              <a:buFont typeface="Arial"/>
              <a:buNone/>
            </a:pPr>
            <a:r>
              <a:rPr lang="vi-VN" sz="5200" b="1" i="0" u="none" strike="noStrike" cap="none" dirty="0">
                <a:solidFill>
                  <a:srgbClr val="002060"/>
                </a:solidFill>
                <a:latin typeface="+mn-lt"/>
                <a:ea typeface="+mn-ea"/>
                <a:cs typeface="+mn-ea"/>
                <a:sym typeface="+mn-lt"/>
              </a:rPr>
              <a:t>Con người và sức khoẻ</a:t>
            </a:r>
            <a:endParaRPr lang="vi-VN"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pic>
        <p:nvPicPr>
          <p:cNvPr id="3" name="Google Shape;112;p6">
            <a:hlinkClick r:id="rId4"/>
            <a:extLst>
              <a:ext uri="{FF2B5EF4-FFF2-40B4-BE49-F238E27FC236}">
                <a16:creationId xmlns:a16="http://schemas.microsoft.com/office/drawing/2014/main" id="{BE657EAD-91C9-81D1-3E79-FF723D00C86D}"/>
              </a:ext>
            </a:extLst>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41B5F1D-C34F-82B0-2D24-63EF9C09FBD7}"/>
              </a:ext>
            </a:extLst>
          </p:cNvPr>
          <p:cNvSpPr/>
          <p:nvPr/>
        </p:nvSpPr>
        <p:spPr>
          <a:xfrm>
            <a:off x="3149600" y="1816100"/>
            <a:ext cx="8686800" cy="4648200"/>
          </a:xfrm>
          <a:prstGeom prst="roundRect">
            <a:avLst>
              <a:gd name="adj" fmla="val 6085"/>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Hướng</a:t>
            </a:r>
            <a:r>
              <a:rPr kumimoji="0" lang="en-US" sz="2400" b="1"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1"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dẫn</a:t>
            </a:r>
            <a:r>
              <a:rPr kumimoji="0" lang="en-US" sz="2400" b="1"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1"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chơi</a:t>
            </a:r>
            <a:r>
              <a:rPr kumimoji="0" lang="en-US" sz="2400" b="1"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game</a:t>
            </a: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Mỗi </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chậu cây</a:t>
            </a:r>
            <a:r>
              <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là một câu hỏi</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a:t>
            </a:r>
            <a:endPar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Click vào các </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chậu cây</a:t>
            </a:r>
            <a:r>
              <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để đến câu hỏi</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a:t>
            </a:r>
            <a:endPar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Click vào </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các đáp án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để</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lựa</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chọn</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đáp</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án</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đúng.</a:t>
            </a:r>
            <a:endPar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Nếu đáp án đúng sẽ xuất hiện chậu cây.</a:t>
            </a:r>
            <a:endPar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Bấm vào chậu cây để trở về, chọn chậu khác.</a:t>
            </a:r>
            <a:endPar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Click vào </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chậu cây</a:t>
            </a:r>
            <a:r>
              <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tiếp theo</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để</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tiếp</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tục</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trò</a:t>
            </a:r>
            <a:r>
              <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 </a:t>
            </a:r>
            <a:r>
              <a:rPr kumimoji="0" lang="en-US" sz="2400" b="0" i="0" u="none" strike="noStrike" kern="1200" cap="none" spc="0" normalizeH="0" baseline="0" noProof="0" err="1">
                <a:ln>
                  <a:noFill/>
                </a:ln>
                <a:solidFill>
                  <a:sysClr val="windowText" lastClr="000000"/>
                </a:solidFill>
                <a:effectLst/>
                <a:uLnTx/>
                <a:uFillTx/>
                <a:latin typeface="UTM Avo" panose="02040603050506020204" pitchFamily="18" charset="0"/>
                <a:ea typeface="+mn-ea"/>
                <a:cs typeface="+mn-cs"/>
              </a:rPr>
              <a:t>chơi</a:t>
            </a:r>
            <a:r>
              <a:rPr kumimoji="0" lang="vi-VN"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rPr>
              <a:t>.</a:t>
            </a:r>
            <a:endParaRPr kumimoji="0" lang="en-US" sz="2400" b="0" i="0" u="none" strike="noStrike" kern="1200" cap="none" spc="0" normalizeH="0" baseline="0" noProof="0">
              <a:ln>
                <a:noFill/>
              </a:ln>
              <a:solidFill>
                <a:sysClr val="windowText" lastClr="000000"/>
              </a:solidFill>
              <a:effectLst/>
              <a:uLnTx/>
              <a:uFillTx/>
              <a:latin typeface="UTM Avo" panose="02040603050506020204" pitchFamily="18" charset="0"/>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E6DEB214-CA0D-9E05-4DEC-C64618A431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51106" cy="838200"/>
          </a:xfrm>
          <a:prstGeom prst="rect">
            <a:avLst/>
          </a:prstGeom>
        </p:spPr>
      </p:pic>
      <p:pic>
        <p:nvPicPr>
          <p:cNvPr id="6" name="Сute funny background music _ no copyright">
            <a:hlinkClick r:id="" action="ppaction://media"/>
            <a:extLst>
              <a:ext uri="{FF2B5EF4-FFF2-40B4-BE49-F238E27FC236}">
                <a16:creationId xmlns:a16="http://schemas.microsoft.com/office/drawing/2014/main" id="{43B42584-4E85-807A-C486-C8CD3503FB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554200" y="-1752600"/>
            <a:ext cx="487363" cy="487363"/>
          </a:xfrm>
          <a:prstGeom prst="rect">
            <a:avLst/>
          </a:prstGeom>
        </p:spPr>
      </p:pic>
      <p:pic>
        <p:nvPicPr>
          <p:cNvPr id="1026" name="Picture 2">
            <a:extLst>
              <a:ext uri="{FF2B5EF4-FFF2-40B4-BE49-F238E27FC236}">
                <a16:creationId xmlns:a16="http://schemas.microsoft.com/office/drawing/2014/main" id="{AF12ABC6-AE09-807C-F68D-A288903A86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33350" y="2847975"/>
            <a:ext cx="394335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A0707B5-1CA0-408C-9547-1ABF1DC41A06}"/>
              </a:ext>
            </a:extLst>
          </p:cNvPr>
          <p:cNvPicPr>
            <a:picLocks noChangeAspect="1"/>
          </p:cNvPicPr>
          <p:nvPr/>
        </p:nvPicPr>
        <p:blipFill>
          <a:blip r:embed="rId7"/>
          <a:stretch>
            <a:fillRect/>
          </a:stretch>
        </p:blipFill>
        <p:spPr>
          <a:xfrm>
            <a:off x="3005073" y="206617"/>
            <a:ext cx="5877053"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repeatCount="indefinite" fill="hold" display="0">
                  <p:stCondLst>
                    <p:cond delay="indefinite"/>
                  </p:stCondLst>
                  <p:endCondLst>
                    <p:cond evt="onStopAudio" delay="0">
                      <p:tgtEl>
                        <p:sldTgt/>
                      </p:tgtEl>
                    </p:cond>
                  </p:endCondLst>
                </p:cTn>
                <p:tgtEl>
                  <p:spTgt spid="6"/>
                </p:tgtEl>
              </p:cMediaNode>
            </p:audio>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43800" y="4281424"/>
            <a:ext cx="2205244" cy="2212848"/>
          </a:xfrm>
          <a:prstGeom prst="rect">
            <a:avLst/>
          </a:prstGeom>
        </p:spPr>
      </p:pic>
      <p:pic>
        <p:nvPicPr>
          <p:cNvPr id="25" name="Picture 2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38800" y="2000506"/>
            <a:ext cx="2205244" cy="2212848"/>
          </a:xfrm>
          <a:prstGeom prst="rect">
            <a:avLst/>
          </a:prstGeom>
        </p:spPr>
      </p:pic>
      <p:pic>
        <p:nvPicPr>
          <p:cNvPr id="26" name="Picture 2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761966" y="2000506"/>
            <a:ext cx="2205244" cy="2212848"/>
          </a:xfrm>
          <a:prstGeom prst="rect">
            <a:avLst/>
          </a:prstGeom>
        </p:spPr>
      </p:pic>
      <p:pic>
        <p:nvPicPr>
          <p:cNvPr id="4" name="Picture 3" descr="Logo, company name&#10;&#10;Description automatically generated">
            <a:extLst>
              <a:ext uri="{FF2B5EF4-FFF2-40B4-BE49-F238E27FC236}">
                <a16:creationId xmlns:a16="http://schemas.microsoft.com/office/drawing/2014/main" id="{5E0E36AF-6E0D-BCB3-CDC5-AF0FABB7DA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751106" cy="838200"/>
          </a:xfrm>
          <a:prstGeom prst="rect">
            <a:avLst/>
          </a:prstGeom>
        </p:spPr>
      </p:pic>
      <p:sp>
        <p:nvSpPr>
          <p:cNvPr id="2" name="Arrow: Right 1">
            <a:hlinkClick r:id="rId10" action="ppaction://hlinksldjump"/>
            <a:extLst>
              <a:ext uri="{FF2B5EF4-FFF2-40B4-BE49-F238E27FC236}">
                <a16:creationId xmlns:a16="http://schemas.microsoft.com/office/drawing/2014/main" id="{699896A4-F816-92F4-0D88-5251A0FA2FFA}"/>
              </a:ext>
            </a:extLst>
          </p:cNvPr>
          <p:cNvSpPr/>
          <p:nvPr/>
        </p:nvSpPr>
        <p:spPr>
          <a:xfrm>
            <a:off x="10072914" y="5275943"/>
            <a:ext cx="2030256" cy="1524000"/>
          </a:xfrm>
          <a:prstGeom prst="rightArrow">
            <a:avLst>
              <a:gd name="adj1" fmla="val 50000"/>
              <a:gd name="adj2" fmla="val 2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Tiếp</a:t>
            </a:r>
            <a:r>
              <a:rPr kumimoji="0" lang="en-US" sz="2400" b="0"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tục</a:t>
            </a:r>
            <a:r>
              <a:rPr kumimoji="0" lang="en-US" sz="2400" b="0"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bài</a:t>
            </a:r>
            <a:r>
              <a:rPr kumimoji="0" lang="en-US" sz="2400" b="0" i="0" u="none" strike="noStrike" kern="1200" cap="none" spc="0" normalizeH="0" baseline="0" noProof="0" dirty="0">
                <a:ln>
                  <a:noFill/>
                </a:ln>
                <a:solidFill>
                  <a:schemeClr val="tx1"/>
                </a:solidFill>
                <a:effectLst/>
                <a:uLnTx/>
                <a:uFillTx/>
                <a:latin typeface="UTM Avo" panose="02040603050506020204" pitchFamily="18"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UTM Avo" panose="02040603050506020204" pitchFamily="18" charset="0"/>
                <a:ea typeface="+mn-ea"/>
                <a:cs typeface="+mn-cs"/>
              </a:rPr>
              <a:t>học</a:t>
            </a:r>
            <a:endParaRPr kumimoji="0" lang="en-US" sz="2400" b="0" i="0" u="none" strike="noStrike" kern="1200" cap="none" spc="0" normalizeH="0" baseline="0" noProof="0" dirty="0">
              <a:ln>
                <a:noFill/>
              </a:ln>
              <a:solidFill>
                <a:schemeClr val="tx1"/>
              </a:solidFill>
              <a:effectLst/>
              <a:uLnTx/>
              <a:uFillTx/>
              <a:latin typeface="UTM Avo" panose="02040603050506020204" pitchFamily="18" charset="0"/>
              <a:ea typeface="+mn-ea"/>
              <a:cs typeface="+mn-cs"/>
            </a:endParaRPr>
          </a:p>
        </p:txBody>
      </p:sp>
      <p:pic>
        <p:nvPicPr>
          <p:cNvPr id="24" name="Picture 23">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3800" y="4271649"/>
            <a:ext cx="2205244" cy="2212848"/>
          </a:xfrm>
          <a:prstGeom prst="rect">
            <a:avLst/>
          </a:prstGeom>
        </p:spPr>
      </p:pic>
      <p:pic>
        <p:nvPicPr>
          <p:cNvPr id="17" name="Picture 16">
            <a:extLst>
              <a:ext uri="{FF2B5EF4-FFF2-40B4-BE49-F238E27FC236}">
                <a16:creationId xmlns:a16="http://schemas.microsoft.com/office/drawing/2014/main" id="{F3105596-4BF9-E53E-1430-7A92CABE2C8A}"/>
              </a:ext>
            </a:extLst>
          </p:cNvPr>
          <p:cNvPicPr>
            <a:picLocks noChangeAspect="1"/>
          </p:cNvPicPr>
          <p:nvPr/>
        </p:nvPicPr>
        <p:blipFill>
          <a:blip r:embed="rId13"/>
          <a:stretch>
            <a:fillRect/>
          </a:stretch>
        </p:blipFill>
        <p:spPr>
          <a:xfrm>
            <a:off x="1500433" y="475366"/>
            <a:ext cx="9345978"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A6326-56F6-FADD-A5F6-44A7EB3286C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B718FF6-E209-80F9-7FAD-353B0A7DDDA7}"/>
              </a:ext>
            </a:extLst>
          </p:cNvPr>
          <p:cNvSpPr/>
          <p:nvPr/>
        </p:nvSpPr>
        <p:spPr>
          <a:xfrm>
            <a:off x="1339850" y="2482910"/>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en-US" sz="2400" kern="1200" dirty="0">
                <a:solidFill>
                  <a:prstClr val="black"/>
                </a:solidFill>
                <a:latin typeface="UTM Avo" panose="02040603050506020204" pitchFamily="18" charset="0"/>
                <a:cs typeface="Times New Roman" pitchFamily="18" charset="0"/>
              </a:rPr>
              <a:t>A. </a:t>
            </a:r>
            <a:r>
              <a:rPr lang="en-US" sz="2400" kern="1200" dirty="0" err="1">
                <a:solidFill>
                  <a:prstClr val="black"/>
                </a:solidFill>
                <a:latin typeface="UTM Avo" panose="02040603050506020204" pitchFamily="18" charset="0"/>
                <a:cs typeface="Times New Roman" pitchFamily="18" charset="0"/>
              </a:rPr>
              <a:t>Bố</a:t>
            </a:r>
            <a:r>
              <a:rPr lang="en-US" sz="2400" kern="1200" dirty="0">
                <a:solidFill>
                  <a:prstClr val="black"/>
                </a:solidFill>
                <a:latin typeface="UTM Avo" panose="02040603050506020204" pitchFamily="18" charset="0"/>
                <a:cs typeface="Times New Roman" pitchFamily="18" charset="0"/>
              </a:rPr>
              <a:t> </a:t>
            </a:r>
            <a:r>
              <a:rPr lang="en-US" sz="2400" kern="1200" dirty="0" err="1">
                <a:solidFill>
                  <a:prstClr val="black"/>
                </a:solidFill>
                <a:latin typeface="UTM Avo" panose="02040603050506020204" pitchFamily="18" charset="0"/>
                <a:cs typeface="Times New Roman" pitchFamily="18" charset="0"/>
              </a:rPr>
              <a:t>mẹ</a:t>
            </a:r>
            <a:r>
              <a:rPr lang="en-US" sz="2400" kern="1200" dirty="0">
                <a:solidFill>
                  <a:prstClr val="black"/>
                </a:solidFill>
                <a:latin typeface="UTM Avo" panose="02040603050506020204" pitchFamily="18" charset="0"/>
                <a:cs typeface="Times New Roman" pitchFamily="18" charset="0"/>
              </a:rPr>
              <a:t>, </a:t>
            </a:r>
            <a:r>
              <a:rPr lang="en-US" sz="2400" kern="1200" dirty="0" err="1">
                <a:solidFill>
                  <a:prstClr val="black"/>
                </a:solidFill>
                <a:latin typeface="UTM Avo" panose="02040603050506020204" pitchFamily="18" charset="0"/>
                <a:cs typeface="Times New Roman" pitchFamily="18" charset="0"/>
              </a:rPr>
              <a:t>thầy</a:t>
            </a:r>
            <a:r>
              <a:rPr lang="en-US" sz="2400" kern="1200" dirty="0">
                <a:solidFill>
                  <a:prstClr val="black"/>
                </a:solidFill>
                <a:latin typeface="UTM Avo" panose="02040603050506020204" pitchFamily="18" charset="0"/>
                <a:cs typeface="Times New Roman" pitchFamily="18" charset="0"/>
              </a:rPr>
              <a:t> </a:t>
            </a:r>
            <a:r>
              <a:rPr lang="en-US" sz="2400" kern="1200" dirty="0" err="1">
                <a:solidFill>
                  <a:prstClr val="black"/>
                </a:solidFill>
                <a:latin typeface="UTM Avo" panose="02040603050506020204" pitchFamily="18" charset="0"/>
                <a:cs typeface="Times New Roman" pitchFamily="18" charset="0"/>
              </a:rPr>
              <a:t>cô</a:t>
            </a:r>
            <a:r>
              <a:rPr lang="en-US" sz="2400" kern="1200" dirty="0">
                <a:solidFill>
                  <a:prstClr val="black"/>
                </a:solidFill>
                <a:latin typeface="UTM Avo" panose="02040603050506020204" pitchFamily="18" charset="0"/>
                <a:cs typeface="Times New Roman" pitchFamily="18" charset="0"/>
              </a:rPr>
              <a:t> </a:t>
            </a:r>
            <a:r>
              <a:rPr lang="en-US" sz="2400" kern="1200" dirty="0" err="1">
                <a:solidFill>
                  <a:prstClr val="black"/>
                </a:solidFill>
                <a:latin typeface="UTM Avo" panose="02040603050506020204" pitchFamily="18" charset="0"/>
                <a:cs typeface="Times New Roman" pitchFamily="18" charset="0"/>
              </a:rPr>
              <a:t>giáo</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sp>
        <p:nvSpPr>
          <p:cNvPr id="3" name="Rectangle: Rounded Corners 2">
            <a:extLst>
              <a:ext uri="{FF2B5EF4-FFF2-40B4-BE49-F238E27FC236}">
                <a16:creationId xmlns:a16="http://schemas.microsoft.com/office/drawing/2014/main" id="{94C7847E-3D9B-0454-B200-F657696B1398}"/>
              </a:ext>
            </a:extLst>
          </p:cNvPr>
          <p:cNvSpPr/>
          <p:nvPr/>
        </p:nvSpPr>
        <p:spPr>
          <a:xfrm>
            <a:off x="1054100" y="165100"/>
            <a:ext cx="9029700" cy="213359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Câu 1: </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Những người nào dưới đây được</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coi là người đáng tin cậy?</a:t>
            </a:r>
          </a:p>
        </p:txBody>
      </p:sp>
      <p:sp>
        <p:nvSpPr>
          <p:cNvPr id="8" name="Rectangle: Rounded Corners 7">
            <a:extLst>
              <a:ext uri="{FF2B5EF4-FFF2-40B4-BE49-F238E27FC236}">
                <a16:creationId xmlns:a16="http://schemas.microsoft.com/office/drawing/2014/main" id="{3300175D-389A-7E7E-9BB3-01F93B7B49BE}"/>
              </a:ext>
            </a:extLst>
          </p:cNvPr>
          <p:cNvSpPr>
            <a:spLocks/>
          </p:cNvSpPr>
          <p:nvPr/>
        </p:nvSpPr>
        <p:spPr>
          <a:xfrm>
            <a:off x="1339850" y="5641416"/>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pt-BR" sz="2400" kern="1200">
                <a:solidFill>
                  <a:prstClr val="black"/>
                </a:solidFill>
                <a:latin typeface="UTM Avo" panose="02040603050506020204" pitchFamily="18" charset="0"/>
                <a:cs typeface="Times New Roman" pitchFamily="18" charset="0"/>
              </a:rPr>
              <a:t>D. Cả A, B và C </a:t>
            </a:r>
          </a:p>
        </p:txBody>
      </p:sp>
      <p:sp>
        <p:nvSpPr>
          <p:cNvPr id="9" name="Rectangle: Rounded Corners 8">
            <a:extLst>
              <a:ext uri="{FF2B5EF4-FFF2-40B4-BE49-F238E27FC236}">
                <a16:creationId xmlns:a16="http://schemas.microsoft.com/office/drawing/2014/main" id="{39323ACD-60BF-2F51-1CD3-DBD2E2DEBF01}"/>
              </a:ext>
            </a:extLst>
          </p:cNvPr>
          <p:cNvSpPr/>
          <p:nvPr/>
        </p:nvSpPr>
        <p:spPr>
          <a:xfrm>
            <a:off x="1314450" y="4542710"/>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a:solidFill>
                  <a:prstClr val="black"/>
                </a:solidFill>
                <a:latin typeface="UTM Avo" panose="02040603050506020204" pitchFamily="18" charset="0"/>
                <a:cs typeface="Times New Roman" pitchFamily="18" charset="0"/>
              </a:rPr>
              <a:t>C. Công an, bác sĩ, người lớn có trách nhiệm</a:t>
            </a: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itchFamily="18" charset="0"/>
            </a:endParaRPr>
          </a:p>
        </p:txBody>
      </p:sp>
      <p:sp>
        <p:nvSpPr>
          <p:cNvPr id="10" name="Rectangle: Rounded Corners 9">
            <a:extLst>
              <a:ext uri="{FF2B5EF4-FFF2-40B4-BE49-F238E27FC236}">
                <a16:creationId xmlns:a16="http://schemas.microsoft.com/office/drawing/2014/main" id="{CC30F70C-144F-3FD9-9169-9A980C0B76E9}"/>
              </a:ext>
            </a:extLst>
          </p:cNvPr>
          <p:cNvSpPr/>
          <p:nvPr/>
        </p:nvSpPr>
        <p:spPr>
          <a:xfrm>
            <a:off x="1339850" y="3471075"/>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en-US" sz="2400" kern="1200">
                <a:solidFill>
                  <a:prstClr val="black"/>
                </a:solidFill>
                <a:latin typeface="UTM Avo" panose="02040603050506020204" pitchFamily="18" charset="0"/>
                <a:cs typeface="Times New Roman" pitchFamily="18" charset="0"/>
              </a:rPr>
              <a:t>B. Ông bà, anh chị em ruột</a:t>
            </a: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itchFamily="18" charset="0"/>
            </a:endParaRPr>
          </a:p>
        </p:txBody>
      </p:sp>
      <p:pic>
        <p:nvPicPr>
          <p:cNvPr id="11" name="Picture 10" descr="tich.png">
            <a:extLst>
              <a:ext uri="{FF2B5EF4-FFF2-40B4-BE49-F238E27FC236}">
                <a16:creationId xmlns:a16="http://schemas.microsoft.com/office/drawing/2014/main" id="{11904080-1A88-9C7F-4D4A-4B7B81E05F13}"/>
              </a:ext>
            </a:extLst>
          </p:cNvPr>
          <p:cNvPicPr>
            <a:picLocks noChangeAspect="1"/>
          </p:cNvPicPr>
          <p:nvPr/>
        </p:nvPicPr>
        <p:blipFill>
          <a:blip r:embed="rId3" cstate="print"/>
          <a:stretch>
            <a:fillRect/>
          </a:stretch>
        </p:blipFill>
        <p:spPr>
          <a:xfrm>
            <a:off x="8902700" y="5670046"/>
            <a:ext cx="723900" cy="723900"/>
          </a:xfrm>
          <a:prstGeom prst="rect">
            <a:avLst/>
          </a:prstGeom>
        </p:spPr>
      </p:pic>
      <p:pic>
        <p:nvPicPr>
          <p:cNvPr id="12" name="Picture 11" descr="sai.png">
            <a:extLst>
              <a:ext uri="{FF2B5EF4-FFF2-40B4-BE49-F238E27FC236}">
                <a16:creationId xmlns:a16="http://schemas.microsoft.com/office/drawing/2014/main" id="{6DBC184C-5B09-D24C-1E64-8CBF777EBD3D}"/>
              </a:ext>
            </a:extLst>
          </p:cNvPr>
          <p:cNvPicPr>
            <a:picLocks noChangeAspect="1"/>
          </p:cNvPicPr>
          <p:nvPr/>
        </p:nvPicPr>
        <p:blipFill>
          <a:blip r:embed="rId4" cstate="print"/>
          <a:stretch>
            <a:fillRect/>
          </a:stretch>
        </p:blipFill>
        <p:spPr>
          <a:xfrm>
            <a:off x="8959850" y="2680445"/>
            <a:ext cx="533400" cy="533400"/>
          </a:xfrm>
          <a:prstGeom prst="rect">
            <a:avLst/>
          </a:prstGeom>
        </p:spPr>
      </p:pic>
      <p:pic>
        <p:nvPicPr>
          <p:cNvPr id="13" name="Picture 12" descr="sai.png">
            <a:extLst>
              <a:ext uri="{FF2B5EF4-FFF2-40B4-BE49-F238E27FC236}">
                <a16:creationId xmlns:a16="http://schemas.microsoft.com/office/drawing/2014/main" id="{3ACA9739-FEBB-BB40-E1BF-1C75DE896FE8}"/>
              </a:ext>
            </a:extLst>
          </p:cNvPr>
          <p:cNvPicPr>
            <a:picLocks noChangeAspect="1"/>
          </p:cNvPicPr>
          <p:nvPr/>
        </p:nvPicPr>
        <p:blipFill>
          <a:blip r:embed="rId4" cstate="print"/>
          <a:stretch>
            <a:fillRect/>
          </a:stretch>
        </p:blipFill>
        <p:spPr>
          <a:xfrm>
            <a:off x="8959850" y="4682495"/>
            <a:ext cx="533400" cy="533400"/>
          </a:xfrm>
          <a:prstGeom prst="rect">
            <a:avLst/>
          </a:prstGeom>
        </p:spPr>
      </p:pic>
      <p:pic>
        <p:nvPicPr>
          <p:cNvPr id="14" name="Picture 13" descr="sai.png">
            <a:extLst>
              <a:ext uri="{FF2B5EF4-FFF2-40B4-BE49-F238E27FC236}">
                <a16:creationId xmlns:a16="http://schemas.microsoft.com/office/drawing/2014/main" id="{DB4FA3BB-BCA0-EB1B-3DA1-34CF8BA7D573}"/>
              </a:ext>
            </a:extLst>
          </p:cNvPr>
          <p:cNvPicPr>
            <a:picLocks noChangeAspect="1"/>
          </p:cNvPicPr>
          <p:nvPr/>
        </p:nvPicPr>
        <p:blipFill>
          <a:blip r:embed="rId4" cstate="print"/>
          <a:stretch>
            <a:fillRect/>
          </a:stretch>
        </p:blipFill>
        <p:spPr>
          <a:xfrm>
            <a:off x="8959850" y="3712385"/>
            <a:ext cx="533400" cy="533400"/>
          </a:xfrm>
          <a:prstGeom prst="rect">
            <a:avLst/>
          </a:prstGeom>
        </p:spPr>
      </p:pic>
      <p:pic>
        <p:nvPicPr>
          <p:cNvPr id="15" name="Picture 14" descr="Logo, company name&#10;&#10;Description automatically generated">
            <a:extLst>
              <a:ext uri="{FF2B5EF4-FFF2-40B4-BE49-F238E27FC236}">
                <a16:creationId xmlns:a16="http://schemas.microsoft.com/office/drawing/2014/main" id="{6EAD40B7-08A1-A408-A925-140E91397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51106" cy="838200"/>
          </a:xfrm>
          <a:prstGeom prst="rect">
            <a:avLst/>
          </a:prstGeom>
        </p:spPr>
      </p:pic>
      <p:pic>
        <p:nvPicPr>
          <p:cNvPr id="4" name="Picture 3">
            <a:hlinkClick r:id="rId6" action="ppaction://hlinksldjump"/>
            <a:extLst>
              <a:ext uri="{FF2B5EF4-FFF2-40B4-BE49-F238E27FC236}">
                <a16:creationId xmlns:a16="http://schemas.microsoft.com/office/drawing/2014/main" id="{A26AEEEC-ED15-5186-A94B-4B078FCD67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23500" y="3616443"/>
            <a:ext cx="1799771" cy="3076457"/>
          </a:xfrm>
          <a:prstGeom prst="rect">
            <a:avLst/>
          </a:prstGeom>
        </p:spPr>
      </p:pic>
    </p:spTree>
    <p:extLst>
      <p:ext uri="{BB962C8B-B14F-4D97-AF65-F5344CB8AC3E}">
        <p14:creationId xmlns:p14="http://schemas.microsoft.com/office/powerpoint/2010/main" val="37586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099F4-82DA-3020-75E1-C1C38C86860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451C98C-CD77-41F7-C9F4-95F8E507967B}"/>
              </a:ext>
            </a:extLst>
          </p:cNvPr>
          <p:cNvSpPr/>
          <p:nvPr/>
        </p:nvSpPr>
        <p:spPr>
          <a:xfrm>
            <a:off x="1339850" y="2482910"/>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a:solidFill>
                  <a:prstClr val="black"/>
                </a:solidFill>
                <a:latin typeface="UTM Avo" panose="02040603050506020204" pitchFamily="18" charset="0"/>
                <a:cs typeface="Times New Roman" pitchFamily="18" charset="0"/>
              </a:rPr>
              <a:t>A. Người lớn đáng tin cậy.</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sp>
        <p:nvSpPr>
          <p:cNvPr id="3" name="Rectangle: Rounded Corners 2">
            <a:extLst>
              <a:ext uri="{FF2B5EF4-FFF2-40B4-BE49-F238E27FC236}">
                <a16:creationId xmlns:a16="http://schemas.microsoft.com/office/drawing/2014/main" id="{486172EB-9E2F-D91D-9F3B-905D31F45C9E}"/>
              </a:ext>
            </a:extLst>
          </p:cNvPr>
          <p:cNvSpPr/>
          <p:nvPr/>
        </p:nvSpPr>
        <p:spPr>
          <a:xfrm>
            <a:off x="1054100" y="165100"/>
            <a:ext cx="9029700" cy="213359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Câu 2: </a:t>
            </a: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Khi gặp nguy hiểm hoặc khó khăn,</a:t>
            </a:r>
            <a:endParaRPr kumimoji="0" lang="en-US"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em nên tìm sự giúp đỡ từ ai?</a:t>
            </a:r>
          </a:p>
        </p:txBody>
      </p:sp>
      <p:sp>
        <p:nvSpPr>
          <p:cNvPr id="8" name="Rectangle: Rounded Corners 7">
            <a:extLst>
              <a:ext uri="{FF2B5EF4-FFF2-40B4-BE49-F238E27FC236}">
                <a16:creationId xmlns:a16="http://schemas.microsoft.com/office/drawing/2014/main" id="{C89B3C7E-556D-C2A5-7C7D-F3783DBF0B3A}"/>
              </a:ext>
            </a:extLst>
          </p:cNvPr>
          <p:cNvSpPr>
            <a:spLocks/>
          </p:cNvSpPr>
          <p:nvPr/>
        </p:nvSpPr>
        <p:spPr>
          <a:xfrm>
            <a:off x="1339850" y="5641416"/>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pt-BR" sz="2400" kern="1200">
                <a:solidFill>
                  <a:prstClr val="black"/>
                </a:solidFill>
                <a:latin typeface="UTM Avo" panose="02040603050506020204" pitchFamily="18" charset="0"/>
                <a:cs typeface="Times New Roman" pitchFamily="18" charset="0"/>
              </a:rPr>
              <a:t>D. Giữ bí mật, không nói với ai.</a:t>
            </a:r>
            <a:endParaRPr lang="pt-BR" sz="2400" kern="1200" dirty="0">
              <a:solidFill>
                <a:prstClr val="black"/>
              </a:solidFill>
              <a:latin typeface="UTM Avo" panose="02040603050506020204" pitchFamily="18" charset="0"/>
              <a:cs typeface="Times New Roman" pitchFamily="18" charset="0"/>
            </a:endParaRPr>
          </a:p>
        </p:txBody>
      </p:sp>
      <p:sp>
        <p:nvSpPr>
          <p:cNvPr id="9" name="Rectangle: Rounded Corners 8">
            <a:extLst>
              <a:ext uri="{FF2B5EF4-FFF2-40B4-BE49-F238E27FC236}">
                <a16:creationId xmlns:a16="http://schemas.microsoft.com/office/drawing/2014/main" id="{A2325AD1-C7E1-2993-16D6-D13F3C0C26E1}"/>
              </a:ext>
            </a:extLst>
          </p:cNvPr>
          <p:cNvSpPr/>
          <p:nvPr/>
        </p:nvSpPr>
        <p:spPr>
          <a:xfrm>
            <a:off x="1314450" y="4542710"/>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a:solidFill>
                  <a:prstClr val="black"/>
                </a:solidFill>
                <a:latin typeface="UTM Avo" panose="02040603050506020204" pitchFamily="18" charset="0"/>
                <a:cs typeface="Times New Roman" pitchFamily="18" charset="0"/>
              </a:rPr>
              <a:t>C. Bạn bè cùng trang lứa.</a:t>
            </a: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itchFamily="18" charset="0"/>
            </a:endParaRPr>
          </a:p>
        </p:txBody>
      </p:sp>
      <p:sp>
        <p:nvSpPr>
          <p:cNvPr id="10" name="Rectangle: Rounded Corners 9">
            <a:extLst>
              <a:ext uri="{FF2B5EF4-FFF2-40B4-BE49-F238E27FC236}">
                <a16:creationId xmlns:a16="http://schemas.microsoft.com/office/drawing/2014/main" id="{96BBEEFE-E815-2D46-EB6E-F41115E3BA2B}"/>
              </a:ext>
            </a:extLst>
          </p:cNvPr>
          <p:cNvSpPr/>
          <p:nvPr/>
        </p:nvSpPr>
        <p:spPr>
          <a:xfrm>
            <a:off x="1339850" y="3471075"/>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dirty="0">
                <a:solidFill>
                  <a:prstClr val="black"/>
                </a:solidFill>
                <a:latin typeface="UTM Avo" panose="02040603050506020204" pitchFamily="18" charset="0"/>
                <a:cs typeface="Times New Roman" pitchFamily="18" charset="0"/>
              </a:rPr>
              <a:t>B. Người lạ trên đường.</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pic>
        <p:nvPicPr>
          <p:cNvPr id="11" name="Picture 10" descr="tich.png">
            <a:extLst>
              <a:ext uri="{FF2B5EF4-FFF2-40B4-BE49-F238E27FC236}">
                <a16:creationId xmlns:a16="http://schemas.microsoft.com/office/drawing/2014/main" id="{C8A27EBE-5061-297D-29D0-0467CD49C469}"/>
              </a:ext>
            </a:extLst>
          </p:cNvPr>
          <p:cNvPicPr>
            <a:picLocks noChangeAspect="1"/>
          </p:cNvPicPr>
          <p:nvPr/>
        </p:nvPicPr>
        <p:blipFill>
          <a:blip r:embed="rId3" cstate="print"/>
          <a:stretch>
            <a:fillRect/>
          </a:stretch>
        </p:blipFill>
        <p:spPr>
          <a:xfrm>
            <a:off x="8959850" y="2556643"/>
            <a:ext cx="723900" cy="723900"/>
          </a:xfrm>
          <a:prstGeom prst="rect">
            <a:avLst/>
          </a:prstGeom>
        </p:spPr>
      </p:pic>
      <p:pic>
        <p:nvPicPr>
          <p:cNvPr id="12" name="Picture 11" descr="sai.png">
            <a:extLst>
              <a:ext uri="{FF2B5EF4-FFF2-40B4-BE49-F238E27FC236}">
                <a16:creationId xmlns:a16="http://schemas.microsoft.com/office/drawing/2014/main" id="{E822E1C4-23C1-8717-4FCA-4A48747031A0}"/>
              </a:ext>
            </a:extLst>
          </p:cNvPr>
          <p:cNvPicPr>
            <a:picLocks noChangeAspect="1"/>
          </p:cNvPicPr>
          <p:nvPr/>
        </p:nvPicPr>
        <p:blipFill>
          <a:blip r:embed="rId4" cstate="print"/>
          <a:stretch>
            <a:fillRect/>
          </a:stretch>
        </p:blipFill>
        <p:spPr>
          <a:xfrm>
            <a:off x="8959850" y="5798906"/>
            <a:ext cx="533400" cy="533400"/>
          </a:xfrm>
          <a:prstGeom prst="rect">
            <a:avLst/>
          </a:prstGeom>
        </p:spPr>
      </p:pic>
      <p:pic>
        <p:nvPicPr>
          <p:cNvPr id="13" name="Picture 12" descr="sai.png">
            <a:extLst>
              <a:ext uri="{FF2B5EF4-FFF2-40B4-BE49-F238E27FC236}">
                <a16:creationId xmlns:a16="http://schemas.microsoft.com/office/drawing/2014/main" id="{CEC9FEC1-27B3-2867-19F0-B0606B9D6BCB}"/>
              </a:ext>
            </a:extLst>
          </p:cNvPr>
          <p:cNvPicPr>
            <a:picLocks noChangeAspect="1"/>
          </p:cNvPicPr>
          <p:nvPr/>
        </p:nvPicPr>
        <p:blipFill>
          <a:blip r:embed="rId4" cstate="print"/>
          <a:stretch>
            <a:fillRect/>
          </a:stretch>
        </p:blipFill>
        <p:spPr>
          <a:xfrm>
            <a:off x="8959850" y="4682495"/>
            <a:ext cx="533400" cy="533400"/>
          </a:xfrm>
          <a:prstGeom prst="rect">
            <a:avLst/>
          </a:prstGeom>
        </p:spPr>
      </p:pic>
      <p:pic>
        <p:nvPicPr>
          <p:cNvPr id="14" name="Picture 13" descr="sai.png">
            <a:extLst>
              <a:ext uri="{FF2B5EF4-FFF2-40B4-BE49-F238E27FC236}">
                <a16:creationId xmlns:a16="http://schemas.microsoft.com/office/drawing/2014/main" id="{C3DE4B11-B29B-2EB5-3CE6-D239E612A485}"/>
              </a:ext>
            </a:extLst>
          </p:cNvPr>
          <p:cNvPicPr>
            <a:picLocks noChangeAspect="1"/>
          </p:cNvPicPr>
          <p:nvPr/>
        </p:nvPicPr>
        <p:blipFill>
          <a:blip r:embed="rId4" cstate="print"/>
          <a:stretch>
            <a:fillRect/>
          </a:stretch>
        </p:blipFill>
        <p:spPr>
          <a:xfrm>
            <a:off x="8959850" y="3712385"/>
            <a:ext cx="533400" cy="533400"/>
          </a:xfrm>
          <a:prstGeom prst="rect">
            <a:avLst/>
          </a:prstGeom>
        </p:spPr>
      </p:pic>
      <p:pic>
        <p:nvPicPr>
          <p:cNvPr id="15" name="Picture 14" descr="Logo, company name&#10;&#10;Description automatically generated">
            <a:extLst>
              <a:ext uri="{FF2B5EF4-FFF2-40B4-BE49-F238E27FC236}">
                <a16:creationId xmlns:a16="http://schemas.microsoft.com/office/drawing/2014/main" id="{3FA2E2A5-4D24-87BC-074B-56F17FB596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51106" cy="838200"/>
          </a:xfrm>
          <a:prstGeom prst="rect">
            <a:avLst/>
          </a:prstGeom>
        </p:spPr>
      </p:pic>
      <p:pic>
        <p:nvPicPr>
          <p:cNvPr id="4" name="Picture 3">
            <a:hlinkClick r:id="rId6" action="ppaction://hlinksldjump"/>
            <a:extLst>
              <a:ext uri="{FF2B5EF4-FFF2-40B4-BE49-F238E27FC236}">
                <a16:creationId xmlns:a16="http://schemas.microsoft.com/office/drawing/2014/main" id="{8F3E92AB-6D51-A7A0-4504-24A65F2C7C4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23500" y="3616443"/>
            <a:ext cx="1799771" cy="3076457"/>
          </a:xfrm>
          <a:prstGeom prst="rect">
            <a:avLst/>
          </a:prstGeom>
        </p:spPr>
      </p:pic>
    </p:spTree>
    <p:extLst>
      <p:ext uri="{BB962C8B-B14F-4D97-AF65-F5344CB8AC3E}">
        <p14:creationId xmlns:p14="http://schemas.microsoft.com/office/powerpoint/2010/main" val="173485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96857-9EF3-0184-7FC1-A3D830E3301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D9A03B4-EC59-DD97-FBBB-446E1DD3D5DC}"/>
              </a:ext>
            </a:extLst>
          </p:cNvPr>
          <p:cNvSpPr/>
          <p:nvPr/>
        </p:nvSpPr>
        <p:spPr>
          <a:xfrm>
            <a:off x="1314450" y="2186751"/>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a:solidFill>
                  <a:prstClr val="black"/>
                </a:solidFill>
                <a:latin typeface="UTM Avo" panose="02040603050506020204" pitchFamily="18" charset="0"/>
                <a:cs typeface="Times New Roman" pitchFamily="18" charset="0"/>
              </a:rPr>
              <a:t>A. Đứng yên một chỗ và khóc.</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sp>
        <p:nvSpPr>
          <p:cNvPr id="3" name="Rectangle: Rounded Corners 2">
            <a:extLst>
              <a:ext uri="{FF2B5EF4-FFF2-40B4-BE49-F238E27FC236}">
                <a16:creationId xmlns:a16="http://schemas.microsoft.com/office/drawing/2014/main" id="{F8D02178-F0B5-2DF3-E074-9A508CF4C666}"/>
              </a:ext>
            </a:extLst>
          </p:cNvPr>
          <p:cNvSpPr/>
          <p:nvPr/>
        </p:nvSpPr>
        <p:spPr>
          <a:xfrm>
            <a:off x="1054100" y="165101"/>
            <a:ext cx="9029700" cy="18161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Câu 3: </a:t>
            </a: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Khi bị lạc ở nơi đông người, em nên làm gì?</a:t>
            </a:r>
          </a:p>
        </p:txBody>
      </p:sp>
      <p:sp>
        <p:nvSpPr>
          <p:cNvPr id="8" name="Rectangle: Rounded Corners 7">
            <a:extLst>
              <a:ext uri="{FF2B5EF4-FFF2-40B4-BE49-F238E27FC236}">
                <a16:creationId xmlns:a16="http://schemas.microsoft.com/office/drawing/2014/main" id="{E29715FF-FAC4-E08F-8DA0-B9C7DDCB8A2A}"/>
              </a:ext>
            </a:extLst>
          </p:cNvPr>
          <p:cNvSpPr>
            <a:spLocks/>
          </p:cNvSpPr>
          <p:nvPr/>
        </p:nvSpPr>
        <p:spPr>
          <a:xfrm>
            <a:off x="1339850" y="5750215"/>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a:solidFill>
                  <a:prstClr val="black"/>
                </a:solidFill>
                <a:latin typeface="UTM Avo" panose="02040603050506020204" pitchFamily="18" charset="0"/>
                <a:cs typeface="Times New Roman" pitchFamily="18" charset="0"/>
              </a:rPr>
              <a:t>D. Chạy đi tìm người thân mà không nói với ai.</a:t>
            </a:r>
          </a:p>
        </p:txBody>
      </p:sp>
      <p:sp>
        <p:nvSpPr>
          <p:cNvPr id="9" name="Rectangle: Rounded Corners 8">
            <a:extLst>
              <a:ext uri="{FF2B5EF4-FFF2-40B4-BE49-F238E27FC236}">
                <a16:creationId xmlns:a16="http://schemas.microsoft.com/office/drawing/2014/main" id="{001CEA1E-39C4-4D8C-B7CD-523A2E545457}"/>
              </a:ext>
            </a:extLst>
          </p:cNvPr>
          <p:cNvSpPr/>
          <p:nvPr/>
        </p:nvSpPr>
        <p:spPr>
          <a:xfrm>
            <a:off x="1314450" y="4542709"/>
            <a:ext cx="8343900" cy="98816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buClrTx/>
            </a:pPr>
            <a:r>
              <a:rPr lang="vi-VN" sz="2400" kern="1200" dirty="0">
                <a:solidFill>
                  <a:prstClr val="black"/>
                </a:solidFill>
                <a:latin typeface="UTM Avo" panose="02040603050506020204" pitchFamily="18" charset="0"/>
                <a:cs typeface="Times New Roman" pitchFamily="18" charset="0"/>
              </a:rPr>
              <a:t>C. Đi theo một người lạ nếu </a:t>
            </a:r>
          </a:p>
          <a:p>
            <a:pPr lvl="0" algn="ctr">
              <a:lnSpc>
                <a:spcPct val="150000"/>
              </a:lnSpc>
              <a:buClrTx/>
            </a:pPr>
            <a:r>
              <a:rPr lang="vi-VN" sz="2400" kern="1200" dirty="0">
                <a:solidFill>
                  <a:prstClr val="black"/>
                </a:solidFill>
                <a:latin typeface="UTM Avo" panose="02040603050506020204" pitchFamily="18" charset="0"/>
                <a:cs typeface="Times New Roman" pitchFamily="18" charset="0"/>
              </a:rPr>
              <a:t>họ hứa sẽ đưa em về nhà.</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sp>
        <p:nvSpPr>
          <p:cNvPr id="10" name="Rectangle: Rounded Corners 9">
            <a:extLst>
              <a:ext uri="{FF2B5EF4-FFF2-40B4-BE49-F238E27FC236}">
                <a16:creationId xmlns:a16="http://schemas.microsoft.com/office/drawing/2014/main" id="{C5726FCD-8AC6-D3D3-AF95-AF6BEC59A05F}"/>
              </a:ext>
            </a:extLst>
          </p:cNvPr>
          <p:cNvSpPr/>
          <p:nvPr/>
        </p:nvSpPr>
        <p:spPr>
          <a:xfrm>
            <a:off x="1339850" y="3192621"/>
            <a:ext cx="8343900" cy="112683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buClrTx/>
            </a:pPr>
            <a:r>
              <a:rPr lang="vi-VN" sz="2400" kern="1200" dirty="0">
                <a:solidFill>
                  <a:prstClr val="black"/>
                </a:solidFill>
                <a:latin typeface="UTM Avo" panose="02040603050506020204" pitchFamily="18" charset="0"/>
                <a:cs typeface="Times New Roman" pitchFamily="18" charset="0"/>
              </a:rPr>
              <a:t>B. Tìm đến công an hoặc nhân viên</a:t>
            </a:r>
            <a:endParaRPr lang="en-US" sz="2400" kern="1200" dirty="0">
              <a:solidFill>
                <a:prstClr val="black"/>
              </a:solidFill>
              <a:latin typeface="UTM Avo" panose="02040603050506020204" pitchFamily="18" charset="0"/>
              <a:cs typeface="Times New Roman" pitchFamily="18" charset="0"/>
            </a:endParaRPr>
          </a:p>
          <a:p>
            <a:pPr lvl="0" algn="ctr">
              <a:lnSpc>
                <a:spcPct val="150000"/>
              </a:lnSpc>
              <a:buClrTx/>
            </a:pPr>
            <a:r>
              <a:rPr lang="vi-VN" sz="2400" kern="1200" dirty="0">
                <a:solidFill>
                  <a:prstClr val="black"/>
                </a:solidFill>
                <a:latin typeface="UTM Avo" panose="02040603050506020204" pitchFamily="18" charset="0"/>
                <a:cs typeface="Times New Roman" pitchFamily="18" charset="0"/>
              </a:rPr>
              <a:t>an ninh để nhờ giúp đỡ.</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pic>
        <p:nvPicPr>
          <p:cNvPr id="11" name="Picture 10" descr="tich.png">
            <a:extLst>
              <a:ext uri="{FF2B5EF4-FFF2-40B4-BE49-F238E27FC236}">
                <a16:creationId xmlns:a16="http://schemas.microsoft.com/office/drawing/2014/main" id="{AB7E6D49-01D7-647B-0770-F108297C7B81}"/>
              </a:ext>
            </a:extLst>
          </p:cNvPr>
          <p:cNvPicPr>
            <a:picLocks noChangeAspect="1"/>
          </p:cNvPicPr>
          <p:nvPr/>
        </p:nvPicPr>
        <p:blipFill>
          <a:blip r:embed="rId3" cstate="print"/>
          <a:stretch>
            <a:fillRect/>
          </a:stretch>
        </p:blipFill>
        <p:spPr>
          <a:xfrm>
            <a:off x="8959850" y="3426970"/>
            <a:ext cx="723900" cy="723900"/>
          </a:xfrm>
          <a:prstGeom prst="rect">
            <a:avLst/>
          </a:prstGeom>
        </p:spPr>
      </p:pic>
      <p:pic>
        <p:nvPicPr>
          <p:cNvPr id="12" name="Picture 11" descr="sai.png">
            <a:extLst>
              <a:ext uri="{FF2B5EF4-FFF2-40B4-BE49-F238E27FC236}">
                <a16:creationId xmlns:a16="http://schemas.microsoft.com/office/drawing/2014/main" id="{02C84E14-75DD-5087-1836-F4FDFB56CFBD}"/>
              </a:ext>
            </a:extLst>
          </p:cNvPr>
          <p:cNvPicPr>
            <a:picLocks noChangeAspect="1"/>
          </p:cNvPicPr>
          <p:nvPr/>
        </p:nvPicPr>
        <p:blipFill>
          <a:blip r:embed="rId4" cstate="print"/>
          <a:stretch>
            <a:fillRect/>
          </a:stretch>
        </p:blipFill>
        <p:spPr>
          <a:xfrm>
            <a:off x="8959850" y="5907705"/>
            <a:ext cx="533400" cy="533400"/>
          </a:xfrm>
          <a:prstGeom prst="rect">
            <a:avLst/>
          </a:prstGeom>
        </p:spPr>
      </p:pic>
      <p:pic>
        <p:nvPicPr>
          <p:cNvPr id="13" name="Picture 12" descr="sai.png">
            <a:extLst>
              <a:ext uri="{FF2B5EF4-FFF2-40B4-BE49-F238E27FC236}">
                <a16:creationId xmlns:a16="http://schemas.microsoft.com/office/drawing/2014/main" id="{74740E27-5E7B-1678-3509-E4DC49F08FFE}"/>
              </a:ext>
            </a:extLst>
          </p:cNvPr>
          <p:cNvPicPr>
            <a:picLocks noChangeAspect="1"/>
          </p:cNvPicPr>
          <p:nvPr/>
        </p:nvPicPr>
        <p:blipFill>
          <a:blip r:embed="rId4" cstate="print"/>
          <a:stretch>
            <a:fillRect/>
          </a:stretch>
        </p:blipFill>
        <p:spPr>
          <a:xfrm>
            <a:off x="8958370" y="4828014"/>
            <a:ext cx="533400" cy="533400"/>
          </a:xfrm>
          <a:prstGeom prst="rect">
            <a:avLst/>
          </a:prstGeom>
        </p:spPr>
      </p:pic>
      <p:pic>
        <p:nvPicPr>
          <p:cNvPr id="14" name="Picture 13" descr="sai.png">
            <a:extLst>
              <a:ext uri="{FF2B5EF4-FFF2-40B4-BE49-F238E27FC236}">
                <a16:creationId xmlns:a16="http://schemas.microsoft.com/office/drawing/2014/main" id="{AB018AD8-367B-14AA-24E5-FF8213CEACDA}"/>
              </a:ext>
            </a:extLst>
          </p:cNvPr>
          <p:cNvPicPr>
            <a:picLocks noChangeAspect="1"/>
          </p:cNvPicPr>
          <p:nvPr/>
        </p:nvPicPr>
        <p:blipFill>
          <a:blip r:embed="rId4" cstate="print"/>
          <a:stretch>
            <a:fillRect/>
          </a:stretch>
        </p:blipFill>
        <p:spPr>
          <a:xfrm>
            <a:off x="8965105" y="2346659"/>
            <a:ext cx="533400" cy="533400"/>
          </a:xfrm>
          <a:prstGeom prst="rect">
            <a:avLst/>
          </a:prstGeom>
        </p:spPr>
      </p:pic>
      <p:pic>
        <p:nvPicPr>
          <p:cNvPr id="15" name="Picture 14" descr="Logo, company name&#10;&#10;Description automatically generated">
            <a:extLst>
              <a:ext uri="{FF2B5EF4-FFF2-40B4-BE49-F238E27FC236}">
                <a16:creationId xmlns:a16="http://schemas.microsoft.com/office/drawing/2014/main" id="{EEE04995-1B35-DCA3-35A9-82BBD27C9D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51106" cy="838200"/>
          </a:xfrm>
          <a:prstGeom prst="rect">
            <a:avLst/>
          </a:prstGeom>
        </p:spPr>
      </p:pic>
      <p:pic>
        <p:nvPicPr>
          <p:cNvPr id="4" name="Picture 3">
            <a:hlinkClick r:id="rId6" action="ppaction://hlinksldjump"/>
            <a:extLst>
              <a:ext uri="{FF2B5EF4-FFF2-40B4-BE49-F238E27FC236}">
                <a16:creationId xmlns:a16="http://schemas.microsoft.com/office/drawing/2014/main" id="{3078EF85-A847-B1D4-A0F5-A52CEBFBDA8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23500" y="3616443"/>
            <a:ext cx="1799771" cy="3076457"/>
          </a:xfrm>
          <a:prstGeom prst="rect">
            <a:avLst/>
          </a:prstGeom>
        </p:spPr>
      </p:pic>
    </p:spTree>
    <p:extLst>
      <p:ext uri="{BB962C8B-B14F-4D97-AF65-F5344CB8AC3E}">
        <p14:creationId xmlns:p14="http://schemas.microsoft.com/office/powerpoint/2010/main" val="36829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nextCondLst>
                <p:cond evt="onClick" delay="0">
                  <p:tgtEl>
                    <p:spTgt spid="1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733C-1755-FD24-A9DC-8977A20A079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E17BEFC-F160-E263-99AC-B640B5B5EFB5}"/>
              </a:ext>
            </a:extLst>
          </p:cNvPr>
          <p:cNvSpPr/>
          <p:nvPr/>
        </p:nvSpPr>
        <p:spPr>
          <a:xfrm>
            <a:off x="1339850" y="2482910"/>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a:solidFill>
                  <a:prstClr val="black"/>
                </a:solidFill>
                <a:latin typeface="UTM Avo" panose="02040603050506020204" pitchFamily="18" charset="0"/>
                <a:cs typeface="Times New Roman" pitchFamily="18" charset="0"/>
              </a:rPr>
              <a:t>A. Bình tĩnh, nói rõ ràng về vấn đề của mình.</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sp>
        <p:nvSpPr>
          <p:cNvPr id="3" name="Rectangle: Rounded Corners 2">
            <a:extLst>
              <a:ext uri="{FF2B5EF4-FFF2-40B4-BE49-F238E27FC236}">
                <a16:creationId xmlns:a16="http://schemas.microsoft.com/office/drawing/2014/main" id="{C6876912-03FF-23BF-CB16-26D4C6B1D3A7}"/>
              </a:ext>
            </a:extLst>
          </p:cNvPr>
          <p:cNvSpPr/>
          <p:nvPr/>
        </p:nvSpPr>
        <p:spPr>
          <a:xfrm>
            <a:off x="1054100" y="165100"/>
            <a:ext cx="9029700" cy="213359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Câu 5: </a:t>
            </a: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Khi gặp một tình huống khó khăn, cách nào</a:t>
            </a:r>
            <a:endParaRPr kumimoji="0" lang="en-US"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dưới đây giúp em đưa ra yêu cầu được giúp đỡ?</a:t>
            </a:r>
          </a:p>
        </p:txBody>
      </p:sp>
      <p:sp>
        <p:nvSpPr>
          <p:cNvPr id="8" name="Rectangle: Rounded Corners 7">
            <a:extLst>
              <a:ext uri="{FF2B5EF4-FFF2-40B4-BE49-F238E27FC236}">
                <a16:creationId xmlns:a16="http://schemas.microsoft.com/office/drawing/2014/main" id="{5F0ADA8B-981A-0866-94F4-04502E09BFA8}"/>
              </a:ext>
            </a:extLst>
          </p:cNvPr>
          <p:cNvSpPr>
            <a:spLocks/>
          </p:cNvSpPr>
          <p:nvPr/>
        </p:nvSpPr>
        <p:spPr>
          <a:xfrm>
            <a:off x="1339850" y="5641416"/>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a:solidFill>
                  <a:prstClr val="black"/>
                </a:solidFill>
                <a:latin typeface="UTM Avo" panose="02040603050506020204" pitchFamily="18" charset="0"/>
                <a:cs typeface="Times New Roman" pitchFamily="18" charset="0"/>
              </a:rPr>
              <a:t>D. Đứng yên và chờ ai đó hỏi thăm.</a:t>
            </a:r>
            <a:endParaRPr lang="vi-VN" sz="2400" kern="1200" dirty="0">
              <a:solidFill>
                <a:prstClr val="black"/>
              </a:solidFill>
              <a:latin typeface="UTM Avo" panose="02040603050506020204" pitchFamily="18" charset="0"/>
              <a:cs typeface="Times New Roman" pitchFamily="18" charset="0"/>
            </a:endParaRPr>
          </a:p>
        </p:txBody>
      </p:sp>
      <p:sp>
        <p:nvSpPr>
          <p:cNvPr id="9" name="Rectangle: Rounded Corners 8">
            <a:extLst>
              <a:ext uri="{FF2B5EF4-FFF2-40B4-BE49-F238E27FC236}">
                <a16:creationId xmlns:a16="http://schemas.microsoft.com/office/drawing/2014/main" id="{F23B93F4-1DFB-3A15-3EB9-61FFF176D92B}"/>
              </a:ext>
            </a:extLst>
          </p:cNvPr>
          <p:cNvSpPr/>
          <p:nvPr/>
        </p:nvSpPr>
        <p:spPr>
          <a:xfrm>
            <a:off x="1314450" y="4542710"/>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a:solidFill>
                  <a:prstClr val="black"/>
                </a:solidFill>
                <a:latin typeface="UTM Avo" panose="02040603050506020204" pitchFamily="18" charset="0"/>
                <a:cs typeface="Times New Roman" pitchFamily="18" charset="0"/>
              </a:rPr>
              <a:t>C. Chỉ nói chung chung, không giải thích cụ thể.</a:t>
            </a:r>
            <a:endPar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itchFamily="18" charset="0"/>
            </a:endParaRPr>
          </a:p>
        </p:txBody>
      </p:sp>
      <p:sp>
        <p:nvSpPr>
          <p:cNvPr id="10" name="Rectangle: Rounded Corners 9">
            <a:extLst>
              <a:ext uri="{FF2B5EF4-FFF2-40B4-BE49-F238E27FC236}">
                <a16:creationId xmlns:a16="http://schemas.microsoft.com/office/drawing/2014/main" id="{FA6303A5-9671-BF13-06EB-60BC1178C1DE}"/>
              </a:ext>
            </a:extLst>
          </p:cNvPr>
          <p:cNvSpPr/>
          <p:nvPr/>
        </p:nvSpPr>
        <p:spPr>
          <a:xfrm>
            <a:off x="1339850" y="3471075"/>
            <a:ext cx="8343900" cy="8483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Tx/>
            </a:pPr>
            <a:r>
              <a:rPr lang="vi-VN" sz="2400" kern="1200" dirty="0">
                <a:solidFill>
                  <a:prstClr val="black"/>
                </a:solidFill>
                <a:latin typeface="UTM Avo" panose="02040603050506020204" pitchFamily="18" charset="0"/>
                <a:cs typeface="Times New Roman" pitchFamily="18" charset="0"/>
              </a:rPr>
              <a:t>B. Khóc lóc, la hét để thu hút sự chú ý.</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pic>
        <p:nvPicPr>
          <p:cNvPr id="11" name="Picture 10" descr="tich.png">
            <a:extLst>
              <a:ext uri="{FF2B5EF4-FFF2-40B4-BE49-F238E27FC236}">
                <a16:creationId xmlns:a16="http://schemas.microsoft.com/office/drawing/2014/main" id="{D764DCE4-B341-D057-B17D-4175BC8F3F44}"/>
              </a:ext>
            </a:extLst>
          </p:cNvPr>
          <p:cNvPicPr>
            <a:picLocks noChangeAspect="1"/>
          </p:cNvPicPr>
          <p:nvPr/>
        </p:nvPicPr>
        <p:blipFill>
          <a:blip r:embed="rId3" cstate="print"/>
          <a:stretch>
            <a:fillRect/>
          </a:stretch>
        </p:blipFill>
        <p:spPr>
          <a:xfrm>
            <a:off x="9124950" y="2620984"/>
            <a:ext cx="723900" cy="723900"/>
          </a:xfrm>
          <a:prstGeom prst="rect">
            <a:avLst/>
          </a:prstGeom>
        </p:spPr>
      </p:pic>
      <p:pic>
        <p:nvPicPr>
          <p:cNvPr id="12" name="Picture 11" descr="sai.png">
            <a:extLst>
              <a:ext uri="{FF2B5EF4-FFF2-40B4-BE49-F238E27FC236}">
                <a16:creationId xmlns:a16="http://schemas.microsoft.com/office/drawing/2014/main" id="{7FF95555-4152-E51E-EB19-D82E6ADDBA65}"/>
              </a:ext>
            </a:extLst>
          </p:cNvPr>
          <p:cNvPicPr>
            <a:picLocks noChangeAspect="1"/>
          </p:cNvPicPr>
          <p:nvPr/>
        </p:nvPicPr>
        <p:blipFill>
          <a:blip r:embed="rId4" cstate="print"/>
          <a:stretch>
            <a:fillRect/>
          </a:stretch>
        </p:blipFill>
        <p:spPr>
          <a:xfrm>
            <a:off x="9117552" y="5798906"/>
            <a:ext cx="533400" cy="533400"/>
          </a:xfrm>
          <a:prstGeom prst="rect">
            <a:avLst/>
          </a:prstGeom>
        </p:spPr>
      </p:pic>
      <p:pic>
        <p:nvPicPr>
          <p:cNvPr id="13" name="Picture 12" descr="sai.png">
            <a:extLst>
              <a:ext uri="{FF2B5EF4-FFF2-40B4-BE49-F238E27FC236}">
                <a16:creationId xmlns:a16="http://schemas.microsoft.com/office/drawing/2014/main" id="{1B8A6E4F-5C66-C544-F61B-3C2B86520325}"/>
              </a:ext>
            </a:extLst>
          </p:cNvPr>
          <p:cNvPicPr>
            <a:picLocks noChangeAspect="1"/>
          </p:cNvPicPr>
          <p:nvPr/>
        </p:nvPicPr>
        <p:blipFill>
          <a:blip r:embed="rId4" cstate="print"/>
          <a:stretch>
            <a:fillRect/>
          </a:stretch>
        </p:blipFill>
        <p:spPr>
          <a:xfrm>
            <a:off x="9124950" y="4731499"/>
            <a:ext cx="533400" cy="533400"/>
          </a:xfrm>
          <a:prstGeom prst="rect">
            <a:avLst/>
          </a:prstGeom>
        </p:spPr>
      </p:pic>
      <p:pic>
        <p:nvPicPr>
          <p:cNvPr id="14" name="Picture 13" descr="sai.png">
            <a:extLst>
              <a:ext uri="{FF2B5EF4-FFF2-40B4-BE49-F238E27FC236}">
                <a16:creationId xmlns:a16="http://schemas.microsoft.com/office/drawing/2014/main" id="{9A61AA21-4D64-2FD4-7D57-61B8ECBE5E9D}"/>
              </a:ext>
            </a:extLst>
          </p:cNvPr>
          <p:cNvPicPr>
            <a:picLocks noChangeAspect="1"/>
          </p:cNvPicPr>
          <p:nvPr/>
        </p:nvPicPr>
        <p:blipFill>
          <a:blip r:embed="rId4" cstate="print"/>
          <a:stretch>
            <a:fillRect/>
          </a:stretch>
        </p:blipFill>
        <p:spPr>
          <a:xfrm>
            <a:off x="9124950" y="3709219"/>
            <a:ext cx="533400" cy="533400"/>
          </a:xfrm>
          <a:prstGeom prst="rect">
            <a:avLst/>
          </a:prstGeom>
        </p:spPr>
      </p:pic>
      <p:pic>
        <p:nvPicPr>
          <p:cNvPr id="15" name="Picture 14" descr="Logo, company name&#10;&#10;Description automatically generated">
            <a:extLst>
              <a:ext uri="{FF2B5EF4-FFF2-40B4-BE49-F238E27FC236}">
                <a16:creationId xmlns:a16="http://schemas.microsoft.com/office/drawing/2014/main" id="{349CBC0B-2FA4-6B1F-3E79-EE961506F2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51106" cy="838200"/>
          </a:xfrm>
          <a:prstGeom prst="rect">
            <a:avLst/>
          </a:prstGeom>
        </p:spPr>
      </p:pic>
      <p:pic>
        <p:nvPicPr>
          <p:cNvPr id="4" name="Picture 3">
            <a:hlinkClick r:id="rId6" action="ppaction://hlinksldjump"/>
            <a:extLst>
              <a:ext uri="{FF2B5EF4-FFF2-40B4-BE49-F238E27FC236}">
                <a16:creationId xmlns:a16="http://schemas.microsoft.com/office/drawing/2014/main" id="{5C931287-7818-BE41-C005-F701F9DB7EC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23500" y="3616443"/>
            <a:ext cx="1799771" cy="3076457"/>
          </a:xfrm>
          <a:prstGeom prst="rect">
            <a:avLst/>
          </a:prstGeom>
        </p:spPr>
      </p:pic>
    </p:spTree>
    <p:extLst>
      <p:ext uri="{BB962C8B-B14F-4D97-AF65-F5344CB8AC3E}">
        <p14:creationId xmlns:p14="http://schemas.microsoft.com/office/powerpoint/2010/main" val="382034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nextCondLst>
                <p:cond evt="onClick" delay="0">
                  <p:tgtEl>
                    <p:spTgt spid="1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4"/>
        <p:cNvGrpSpPr/>
        <p:nvPr/>
      </p:nvGrpSpPr>
      <p:grpSpPr>
        <a:xfrm>
          <a:off x="0" y="0"/>
          <a:ext cx="0" cy="0"/>
          <a:chOff x="0" y="0"/>
          <a:chExt cx="0" cy="0"/>
        </a:xfrm>
      </p:grpSpPr>
      <p:sp>
        <p:nvSpPr>
          <p:cNvPr id="3" name="Rounded Rectangle 4">
            <a:extLst>
              <a:ext uri="{FF2B5EF4-FFF2-40B4-BE49-F238E27FC236}">
                <a16:creationId xmlns:a16="http://schemas.microsoft.com/office/drawing/2014/main" id="{37B0B435-36EA-6BF0-3EDB-F4B16406B63D}"/>
              </a:ext>
            </a:extLst>
          </p:cNvPr>
          <p:cNvSpPr/>
          <p:nvPr/>
        </p:nvSpPr>
        <p:spPr>
          <a:xfrm>
            <a:off x="3750953" y="2362200"/>
            <a:ext cx="4690092" cy="628257"/>
          </a:xfrm>
          <a:prstGeom prst="roundRect">
            <a:avLst/>
          </a:prstGeom>
          <a:solidFill>
            <a:srgbClr val="ED7D31">
              <a:lumMod val="20000"/>
              <a:lumOff val="80000"/>
            </a:srgbClr>
          </a:solidFill>
          <a:ln w="28575">
            <a:solidFill>
              <a:srgbClr val="ED7D31"/>
            </a:solidFill>
          </a:ln>
        </p:spPr>
        <p:txBody>
          <a:bodyPr wrap="square" rtlCol="0">
            <a:spAutoFit/>
          </a:bodyPr>
          <a:lstStyle/>
          <a:p>
            <a:pPr lvl="0" algn="ctr">
              <a:lnSpc>
                <a:spcPct val="150000"/>
              </a:lnSpc>
              <a:buClrTx/>
              <a:defRPr/>
            </a:pPr>
            <a:r>
              <a:rPr lang="en-US" sz="2400" dirty="0" err="1">
                <a:solidFill>
                  <a:sysClr val="windowText" lastClr="000000"/>
                </a:solidFill>
                <a:latin typeface="UTM Avo" panose="02040603050506020204" pitchFamily="18" charset="0"/>
                <a:ea typeface="+mn-ea"/>
                <a:cs typeface="Arial" pitchFamily="34" charset="0"/>
              </a:rPr>
              <a:t>Ôn</a:t>
            </a:r>
            <a:r>
              <a:rPr lang="en-US" sz="2400" dirty="0">
                <a:solidFill>
                  <a:sysClr val="windowText" lastClr="000000"/>
                </a:solidFill>
                <a:latin typeface="UTM Avo" panose="02040603050506020204" pitchFamily="18" charset="0"/>
                <a:ea typeface="+mn-ea"/>
                <a:cs typeface="Arial" pitchFamily="34" charset="0"/>
              </a:rPr>
              <a:t> </a:t>
            </a:r>
            <a:r>
              <a:rPr lang="en-US" sz="2400" dirty="0" err="1">
                <a:solidFill>
                  <a:sysClr val="windowText" lastClr="000000"/>
                </a:solidFill>
                <a:latin typeface="UTM Avo" panose="02040603050506020204" pitchFamily="18" charset="0"/>
                <a:ea typeface="+mn-ea"/>
                <a:cs typeface="Arial" pitchFamily="34" charset="0"/>
              </a:rPr>
              <a:t>tập</a:t>
            </a:r>
            <a:r>
              <a:rPr lang="en-US" sz="2400" dirty="0">
                <a:solidFill>
                  <a:sysClr val="windowText" lastClr="000000"/>
                </a:solidFill>
                <a:latin typeface="UTM Avo" panose="02040603050506020204" pitchFamily="18" charset="0"/>
                <a:ea typeface="+mn-ea"/>
                <a:cs typeface="Arial" pitchFamily="34" charset="0"/>
              </a:rPr>
              <a:t> </a:t>
            </a:r>
            <a:r>
              <a:rPr lang="en-US" sz="2400" dirty="0" err="1">
                <a:solidFill>
                  <a:sysClr val="windowText" lastClr="000000"/>
                </a:solidFill>
                <a:latin typeface="UTM Avo" panose="02040603050506020204" pitchFamily="18" charset="0"/>
                <a:ea typeface="+mn-ea"/>
                <a:cs typeface="Arial" pitchFamily="34" charset="0"/>
              </a:rPr>
              <a:t>kiến</a:t>
            </a:r>
            <a:r>
              <a:rPr lang="en-US" sz="2400" dirty="0">
                <a:solidFill>
                  <a:sysClr val="windowText" lastClr="000000"/>
                </a:solidFill>
                <a:latin typeface="UTM Avo" panose="02040603050506020204" pitchFamily="18" charset="0"/>
                <a:ea typeface="+mn-ea"/>
                <a:cs typeface="Arial" pitchFamily="34" charset="0"/>
              </a:rPr>
              <a:t> </a:t>
            </a:r>
            <a:r>
              <a:rPr lang="en-US" sz="2400" dirty="0" err="1">
                <a:solidFill>
                  <a:sysClr val="windowText" lastClr="000000"/>
                </a:solidFill>
                <a:latin typeface="UTM Avo" panose="02040603050506020204" pitchFamily="18" charset="0"/>
                <a:ea typeface="+mn-ea"/>
                <a:cs typeface="Arial" pitchFamily="34" charset="0"/>
              </a:rPr>
              <a:t>thức</a:t>
            </a:r>
            <a:r>
              <a:rPr lang="en-US" sz="2400" dirty="0">
                <a:solidFill>
                  <a:sysClr val="windowText" lastClr="000000"/>
                </a:solidFill>
                <a:latin typeface="UTM Avo" panose="02040603050506020204" pitchFamily="18" charset="0"/>
                <a:ea typeface="+mn-ea"/>
                <a:cs typeface="Arial" pitchFamily="34" charset="0"/>
              </a:rPr>
              <a:t> </a:t>
            </a:r>
            <a:r>
              <a:rPr lang="en-US" sz="2400" dirty="0" err="1">
                <a:solidFill>
                  <a:sysClr val="windowText" lastClr="000000"/>
                </a:solidFill>
                <a:latin typeface="UTM Avo" panose="02040603050506020204" pitchFamily="18" charset="0"/>
                <a:ea typeface="+mn-ea"/>
                <a:cs typeface="Arial" pitchFamily="34" charset="0"/>
              </a:rPr>
              <a:t>đã</a:t>
            </a:r>
            <a:r>
              <a:rPr lang="en-US" sz="2400" dirty="0">
                <a:solidFill>
                  <a:sysClr val="windowText" lastClr="000000"/>
                </a:solidFill>
                <a:latin typeface="UTM Avo" panose="02040603050506020204" pitchFamily="18" charset="0"/>
                <a:ea typeface="+mn-ea"/>
                <a:cs typeface="Arial" pitchFamily="34" charset="0"/>
              </a:rPr>
              <a:t> </a:t>
            </a:r>
            <a:r>
              <a:rPr lang="en-US" sz="2400" dirty="0" err="1">
                <a:solidFill>
                  <a:sysClr val="windowText" lastClr="000000"/>
                </a:solidFill>
                <a:latin typeface="UTM Avo" panose="02040603050506020204" pitchFamily="18" charset="0"/>
                <a:ea typeface="+mn-ea"/>
                <a:cs typeface="Arial" pitchFamily="34" charset="0"/>
              </a:rPr>
              <a:t>học</a:t>
            </a:r>
            <a:endParaRPr lang="en-US" sz="2400" dirty="0">
              <a:solidFill>
                <a:sysClr val="windowText" lastClr="000000"/>
              </a:solidFill>
              <a:latin typeface="UTM Avo" panose="02040603050506020204" pitchFamily="18" charset="0"/>
              <a:ea typeface="+mn-ea"/>
              <a:cs typeface="Arial" pitchFamily="34" charset="0"/>
            </a:endParaRPr>
          </a:p>
        </p:txBody>
      </p:sp>
      <p:sp>
        <p:nvSpPr>
          <p:cNvPr id="4" name="Rounded Rectangle 8">
            <a:extLst>
              <a:ext uri="{FF2B5EF4-FFF2-40B4-BE49-F238E27FC236}">
                <a16:creationId xmlns:a16="http://schemas.microsoft.com/office/drawing/2014/main" id="{89BE9959-7C1D-F273-082B-5DB20B634352}"/>
              </a:ext>
            </a:extLst>
          </p:cNvPr>
          <p:cNvSpPr/>
          <p:nvPr/>
        </p:nvSpPr>
        <p:spPr>
          <a:xfrm>
            <a:off x="3750953" y="3124200"/>
            <a:ext cx="4690092" cy="1241191"/>
          </a:xfrm>
          <a:prstGeom prst="roundRect">
            <a:avLst/>
          </a:prstGeom>
          <a:solidFill>
            <a:srgbClr val="ED7D31">
              <a:lumMod val="20000"/>
              <a:lumOff val="80000"/>
            </a:srgbClr>
          </a:solidFill>
          <a:ln w="28575">
            <a:solidFill>
              <a:srgbClr val="ED7D31"/>
            </a:solidFill>
          </a:ln>
        </p:spPr>
        <p:txBody>
          <a:bodyPr wrap="square" rtlCol="0">
            <a:spAutoFit/>
          </a:bodyPr>
          <a:lstStyle/>
          <a:p>
            <a:pPr lvl="0" algn="ctr">
              <a:lnSpc>
                <a:spcPct val="150000"/>
              </a:lnSpc>
              <a:buClrTx/>
            </a:pPr>
            <a:r>
              <a:rPr lang="vi-VN" sz="2400">
                <a:solidFill>
                  <a:sysClr val="windowText" lastClr="000000"/>
                </a:solidFill>
                <a:latin typeface="UTM Avo" panose="02040603050506020204" pitchFamily="18" charset="0"/>
                <a:ea typeface="+mn-ea"/>
                <a:cs typeface="Arial" pitchFamily="34" charset="0"/>
              </a:rPr>
              <a:t>Hoàn thành các bài tập trong VBT. </a:t>
            </a:r>
            <a:endParaRPr lang="vi-VN" sz="2400" dirty="0">
              <a:solidFill>
                <a:sysClr val="windowText" lastClr="000000"/>
              </a:solidFill>
              <a:latin typeface="UTM Avo" panose="02040603050506020204" pitchFamily="18" charset="0"/>
              <a:ea typeface="+mn-ea"/>
              <a:cs typeface="Arial" pitchFamily="34" charset="0"/>
            </a:endParaRPr>
          </a:p>
        </p:txBody>
      </p:sp>
      <p:sp>
        <p:nvSpPr>
          <p:cNvPr id="5" name="Rectangle: Rounded Corners 4">
            <a:extLst>
              <a:ext uri="{FF2B5EF4-FFF2-40B4-BE49-F238E27FC236}">
                <a16:creationId xmlns:a16="http://schemas.microsoft.com/office/drawing/2014/main" id="{F5454A77-7B3E-88AC-5192-67280B598B4C}"/>
              </a:ext>
            </a:extLst>
          </p:cNvPr>
          <p:cNvSpPr/>
          <p:nvPr/>
        </p:nvSpPr>
        <p:spPr>
          <a:xfrm>
            <a:off x="3617277" y="1330960"/>
            <a:ext cx="4957445" cy="660400"/>
          </a:xfrm>
          <a:prstGeom prst="roundRect">
            <a:avLst>
              <a:gd name="adj" fmla="val 50000"/>
            </a:avLst>
          </a:prstGeom>
          <a:solidFill>
            <a:srgbClr val="ED7D31"/>
          </a:solidFill>
          <a:ln w="25400" cap="flat" cmpd="sng" algn="ctr">
            <a:noFill/>
            <a:prstDash val="solid"/>
          </a:ln>
          <a:effectLst/>
        </p:spPr>
        <p:txBody>
          <a:bodyPr rtlCol="0" anchor="ctr"/>
          <a:lstStyle/>
          <a:p>
            <a:pPr lvl="0" algn="ctr">
              <a:buClrTx/>
              <a:defRPr/>
            </a:pPr>
            <a:r>
              <a:rPr lang="vi-VN" sz="3200" b="1">
                <a:solidFill>
                  <a:srgbClr val="FFFFFF"/>
                </a:solidFill>
                <a:latin typeface="+mj-lt"/>
                <a:ea typeface="+mn-ea"/>
                <a:cs typeface="+mn-cs"/>
              </a:rPr>
              <a:t>Hướng dẫn về nhà</a:t>
            </a:r>
            <a:endParaRPr lang="vi-VN" sz="3200" b="1" dirty="0">
              <a:solidFill>
                <a:srgbClr val="FFFFFF"/>
              </a:solidFill>
              <a:latin typeface="+mj-lt"/>
              <a:ea typeface="+mn-ea"/>
              <a:cs typeface="+mn-cs"/>
            </a:endParaRPr>
          </a:p>
        </p:txBody>
      </p:sp>
      <p:pic>
        <p:nvPicPr>
          <p:cNvPr id="6" name="Picture 10">
            <a:extLst>
              <a:ext uri="{FF2B5EF4-FFF2-40B4-BE49-F238E27FC236}">
                <a16:creationId xmlns:a16="http://schemas.microsoft.com/office/drawing/2014/main" id="{1FBDE163-A25E-F7A5-C16A-74BB509631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5901" y="4222854"/>
            <a:ext cx="2768599" cy="2455531"/>
          </a:xfrm>
          <a:prstGeom prst="rect">
            <a:avLst/>
          </a:prstGeom>
        </p:spPr>
      </p:pic>
      <p:sp>
        <p:nvSpPr>
          <p:cNvPr id="2" name="Rounded Rectangle 8">
            <a:extLst>
              <a:ext uri="{FF2B5EF4-FFF2-40B4-BE49-F238E27FC236}">
                <a16:creationId xmlns:a16="http://schemas.microsoft.com/office/drawing/2014/main" id="{C04BDE07-E4FD-3DA5-CBB2-7079DA554E42}"/>
              </a:ext>
            </a:extLst>
          </p:cNvPr>
          <p:cNvSpPr/>
          <p:nvPr/>
        </p:nvSpPr>
        <p:spPr>
          <a:xfrm>
            <a:off x="3750953" y="4499134"/>
            <a:ext cx="4690092" cy="1854125"/>
          </a:xfrm>
          <a:prstGeom prst="roundRect">
            <a:avLst/>
          </a:prstGeom>
          <a:solidFill>
            <a:srgbClr val="ED7D31">
              <a:lumMod val="20000"/>
              <a:lumOff val="80000"/>
            </a:srgbClr>
          </a:solidFill>
          <a:ln w="28575">
            <a:solidFill>
              <a:srgbClr val="ED7D31"/>
            </a:solidFill>
          </a:ln>
        </p:spPr>
        <p:txBody>
          <a:bodyPr wrap="square" rtlCol="0">
            <a:spAutoFit/>
          </a:bodyPr>
          <a:lstStyle/>
          <a:p>
            <a:pPr lvl="0" algn="ctr">
              <a:lnSpc>
                <a:spcPct val="150000"/>
              </a:lnSpc>
              <a:buClrTx/>
            </a:pPr>
            <a:r>
              <a:rPr lang="vi-VN" sz="2400" dirty="0">
                <a:solidFill>
                  <a:sysClr val="windowText" lastClr="000000"/>
                </a:solidFill>
                <a:latin typeface="UTM Avo" panose="02040603050506020204" pitchFamily="18" charset="0"/>
                <a:ea typeface="+mn-ea"/>
                <a:cs typeface="Arial" pitchFamily="34" charset="0"/>
              </a:rPr>
              <a:t>Tìm hiểu nội dung bài</a:t>
            </a:r>
            <a:endParaRPr lang="en-US" sz="2400" dirty="0">
              <a:solidFill>
                <a:sysClr val="windowText" lastClr="000000"/>
              </a:solidFill>
              <a:latin typeface="UTM Avo" panose="02040603050506020204" pitchFamily="18" charset="0"/>
              <a:ea typeface="+mn-ea"/>
              <a:cs typeface="Arial" pitchFamily="34" charset="0"/>
            </a:endParaRPr>
          </a:p>
          <a:p>
            <a:pPr lvl="0" algn="ctr">
              <a:lnSpc>
                <a:spcPct val="150000"/>
              </a:lnSpc>
              <a:buClrTx/>
            </a:pPr>
            <a:r>
              <a:rPr lang="vi-VN" sz="2400" b="1" dirty="0">
                <a:solidFill>
                  <a:sysClr val="windowText" lastClr="000000"/>
                </a:solidFill>
                <a:latin typeface="UTM Avo" panose="02040603050506020204" pitchFamily="18" charset="0"/>
                <a:ea typeface="+mn-ea"/>
                <a:cs typeface="Arial" pitchFamily="34" charset="0"/>
              </a:rPr>
              <a:t>Ôn tập chủ đề con người và sức khoẻ.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qr code&#10;&#10;Description automatically generated">
            <a:hlinkClick r:id="rId3"/>
            <a:extLst>
              <a:ext uri="{FF2B5EF4-FFF2-40B4-BE49-F238E27FC236}">
                <a16:creationId xmlns:a16="http://schemas.microsoft.com/office/drawing/2014/main" id="{343DE31A-F937-679E-1D1C-2449DBA2CDCD}"/>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86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pic>
        <p:nvPicPr>
          <p:cNvPr id="3" name="Google Shape;112;p6">
            <a:hlinkClick r:id="rId4"/>
            <a:extLst>
              <a:ext uri="{FF2B5EF4-FFF2-40B4-BE49-F238E27FC236}">
                <a16:creationId xmlns:a16="http://schemas.microsoft.com/office/drawing/2014/main" id="{F801C3F2-CE2F-AA80-090D-7E72226BDC7F}"/>
              </a:ext>
            </a:extLst>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FD98E391-1552-5D29-EC15-F86E48878726}"/>
              </a:ext>
            </a:extLst>
          </p:cNvPr>
          <p:cNvPicPr>
            <a:picLocks noChangeAspect="1"/>
          </p:cNvPicPr>
          <p:nvPr/>
        </p:nvPicPr>
        <p:blipFill>
          <a:blip r:embed="rId5"/>
          <a:stretch>
            <a:fillRect/>
          </a:stretch>
        </p:blipFill>
        <p:spPr>
          <a:xfrm>
            <a:off x="1927249" y="1752600"/>
            <a:ext cx="8337502" cy="480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3" name="Google Shape;112;p6">
            <a:hlinkClick r:id="rId4"/>
            <a:extLst>
              <a:ext uri="{FF2B5EF4-FFF2-40B4-BE49-F238E27FC236}">
                <a16:creationId xmlns:a16="http://schemas.microsoft.com/office/drawing/2014/main" id="{5A177FF5-D599-9222-B8C4-BDE2FDB796EF}"/>
              </a:ext>
            </a:extLst>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3" name="TextBox 19">
            <a:extLst>
              <a:ext uri="{FF2B5EF4-FFF2-40B4-BE49-F238E27FC236}">
                <a16:creationId xmlns:a16="http://schemas.microsoft.com/office/drawing/2014/main" id="{EF8B0A9A-D996-5DAA-22DF-5875DAA098AF}"/>
              </a:ext>
            </a:extLst>
          </p:cNvPr>
          <p:cNvSpPr txBox="1"/>
          <p:nvPr/>
        </p:nvSpPr>
        <p:spPr>
          <a:xfrm>
            <a:off x="2395614" y="1454285"/>
            <a:ext cx="6883653" cy="1038874"/>
          </a:xfrm>
          <a:prstGeom prst="rect">
            <a:avLst/>
          </a:prstGeom>
        </p:spPr>
        <p:txBody>
          <a:bodyPr wrap="square" lIns="0" tIns="0" rIns="0" bIns="0" rtlCol="0" anchor="t">
            <a:spAutoFit/>
          </a:bodyPr>
          <a:lstStyle/>
          <a:p>
            <a:pPr algn="ctr" defTabSz="609539">
              <a:lnSpc>
                <a:spcPct val="150000"/>
              </a:lnSpc>
              <a:buClrTx/>
              <a:buFontTx/>
              <a:buNone/>
            </a:pPr>
            <a:r>
              <a:rPr lang="vi-VN" sz="2400" b="1" kern="1200" dirty="0">
                <a:solidFill>
                  <a:schemeClr val="tx1"/>
                </a:solidFill>
                <a:latin typeface="UTM Avo" panose="02040603050506020204" pitchFamily="18" charset="0"/>
                <a:ea typeface="Black Mango Semi-Bold"/>
                <a:cs typeface="Arial" panose="020B0604020202020204" pitchFamily="34" charset="0"/>
                <a:sym typeface="Black Mango Semi-Bold"/>
              </a:rPr>
              <a:t>2. L</a:t>
            </a:r>
            <a:r>
              <a:rPr lang="nl-NL" sz="2400" b="1" kern="1200" dirty="0">
                <a:solidFill>
                  <a:schemeClr val="tx1"/>
                </a:solidFill>
                <a:latin typeface="UTM Avo" panose="02040603050506020204" pitchFamily="18" charset="0"/>
                <a:ea typeface="Black Mango Semi-Bold"/>
                <a:cs typeface="Arial" panose="020B0604020202020204" pitchFamily="34" charset="0"/>
              </a:rPr>
              <a:t>ập danh sách những người đáng tin cậy và đưa ra yêu cầu được giúp đỡ</a:t>
            </a:r>
            <a:endParaRPr lang="vi-VN" sz="2400" b="1" kern="1200" dirty="0">
              <a:solidFill>
                <a:schemeClr val="tx1"/>
              </a:solidFill>
              <a:latin typeface="Arial" panose="020B0604020202020204" pitchFamily="34" charset="0"/>
              <a:ea typeface="Black Mango Semi-Bold"/>
              <a:cs typeface="Arial" panose="020B0604020202020204" pitchFamily="34" charset="0"/>
              <a:sym typeface="Black Mango Semi-Bold"/>
            </a:endParaRPr>
          </a:p>
        </p:txBody>
      </p:sp>
      <p:grpSp>
        <p:nvGrpSpPr>
          <p:cNvPr id="4" name="Group 3">
            <a:extLst>
              <a:ext uri="{FF2B5EF4-FFF2-40B4-BE49-F238E27FC236}">
                <a16:creationId xmlns:a16="http://schemas.microsoft.com/office/drawing/2014/main" id="{2D3AF66F-676F-9A2A-BB71-D4028CB8E4A0}"/>
              </a:ext>
            </a:extLst>
          </p:cNvPr>
          <p:cNvGrpSpPr/>
          <p:nvPr/>
        </p:nvGrpSpPr>
        <p:grpSpPr>
          <a:xfrm>
            <a:off x="1190317" y="2034157"/>
            <a:ext cx="9811366" cy="1782680"/>
            <a:chOff x="2183885" y="1790700"/>
            <a:chExt cx="14717049" cy="2674020"/>
          </a:xfrm>
        </p:grpSpPr>
        <p:sp>
          <p:nvSpPr>
            <p:cNvPr id="12" name="Rectangle 11">
              <a:extLst>
                <a:ext uri="{FF2B5EF4-FFF2-40B4-BE49-F238E27FC236}">
                  <a16:creationId xmlns:a16="http://schemas.microsoft.com/office/drawing/2014/main" id="{E6FB30F7-A91E-FD57-9463-43DDF04D0DC1}"/>
                </a:ext>
              </a:extLst>
            </p:cNvPr>
            <p:cNvSpPr/>
            <p:nvPr/>
          </p:nvSpPr>
          <p:spPr>
            <a:xfrm>
              <a:off x="2183885" y="2628900"/>
              <a:ext cx="13941372" cy="1835820"/>
            </a:xfrm>
            <a:prstGeom prst="rect">
              <a:avLst/>
            </a:prstGeom>
            <a:solidFill>
              <a:sysClr val="window" lastClr="FFFFFF"/>
            </a:solidFill>
            <a:ln w="25400" cap="flat" cmpd="sng" algn="ctr">
              <a:solidFill>
                <a:srgbClr val="4F81BD">
                  <a:shade val="15000"/>
                </a:srgbClr>
              </a:solidFill>
              <a:prstDash val="lgDash"/>
            </a:ln>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Black Mango Semi-Bold"/>
                </a:rPr>
                <a:t>Hãy lập danh sách những người tin cậy có thể giúp em khi em cần giúp đỡ. Cho biết vì sao em chọn những người đó.</a:t>
              </a:r>
            </a:p>
          </p:txBody>
        </p:sp>
        <p:sp>
          <p:nvSpPr>
            <p:cNvPr id="13" name="Freeform 18">
              <a:extLst>
                <a:ext uri="{FF2B5EF4-FFF2-40B4-BE49-F238E27FC236}">
                  <a16:creationId xmlns:a16="http://schemas.microsoft.com/office/drawing/2014/main" id="{FF5F6F1B-1303-27E3-935E-6138E806F867}"/>
                </a:ext>
              </a:extLst>
            </p:cNvPr>
            <p:cNvSpPr/>
            <p:nvPr/>
          </p:nvSpPr>
          <p:spPr>
            <a:xfrm>
              <a:off x="15011400" y="1790700"/>
              <a:ext cx="1889534" cy="1284883"/>
            </a:xfrm>
            <a:custGeom>
              <a:avLst/>
              <a:gdLst/>
              <a:ahLst/>
              <a:cxnLst/>
              <a:rect l="l" t="t" r="r" b="b"/>
              <a:pathLst>
                <a:path w="2365971" h="1608860">
                  <a:moveTo>
                    <a:pt x="0" y="0"/>
                  </a:moveTo>
                  <a:lnTo>
                    <a:pt x="2365971" y="0"/>
                  </a:lnTo>
                  <a:lnTo>
                    <a:pt x="2365971" y="1608861"/>
                  </a:lnTo>
                  <a:lnTo>
                    <a:pt x="0" y="1608861"/>
                  </a:lnTo>
                  <a:lnTo>
                    <a:pt x="0" y="0"/>
                  </a:lnTo>
                  <a:close/>
                </a:path>
              </a:pathLst>
            </a:custGeom>
            <a:blipFill>
              <a:blip r:embed="rId4"/>
              <a:stretch>
                <a:fillRect/>
              </a:stretch>
            </a:blipFill>
          </p:spPr>
          <p:txBody>
            <a:bodyPr/>
            <a:lstStyle/>
            <a:p>
              <a:pPr marL="0" marR="0" lvl="0" indent="0" defTabSz="609539"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77E36830-6B07-9E74-B99B-860EF4405555}"/>
              </a:ext>
            </a:extLst>
          </p:cNvPr>
          <p:cNvGrpSpPr/>
          <p:nvPr/>
        </p:nvGrpSpPr>
        <p:grpSpPr>
          <a:xfrm>
            <a:off x="1219200" y="4130196"/>
            <a:ext cx="2865641" cy="2600803"/>
            <a:chOff x="2064460" y="5121780"/>
            <a:chExt cx="4298462" cy="3901204"/>
          </a:xfrm>
        </p:grpSpPr>
        <p:sp>
          <p:nvSpPr>
            <p:cNvPr id="15" name="Freeform 2">
              <a:extLst>
                <a:ext uri="{FF2B5EF4-FFF2-40B4-BE49-F238E27FC236}">
                  <a16:creationId xmlns:a16="http://schemas.microsoft.com/office/drawing/2014/main" id="{331E540A-68F1-8851-5975-BA0768291347}"/>
                </a:ext>
              </a:extLst>
            </p:cNvPr>
            <p:cNvSpPr/>
            <p:nvPr/>
          </p:nvSpPr>
          <p:spPr>
            <a:xfrm>
              <a:off x="2064460" y="5121780"/>
              <a:ext cx="4298462" cy="3352800"/>
            </a:xfrm>
            <a:custGeom>
              <a:avLst/>
              <a:gdLst/>
              <a:ahLst/>
              <a:cxnLst/>
              <a:rect l="l" t="t" r="r" b="b"/>
              <a:pathLst>
                <a:path w="3620541" h="2824022">
                  <a:moveTo>
                    <a:pt x="0" y="0"/>
                  </a:moveTo>
                  <a:lnTo>
                    <a:pt x="3620541" y="0"/>
                  </a:lnTo>
                  <a:lnTo>
                    <a:pt x="3620541" y="2824022"/>
                  </a:lnTo>
                  <a:lnTo>
                    <a:pt x="0" y="2824022"/>
                  </a:lnTo>
                  <a:lnTo>
                    <a:pt x="0" y="0"/>
                  </a:lnTo>
                  <a:close/>
                </a:path>
              </a:pathLst>
            </a:custGeom>
            <a:blipFill>
              <a:blip r:embed="rId5"/>
              <a:stretch>
                <a:fillRect/>
              </a:stretch>
            </a:blipFill>
          </p:spPr>
          <p:txBody>
            <a:bodyPr/>
            <a:lstStyle/>
            <a:p>
              <a:pPr defTabSz="609539">
                <a:buClrTx/>
                <a:buFontTx/>
                <a:buNone/>
              </a:pPr>
              <a:endParaRPr lang="vi-VN" sz="800" kern="1200" dirty="0">
                <a:solidFill>
                  <a:schemeClr val="tx1"/>
                </a:solidFill>
                <a:latin typeface="Arial" panose="020B0604020202020204" pitchFamily="34" charset="0"/>
                <a:ea typeface="+mn-ea"/>
                <a:cs typeface="+mn-cs"/>
              </a:endParaRPr>
            </a:p>
          </p:txBody>
        </p:sp>
        <p:sp>
          <p:nvSpPr>
            <p:cNvPr id="16" name="TextBox 14">
              <a:extLst>
                <a:ext uri="{FF2B5EF4-FFF2-40B4-BE49-F238E27FC236}">
                  <a16:creationId xmlns:a16="http://schemas.microsoft.com/office/drawing/2014/main" id="{66146574-3CD7-CC65-E25C-A731A610DEA3}"/>
                </a:ext>
              </a:extLst>
            </p:cNvPr>
            <p:cNvSpPr txBox="1"/>
            <p:nvPr/>
          </p:nvSpPr>
          <p:spPr>
            <a:xfrm>
              <a:off x="2817415" y="8297495"/>
              <a:ext cx="2797844" cy="725489"/>
            </a:xfrm>
            <a:prstGeom prst="rect">
              <a:avLst/>
            </a:prstGeom>
          </p:spPr>
          <p:txBody>
            <a:bodyPr wrap="square" lIns="0" tIns="0" rIns="0" bIns="0" rtlCol="0" anchor="t">
              <a:spAutoFit/>
            </a:bodyPr>
            <a:lstStyle/>
            <a:p>
              <a:pPr algn="ctr" defTabSz="609539">
                <a:lnSpc>
                  <a:spcPct val="150000"/>
                </a:lnSpc>
                <a:buClrTx/>
                <a:buFontTx/>
                <a:buNone/>
              </a:pPr>
              <a:r>
                <a:rPr lang="en-US" sz="2400" kern="1200" dirty="0" err="1">
                  <a:solidFill>
                    <a:schemeClr val="tx1"/>
                  </a:solidFill>
                  <a:latin typeface="UTM Avo" panose="02040603050506020204" pitchFamily="18" charset="0"/>
                  <a:ea typeface="Jella"/>
                  <a:cs typeface="Arial" panose="020B0604020202020204" pitchFamily="34" charset="0"/>
                  <a:sym typeface="Jella"/>
                </a:rPr>
                <a:t>Bố</a:t>
              </a:r>
              <a:r>
                <a:rPr lang="en-US" sz="2400" kern="1200" dirty="0">
                  <a:solidFill>
                    <a:schemeClr val="tx1"/>
                  </a:solidFill>
                  <a:latin typeface="UTM Avo" panose="02040603050506020204" pitchFamily="18" charset="0"/>
                  <a:ea typeface="Jella"/>
                  <a:cs typeface="Arial" panose="020B0604020202020204" pitchFamily="34" charset="0"/>
                  <a:sym typeface="Jella"/>
                </a:rPr>
                <a:t> </a:t>
              </a:r>
              <a:r>
                <a:rPr lang="en-US" sz="2400" kern="1200" dirty="0" err="1">
                  <a:solidFill>
                    <a:schemeClr val="tx1"/>
                  </a:solidFill>
                  <a:latin typeface="UTM Avo" panose="02040603050506020204" pitchFamily="18" charset="0"/>
                  <a:ea typeface="Jella"/>
                  <a:cs typeface="Arial" panose="020B0604020202020204" pitchFamily="34" charset="0"/>
                  <a:sym typeface="Jella"/>
                </a:rPr>
                <a:t>mẹ</a:t>
              </a:r>
              <a:endParaRPr lang="en-US" sz="2400" kern="1200" dirty="0">
                <a:solidFill>
                  <a:schemeClr val="tx1"/>
                </a:solidFill>
                <a:latin typeface="UTM Avo" panose="02040603050506020204" pitchFamily="18" charset="0"/>
                <a:ea typeface="Jella"/>
                <a:cs typeface="Arial" panose="020B0604020202020204" pitchFamily="34" charset="0"/>
                <a:sym typeface="Jella"/>
              </a:endParaRPr>
            </a:p>
          </p:txBody>
        </p:sp>
      </p:grpSp>
      <p:grpSp>
        <p:nvGrpSpPr>
          <p:cNvPr id="17" name="Group 16">
            <a:extLst>
              <a:ext uri="{FF2B5EF4-FFF2-40B4-BE49-F238E27FC236}">
                <a16:creationId xmlns:a16="http://schemas.microsoft.com/office/drawing/2014/main" id="{07C88C0A-2337-5743-446B-FC775B696C11}"/>
              </a:ext>
            </a:extLst>
          </p:cNvPr>
          <p:cNvGrpSpPr/>
          <p:nvPr/>
        </p:nvGrpSpPr>
        <p:grpSpPr>
          <a:xfrm>
            <a:off x="4694463" y="3891380"/>
            <a:ext cx="2731547" cy="2839619"/>
            <a:chOff x="7196547" y="4940640"/>
            <a:chExt cx="4097321" cy="4259429"/>
          </a:xfrm>
        </p:grpSpPr>
        <p:sp>
          <p:nvSpPr>
            <p:cNvPr id="18" name="Freeform 3">
              <a:extLst>
                <a:ext uri="{FF2B5EF4-FFF2-40B4-BE49-F238E27FC236}">
                  <a16:creationId xmlns:a16="http://schemas.microsoft.com/office/drawing/2014/main" id="{359536A7-7852-495A-5C2F-6676B4A7353D}"/>
                </a:ext>
              </a:extLst>
            </p:cNvPr>
            <p:cNvSpPr/>
            <p:nvPr/>
          </p:nvSpPr>
          <p:spPr>
            <a:xfrm>
              <a:off x="7196547" y="4940640"/>
              <a:ext cx="4097321" cy="3533940"/>
            </a:xfrm>
            <a:custGeom>
              <a:avLst/>
              <a:gdLst/>
              <a:ahLst/>
              <a:cxnLst/>
              <a:rect l="l" t="t" r="r" b="b"/>
              <a:pathLst>
                <a:path w="3451123" h="2976594">
                  <a:moveTo>
                    <a:pt x="0" y="0"/>
                  </a:moveTo>
                  <a:lnTo>
                    <a:pt x="3451123" y="0"/>
                  </a:lnTo>
                  <a:lnTo>
                    <a:pt x="3451123" y="2976594"/>
                  </a:lnTo>
                  <a:lnTo>
                    <a:pt x="0" y="2976594"/>
                  </a:lnTo>
                  <a:lnTo>
                    <a:pt x="0" y="0"/>
                  </a:lnTo>
                  <a:close/>
                </a:path>
              </a:pathLst>
            </a:custGeom>
            <a:blipFill>
              <a:blip r:embed="rId6"/>
              <a:stretch>
                <a:fillRect/>
              </a:stretch>
            </a:blipFill>
          </p:spPr>
          <p:txBody>
            <a:bodyPr/>
            <a:lstStyle/>
            <a:p>
              <a:pPr defTabSz="609539">
                <a:buClrTx/>
                <a:buFontTx/>
                <a:buNone/>
              </a:pPr>
              <a:endParaRPr lang="vi-VN" sz="800" kern="1200" dirty="0">
                <a:solidFill>
                  <a:schemeClr val="tx1"/>
                </a:solidFill>
                <a:latin typeface="Arial" panose="020B0604020202020204" pitchFamily="34" charset="0"/>
                <a:ea typeface="+mn-ea"/>
                <a:cs typeface="+mn-cs"/>
              </a:endParaRPr>
            </a:p>
          </p:txBody>
        </p:sp>
        <p:sp>
          <p:nvSpPr>
            <p:cNvPr id="19" name="TextBox 14">
              <a:extLst>
                <a:ext uri="{FF2B5EF4-FFF2-40B4-BE49-F238E27FC236}">
                  <a16:creationId xmlns:a16="http://schemas.microsoft.com/office/drawing/2014/main" id="{E9139A1E-B0D2-5E14-F54A-DAC27E21AB26}"/>
                </a:ext>
              </a:extLst>
            </p:cNvPr>
            <p:cNvSpPr txBox="1"/>
            <p:nvPr/>
          </p:nvSpPr>
          <p:spPr>
            <a:xfrm>
              <a:off x="7846286" y="8474580"/>
              <a:ext cx="2797844" cy="725489"/>
            </a:xfrm>
            <a:prstGeom prst="rect">
              <a:avLst/>
            </a:prstGeom>
          </p:spPr>
          <p:txBody>
            <a:bodyPr wrap="square" lIns="0" tIns="0" rIns="0" bIns="0" rtlCol="0" anchor="t">
              <a:spAutoFit/>
            </a:bodyPr>
            <a:lstStyle/>
            <a:p>
              <a:pPr algn="ctr" defTabSz="609539">
                <a:lnSpc>
                  <a:spcPct val="150000"/>
                </a:lnSpc>
                <a:buClrTx/>
                <a:buFontTx/>
                <a:buNone/>
              </a:pPr>
              <a:r>
                <a:rPr lang="en-US" sz="2400" kern="1200" dirty="0" err="1">
                  <a:solidFill>
                    <a:schemeClr val="tx1"/>
                  </a:solidFill>
                  <a:latin typeface="UTM Avo" panose="02040603050506020204" pitchFamily="18" charset="0"/>
                  <a:ea typeface="Jella"/>
                  <a:cs typeface="Arial" panose="020B0604020202020204" pitchFamily="34" charset="0"/>
                  <a:sym typeface="Jella"/>
                </a:rPr>
                <a:t>Ông</a:t>
              </a:r>
              <a:r>
                <a:rPr lang="en-US" sz="2400" kern="1200" dirty="0">
                  <a:solidFill>
                    <a:schemeClr val="tx1"/>
                  </a:solidFill>
                  <a:latin typeface="UTM Avo" panose="02040603050506020204" pitchFamily="18" charset="0"/>
                  <a:ea typeface="Jella"/>
                  <a:cs typeface="Arial" panose="020B0604020202020204" pitchFamily="34" charset="0"/>
                  <a:sym typeface="Jella"/>
                </a:rPr>
                <a:t> </a:t>
              </a:r>
              <a:r>
                <a:rPr lang="en-US" sz="2400" kern="1200" dirty="0" err="1">
                  <a:solidFill>
                    <a:schemeClr val="tx1"/>
                  </a:solidFill>
                  <a:latin typeface="UTM Avo" panose="02040603050506020204" pitchFamily="18" charset="0"/>
                  <a:ea typeface="Jella"/>
                  <a:cs typeface="Arial" panose="020B0604020202020204" pitchFamily="34" charset="0"/>
                  <a:sym typeface="Jella"/>
                </a:rPr>
                <a:t>bà</a:t>
              </a:r>
              <a:endParaRPr lang="en-US" sz="2400" kern="1200" dirty="0">
                <a:solidFill>
                  <a:schemeClr val="tx1"/>
                </a:solidFill>
                <a:latin typeface="UTM Avo" panose="02040603050506020204" pitchFamily="18" charset="0"/>
                <a:ea typeface="Jella"/>
                <a:cs typeface="Arial" panose="020B0604020202020204" pitchFamily="34" charset="0"/>
                <a:sym typeface="Jella"/>
              </a:endParaRPr>
            </a:p>
          </p:txBody>
        </p:sp>
      </p:grpSp>
      <p:grpSp>
        <p:nvGrpSpPr>
          <p:cNvPr id="20" name="Group 19">
            <a:extLst>
              <a:ext uri="{FF2B5EF4-FFF2-40B4-BE49-F238E27FC236}">
                <a16:creationId xmlns:a16="http://schemas.microsoft.com/office/drawing/2014/main" id="{3CAA4A6F-A6A6-40F7-38E1-5B7E82C08306}"/>
              </a:ext>
            </a:extLst>
          </p:cNvPr>
          <p:cNvGrpSpPr/>
          <p:nvPr/>
        </p:nvGrpSpPr>
        <p:grpSpPr>
          <a:xfrm>
            <a:off x="8255231" y="4020284"/>
            <a:ext cx="2717569" cy="2710715"/>
            <a:chOff x="11658600" y="5121780"/>
            <a:chExt cx="4076353" cy="4066072"/>
          </a:xfrm>
        </p:grpSpPr>
        <p:sp>
          <p:nvSpPr>
            <p:cNvPr id="21" name="Freeform 4">
              <a:extLst>
                <a:ext uri="{FF2B5EF4-FFF2-40B4-BE49-F238E27FC236}">
                  <a16:creationId xmlns:a16="http://schemas.microsoft.com/office/drawing/2014/main" id="{C736E3E5-1F2E-CE24-B44D-97B3912F58A7}"/>
                </a:ext>
              </a:extLst>
            </p:cNvPr>
            <p:cNvSpPr/>
            <p:nvPr/>
          </p:nvSpPr>
          <p:spPr>
            <a:xfrm>
              <a:off x="11658600" y="5121780"/>
              <a:ext cx="4076353" cy="3352800"/>
            </a:xfrm>
            <a:custGeom>
              <a:avLst/>
              <a:gdLst/>
              <a:ahLst/>
              <a:cxnLst/>
              <a:rect l="l" t="t" r="r" b="b"/>
              <a:pathLst>
                <a:path w="3304275" h="2717766">
                  <a:moveTo>
                    <a:pt x="0" y="0"/>
                  </a:moveTo>
                  <a:lnTo>
                    <a:pt x="3304275" y="0"/>
                  </a:lnTo>
                  <a:lnTo>
                    <a:pt x="3304275" y="2717766"/>
                  </a:lnTo>
                  <a:lnTo>
                    <a:pt x="0" y="2717766"/>
                  </a:lnTo>
                  <a:lnTo>
                    <a:pt x="0" y="0"/>
                  </a:lnTo>
                  <a:close/>
                </a:path>
              </a:pathLst>
            </a:custGeom>
            <a:blipFill>
              <a:blip r:embed="rId7"/>
              <a:stretch>
                <a:fillRect/>
              </a:stretch>
            </a:blipFill>
          </p:spPr>
          <p:txBody>
            <a:bodyPr/>
            <a:lstStyle/>
            <a:p>
              <a:pPr defTabSz="609539">
                <a:buClrTx/>
                <a:buFontTx/>
                <a:buNone/>
              </a:pPr>
              <a:endParaRPr lang="vi-VN" sz="800" kern="1200" dirty="0">
                <a:solidFill>
                  <a:schemeClr val="tx1"/>
                </a:solidFill>
                <a:latin typeface="Arial" panose="020B0604020202020204" pitchFamily="34" charset="0"/>
                <a:ea typeface="+mn-ea"/>
                <a:cs typeface="+mn-cs"/>
              </a:endParaRPr>
            </a:p>
          </p:txBody>
        </p:sp>
        <p:sp>
          <p:nvSpPr>
            <p:cNvPr id="22" name="TextBox 14">
              <a:extLst>
                <a:ext uri="{FF2B5EF4-FFF2-40B4-BE49-F238E27FC236}">
                  <a16:creationId xmlns:a16="http://schemas.microsoft.com/office/drawing/2014/main" id="{94826CA0-5C48-0BD0-68B8-DA3AFDC53125}"/>
                </a:ext>
              </a:extLst>
            </p:cNvPr>
            <p:cNvSpPr txBox="1"/>
            <p:nvPr/>
          </p:nvSpPr>
          <p:spPr>
            <a:xfrm>
              <a:off x="12297853" y="8474580"/>
              <a:ext cx="2797845" cy="713272"/>
            </a:xfrm>
            <a:prstGeom prst="rect">
              <a:avLst/>
            </a:prstGeom>
          </p:spPr>
          <p:txBody>
            <a:bodyPr wrap="square" lIns="0" tIns="0" rIns="0" bIns="0" rtlCol="0" anchor="t">
              <a:spAutoFit/>
            </a:bodyPr>
            <a:lstStyle/>
            <a:p>
              <a:pPr algn="ctr" defTabSz="609539">
                <a:lnSpc>
                  <a:spcPct val="150000"/>
                </a:lnSpc>
                <a:buClrTx/>
                <a:buFontTx/>
                <a:buNone/>
              </a:pPr>
              <a:r>
                <a:rPr lang="en-US" sz="2400" kern="1200" dirty="0">
                  <a:solidFill>
                    <a:schemeClr val="tx1"/>
                  </a:solidFill>
                  <a:latin typeface="UTM Avo" panose="02040603050506020204" pitchFamily="18" charset="0"/>
                  <a:ea typeface="Jella"/>
                  <a:cs typeface="Arial" panose="020B0604020202020204" pitchFamily="34" charset="0"/>
                  <a:sym typeface="Jella"/>
                </a:rPr>
                <a:t>Anh </a:t>
              </a:r>
              <a:r>
                <a:rPr lang="en-US" sz="2400" kern="1200" dirty="0" err="1">
                  <a:solidFill>
                    <a:schemeClr val="tx1"/>
                  </a:solidFill>
                  <a:latin typeface="UTM Avo" panose="02040603050506020204" pitchFamily="18" charset="0"/>
                  <a:ea typeface="Jella"/>
                  <a:cs typeface="Arial" panose="020B0604020202020204" pitchFamily="34" charset="0"/>
                  <a:sym typeface="Jella"/>
                </a:rPr>
                <a:t>chị</a:t>
              </a:r>
              <a:r>
                <a:rPr lang="en-US" sz="2400" kern="1200" dirty="0">
                  <a:solidFill>
                    <a:schemeClr val="tx1"/>
                  </a:solidFill>
                  <a:latin typeface="UTM Avo" panose="02040603050506020204" pitchFamily="18" charset="0"/>
                  <a:ea typeface="Jella"/>
                  <a:cs typeface="Arial" panose="020B0604020202020204" pitchFamily="34" charset="0"/>
                  <a:sym typeface="Jella"/>
                </a:rPr>
                <a:t> </a:t>
              </a:r>
              <a:r>
                <a:rPr lang="en-US" sz="2400" kern="1200" dirty="0" err="1">
                  <a:solidFill>
                    <a:schemeClr val="tx1"/>
                  </a:solidFill>
                  <a:latin typeface="UTM Avo" panose="02040603050506020204" pitchFamily="18" charset="0"/>
                  <a:ea typeface="Jella"/>
                  <a:cs typeface="Arial" panose="020B0604020202020204" pitchFamily="34" charset="0"/>
                  <a:sym typeface="Jella"/>
                </a:rPr>
                <a:t>ruột</a:t>
              </a:r>
              <a:endParaRPr lang="en-US" sz="2400" kern="1200" dirty="0">
                <a:solidFill>
                  <a:schemeClr val="tx1"/>
                </a:solidFill>
                <a:latin typeface="UTM Avo" panose="02040603050506020204" pitchFamily="18" charset="0"/>
                <a:ea typeface="Jella"/>
                <a:cs typeface="Arial" panose="020B0604020202020204" pitchFamily="34" charset="0"/>
                <a:sym typeface="Jell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a:extLst>
            <a:ext uri="{FF2B5EF4-FFF2-40B4-BE49-F238E27FC236}">
              <a16:creationId xmlns:a16="http://schemas.microsoft.com/office/drawing/2014/main" id="{C3211B1B-3B59-17F0-DD20-E32543288E45}"/>
            </a:ext>
          </a:extLst>
        </p:cNvPr>
        <p:cNvGrpSpPr/>
        <p:nvPr/>
      </p:nvGrpSpPr>
      <p:grpSpPr>
        <a:xfrm>
          <a:off x="0" y="0"/>
          <a:ext cx="0" cy="0"/>
          <a:chOff x="0" y="0"/>
          <a:chExt cx="0" cy="0"/>
        </a:xfrm>
      </p:grpSpPr>
      <p:sp>
        <p:nvSpPr>
          <p:cNvPr id="26" name="Arrow: Pentagon 25">
            <a:extLst>
              <a:ext uri="{FF2B5EF4-FFF2-40B4-BE49-F238E27FC236}">
                <a16:creationId xmlns:a16="http://schemas.microsoft.com/office/drawing/2014/main" id="{9F0A9E91-46E1-EF8B-3B46-9B22795E1D8C}"/>
              </a:ext>
            </a:extLst>
          </p:cNvPr>
          <p:cNvSpPr/>
          <p:nvPr/>
        </p:nvSpPr>
        <p:spPr>
          <a:xfrm flipH="1">
            <a:off x="8233722" y="819181"/>
            <a:ext cx="3935802" cy="796605"/>
          </a:xfrm>
          <a:prstGeom prst="homePlate">
            <a:avLst/>
          </a:prstGeom>
          <a:solidFill>
            <a:srgbClr val="F2DCDB"/>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39">
              <a:buClrTx/>
              <a:buFontTx/>
              <a:buNone/>
            </a:pPr>
            <a:r>
              <a:rPr lang="vi-VN" sz="2400" b="1" kern="1200">
                <a:solidFill>
                  <a:prstClr val="black"/>
                </a:solidFill>
                <a:cs typeface="Arial" panose="020B0604020202020204" pitchFamily="34" charset="0"/>
              </a:rPr>
              <a:t>THẢO LUẬN NHÓM </a:t>
            </a:r>
            <a:endParaRPr lang="vi-VN" sz="2400" b="1" kern="1200" dirty="0">
              <a:solidFill>
                <a:prstClr val="black"/>
              </a:solidFill>
              <a:cs typeface="Arial" panose="020B0604020202020204" pitchFamily="34" charset="0"/>
            </a:endParaRPr>
          </a:p>
        </p:txBody>
      </p:sp>
      <p:grpSp>
        <p:nvGrpSpPr>
          <p:cNvPr id="2" name="Group 1">
            <a:extLst>
              <a:ext uri="{FF2B5EF4-FFF2-40B4-BE49-F238E27FC236}">
                <a16:creationId xmlns:a16="http://schemas.microsoft.com/office/drawing/2014/main" id="{11CACF2C-DF36-E734-B41B-DDD3EE82AF2C}"/>
              </a:ext>
            </a:extLst>
          </p:cNvPr>
          <p:cNvGrpSpPr/>
          <p:nvPr/>
        </p:nvGrpSpPr>
        <p:grpSpPr>
          <a:xfrm>
            <a:off x="153606" y="1563997"/>
            <a:ext cx="4521200" cy="5134346"/>
            <a:chOff x="381000" y="1899681"/>
            <a:chExt cx="6781800" cy="7701519"/>
          </a:xfrm>
        </p:grpSpPr>
        <p:sp>
          <p:nvSpPr>
            <p:cNvPr id="3" name="Rectangle: Rounded Corners 2">
              <a:extLst>
                <a:ext uri="{FF2B5EF4-FFF2-40B4-BE49-F238E27FC236}">
                  <a16:creationId xmlns:a16="http://schemas.microsoft.com/office/drawing/2014/main" id="{3412A45E-3EBC-6019-E6C1-1CAB2FD9BCC0}"/>
                </a:ext>
              </a:extLst>
            </p:cNvPr>
            <p:cNvSpPr/>
            <p:nvPr/>
          </p:nvSpPr>
          <p:spPr>
            <a:xfrm>
              <a:off x="381000" y="2476500"/>
              <a:ext cx="6781800" cy="7124700"/>
            </a:xfrm>
            <a:prstGeom prst="roundRect">
              <a:avLst>
                <a:gd name="adj" fmla="val 11785"/>
              </a:avLst>
            </a:prstGeom>
            <a:solidFill>
              <a:srgbClr val="C0504D">
                <a:lumMod val="20000"/>
                <a:lumOff val="80000"/>
              </a:srgbClr>
            </a:solidFill>
            <a:ln w="25400" cap="flat" cmpd="sng" algn="ctr">
              <a:noFill/>
              <a:prstDash val="solid"/>
            </a:ln>
            <a:effectLst/>
          </p:spPr>
          <p:txBody>
            <a:bodyPr rtlCol="0" anchor="ctr"/>
            <a:lstStyle/>
            <a:p>
              <a:pPr marL="0" marR="0" lvl="0" indent="0" algn="just" defTabSz="609539"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Bạn của em kể rằng: Một người quen của gia đình mỗi khi đến chơi đều nhìn bạn ấy rất chăm chú. Một lần lúc không có ai, người đó nói “Ôi, cháu đáng yêu quá!” và dang tay định ôm làm bạn ấy rất sợ. </a:t>
              </a:r>
            </a:p>
          </p:txBody>
        </p:sp>
        <p:sp>
          <p:nvSpPr>
            <p:cNvPr id="4" name="Rectangle 3">
              <a:extLst>
                <a:ext uri="{FF2B5EF4-FFF2-40B4-BE49-F238E27FC236}">
                  <a16:creationId xmlns:a16="http://schemas.microsoft.com/office/drawing/2014/main" id="{36F2BA09-3B00-F615-67A8-662A7516D101}"/>
                </a:ext>
              </a:extLst>
            </p:cNvPr>
            <p:cNvSpPr/>
            <p:nvPr/>
          </p:nvSpPr>
          <p:spPr>
            <a:xfrm>
              <a:off x="1828800" y="1899681"/>
              <a:ext cx="3886200" cy="971100"/>
            </a:xfrm>
            <a:prstGeom prst="rect">
              <a:avLst/>
            </a:prstGeom>
            <a:solidFill>
              <a:srgbClr val="C0504D">
                <a:lumMod val="40000"/>
                <a:lumOff val="60000"/>
              </a:srgbClr>
            </a:solidFill>
            <a:ln w="25400" cap="flat" cmpd="sng" algn="ctr">
              <a:noFill/>
              <a:prstDash val="solid"/>
            </a:ln>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mj-lt"/>
                  <a:ea typeface="+mn-ea"/>
                  <a:cs typeface="+mn-cs"/>
                </a:rPr>
                <a:t>Tình</a:t>
              </a:r>
              <a:r>
                <a:rPr kumimoji="0" lang="en-US" sz="2400" b="1" i="0" u="none" strike="noStrike" kern="1200" cap="none" spc="0" normalizeH="0" baseline="0" noProof="0" dirty="0">
                  <a:ln>
                    <a:noFill/>
                  </a:ln>
                  <a:solidFill>
                    <a:prstClr val="black"/>
                  </a:solidFill>
                  <a:effectLst/>
                  <a:uLnTx/>
                  <a:uFillTx/>
                  <a:latin typeface="+mj-lt"/>
                  <a:ea typeface="+mn-ea"/>
                  <a:cs typeface="+mn-cs"/>
                </a:rPr>
                <a:t> </a:t>
              </a:r>
              <a:r>
                <a:rPr kumimoji="0" lang="en-US" sz="2400" b="1" i="0" u="none" strike="noStrike" kern="1200" cap="none" spc="0" normalizeH="0" baseline="0" noProof="0" dirty="0" err="1">
                  <a:ln>
                    <a:noFill/>
                  </a:ln>
                  <a:solidFill>
                    <a:prstClr val="black"/>
                  </a:solidFill>
                  <a:effectLst/>
                  <a:uLnTx/>
                  <a:uFillTx/>
                  <a:latin typeface="+mj-lt"/>
                  <a:ea typeface="+mn-ea"/>
                  <a:cs typeface="+mn-cs"/>
                </a:rPr>
                <a:t>huống</a:t>
              </a:r>
              <a:endParaRPr kumimoji="0" lang="en-US" sz="2400" b="1" i="0" u="none" strike="noStrike" kern="1200" cap="none" spc="0" normalizeH="0" baseline="0" noProof="0" dirty="0">
                <a:ln>
                  <a:noFill/>
                </a:ln>
                <a:solidFill>
                  <a:prstClr val="black"/>
                </a:solidFill>
                <a:effectLst/>
                <a:uLnTx/>
                <a:uFillTx/>
                <a:latin typeface="+mj-lt"/>
                <a:ea typeface="+mn-ea"/>
                <a:cs typeface="+mn-cs"/>
              </a:endParaRPr>
            </a:p>
          </p:txBody>
        </p:sp>
      </p:grpSp>
      <p:grpSp>
        <p:nvGrpSpPr>
          <p:cNvPr id="5" name="Group 4">
            <a:extLst>
              <a:ext uri="{FF2B5EF4-FFF2-40B4-BE49-F238E27FC236}">
                <a16:creationId xmlns:a16="http://schemas.microsoft.com/office/drawing/2014/main" id="{1DD01DF9-F9ED-DC34-0D39-FC07C7C0CD67}"/>
              </a:ext>
            </a:extLst>
          </p:cNvPr>
          <p:cNvGrpSpPr/>
          <p:nvPr/>
        </p:nvGrpSpPr>
        <p:grpSpPr>
          <a:xfrm>
            <a:off x="4871605" y="2337840"/>
            <a:ext cx="3752836" cy="2234161"/>
            <a:chOff x="11696146" y="5143500"/>
            <a:chExt cx="5629254" cy="3351242"/>
          </a:xfrm>
        </p:grpSpPr>
        <p:sp>
          <p:nvSpPr>
            <p:cNvPr id="6" name="Freeform 19">
              <a:extLst>
                <a:ext uri="{FF2B5EF4-FFF2-40B4-BE49-F238E27FC236}">
                  <a16:creationId xmlns:a16="http://schemas.microsoft.com/office/drawing/2014/main" id="{8969F46D-778F-4611-4960-E687A29FD99E}"/>
                </a:ext>
              </a:extLst>
            </p:cNvPr>
            <p:cNvSpPr/>
            <p:nvPr/>
          </p:nvSpPr>
          <p:spPr>
            <a:xfrm>
              <a:off x="11696146" y="5143500"/>
              <a:ext cx="5629254" cy="3351242"/>
            </a:xfrm>
            <a:custGeom>
              <a:avLst/>
              <a:gdLst/>
              <a:ahLst/>
              <a:cxnLst/>
              <a:rect l="l" t="t" r="r" b="b"/>
              <a:pathLst>
                <a:path w="2403701" h="1664563">
                  <a:moveTo>
                    <a:pt x="0" y="0"/>
                  </a:moveTo>
                  <a:lnTo>
                    <a:pt x="2403701" y="0"/>
                  </a:lnTo>
                  <a:lnTo>
                    <a:pt x="2403701" y="1664563"/>
                  </a:lnTo>
                  <a:lnTo>
                    <a:pt x="0" y="16645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39">
                <a:buClrTx/>
                <a:buFontTx/>
                <a:buNone/>
              </a:pPr>
              <a:endParaRPr lang="vi-VN" sz="800" kern="1200" dirty="0">
                <a:solidFill>
                  <a:prstClr val="black"/>
                </a:solidFill>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0A8770A9-D6A7-7449-160A-398B9B1029C6}"/>
                </a:ext>
              </a:extLst>
            </p:cNvPr>
            <p:cNvSpPr txBox="1"/>
            <p:nvPr/>
          </p:nvSpPr>
          <p:spPr>
            <a:xfrm>
              <a:off x="11984376" y="5707686"/>
              <a:ext cx="5052795" cy="2525981"/>
            </a:xfrm>
            <a:prstGeom prst="rect">
              <a:avLst/>
            </a:prstGeom>
            <a:noFill/>
          </p:spPr>
          <p:txBody>
            <a:bodyPr wrap="square">
              <a:spAutoFit/>
            </a:bodyPr>
            <a:lstStyle/>
            <a:p>
              <a:pPr algn="just" defTabSz="609539">
                <a:lnSpc>
                  <a:spcPct val="150000"/>
                </a:lnSpc>
                <a:buClrTx/>
                <a:buFontTx/>
                <a:buNone/>
              </a:pP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a. Em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sẽ</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làm</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gì</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sau</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khi</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nghe</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câu</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chuyện</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của</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bạn</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em</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a:t>
              </a:r>
              <a:endParaRPr lang="vi-VN" sz="24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8A2A985C-AFF4-C0EC-AACA-7A7F1A8BAC68}"/>
              </a:ext>
            </a:extLst>
          </p:cNvPr>
          <p:cNvGrpSpPr/>
          <p:nvPr/>
        </p:nvGrpSpPr>
        <p:grpSpPr>
          <a:xfrm>
            <a:off x="7580052" y="3737592"/>
            <a:ext cx="4356360" cy="3120407"/>
            <a:chOff x="11125202" y="5143500"/>
            <a:chExt cx="6200198" cy="4441125"/>
          </a:xfrm>
        </p:grpSpPr>
        <p:sp>
          <p:nvSpPr>
            <p:cNvPr id="9" name="Freeform 19">
              <a:extLst>
                <a:ext uri="{FF2B5EF4-FFF2-40B4-BE49-F238E27FC236}">
                  <a16:creationId xmlns:a16="http://schemas.microsoft.com/office/drawing/2014/main" id="{65F8B0DB-79C5-3720-48FE-777F0B93B378}"/>
                </a:ext>
              </a:extLst>
            </p:cNvPr>
            <p:cNvSpPr/>
            <p:nvPr/>
          </p:nvSpPr>
          <p:spPr>
            <a:xfrm>
              <a:off x="11125202" y="5143500"/>
              <a:ext cx="6200198" cy="4441125"/>
            </a:xfrm>
            <a:custGeom>
              <a:avLst/>
              <a:gdLst/>
              <a:ahLst/>
              <a:cxnLst/>
              <a:rect l="l" t="t" r="r" b="b"/>
              <a:pathLst>
                <a:path w="2403701" h="1664563">
                  <a:moveTo>
                    <a:pt x="0" y="0"/>
                  </a:moveTo>
                  <a:lnTo>
                    <a:pt x="2403701" y="0"/>
                  </a:lnTo>
                  <a:lnTo>
                    <a:pt x="2403701" y="1664563"/>
                  </a:lnTo>
                  <a:lnTo>
                    <a:pt x="0" y="16645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39">
                <a:buClrTx/>
                <a:buFontTx/>
                <a:buNone/>
              </a:pPr>
              <a:endParaRPr lang="vi-VN" sz="800" kern="1200" dirty="0">
                <a:solidFill>
                  <a:prstClr val="black"/>
                </a:solidFill>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6D2D5EA-9045-ECEA-4EBA-6556141DBC3B}"/>
                </a:ext>
              </a:extLst>
            </p:cNvPr>
            <p:cNvSpPr txBox="1"/>
            <p:nvPr/>
          </p:nvSpPr>
          <p:spPr>
            <a:xfrm>
              <a:off x="11266001" y="5899316"/>
              <a:ext cx="5918598" cy="3185216"/>
            </a:xfrm>
            <a:prstGeom prst="rect">
              <a:avLst/>
            </a:prstGeom>
            <a:noFill/>
          </p:spPr>
          <p:txBody>
            <a:bodyPr wrap="square">
              <a:spAutoFit/>
            </a:bodyPr>
            <a:lstStyle/>
            <a:p>
              <a:pPr algn="just" defTabSz="609539">
                <a:lnSpc>
                  <a:spcPct val="150000"/>
                </a:lnSpc>
                <a:buClrTx/>
                <a:buFontTx/>
                <a:buNone/>
              </a:pP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b.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Nếu</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gặp</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tình</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huống</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tương</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tự</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em</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sẽ</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làm</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gì</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Đóng</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vai</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thể</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hiện</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cách</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ứng</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xử</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của</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em</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theo</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4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gợi</a:t>
              </a:r>
              <a:r>
                <a:rPr lang="en-US" sz="2400" kern="1200" dirty="0">
                  <a:solidFill>
                    <a:prstClr val="black"/>
                  </a:solidFill>
                  <a:latin typeface="UTM Avo" panose="02040603050506020204" pitchFamily="18" charset="0"/>
                  <a:ea typeface="Calibri" panose="020F0502020204030204" pitchFamily="34" charset="0"/>
                  <a:cs typeface="Arial" panose="020B0604020202020204" pitchFamily="34" charset="0"/>
                </a:rPr>
                <a:t> ý </a:t>
              </a:r>
              <a:endParaRPr lang="vi-VN" sz="24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
        <p:nvSpPr>
          <p:cNvPr id="12" name="Freeform 4">
            <a:extLst>
              <a:ext uri="{FF2B5EF4-FFF2-40B4-BE49-F238E27FC236}">
                <a16:creationId xmlns:a16="http://schemas.microsoft.com/office/drawing/2014/main" id="{9D03C7B8-FEA0-BEB0-6FFF-275964696902}"/>
              </a:ext>
            </a:extLst>
          </p:cNvPr>
          <p:cNvSpPr/>
          <p:nvPr/>
        </p:nvSpPr>
        <p:spPr>
          <a:xfrm>
            <a:off x="10426154" y="2402639"/>
            <a:ext cx="1765846" cy="1670932"/>
          </a:xfrm>
          <a:custGeom>
            <a:avLst/>
            <a:gdLst/>
            <a:ahLst/>
            <a:cxnLst/>
            <a:rect l="l" t="t" r="r" b="b"/>
            <a:pathLst>
              <a:path w="3139024" h="2970302">
                <a:moveTo>
                  <a:pt x="0" y="0"/>
                </a:moveTo>
                <a:lnTo>
                  <a:pt x="3139025" y="0"/>
                </a:lnTo>
                <a:lnTo>
                  <a:pt x="3139025" y="2970302"/>
                </a:lnTo>
                <a:lnTo>
                  <a:pt x="0" y="29703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39">
              <a:buClrTx/>
              <a:buFontTx/>
              <a:buNone/>
            </a:pPr>
            <a:endParaRPr lang="en-US" sz="800" kern="1200">
              <a:solidFill>
                <a:prstClr val="black"/>
              </a:solidFill>
              <a:latin typeface="Calibri"/>
              <a:ea typeface="+mn-ea"/>
              <a:cs typeface="+mn-cs"/>
            </a:endParaRPr>
          </a:p>
        </p:txBody>
      </p:sp>
    </p:spTree>
    <p:extLst>
      <p:ext uri="{BB962C8B-B14F-4D97-AF65-F5344CB8AC3E}">
        <p14:creationId xmlns:p14="http://schemas.microsoft.com/office/powerpoint/2010/main" val="98964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a:extLst>
            <a:ext uri="{FF2B5EF4-FFF2-40B4-BE49-F238E27FC236}">
              <a16:creationId xmlns:a16="http://schemas.microsoft.com/office/drawing/2014/main" id="{BC996E6D-12A0-9794-44BD-08569B4CC04D}"/>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58C291ED-DCB4-8BC5-BE34-0FA89C95AC19}"/>
              </a:ext>
            </a:extLst>
          </p:cNvPr>
          <p:cNvGrpSpPr/>
          <p:nvPr/>
        </p:nvGrpSpPr>
        <p:grpSpPr>
          <a:xfrm>
            <a:off x="803814" y="1769950"/>
            <a:ext cx="10584373" cy="4560323"/>
            <a:chOff x="0" y="-38100"/>
            <a:chExt cx="4181481" cy="2130736"/>
          </a:xfrm>
        </p:grpSpPr>
        <p:sp>
          <p:nvSpPr>
            <p:cNvPr id="13" name="Freeform 7">
              <a:extLst>
                <a:ext uri="{FF2B5EF4-FFF2-40B4-BE49-F238E27FC236}">
                  <a16:creationId xmlns:a16="http://schemas.microsoft.com/office/drawing/2014/main" id="{A16BD19B-0F7B-0CC1-BBF2-93B4285E0F7B}"/>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txBody>
            <a:bodyPr/>
            <a:lstStyle/>
            <a:p>
              <a:endParaRPr lang="vi-VN" sz="800" dirty="0"/>
            </a:p>
          </p:txBody>
        </p:sp>
        <p:sp>
          <p:nvSpPr>
            <p:cNvPr id="17" name="TextBox 8">
              <a:extLst>
                <a:ext uri="{FF2B5EF4-FFF2-40B4-BE49-F238E27FC236}">
                  <a16:creationId xmlns:a16="http://schemas.microsoft.com/office/drawing/2014/main" id="{FCA2DBEA-E758-CE80-D07D-B942B5A0A893}"/>
                </a:ext>
              </a:extLst>
            </p:cNvPr>
            <p:cNvSpPr txBox="1"/>
            <p:nvPr/>
          </p:nvSpPr>
          <p:spPr>
            <a:xfrm>
              <a:off x="0" y="-38100"/>
              <a:ext cx="4181481" cy="2130736"/>
            </a:xfrm>
            <a:prstGeom prst="rect">
              <a:avLst/>
            </a:prstGeom>
          </p:spPr>
          <p:txBody>
            <a:bodyPr lIns="33867" tIns="33867" rIns="33867" bIns="33867" rtlCol="0" anchor="ctr"/>
            <a:lstStyle/>
            <a:p>
              <a:pPr algn="ctr">
                <a:lnSpc>
                  <a:spcPts val="1773"/>
                </a:lnSpc>
              </a:pPr>
              <a:endParaRPr sz="800"/>
            </a:p>
          </p:txBody>
        </p:sp>
      </p:grpSp>
      <p:sp>
        <p:nvSpPr>
          <p:cNvPr id="18" name="Freeform 9">
            <a:extLst>
              <a:ext uri="{FF2B5EF4-FFF2-40B4-BE49-F238E27FC236}">
                <a16:creationId xmlns:a16="http://schemas.microsoft.com/office/drawing/2014/main" id="{2EB65FB2-52ED-7D8A-463A-433EBF05CCD4}"/>
              </a:ext>
            </a:extLst>
          </p:cNvPr>
          <p:cNvSpPr/>
          <p:nvPr/>
        </p:nvSpPr>
        <p:spPr>
          <a:xfrm flipH="1">
            <a:off x="1526514" y="1499726"/>
            <a:ext cx="875087" cy="558465"/>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sz="800" dirty="0"/>
          </a:p>
        </p:txBody>
      </p:sp>
      <p:sp>
        <p:nvSpPr>
          <p:cNvPr id="19" name="Freeform 10">
            <a:extLst>
              <a:ext uri="{FF2B5EF4-FFF2-40B4-BE49-F238E27FC236}">
                <a16:creationId xmlns:a16="http://schemas.microsoft.com/office/drawing/2014/main" id="{2015287C-FF55-692E-2E8E-6BE977C26ACC}"/>
              </a:ext>
            </a:extLst>
          </p:cNvPr>
          <p:cNvSpPr/>
          <p:nvPr/>
        </p:nvSpPr>
        <p:spPr>
          <a:xfrm>
            <a:off x="471965" y="2032586"/>
            <a:ext cx="1054549" cy="672994"/>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sz="800" dirty="0"/>
          </a:p>
        </p:txBody>
      </p:sp>
      <p:sp>
        <p:nvSpPr>
          <p:cNvPr id="20" name="Freeform 18">
            <a:extLst>
              <a:ext uri="{FF2B5EF4-FFF2-40B4-BE49-F238E27FC236}">
                <a16:creationId xmlns:a16="http://schemas.microsoft.com/office/drawing/2014/main" id="{77457F66-0BBB-C11F-1A27-750B85E80BA5}"/>
              </a:ext>
            </a:extLst>
          </p:cNvPr>
          <p:cNvSpPr/>
          <p:nvPr/>
        </p:nvSpPr>
        <p:spPr>
          <a:xfrm>
            <a:off x="10613935" y="5866150"/>
            <a:ext cx="1195976" cy="763250"/>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sz="800" dirty="0"/>
          </a:p>
        </p:txBody>
      </p:sp>
      <p:grpSp>
        <p:nvGrpSpPr>
          <p:cNvPr id="21" name="Group 20">
            <a:extLst>
              <a:ext uri="{FF2B5EF4-FFF2-40B4-BE49-F238E27FC236}">
                <a16:creationId xmlns:a16="http://schemas.microsoft.com/office/drawing/2014/main" id="{A8DBD186-391A-BBBC-82E6-6AAEBE9875A8}"/>
              </a:ext>
            </a:extLst>
          </p:cNvPr>
          <p:cNvGrpSpPr/>
          <p:nvPr/>
        </p:nvGrpSpPr>
        <p:grpSpPr>
          <a:xfrm>
            <a:off x="1365999" y="2224154"/>
            <a:ext cx="4489368" cy="3743627"/>
            <a:chOff x="2048998" y="2467429"/>
            <a:chExt cx="6734052" cy="5615441"/>
          </a:xfrm>
        </p:grpSpPr>
        <p:sp>
          <p:nvSpPr>
            <p:cNvPr id="22" name="Freeform 14">
              <a:extLst>
                <a:ext uri="{FF2B5EF4-FFF2-40B4-BE49-F238E27FC236}">
                  <a16:creationId xmlns:a16="http://schemas.microsoft.com/office/drawing/2014/main" id="{5FF60538-A3FF-F7B9-94DB-B829D69EA133}"/>
                </a:ext>
              </a:extLst>
            </p:cNvPr>
            <p:cNvSpPr/>
            <p:nvPr/>
          </p:nvSpPr>
          <p:spPr>
            <a:xfrm>
              <a:off x="2048999" y="3366228"/>
              <a:ext cx="6734051" cy="4716642"/>
            </a:xfrm>
            <a:custGeom>
              <a:avLst/>
              <a:gdLst/>
              <a:ahLst/>
              <a:cxnLst/>
              <a:rect l="l" t="t" r="r" b="b"/>
              <a:pathLst>
                <a:path w="6734051" h="4716642">
                  <a:moveTo>
                    <a:pt x="0" y="0"/>
                  </a:moveTo>
                  <a:lnTo>
                    <a:pt x="6734051" y="0"/>
                  </a:lnTo>
                  <a:lnTo>
                    <a:pt x="6734051" y="4716641"/>
                  </a:lnTo>
                  <a:lnTo>
                    <a:pt x="0" y="4716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sz="2400" dirty="0"/>
            </a:p>
          </p:txBody>
        </p:sp>
        <p:sp>
          <p:nvSpPr>
            <p:cNvPr id="23" name="TextBox 15">
              <a:extLst>
                <a:ext uri="{FF2B5EF4-FFF2-40B4-BE49-F238E27FC236}">
                  <a16:creationId xmlns:a16="http://schemas.microsoft.com/office/drawing/2014/main" id="{99C3D6F3-19C8-8F7D-B9BD-037F1C381D7B}"/>
                </a:ext>
              </a:extLst>
            </p:cNvPr>
            <p:cNvSpPr txBox="1"/>
            <p:nvPr/>
          </p:nvSpPr>
          <p:spPr>
            <a:xfrm>
              <a:off x="2395710" y="3717660"/>
              <a:ext cx="6046247" cy="4049475"/>
            </a:xfrm>
            <a:prstGeom prst="rect">
              <a:avLst/>
            </a:prstGeom>
          </p:spPr>
          <p:txBody>
            <a:bodyPr wrap="square" lIns="0" tIns="0" rIns="0" bIns="0" rtlCol="0" anchor="t">
              <a:spAutoFit/>
            </a:bodyPr>
            <a:lstStyle/>
            <a:p>
              <a:pPr algn="just">
                <a:lnSpc>
                  <a:spcPct val="150000"/>
                </a:lnSpc>
                <a:spcAft>
                  <a:spcPts val="667"/>
                </a:spcAft>
              </a:pPr>
              <a:r>
                <a:rPr lang="en-US" sz="2400" dirty="0">
                  <a:latin typeface="UTM Avo" panose="02040603050506020204" pitchFamily="18" charset="0"/>
                  <a:cs typeface="Arial" panose="020B0604020202020204" pitchFamily="34" charset="0"/>
                </a:rPr>
                <a:t>Em </a:t>
              </a:r>
              <a:r>
                <a:rPr lang="en-US" sz="2400" dirty="0" err="1">
                  <a:latin typeface="UTM Avo" panose="02040603050506020204" pitchFamily="18" charset="0"/>
                  <a:cs typeface="Arial" panose="020B0604020202020204" pitchFamily="34" charset="0"/>
                </a:rPr>
                <a:t>sẽ</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từ</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dứt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chia </a:t>
              </a:r>
              <a:r>
                <a:rPr lang="en-US" sz="2400" dirty="0" err="1">
                  <a:latin typeface="UTM Avo" panose="02040603050506020204" pitchFamily="18" charset="0"/>
                  <a:ea typeface="Calibri" panose="020F0502020204030204" pitchFamily="34" charset="0"/>
                  <a:cs typeface="Arial" panose="020B0604020202020204" pitchFamily="34" charset="0"/>
                </a:rPr>
                <a:t>sẻ</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câu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chuyện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người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giúp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đỡ</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Arial" panose="020B0604020202020204" pitchFamily="34" charset="0"/>
                <a:ea typeface="Calibri" panose="020F0502020204030204" pitchFamily="34" charset="0"/>
                <a:cs typeface="Arial" panose="020B0604020202020204" pitchFamily="34" charset="0"/>
              </a:endParaRPr>
            </a:p>
          </p:txBody>
        </p:sp>
        <p:sp>
          <p:nvSpPr>
            <p:cNvPr id="24" name="TextBox 19">
              <a:extLst>
                <a:ext uri="{FF2B5EF4-FFF2-40B4-BE49-F238E27FC236}">
                  <a16:creationId xmlns:a16="http://schemas.microsoft.com/office/drawing/2014/main" id="{A3165F6A-A3D0-42BF-2659-7AD1163A0AA5}"/>
                </a:ext>
              </a:extLst>
            </p:cNvPr>
            <p:cNvSpPr txBox="1"/>
            <p:nvPr/>
          </p:nvSpPr>
          <p:spPr>
            <a:xfrm>
              <a:off x="2048998" y="2467429"/>
              <a:ext cx="6734051" cy="723083"/>
            </a:xfrm>
            <a:prstGeom prst="rect">
              <a:avLst/>
            </a:prstGeom>
          </p:spPr>
          <p:txBody>
            <a:bodyPr wrap="square" lIns="0" tIns="0" rIns="0" bIns="0" rtlCol="0" anchor="t">
              <a:spAutoFit/>
            </a:bodyPr>
            <a:lstStyle/>
            <a:p>
              <a:pPr algn="ctr">
                <a:lnSpc>
                  <a:spcPct val="150000"/>
                </a:lnSpc>
              </a:pPr>
              <a:r>
                <a:rPr lang="en-US" sz="2400" b="1" dirty="0" err="1">
                  <a:latin typeface="+mj-lt"/>
                  <a:ea typeface="Black Mango Semi-Bold"/>
                  <a:cs typeface="Black Mango Semi-Bold"/>
                  <a:sym typeface="Black Mango Semi-Bold"/>
                </a:rPr>
                <a:t>Câu</a:t>
              </a:r>
              <a:r>
                <a:rPr lang="en-US" sz="2400" b="1" dirty="0">
                  <a:latin typeface="+mj-lt"/>
                  <a:ea typeface="Black Mango Semi-Bold"/>
                  <a:cs typeface="Black Mango Semi-Bold"/>
                  <a:sym typeface="Black Mango Semi-Bold"/>
                </a:rPr>
                <a:t> a</a:t>
              </a:r>
              <a:endParaRPr lang="vi-VN" sz="2400" b="1" dirty="0">
                <a:latin typeface="+mj-lt"/>
                <a:ea typeface="Black Mango Semi-Bold"/>
                <a:cs typeface="Black Mango Semi-Bold"/>
                <a:sym typeface="Black Mango Semi-Bold"/>
              </a:endParaRPr>
            </a:p>
          </p:txBody>
        </p:sp>
      </p:grpSp>
      <p:grpSp>
        <p:nvGrpSpPr>
          <p:cNvPr id="25" name="Group 24">
            <a:extLst>
              <a:ext uri="{FF2B5EF4-FFF2-40B4-BE49-F238E27FC236}">
                <a16:creationId xmlns:a16="http://schemas.microsoft.com/office/drawing/2014/main" id="{74FE532A-6CBE-95A5-0DAF-D33660BBC5E0}"/>
              </a:ext>
            </a:extLst>
          </p:cNvPr>
          <p:cNvGrpSpPr/>
          <p:nvPr/>
        </p:nvGrpSpPr>
        <p:grpSpPr>
          <a:xfrm>
            <a:off x="6336633" y="2223525"/>
            <a:ext cx="4518271" cy="3744256"/>
            <a:chOff x="9504950" y="2466486"/>
            <a:chExt cx="6777406" cy="5616384"/>
          </a:xfrm>
        </p:grpSpPr>
        <p:sp>
          <p:nvSpPr>
            <p:cNvPr id="26" name="Freeform 16">
              <a:extLst>
                <a:ext uri="{FF2B5EF4-FFF2-40B4-BE49-F238E27FC236}">
                  <a16:creationId xmlns:a16="http://schemas.microsoft.com/office/drawing/2014/main" id="{7C65C4AF-9EC6-82D4-8395-DEEABB4942C9}"/>
                </a:ext>
              </a:extLst>
            </p:cNvPr>
            <p:cNvSpPr/>
            <p:nvPr/>
          </p:nvSpPr>
          <p:spPr>
            <a:xfrm>
              <a:off x="9504950" y="3366228"/>
              <a:ext cx="6734051" cy="4716642"/>
            </a:xfrm>
            <a:custGeom>
              <a:avLst/>
              <a:gdLst/>
              <a:ahLst/>
              <a:cxnLst/>
              <a:rect l="l" t="t" r="r" b="b"/>
              <a:pathLst>
                <a:path w="6734051" h="4716642">
                  <a:moveTo>
                    <a:pt x="0" y="0"/>
                  </a:moveTo>
                  <a:lnTo>
                    <a:pt x="6734051" y="0"/>
                  </a:lnTo>
                  <a:lnTo>
                    <a:pt x="6734051" y="4716641"/>
                  </a:lnTo>
                  <a:lnTo>
                    <a:pt x="0" y="4716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sz="2400" dirty="0"/>
            </a:p>
          </p:txBody>
        </p:sp>
        <p:sp>
          <p:nvSpPr>
            <p:cNvPr id="27" name="TextBox 17">
              <a:extLst>
                <a:ext uri="{FF2B5EF4-FFF2-40B4-BE49-F238E27FC236}">
                  <a16:creationId xmlns:a16="http://schemas.microsoft.com/office/drawing/2014/main" id="{CD127C8F-830B-9C58-7A5F-472DA88193E4}"/>
                </a:ext>
              </a:extLst>
            </p:cNvPr>
            <p:cNvSpPr txBox="1"/>
            <p:nvPr/>
          </p:nvSpPr>
          <p:spPr>
            <a:xfrm>
              <a:off x="9917688" y="3717659"/>
              <a:ext cx="6080541" cy="3218478"/>
            </a:xfrm>
            <a:prstGeom prst="rect">
              <a:avLst/>
            </a:prstGeom>
          </p:spPr>
          <p:txBody>
            <a:bodyPr wrap="square" lIns="0" tIns="0" rIns="0" bIns="0" rtlCol="0" anchor="t">
              <a:spAutoFit/>
            </a:bodyPr>
            <a:lstStyle/>
            <a:p>
              <a:pPr algn="just">
                <a:lnSpc>
                  <a:spcPct val="150000"/>
                </a:lnSpc>
                <a:spcAft>
                  <a:spcPts val="667"/>
                </a:spcAft>
              </a:pPr>
              <a:r>
                <a:rPr lang="en-US" sz="2400" dirty="0" err="1">
                  <a:latin typeface="UTM Avo" panose="02040603050506020204" pitchFamily="18" charset="0"/>
                  <a:ea typeface="Calibri" panose="020F0502020204030204" pitchFamily="34" charset="0"/>
                  <a:cs typeface="Arial" panose="020B0604020202020204" pitchFamily="34" charset="0"/>
                </a:rPr>
                <a:t>Nếu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gặp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huống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tương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tự</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em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cũng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nói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trực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tiếp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không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người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nói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ông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mẹ</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Arial" panose="020B0604020202020204" pitchFamily="34" charset="0"/>
                <a:ea typeface="Calibri" panose="020F0502020204030204" pitchFamily="34" charset="0"/>
                <a:cs typeface="Arial" panose="020B0604020202020204" pitchFamily="34" charset="0"/>
              </a:endParaRPr>
            </a:p>
          </p:txBody>
        </p:sp>
        <p:sp>
          <p:nvSpPr>
            <p:cNvPr id="28" name="TextBox 19">
              <a:extLst>
                <a:ext uri="{FF2B5EF4-FFF2-40B4-BE49-F238E27FC236}">
                  <a16:creationId xmlns:a16="http://schemas.microsoft.com/office/drawing/2014/main" id="{E6F47477-29B5-E610-B943-4684E74DF237}"/>
                </a:ext>
              </a:extLst>
            </p:cNvPr>
            <p:cNvSpPr txBox="1"/>
            <p:nvPr/>
          </p:nvSpPr>
          <p:spPr>
            <a:xfrm>
              <a:off x="9548304" y="2466486"/>
              <a:ext cx="6734052" cy="723083"/>
            </a:xfrm>
            <a:prstGeom prst="rect">
              <a:avLst/>
            </a:prstGeom>
          </p:spPr>
          <p:txBody>
            <a:bodyPr wrap="square" lIns="0" tIns="0" rIns="0" bIns="0" rtlCol="0" anchor="t">
              <a:spAutoFit/>
            </a:bodyPr>
            <a:lstStyle/>
            <a:p>
              <a:pPr algn="ctr">
                <a:lnSpc>
                  <a:spcPct val="150000"/>
                </a:lnSpc>
              </a:pPr>
              <a:r>
                <a:rPr lang="en-US" sz="2400" b="1" dirty="0" err="1">
                  <a:latin typeface="+mj-lt"/>
                  <a:ea typeface="Black Mango Semi-Bold"/>
                  <a:cs typeface="Black Mango Semi-Bold"/>
                  <a:sym typeface="Black Mango Semi-Bold"/>
                </a:rPr>
                <a:t>Câu</a:t>
              </a:r>
              <a:r>
                <a:rPr lang="en-US" sz="2400" b="1" dirty="0">
                  <a:latin typeface="+mj-lt"/>
                  <a:ea typeface="Black Mango Semi-Bold"/>
                  <a:cs typeface="Black Mango Semi-Bold"/>
                  <a:sym typeface="Black Mango Semi-Bold"/>
                </a:rPr>
                <a:t> b</a:t>
              </a:r>
              <a:endParaRPr lang="vi-VN" sz="2400" b="1" dirty="0">
                <a:latin typeface="+mj-lt"/>
                <a:ea typeface="Black Mango Semi-Bold"/>
                <a:cs typeface="Black Mango Semi-Bold"/>
                <a:sym typeface="Black Mango Semi-Bold"/>
              </a:endParaRPr>
            </a:p>
          </p:txBody>
        </p:sp>
      </p:grpSp>
    </p:spTree>
    <p:extLst>
      <p:ext uri="{BB962C8B-B14F-4D97-AF65-F5344CB8AC3E}">
        <p14:creationId xmlns:p14="http://schemas.microsoft.com/office/powerpoint/2010/main" val="322232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a:extLst>
            <a:ext uri="{FF2B5EF4-FFF2-40B4-BE49-F238E27FC236}">
              <a16:creationId xmlns:a16="http://schemas.microsoft.com/office/drawing/2014/main" id="{C9DFAE98-6B5E-A3C6-1600-D9264E3B6B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45B56E6-D0FA-6460-B7E3-8D0F77C4BF4C}"/>
              </a:ext>
            </a:extLst>
          </p:cNvPr>
          <p:cNvSpPr txBox="1"/>
          <p:nvPr/>
        </p:nvSpPr>
        <p:spPr>
          <a:xfrm>
            <a:off x="2334720" y="1995498"/>
            <a:ext cx="7522559" cy="1129989"/>
          </a:xfrm>
          <a:prstGeom prst="rect">
            <a:avLst/>
          </a:prstGeom>
          <a:noFill/>
        </p:spPr>
        <p:txBody>
          <a:bodyPr wrap="square">
            <a:spAutoFit/>
          </a:bodyPr>
          <a:lstStyle/>
          <a:p>
            <a:pPr algn="ctr">
              <a:lnSpc>
                <a:spcPct val="150000"/>
              </a:lnSpc>
              <a:spcAft>
                <a:spcPts val="667"/>
              </a:spcAft>
            </a:pPr>
            <a:r>
              <a:rPr lang="nl-NL" sz="2400" dirty="0">
                <a:latin typeface="UTM Avo" panose="02040603050506020204" pitchFamily="18" charset="0"/>
                <a:ea typeface="Calibri" panose="020F0502020204030204" pitchFamily="34" charset="0"/>
                <a:cs typeface="Arial" panose="020B0604020202020204" pitchFamily="34" charset="0"/>
              </a:rPr>
              <a:t>Dựa vào các tình huống sau, cho biết những hành động nào cần phản đối? Vì sao?</a:t>
            </a:r>
            <a:endParaRPr lang="vi-VN" sz="2400" dirty="0">
              <a:latin typeface="Arial" panose="020B0604020202020204" pitchFamily="34" charset="0"/>
              <a:ea typeface="Calibri" panose="020F0502020204030204" pitchFamily="34" charset="0"/>
              <a:cs typeface="Arial" panose="020B0604020202020204" pitchFamily="34" charset="0"/>
            </a:endParaRPr>
          </a:p>
        </p:txBody>
      </p:sp>
      <p:sp>
        <p:nvSpPr>
          <p:cNvPr id="3" name="Rounded Rectangle 6">
            <a:extLst>
              <a:ext uri="{FF2B5EF4-FFF2-40B4-BE49-F238E27FC236}">
                <a16:creationId xmlns:a16="http://schemas.microsoft.com/office/drawing/2014/main" id="{9EEC3C4A-FF9D-01F1-46AC-77E971545EBE}"/>
              </a:ext>
            </a:extLst>
          </p:cNvPr>
          <p:cNvSpPr/>
          <p:nvPr/>
        </p:nvSpPr>
        <p:spPr>
          <a:xfrm>
            <a:off x="467871" y="3505200"/>
            <a:ext cx="5297930" cy="2717800"/>
          </a:xfrm>
          <a:prstGeom prst="roundRect">
            <a:avLst>
              <a:gd name="adj" fmla="val 5472"/>
            </a:avLst>
          </a:prstGeom>
          <a:solidFill>
            <a:schemeClr val="accent2">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0000"/>
                </a:solidFill>
                <a:latin typeface="UTM Avo" panose="02040603050506020204" pitchFamily="18" charset="0"/>
                <a:ea typeface="Calibri" panose="020F0502020204030204" pitchFamily="34" charset="0"/>
                <a:cs typeface="Arial" panose="020B0604020202020204" pitchFamily="34" charset="0"/>
              </a:rPr>
              <a:t>Nhóm 1+2</a:t>
            </a:r>
          </a:p>
          <a:p>
            <a:pPr algn="just">
              <a:lnSpc>
                <a:spcPct val="150000"/>
              </a:lnSpc>
            </a:pPr>
            <a:r>
              <a:rPr lang="nl-NL" sz="2400" dirty="0">
                <a:solidFill>
                  <a:srgbClr val="000000"/>
                </a:solidFill>
                <a:latin typeface="UTM Avo" panose="02040603050506020204" pitchFamily="18" charset="0"/>
                <a:ea typeface="Calibri" panose="020F0502020204030204" pitchFamily="34" charset="0"/>
                <a:cs typeface="Arial" panose="020B0604020202020204" pitchFamily="34" charset="0"/>
              </a:rPr>
              <a:t>Một bạn nam bị người anh họ trêu </a:t>
            </a:r>
            <a:r>
              <a:rPr lang="nl-NL" sz="2400" dirty="0">
                <a:solidFill>
                  <a:sysClr val="windowText" lastClr="000000"/>
                </a:solidFill>
                <a:latin typeface="UTM Avo" panose="02040603050506020204" pitchFamily="18" charset="0"/>
                <a:cs typeface="Arial" panose="020B0604020202020204" pitchFamily="34" charset="0"/>
              </a:rPr>
              <a:t>đùa làm bạn ấy rất khó chịu. Bạn ấy chống lại nhưng người anh họ vẫn không buông ra.</a:t>
            </a:r>
            <a:endParaRPr lang="vi-VN" sz="2400" dirty="0">
              <a:solidFill>
                <a:sysClr val="windowText" lastClr="000000"/>
              </a:solidFill>
              <a:latin typeface="Arial" panose="020B0604020202020204" pitchFamily="34" charset="0"/>
              <a:cs typeface="Arial" panose="020B0604020202020204" pitchFamily="34" charset="0"/>
            </a:endParaRPr>
          </a:p>
        </p:txBody>
      </p:sp>
      <p:sp>
        <p:nvSpPr>
          <p:cNvPr id="4" name="Rounded Rectangle 7">
            <a:extLst>
              <a:ext uri="{FF2B5EF4-FFF2-40B4-BE49-F238E27FC236}">
                <a16:creationId xmlns:a16="http://schemas.microsoft.com/office/drawing/2014/main" id="{8B609E75-57C2-BF07-BD60-4B06616A9E75}"/>
              </a:ext>
            </a:extLst>
          </p:cNvPr>
          <p:cNvSpPr/>
          <p:nvPr/>
        </p:nvSpPr>
        <p:spPr>
          <a:xfrm>
            <a:off x="6428829" y="3505200"/>
            <a:ext cx="5297930" cy="2717800"/>
          </a:xfrm>
          <a:prstGeom prst="roundRect">
            <a:avLst>
              <a:gd name="adj" fmla="val 5472"/>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ysClr val="windowText" lastClr="000000"/>
                </a:solidFill>
                <a:cs typeface="Arial" panose="020B0604020202020204" pitchFamily="34" charset="0"/>
              </a:rPr>
              <a:t>Nhóm 3+4</a:t>
            </a:r>
          </a:p>
          <a:p>
            <a:pPr algn="just">
              <a:lnSpc>
                <a:spcPct val="150000"/>
              </a:lnSpc>
            </a:pPr>
            <a:r>
              <a:rPr lang="nl-NL" sz="2400" dirty="0">
                <a:solidFill>
                  <a:sysClr val="windowText" lastClr="000000"/>
                </a:solidFill>
                <a:latin typeface="UTM Avo" panose="02040603050506020204" pitchFamily="18" charset="0"/>
                <a:cs typeface="Arial" panose="020B0604020202020204" pitchFamily="34" charset="0"/>
              </a:rPr>
              <a:t>Một bạn nữ trên đường đi học về, bị một nhóm học sinh lớn hơn đi theo và trêu chọc</a:t>
            </a:r>
            <a:r>
              <a:rPr lang="vi-VN" sz="2400" dirty="0">
                <a:solidFill>
                  <a:sysClr val="windowText" lastClr="000000"/>
                </a:solidFill>
                <a:latin typeface="UTM Avo" panose="02040603050506020204" pitchFamily="18" charset="0"/>
                <a:cs typeface="Arial" panose="020B0604020202020204" pitchFamily="34" charset="0"/>
              </a:rPr>
              <a:t>.</a:t>
            </a:r>
            <a:endParaRPr lang="vi-VN" sz="2400" dirty="0">
              <a:solidFill>
                <a:sysClr val="windowText" lastClr="000000"/>
              </a:solidFill>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1EAEDE9D-EE67-8877-8187-252059DC706B}"/>
              </a:ext>
            </a:extLst>
          </p:cNvPr>
          <p:cNvSpPr/>
          <p:nvPr/>
        </p:nvSpPr>
        <p:spPr>
          <a:xfrm flipH="1">
            <a:off x="8233722" y="819181"/>
            <a:ext cx="3935802" cy="796605"/>
          </a:xfrm>
          <a:prstGeom prst="homePlate">
            <a:avLst/>
          </a:prstGeom>
          <a:solidFill>
            <a:schemeClr val="bg2">
              <a:lumMod val="40000"/>
              <a:lumOff val="6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39">
              <a:buClrTx/>
              <a:buFontTx/>
              <a:buNone/>
            </a:pPr>
            <a:r>
              <a:rPr lang="vi-VN" sz="2400" b="1" kern="1200">
                <a:solidFill>
                  <a:prstClr val="black"/>
                </a:solidFill>
                <a:cs typeface="Arial" panose="020B0604020202020204" pitchFamily="34" charset="0"/>
              </a:rPr>
              <a:t>THẢO LUẬN NHÓM </a:t>
            </a:r>
            <a:endParaRPr lang="vi-VN" sz="2400" b="1" kern="1200" dirty="0">
              <a:solidFill>
                <a:prstClr val="black"/>
              </a:solidFill>
              <a:cs typeface="Arial" panose="020B0604020202020204" pitchFamily="34" charset="0"/>
            </a:endParaRPr>
          </a:p>
        </p:txBody>
      </p:sp>
    </p:spTree>
    <p:extLst>
      <p:ext uri="{BB962C8B-B14F-4D97-AF65-F5344CB8AC3E}">
        <p14:creationId xmlns:p14="http://schemas.microsoft.com/office/powerpoint/2010/main" val="109082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a:extLst>
            <a:ext uri="{FF2B5EF4-FFF2-40B4-BE49-F238E27FC236}">
              <a16:creationId xmlns:a16="http://schemas.microsoft.com/office/drawing/2014/main" id="{82C88ED2-4534-8264-E6F0-BB4BB4862FF0}"/>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938825DD-3970-7E62-3B9A-5675120F0C88}"/>
              </a:ext>
            </a:extLst>
          </p:cNvPr>
          <p:cNvGrpSpPr/>
          <p:nvPr/>
        </p:nvGrpSpPr>
        <p:grpSpPr>
          <a:xfrm>
            <a:off x="803814" y="1916677"/>
            <a:ext cx="10584373" cy="4560323"/>
            <a:chOff x="0" y="-38100"/>
            <a:chExt cx="4181481" cy="2130736"/>
          </a:xfrm>
        </p:grpSpPr>
        <p:sp>
          <p:nvSpPr>
            <p:cNvPr id="13" name="Freeform 7">
              <a:extLst>
                <a:ext uri="{FF2B5EF4-FFF2-40B4-BE49-F238E27FC236}">
                  <a16:creationId xmlns:a16="http://schemas.microsoft.com/office/drawing/2014/main" id="{0CEFD34F-E669-E89C-85F0-62538875F5A8}"/>
                </a:ext>
              </a:extLst>
            </p:cNvPr>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txBody>
            <a:bodyPr/>
            <a:lstStyle/>
            <a:p>
              <a:endParaRPr lang="vi-VN" sz="800" dirty="0"/>
            </a:p>
          </p:txBody>
        </p:sp>
        <p:sp>
          <p:nvSpPr>
            <p:cNvPr id="17" name="TextBox 8">
              <a:extLst>
                <a:ext uri="{FF2B5EF4-FFF2-40B4-BE49-F238E27FC236}">
                  <a16:creationId xmlns:a16="http://schemas.microsoft.com/office/drawing/2014/main" id="{DF860794-E629-1B31-9AE0-38070982B71C}"/>
                </a:ext>
              </a:extLst>
            </p:cNvPr>
            <p:cNvSpPr txBox="1"/>
            <p:nvPr/>
          </p:nvSpPr>
          <p:spPr>
            <a:xfrm>
              <a:off x="0" y="-38100"/>
              <a:ext cx="4181481" cy="2130736"/>
            </a:xfrm>
            <a:prstGeom prst="rect">
              <a:avLst/>
            </a:prstGeom>
          </p:spPr>
          <p:txBody>
            <a:bodyPr lIns="33867" tIns="33867" rIns="33867" bIns="33867" rtlCol="0" anchor="ctr"/>
            <a:lstStyle/>
            <a:p>
              <a:pPr algn="ctr">
                <a:lnSpc>
                  <a:spcPts val="1773"/>
                </a:lnSpc>
              </a:pPr>
              <a:endParaRPr sz="800"/>
            </a:p>
          </p:txBody>
        </p:sp>
      </p:grpSp>
      <p:sp>
        <p:nvSpPr>
          <p:cNvPr id="18" name="Freeform 9">
            <a:extLst>
              <a:ext uri="{FF2B5EF4-FFF2-40B4-BE49-F238E27FC236}">
                <a16:creationId xmlns:a16="http://schemas.microsoft.com/office/drawing/2014/main" id="{AC002E3A-7398-EC1E-F4B5-049CA4968B68}"/>
              </a:ext>
            </a:extLst>
          </p:cNvPr>
          <p:cNvSpPr/>
          <p:nvPr/>
        </p:nvSpPr>
        <p:spPr>
          <a:xfrm flipH="1">
            <a:off x="1526514" y="1499726"/>
            <a:ext cx="875087" cy="558465"/>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sz="800" dirty="0"/>
          </a:p>
        </p:txBody>
      </p:sp>
      <p:sp>
        <p:nvSpPr>
          <p:cNvPr id="19" name="Freeform 10">
            <a:extLst>
              <a:ext uri="{FF2B5EF4-FFF2-40B4-BE49-F238E27FC236}">
                <a16:creationId xmlns:a16="http://schemas.microsoft.com/office/drawing/2014/main" id="{7BF4C2C1-5EDB-8933-74E1-7BFDC1E7E3B0}"/>
              </a:ext>
            </a:extLst>
          </p:cNvPr>
          <p:cNvSpPr/>
          <p:nvPr/>
        </p:nvSpPr>
        <p:spPr>
          <a:xfrm>
            <a:off x="471965" y="2032586"/>
            <a:ext cx="1054549" cy="672994"/>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sz="800" dirty="0"/>
          </a:p>
        </p:txBody>
      </p:sp>
      <p:grpSp>
        <p:nvGrpSpPr>
          <p:cNvPr id="21" name="Group 20">
            <a:extLst>
              <a:ext uri="{FF2B5EF4-FFF2-40B4-BE49-F238E27FC236}">
                <a16:creationId xmlns:a16="http://schemas.microsoft.com/office/drawing/2014/main" id="{5BDD9E41-7FA9-8F20-B439-2FC664158F80}"/>
              </a:ext>
            </a:extLst>
          </p:cNvPr>
          <p:cNvGrpSpPr/>
          <p:nvPr/>
        </p:nvGrpSpPr>
        <p:grpSpPr>
          <a:xfrm>
            <a:off x="1143000" y="2224154"/>
            <a:ext cx="4833647" cy="4160535"/>
            <a:chOff x="2048998" y="2467429"/>
            <a:chExt cx="6734052" cy="6240803"/>
          </a:xfrm>
        </p:grpSpPr>
        <p:sp>
          <p:nvSpPr>
            <p:cNvPr id="22" name="Freeform 14">
              <a:extLst>
                <a:ext uri="{FF2B5EF4-FFF2-40B4-BE49-F238E27FC236}">
                  <a16:creationId xmlns:a16="http://schemas.microsoft.com/office/drawing/2014/main" id="{0ECDD217-D941-C691-2CFA-007AB2D62BE0}"/>
                </a:ext>
              </a:extLst>
            </p:cNvPr>
            <p:cNvSpPr/>
            <p:nvPr/>
          </p:nvSpPr>
          <p:spPr>
            <a:xfrm>
              <a:off x="2048999" y="3366228"/>
              <a:ext cx="6734051" cy="5342004"/>
            </a:xfrm>
            <a:custGeom>
              <a:avLst/>
              <a:gdLst/>
              <a:ahLst/>
              <a:cxnLst/>
              <a:rect l="l" t="t" r="r" b="b"/>
              <a:pathLst>
                <a:path w="6734051" h="4716642">
                  <a:moveTo>
                    <a:pt x="0" y="0"/>
                  </a:moveTo>
                  <a:lnTo>
                    <a:pt x="6734051" y="0"/>
                  </a:lnTo>
                  <a:lnTo>
                    <a:pt x="6734051" y="4716641"/>
                  </a:lnTo>
                  <a:lnTo>
                    <a:pt x="0" y="4716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sz="2400" dirty="0"/>
            </a:p>
          </p:txBody>
        </p:sp>
        <p:sp>
          <p:nvSpPr>
            <p:cNvPr id="23" name="TextBox 15">
              <a:extLst>
                <a:ext uri="{FF2B5EF4-FFF2-40B4-BE49-F238E27FC236}">
                  <a16:creationId xmlns:a16="http://schemas.microsoft.com/office/drawing/2014/main" id="{BEBC6CAD-A138-3C0E-32DB-D2BBF9BCD03D}"/>
                </a:ext>
              </a:extLst>
            </p:cNvPr>
            <p:cNvSpPr txBox="1"/>
            <p:nvPr/>
          </p:nvSpPr>
          <p:spPr>
            <a:xfrm>
              <a:off x="2395710" y="3588898"/>
              <a:ext cx="6046247" cy="4868256"/>
            </a:xfrm>
            <a:prstGeom prst="rect">
              <a:avLst/>
            </a:prstGeom>
          </p:spPr>
          <p:txBody>
            <a:bodyPr wrap="square" lIns="0" tIns="0" rIns="0" bIns="0" rtlCol="0" anchor="t">
              <a:spAutoFit/>
            </a:bodyPr>
            <a:lstStyle/>
            <a:p>
              <a:pPr algn="just">
                <a:lnSpc>
                  <a:spcPct val="150000"/>
                </a:lnSpc>
                <a:spcAft>
                  <a:spcPts val="667"/>
                </a:spcAft>
              </a:pPr>
              <a:r>
                <a:rPr lang="vi-VN" sz="2400" dirty="0">
                  <a:latin typeface="UTM Avo" panose="02040603050506020204" pitchFamily="18" charset="0"/>
                  <a:cs typeface="Arial" panose="020B0604020202020204" pitchFamily="34" charset="0"/>
                </a:rPr>
                <a:t>Hành động cần phản đối là hành động anh họ trêu đùa làm bạn ấy rất khó chịu. Vì đó là hành động xấu ảnh hưởng đến cảm xúc của bạn nam.</a:t>
              </a:r>
            </a:p>
          </p:txBody>
        </p:sp>
        <p:sp>
          <p:nvSpPr>
            <p:cNvPr id="24" name="TextBox 19">
              <a:extLst>
                <a:ext uri="{FF2B5EF4-FFF2-40B4-BE49-F238E27FC236}">
                  <a16:creationId xmlns:a16="http://schemas.microsoft.com/office/drawing/2014/main" id="{F486739E-DF48-B096-8E48-DFE9463C09F5}"/>
                </a:ext>
              </a:extLst>
            </p:cNvPr>
            <p:cNvSpPr txBox="1"/>
            <p:nvPr/>
          </p:nvSpPr>
          <p:spPr>
            <a:xfrm>
              <a:off x="2048998" y="2467429"/>
              <a:ext cx="6734051" cy="723083"/>
            </a:xfrm>
            <a:prstGeom prst="rect">
              <a:avLst/>
            </a:prstGeom>
          </p:spPr>
          <p:txBody>
            <a:bodyPr wrap="square" lIns="0" tIns="0" rIns="0" bIns="0" rtlCol="0" anchor="t">
              <a:spAutoFit/>
            </a:bodyPr>
            <a:lstStyle/>
            <a:p>
              <a:pPr algn="ctr">
                <a:lnSpc>
                  <a:spcPct val="150000"/>
                </a:lnSpc>
              </a:pPr>
              <a:r>
                <a:rPr lang="en-US" sz="2400" b="1" dirty="0">
                  <a:latin typeface="+mj-lt"/>
                  <a:ea typeface="Black Mango Semi-Bold"/>
                  <a:cs typeface="Black Mango Semi-Bold"/>
                  <a:sym typeface="Black Mango Semi-Bold"/>
                </a:rPr>
                <a:t>TÌNH HUỐNG 1</a:t>
              </a:r>
            </a:p>
          </p:txBody>
        </p:sp>
      </p:grpSp>
      <p:grpSp>
        <p:nvGrpSpPr>
          <p:cNvPr id="25" name="Group 24">
            <a:extLst>
              <a:ext uri="{FF2B5EF4-FFF2-40B4-BE49-F238E27FC236}">
                <a16:creationId xmlns:a16="http://schemas.microsoft.com/office/drawing/2014/main" id="{E6FE5248-39D7-94DF-95B4-5EB8EABBCDAC}"/>
              </a:ext>
            </a:extLst>
          </p:cNvPr>
          <p:cNvGrpSpPr/>
          <p:nvPr/>
        </p:nvGrpSpPr>
        <p:grpSpPr>
          <a:xfrm>
            <a:off x="6113635" y="2223525"/>
            <a:ext cx="4864767" cy="4106748"/>
            <a:chOff x="9504950" y="2466486"/>
            <a:chExt cx="6777406" cy="5616384"/>
          </a:xfrm>
        </p:grpSpPr>
        <p:sp>
          <p:nvSpPr>
            <p:cNvPr id="26" name="Freeform 16">
              <a:extLst>
                <a:ext uri="{FF2B5EF4-FFF2-40B4-BE49-F238E27FC236}">
                  <a16:creationId xmlns:a16="http://schemas.microsoft.com/office/drawing/2014/main" id="{1AE4F597-BE26-2DFC-5FFE-74B5E5264112}"/>
                </a:ext>
              </a:extLst>
            </p:cNvPr>
            <p:cNvSpPr/>
            <p:nvPr/>
          </p:nvSpPr>
          <p:spPr>
            <a:xfrm>
              <a:off x="9504950" y="3366228"/>
              <a:ext cx="6734051" cy="4716642"/>
            </a:xfrm>
            <a:custGeom>
              <a:avLst/>
              <a:gdLst/>
              <a:ahLst/>
              <a:cxnLst/>
              <a:rect l="l" t="t" r="r" b="b"/>
              <a:pathLst>
                <a:path w="6734051" h="4716642">
                  <a:moveTo>
                    <a:pt x="0" y="0"/>
                  </a:moveTo>
                  <a:lnTo>
                    <a:pt x="6734051" y="0"/>
                  </a:lnTo>
                  <a:lnTo>
                    <a:pt x="6734051" y="4716641"/>
                  </a:lnTo>
                  <a:lnTo>
                    <a:pt x="0" y="4716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sz="2400" dirty="0"/>
            </a:p>
          </p:txBody>
        </p:sp>
        <p:sp>
          <p:nvSpPr>
            <p:cNvPr id="27" name="TextBox 17">
              <a:extLst>
                <a:ext uri="{FF2B5EF4-FFF2-40B4-BE49-F238E27FC236}">
                  <a16:creationId xmlns:a16="http://schemas.microsoft.com/office/drawing/2014/main" id="{45E9E09B-AA61-BFB6-BF31-9C3398693956}"/>
                </a:ext>
              </a:extLst>
            </p:cNvPr>
            <p:cNvSpPr txBox="1"/>
            <p:nvPr/>
          </p:nvSpPr>
          <p:spPr>
            <a:xfrm>
              <a:off x="9917688" y="3552139"/>
              <a:ext cx="6080541" cy="3680901"/>
            </a:xfrm>
            <a:prstGeom prst="rect">
              <a:avLst/>
            </a:prstGeom>
          </p:spPr>
          <p:txBody>
            <a:bodyPr wrap="square" lIns="0" tIns="0" rIns="0" bIns="0" rtlCol="0" anchor="t">
              <a:spAutoFit/>
            </a:bodyPr>
            <a:lstStyle/>
            <a:p>
              <a:pPr algn="just">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Hành động cần phản đối là hành động nhóm học sinh lớp lớn hơn đi theo và trêu trọc. Vì hành động đó khiến bạn nữ trở nên sợ hãi.</a:t>
              </a:r>
            </a:p>
          </p:txBody>
        </p:sp>
        <p:sp>
          <p:nvSpPr>
            <p:cNvPr id="28" name="TextBox 19">
              <a:extLst>
                <a:ext uri="{FF2B5EF4-FFF2-40B4-BE49-F238E27FC236}">
                  <a16:creationId xmlns:a16="http://schemas.microsoft.com/office/drawing/2014/main" id="{00E1194D-5563-BBE4-7CF8-A81EB9DCD99B}"/>
                </a:ext>
              </a:extLst>
            </p:cNvPr>
            <p:cNvSpPr txBox="1"/>
            <p:nvPr/>
          </p:nvSpPr>
          <p:spPr>
            <a:xfrm>
              <a:off x="9548304" y="2466486"/>
              <a:ext cx="6734052" cy="723083"/>
            </a:xfrm>
            <a:prstGeom prst="rect">
              <a:avLst/>
            </a:prstGeom>
          </p:spPr>
          <p:txBody>
            <a:bodyPr wrap="square" lIns="0" tIns="0" rIns="0" bIns="0" rtlCol="0" anchor="t">
              <a:spAutoFit/>
            </a:bodyPr>
            <a:lstStyle/>
            <a:p>
              <a:pPr algn="ctr">
                <a:lnSpc>
                  <a:spcPct val="150000"/>
                </a:lnSpc>
              </a:pPr>
              <a:r>
                <a:rPr lang="en-US" sz="2400" b="1" dirty="0">
                  <a:latin typeface="+mj-lt"/>
                  <a:ea typeface="Black Mango Semi-Bold"/>
                  <a:cs typeface="Black Mango Semi-Bold"/>
                  <a:sym typeface="Black Mango Semi-Bold"/>
                </a:rPr>
                <a:t>TÌNH HUỐNG 2</a:t>
              </a:r>
            </a:p>
          </p:txBody>
        </p:sp>
      </p:grpSp>
      <p:sp>
        <p:nvSpPr>
          <p:cNvPr id="20" name="Freeform 18">
            <a:extLst>
              <a:ext uri="{FF2B5EF4-FFF2-40B4-BE49-F238E27FC236}">
                <a16:creationId xmlns:a16="http://schemas.microsoft.com/office/drawing/2014/main" id="{068393F7-ECF5-037F-3FE5-0134DCCAB07E}"/>
              </a:ext>
            </a:extLst>
          </p:cNvPr>
          <p:cNvSpPr/>
          <p:nvPr/>
        </p:nvSpPr>
        <p:spPr>
          <a:xfrm>
            <a:off x="10613935" y="5866150"/>
            <a:ext cx="1195976" cy="763250"/>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sz="800" dirty="0"/>
          </a:p>
        </p:txBody>
      </p:sp>
    </p:spTree>
    <p:extLst>
      <p:ext uri="{BB962C8B-B14F-4D97-AF65-F5344CB8AC3E}">
        <p14:creationId xmlns:p14="http://schemas.microsoft.com/office/powerpoint/2010/main" val="328730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5c036b2-944c-4c02-a0c9-f5880ff1fe24">
      <a:majorFont>
        <a:latin typeface="UTM Avo"/>
        <a:ea typeface="UTM Avo"/>
        <a:cs typeface=""/>
      </a:majorFont>
      <a:minorFont>
        <a:latin typeface="UTM Avo"/>
        <a:ea typeface="UTM Av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18. Phòng tránh bị xâm hại (Tiết 2)</Template>
  <TotalTime>14</TotalTime>
  <Words>800</Words>
  <Application>Microsoft Office PowerPoint</Application>
  <PresentationFormat>Widescreen</PresentationFormat>
  <Paragraphs>74</Paragraphs>
  <Slides>19</Slides>
  <Notes>18</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Aptos</vt:lpstr>
      <vt:lpstr>Calibri</vt:lpstr>
      <vt:lpstr>Arial</vt:lpstr>
      <vt:lpstr>UTM Avo</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Phuong Vin</dc:creator>
  <cp:lastModifiedBy>Vân Anh Vũ</cp:lastModifiedBy>
  <cp:revision>15</cp:revision>
  <dcterms:created xsi:type="dcterms:W3CDTF">2025-03-09T09:24:28Z</dcterms:created>
  <dcterms:modified xsi:type="dcterms:W3CDTF">2025-03-10T08:11:47Z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61827CDC-00CA-47E7-AC7F-0E4B5A38CF56</vt:lpwstr>
  </property>
  <property fmtid="{D5CDD505-2E9C-101B-9397-08002B2CF9AE}" pid="3" name="ArticulatePath">
    <vt:lpwstr>Template_Công nghệ 3.potm</vt:lpwstr>
  </property>
</Properties>
</file>