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DM Sans" pitchFamily="2" charset="0"/>
      <p:regular r:id="rId12"/>
    </p:embeddedFont>
    <p:embeddedFont>
      <p:font typeface="DM Sans Bold" charset="0"/>
      <p:regular r:id="rId13"/>
    </p:embeddedFont>
    <p:embeddedFont>
      <p:font typeface="Georgia Pro Light" panose="02040302050405020303" pitchFamily="18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19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996022" cy="10287000"/>
            <a:chOff x="0" y="0"/>
            <a:chExt cx="805721" cy="11847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5721" cy="1184737"/>
            </a:xfrm>
            <a:custGeom>
              <a:avLst/>
              <a:gdLst/>
              <a:ahLst/>
              <a:cxnLst/>
              <a:rect l="l" t="t" r="r" b="b"/>
              <a:pathLst>
                <a:path w="805721" h="1184737">
                  <a:moveTo>
                    <a:pt x="0" y="0"/>
                  </a:moveTo>
                  <a:lnTo>
                    <a:pt x="805721" y="0"/>
                  </a:lnTo>
                  <a:lnTo>
                    <a:pt x="805721" y="1184737"/>
                  </a:lnTo>
                  <a:lnTo>
                    <a:pt x="0" y="1184737"/>
                  </a:lnTo>
                  <a:close/>
                </a:path>
              </a:pathLst>
            </a:custGeom>
            <a:blipFill>
              <a:blip r:embed="rId2"/>
              <a:stretch>
                <a:fillRect l="-13778" r="-13778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9144000" y="597695"/>
            <a:ext cx="6301310" cy="91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41"/>
              </a:lnSpc>
            </a:pPr>
            <a:r>
              <a:rPr lang="en-US" sz="2544" spc="-50">
                <a:solidFill>
                  <a:srgbClr val="F0F4F8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UBND XÃ AN HƯNG</a:t>
            </a:r>
          </a:p>
          <a:p>
            <a:pPr marL="0" lvl="0" indent="0" algn="ctr">
              <a:lnSpc>
                <a:spcPts val="2341"/>
              </a:lnSpc>
            </a:pPr>
            <a:r>
              <a:rPr lang="en-US" sz="2544" spc="-50">
                <a:solidFill>
                  <a:srgbClr val="F0F4F8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            TRƯỜNG TH &amp; THCS LÊ KHẮC CẨN</a:t>
            </a:r>
          </a:p>
          <a:p>
            <a:pPr marL="0" lvl="0" indent="0" algn="ctr">
              <a:lnSpc>
                <a:spcPts val="2341"/>
              </a:lnSpc>
            </a:pPr>
            <a:endParaRPr lang="en-US" sz="2544" spc="-50">
              <a:solidFill>
                <a:srgbClr val="F0F4F8"/>
              </a:solidFill>
              <a:latin typeface="Georgia Pro Light"/>
              <a:ea typeface="Georgia Pro Light"/>
              <a:cs typeface="Georgia Pro Light"/>
              <a:sym typeface="Georgia Pro Light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824144" y="3179563"/>
            <a:ext cx="10941022" cy="26110910"/>
            <a:chOff x="-304732" y="1508901"/>
            <a:chExt cx="14588029" cy="34814547"/>
          </a:xfrm>
        </p:grpSpPr>
        <p:sp>
          <p:nvSpPr>
            <p:cNvPr id="6" name="TextBox 6"/>
            <p:cNvSpPr txBox="1"/>
            <p:nvPr/>
          </p:nvSpPr>
          <p:spPr>
            <a:xfrm>
              <a:off x="-304732" y="1508901"/>
              <a:ext cx="14588029" cy="4876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000"/>
                </a:lnSpc>
              </a:pPr>
              <a:r>
                <a:rPr lang="en-US" sz="5714" dirty="0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BÁO CÁO </a:t>
              </a:r>
              <a:r>
                <a:rPr lang="en-US" sz="5714" dirty="0" err="1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BIỆN</a:t>
              </a:r>
              <a:r>
                <a:rPr lang="en-US" sz="5714" dirty="0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 PHÁP:</a:t>
              </a:r>
            </a:p>
            <a:p>
              <a:pPr marL="0" lvl="0" indent="0" algn="ctr">
                <a:lnSpc>
                  <a:spcPts val="5620"/>
                </a:lnSpc>
              </a:pPr>
              <a:r>
                <a:rPr lang="en-US" sz="4014" dirty="0" err="1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ỨNG</a:t>
              </a:r>
              <a:r>
                <a:rPr lang="en-US" sz="4014" dirty="0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 </a:t>
              </a:r>
              <a:r>
                <a:rPr lang="en-US" sz="4014" dirty="0" err="1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DỤNG</a:t>
              </a:r>
              <a:r>
                <a:rPr lang="en-US" sz="4014" dirty="0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 CÔNG </a:t>
              </a:r>
              <a:r>
                <a:rPr lang="en-US" sz="4014" dirty="0" err="1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NGHỆ</a:t>
              </a:r>
              <a:r>
                <a:rPr lang="en-US" sz="4014" dirty="0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 AI TRONG </a:t>
              </a:r>
              <a:r>
                <a:rPr lang="en-US" sz="4014" dirty="0" err="1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DẠY</a:t>
              </a:r>
              <a:r>
                <a:rPr lang="en-US" sz="4014" dirty="0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 HỌC </a:t>
              </a:r>
              <a:r>
                <a:rPr lang="en-US" sz="4014" dirty="0" err="1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NGỮ</a:t>
              </a:r>
              <a:r>
                <a:rPr lang="en-US" sz="4014" dirty="0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 VĂN 7 </a:t>
              </a:r>
              <a:r>
                <a:rPr lang="en-US" sz="4014" dirty="0" err="1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NHẰM</a:t>
              </a:r>
              <a:r>
                <a:rPr lang="en-US" sz="4014" dirty="0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 </a:t>
              </a:r>
              <a:r>
                <a:rPr lang="en-US" sz="4014" dirty="0" err="1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PHÁT</a:t>
              </a:r>
              <a:r>
                <a:rPr lang="en-US" sz="4014" dirty="0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 </a:t>
              </a:r>
              <a:r>
                <a:rPr lang="en-US" sz="4014" dirty="0" err="1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TRIỂN</a:t>
              </a:r>
              <a:r>
                <a:rPr lang="en-US" sz="4014" dirty="0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 </a:t>
              </a:r>
              <a:r>
                <a:rPr lang="en-US" sz="4014" dirty="0" err="1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NĂNG</a:t>
              </a:r>
              <a:r>
                <a:rPr lang="en-US" sz="4014" dirty="0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 LỰC </a:t>
              </a:r>
              <a:r>
                <a:rPr lang="en-US" sz="4014" dirty="0" err="1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CẢM</a:t>
              </a:r>
              <a:r>
                <a:rPr lang="en-US" sz="4014" dirty="0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 </a:t>
              </a:r>
              <a:r>
                <a:rPr lang="en-US" sz="4014" dirty="0" err="1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THỤ</a:t>
              </a:r>
              <a:r>
                <a:rPr lang="en-US" sz="4014" dirty="0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 VĂN HỌC CHO HỌC SINH</a:t>
              </a:r>
            </a:p>
            <a:p>
              <a:pPr marL="0" lvl="0" indent="0" algn="ctr">
                <a:lnSpc>
                  <a:spcPts val="4360"/>
                </a:lnSpc>
              </a:pPr>
              <a:endParaRPr lang="en-US" sz="4014" dirty="0">
                <a:solidFill>
                  <a:srgbClr val="BDD7EE"/>
                </a:solidFill>
                <a:latin typeface="Georgia Pro Light"/>
                <a:ea typeface="Georgia Pro Light"/>
                <a:cs typeface="Georgia Pro Light"/>
                <a:sym typeface="Georgia Pro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909310" y="35527793"/>
              <a:ext cx="9172670" cy="795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039"/>
                </a:lnSpc>
              </a:pPr>
              <a:r>
                <a:rPr lang="en-US" sz="3599">
                  <a:solidFill>
                    <a:srgbClr val="F0F4F8"/>
                  </a:solidFill>
                  <a:latin typeface="DM Sans"/>
                  <a:ea typeface="DM Sans"/>
                  <a:cs typeface="DM Sans"/>
                  <a:sym typeface="DM Sans"/>
                </a:rPr>
                <a:t>Trường Đại học Sư phạm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636867" y="8555454"/>
            <a:ext cx="6850908" cy="1104920"/>
            <a:chOff x="0" y="0"/>
            <a:chExt cx="9134544" cy="1473227"/>
          </a:xfrm>
        </p:grpSpPr>
        <p:sp>
          <p:nvSpPr>
            <p:cNvPr id="9" name="TextBox 9"/>
            <p:cNvSpPr txBox="1"/>
            <p:nvPr/>
          </p:nvSpPr>
          <p:spPr>
            <a:xfrm>
              <a:off x="0" y="748671"/>
              <a:ext cx="9134544" cy="724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08"/>
                </a:lnSpc>
                <a:spcBef>
                  <a:spcPct val="0"/>
                </a:spcBef>
              </a:pPr>
              <a:r>
                <a:rPr lang="en-US" sz="3220">
                  <a:solidFill>
                    <a:srgbClr val="F0F4F8"/>
                  </a:solidFill>
                  <a:latin typeface="DM Sans"/>
                  <a:ea typeface="DM Sans"/>
                  <a:cs typeface="DM Sans"/>
                  <a:sym typeface="DM Sans"/>
                </a:rPr>
                <a:t>Phan Trí Tuệ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9134544" cy="622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21"/>
                </a:lnSpc>
                <a:spcBef>
                  <a:spcPct val="0"/>
                </a:spcBef>
              </a:pPr>
              <a:r>
                <a:rPr lang="en-US" sz="2801" b="1" dirty="0" err="1">
                  <a:solidFill>
                    <a:srgbClr val="F0F4F8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ĐƯỢC</a:t>
              </a:r>
              <a:r>
                <a:rPr lang="en-US" sz="2801" b="1" dirty="0">
                  <a:solidFill>
                    <a:srgbClr val="F0F4F8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</a:t>
              </a:r>
              <a:r>
                <a:rPr lang="en-US" sz="2801" b="1" dirty="0" err="1">
                  <a:solidFill>
                    <a:srgbClr val="F0F4F8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TRÌNH</a:t>
              </a:r>
              <a:r>
                <a:rPr lang="en-US" sz="2801" b="1" dirty="0">
                  <a:solidFill>
                    <a:srgbClr val="F0F4F8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</a:t>
              </a:r>
              <a:r>
                <a:rPr lang="en-US" sz="2801" b="1" dirty="0" err="1">
                  <a:solidFill>
                    <a:srgbClr val="F0F4F8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BÀY</a:t>
              </a:r>
              <a:r>
                <a:rPr lang="en-US" sz="2801" b="1" dirty="0">
                  <a:solidFill>
                    <a:srgbClr val="F0F4F8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</a:t>
              </a:r>
              <a:r>
                <a:rPr lang="en-US" sz="2801" b="1" dirty="0" err="1">
                  <a:solidFill>
                    <a:srgbClr val="F0F4F8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BỞI</a:t>
              </a:r>
              <a:endParaRPr lang="en-US" sz="2801" b="1" dirty="0">
                <a:solidFill>
                  <a:srgbClr val="F0F4F8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A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38696" y="0"/>
            <a:ext cx="7049304" cy="10287000"/>
            <a:chOff x="0" y="0"/>
            <a:chExt cx="1170208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208" cy="1593725"/>
            </a:xfrm>
            <a:custGeom>
              <a:avLst/>
              <a:gdLst/>
              <a:ahLst/>
              <a:cxnLst/>
              <a:rect l="l" t="t" r="r" b="b"/>
              <a:pathLst>
                <a:path w="1170208" h="1593725">
                  <a:moveTo>
                    <a:pt x="0" y="0"/>
                  </a:moveTo>
                  <a:lnTo>
                    <a:pt x="1170208" y="0"/>
                  </a:lnTo>
                  <a:lnTo>
                    <a:pt x="1170208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t="-205" b="-20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381000" y="547647"/>
            <a:ext cx="10684373" cy="8187638"/>
            <a:chOff x="341687" y="28575"/>
            <a:chExt cx="14245830" cy="10916850"/>
          </a:xfrm>
        </p:grpSpPr>
        <p:sp>
          <p:nvSpPr>
            <p:cNvPr id="5" name="TextBox 5"/>
            <p:cNvSpPr txBox="1"/>
            <p:nvPr/>
          </p:nvSpPr>
          <p:spPr>
            <a:xfrm>
              <a:off x="572784" y="28575"/>
              <a:ext cx="11658637" cy="1680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839"/>
                </a:lnSpc>
              </a:pPr>
              <a:r>
                <a:rPr lang="en-US" sz="4399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IV. TÀI LIỆU THAM KHẢO</a:t>
              </a:r>
            </a:p>
            <a:p>
              <a:pPr marL="0" lvl="0" indent="0" algn="l">
                <a:lnSpc>
                  <a:spcPts val="4839"/>
                </a:lnSpc>
              </a:pPr>
              <a:endParaRPr lang="en-US" sz="4399">
                <a:solidFill>
                  <a:srgbClr val="BDD7EE"/>
                </a:solidFill>
                <a:latin typeface="Georgia Pro Light"/>
                <a:ea typeface="Georgia Pro Light"/>
                <a:cs typeface="Georgia Pro Light"/>
                <a:sym typeface="Georgia Pro Ligh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41687" y="1367332"/>
              <a:ext cx="14245830" cy="9578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730"/>
                </a:lnSpc>
              </a:pP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1.Bộ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Giáo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dục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và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Đào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tạo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(2018).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Chương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trình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Giáo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dục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Phổ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thông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môn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Ngữ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văn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0" lvl="0" indent="0" algn="l">
                <a:lnSpc>
                  <a:spcPts val="4730"/>
                </a:lnSpc>
              </a:pP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2.Tác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giả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: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Sách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giáo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khoa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Ngữ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văn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7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Cánh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Diều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do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Tổng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Chủ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biên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: Nguyễn Minh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Thuyết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Chủ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biên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: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Đỗ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Ngọc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Thống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tác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giả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: Lê Thị Tuyết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Hạnh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Phạm Thị Thu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Hiền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Nguyễn Văn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Lộc</a:t>
              </a:r>
              <a:endParaRPr lang="en-US" sz="3378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endParaRPr>
            </a:p>
            <a:p>
              <a:pPr marL="0" lvl="0" indent="0" algn="l">
                <a:lnSpc>
                  <a:spcPts val="4730"/>
                </a:lnSpc>
              </a:pP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3.Phạm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Thị Thu Hương (2021).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Phát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triển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năng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lực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cảm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thụ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văn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cho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sinh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THCS.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Tạp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chí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Giáo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dục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0" lvl="0" indent="0" algn="l">
                <a:lnSpc>
                  <a:spcPts val="4730"/>
                </a:lnSpc>
              </a:pP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4.UNESCO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(2023). AI in Education: Guidance for Policy Makers.</a:t>
              </a:r>
            </a:p>
            <a:p>
              <a:pPr marL="0" lvl="0" indent="0" algn="l">
                <a:lnSpc>
                  <a:spcPts val="4730"/>
                </a:lnSpc>
              </a:pP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5.Tài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liệu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tổng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hợp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từ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các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nền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tảng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AI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hỗ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trợ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dạy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378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378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0" lvl="0" indent="0" algn="l">
                <a:lnSpc>
                  <a:spcPts val="4730"/>
                </a:lnSpc>
              </a:pPr>
              <a:endParaRPr lang="en-US" sz="3378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89720" y="0"/>
            <a:ext cx="5698280" cy="10287000"/>
            <a:chOff x="0" y="0"/>
            <a:chExt cx="882813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2813" cy="1593725"/>
            </a:xfrm>
            <a:custGeom>
              <a:avLst/>
              <a:gdLst/>
              <a:ahLst/>
              <a:cxnLst/>
              <a:rect l="l" t="t" r="r" b="b"/>
              <a:pathLst>
                <a:path w="882813" h="1593725">
                  <a:moveTo>
                    <a:pt x="0" y="0"/>
                  </a:moveTo>
                  <a:lnTo>
                    <a:pt x="882813" y="0"/>
                  </a:lnTo>
                  <a:lnTo>
                    <a:pt x="882813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-16005" r="-1600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81346" y="688181"/>
            <a:ext cx="12356045" cy="8474654"/>
            <a:chOff x="0" y="28575"/>
            <a:chExt cx="16474727" cy="11299538"/>
          </a:xfrm>
        </p:grpSpPr>
        <p:sp>
          <p:nvSpPr>
            <p:cNvPr id="5" name="TextBox 5"/>
            <p:cNvSpPr txBox="1"/>
            <p:nvPr/>
          </p:nvSpPr>
          <p:spPr>
            <a:xfrm>
              <a:off x="780538" y="28575"/>
              <a:ext cx="5287956" cy="1451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92"/>
                </a:lnSpc>
              </a:pPr>
              <a:r>
                <a:rPr lang="en-US" sz="3811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I. MỞ ĐẦU</a:t>
              </a:r>
            </a:p>
            <a:p>
              <a:pPr marL="0" lvl="0" indent="0" algn="l">
                <a:lnSpc>
                  <a:spcPts val="4192"/>
                </a:lnSpc>
              </a:pPr>
              <a:endParaRPr lang="en-US" sz="3811">
                <a:solidFill>
                  <a:srgbClr val="BDD7EE"/>
                </a:solidFill>
                <a:latin typeface="Georgia Pro Light"/>
                <a:ea typeface="Georgia Pro Light"/>
                <a:cs typeface="Georgia Pro Light"/>
                <a:sym typeface="Georgia Pro Ligh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58494"/>
              <a:ext cx="16474727" cy="104696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363"/>
                </a:lnSpc>
              </a:pP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u="sng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1. </a:t>
              </a:r>
              <a:r>
                <a:rPr lang="en-US" sz="3116" u="sng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Tính</a:t>
              </a:r>
              <a:r>
                <a:rPr lang="en-US" sz="3116" u="sng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u="sng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cấp</a:t>
              </a:r>
              <a:r>
                <a:rPr lang="en-US" sz="3116" u="sng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u="sng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thiết</a:t>
              </a:r>
              <a:r>
                <a:rPr lang="en-US" sz="3116" u="sng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u="sng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của</a:t>
              </a:r>
              <a:r>
                <a:rPr lang="en-US" sz="3116" u="sng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u="sng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đề</a:t>
              </a:r>
              <a:r>
                <a:rPr lang="en-US" sz="3116" u="sng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u="sng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tài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: Trong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giai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đoạn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đổi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mới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giáo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dục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hiện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nay,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việc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phát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triển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năng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lực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cho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sinh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được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đặt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lên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hàng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đầu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 Môn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Ngữ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văn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giữ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vai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trò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đặc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biệt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quan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trọng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trong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việc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hình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thành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tình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cảm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tư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duy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thẩm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mỹ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năng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lực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ngôn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ngữ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và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phẩm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chất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của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sinh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 Tuy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nhiên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thực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tế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cho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thấy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phần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lớn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sinh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lớp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7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vẫn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gặp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khó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khăn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trong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cảm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thụ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văn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: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khó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nắm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bắt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tư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tưởng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cảm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xúc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của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tác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giả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;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khả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năng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phân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tích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và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diễn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đạt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còn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hạn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chế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;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thiếu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hứng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thú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với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tác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phẩm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văn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0" lvl="0" indent="0" algn="l">
                <a:lnSpc>
                  <a:spcPts val="4363"/>
                </a:lnSpc>
              </a:pP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Trong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khi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đó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công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nghệ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trí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tuệ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nhân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tạo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(AI)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đang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phát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triển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mạnh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mẽ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mang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lại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nhiều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cơ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hội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đổi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mới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phương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pháp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dạy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 AI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có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thể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hỗ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trợ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cá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nhân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hóa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quá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trình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tập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trực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quan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hoá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kiến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thức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gợi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mở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tư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duy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và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tạo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ra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môi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trường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tập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tương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tác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cao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Việc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nghiên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cứu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ứng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dụng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AI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trong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dạy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Ngữ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văn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7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là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cần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thiết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để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nâng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cao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hiệu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quả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dạy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và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phát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triển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năng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lực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cảm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thụ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văn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cho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11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sinh</a:t>
              </a:r>
              <a:r>
                <a:rPr lang="en-US" sz="311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0" lvl="0" indent="0" algn="l">
                <a:lnSpc>
                  <a:spcPts val="4363"/>
                </a:lnSpc>
              </a:pPr>
              <a:endParaRPr lang="en-US" sz="3116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A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14573" y="0"/>
            <a:ext cx="5473427" cy="10287000"/>
            <a:chOff x="0" y="0"/>
            <a:chExt cx="847977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7977" cy="1593725"/>
            </a:xfrm>
            <a:custGeom>
              <a:avLst/>
              <a:gdLst/>
              <a:ahLst/>
              <a:cxnLst/>
              <a:rect l="l" t="t" r="r" b="b"/>
              <a:pathLst>
                <a:path w="847977" h="1593725">
                  <a:moveTo>
                    <a:pt x="0" y="0"/>
                  </a:moveTo>
                  <a:lnTo>
                    <a:pt x="847977" y="0"/>
                  </a:lnTo>
                  <a:lnTo>
                    <a:pt x="847977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-18717" r="-18717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28755" y="1104900"/>
            <a:ext cx="12814573" cy="687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25"/>
              </a:lnSpc>
            </a:pP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2.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Mục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tiêu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nghiên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cứu</a:t>
            </a:r>
            <a:endParaRPr lang="en-US" sz="3232" dirty="0">
              <a:solidFill>
                <a:srgbClr val="F0F4F8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 marL="697910" lvl="1" indent="-348955" algn="l">
              <a:lnSpc>
                <a:spcPts val="4525"/>
              </a:lnSpc>
              <a:buFont typeface="Arial"/>
              <a:buChar char="•"/>
            </a:pP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Xây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dựng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và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đề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xuất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các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biện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pháp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ứng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dụng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công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nghệ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AI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trong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dạy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học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Ngữ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văn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7.</a:t>
            </a:r>
          </a:p>
          <a:p>
            <a:pPr marL="697910" lvl="1" indent="-348955" algn="l">
              <a:lnSpc>
                <a:spcPts val="4525"/>
              </a:lnSpc>
              <a:buFont typeface="Arial"/>
              <a:buChar char="•"/>
            </a:pP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Phát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triển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năng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lực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cảm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thụ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văn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học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cho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học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sinh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thông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qua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các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hoạt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động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học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tập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có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hỗ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trợ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AI.</a:t>
            </a:r>
          </a:p>
          <a:p>
            <a:pPr marL="697910" lvl="1" indent="-348955" algn="l">
              <a:lnSpc>
                <a:spcPts val="4525"/>
              </a:lnSpc>
              <a:buFont typeface="Arial"/>
              <a:buChar char="•"/>
            </a:pP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Đánh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giá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hiệu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quả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của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việc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ứng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dụng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AI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trong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quá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trình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dạy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học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.</a:t>
            </a:r>
          </a:p>
          <a:p>
            <a:pPr algn="l">
              <a:lnSpc>
                <a:spcPts val="4525"/>
              </a:lnSpc>
            </a:pP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3.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Đối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tượng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và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phương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pháp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thực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hiện</a:t>
            </a:r>
            <a:endParaRPr lang="en-US" sz="3232" dirty="0">
              <a:solidFill>
                <a:srgbClr val="F0F4F8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 marL="697910" lvl="1" indent="-348955" algn="l">
              <a:lnSpc>
                <a:spcPts val="4525"/>
              </a:lnSpc>
              <a:buFont typeface="Arial"/>
              <a:buChar char="•"/>
            </a:pP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Đối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tượng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nghiên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cứu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: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Quá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trình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dạy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học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Ngữ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văn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7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và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học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sinh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lớp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7.</a:t>
            </a:r>
          </a:p>
          <a:p>
            <a:pPr marL="697910" lvl="1" indent="-348955" algn="l">
              <a:lnSpc>
                <a:spcPts val="4525"/>
              </a:lnSpc>
              <a:buFont typeface="Arial"/>
              <a:buChar char="•"/>
            </a:pP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Phạm vi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nghiên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cứu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: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Một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số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văn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bản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thuộc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chương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trình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Ngữ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văn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7.</a:t>
            </a:r>
          </a:p>
          <a:p>
            <a:pPr marL="697910" lvl="1" indent="-348955" algn="l">
              <a:lnSpc>
                <a:spcPts val="4525"/>
              </a:lnSpc>
              <a:buFont typeface="Arial"/>
              <a:buChar char="•"/>
            </a:pP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Phương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pháp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nghiên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cứu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: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Nghiên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cứu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tài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liệu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,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quan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sát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,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khảo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sát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,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thực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nghiệm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sư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phạm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,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phân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tích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–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tổng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hợp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và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đánh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giá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kết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32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quả</a:t>
            </a:r>
            <a:r>
              <a:rPr lang="en-US" sz="3232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.</a:t>
            </a:r>
          </a:p>
          <a:p>
            <a:pPr marL="0" lvl="0" indent="0" algn="l">
              <a:lnSpc>
                <a:spcPts val="4525"/>
              </a:lnSpc>
            </a:pPr>
            <a:endParaRPr lang="en-US" sz="3232" dirty="0">
              <a:solidFill>
                <a:srgbClr val="F0F4F8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02147" y="0"/>
            <a:ext cx="5585853" cy="10287000"/>
            <a:chOff x="0" y="0"/>
            <a:chExt cx="865395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65395" cy="1593725"/>
            </a:xfrm>
            <a:custGeom>
              <a:avLst/>
              <a:gdLst/>
              <a:ahLst/>
              <a:cxnLst/>
              <a:rect l="l" t="t" r="r" b="b"/>
              <a:pathLst>
                <a:path w="865395" h="1593725">
                  <a:moveTo>
                    <a:pt x="0" y="0"/>
                  </a:moveTo>
                  <a:lnTo>
                    <a:pt x="865395" y="0"/>
                  </a:lnTo>
                  <a:lnTo>
                    <a:pt x="865395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-17334" r="-1733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400958" y="338515"/>
            <a:ext cx="12302627" cy="8494753"/>
            <a:chOff x="-54584" y="28575"/>
            <a:chExt cx="16403503" cy="11326335"/>
          </a:xfrm>
        </p:grpSpPr>
        <p:sp>
          <p:nvSpPr>
            <p:cNvPr id="5" name="TextBox 5"/>
            <p:cNvSpPr txBox="1"/>
            <p:nvPr/>
          </p:nvSpPr>
          <p:spPr>
            <a:xfrm>
              <a:off x="299805" y="28575"/>
              <a:ext cx="5917078" cy="1708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19"/>
                </a:lnSpc>
              </a:pPr>
              <a:r>
                <a:rPr lang="en-US" sz="4472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II. NỘI DUNG</a:t>
              </a:r>
            </a:p>
            <a:p>
              <a:pPr marL="0" lvl="0" indent="0" algn="l">
                <a:lnSpc>
                  <a:spcPts val="4919"/>
                </a:lnSpc>
              </a:pPr>
              <a:endParaRPr lang="en-US" sz="4472">
                <a:solidFill>
                  <a:srgbClr val="BDD7EE"/>
                </a:solidFill>
                <a:latin typeface="Georgia Pro Light"/>
                <a:ea typeface="Georgia Pro Light"/>
                <a:cs typeface="Georgia Pro Light"/>
                <a:sym typeface="Georgia Pro Ligh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54584" y="1013620"/>
              <a:ext cx="16403503" cy="10341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4350" indent="-514350" algn="l">
                <a:buAutoNum type="arabicPeriod"/>
              </a:pP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Cơ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sở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lí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luận</a:t>
              </a:r>
              <a:endParaRPr lang="en-US" sz="28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endParaRPr>
            </a:p>
            <a:p>
              <a:pPr algn="l"/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	Theo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Chương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trình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GDPT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2018,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dạy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Ngữ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văn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hướng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tới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phát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triển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năng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lực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ngôn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ngữ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và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năng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lực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văn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trong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đó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năng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lực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cảm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thụ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văn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là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yêu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cầu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cốt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lõi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lvl="0"/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DM Sans"/>
                </a:rPr>
                <a:t>     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ban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Khung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u="sng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3456 </a:t>
              </a:r>
              <a:r>
                <a:rPr lang="en-US" sz="2800" b="1" u="sng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b="1" u="sng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27/6/2025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khai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tuệ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(AI)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nhằm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góp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 marL="0" lvl="0" indent="0" algn="l"/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2.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Thực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trạng</a:t>
              </a:r>
              <a:endParaRPr lang="en-US" sz="28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endParaRPr>
            </a:p>
            <a:p>
              <a:pPr marL="621044" lvl="1" indent="-310522" algn="l">
                <a:buFont typeface="Arial"/>
                <a:buChar char="•"/>
              </a:pP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sinh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lớp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7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còn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hạn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chế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trong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việc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cảm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nhận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giá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trị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nghệ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thuật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và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nội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dung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của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tác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phẩm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621044" lvl="1" indent="-310522" algn="l">
                <a:buFont typeface="Arial"/>
                <a:buChar char="•"/>
              </a:pP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Giáo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viên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chưa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có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nhiều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công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cụ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hỗ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trợ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trực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quan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chưa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khai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thác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tối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đa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các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phương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tiện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hiện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đại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621044" lvl="1" indent="-310522" algn="l">
                <a:buFont typeface="Arial"/>
                <a:buChar char="•"/>
              </a:pP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Các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giờ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văn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còn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nặng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tính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truyền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thụ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ít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hoạt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động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sáng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tạo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621044" lvl="1" indent="-310522" algn="l">
                <a:buFont typeface="Arial"/>
                <a:buChar char="•"/>
              </a:pP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Việc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ứng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dụng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công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nghệ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đặc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biệt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là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AI,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vào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dạy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vẫn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còn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mới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mẻ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và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chưa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phổ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2800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biến</a:t>
              </a:r>
              <a:r>
                <a:rPr lang="en-US" sz="2800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0" lvl="0" indent="0" algn="l"/>
              <a:endParaRPr lang="en-US" sz="28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58360" y="0"/>
            <a:ext cx="5529640" cy="10287000"/>
            <a:chOff x="0" y="0"/>
            <a:chExt cx="856686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6686" cy="1593725"/>
            </a:xfrm>
            <a:custGeom>
              <a:avLst/>
              <a:gdLst/>
              <a:ahLst/>
              <a:cxnLst/>
              <a:rect l="l" t="t" r="r" b="b"/>
              <a:pathLst>
                <a:path w="856686" h="1593725">
                  <a:moveTo>
                    <a:pt x="0" y="0"/>
                  </a:moveTo>
                  <a:lnTo>
                    <a:pt x="856686" y="0"/>
                  </a:lnTo>
                  <a:lnTo>
                    <a:pt x="856686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-18018" r="-1801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353499" y="372889"/>
            <a:ext cx="12404861" cy="9102165"/>
            <a:chOff x="161907" y="57150"/>
            <a:chExt cx="16539815" cy="12136218"/>
          </a:xfrm>
        </p:grpSpPr>
        <p:sp>
          <p:nvSpPr>
            <p:cNvPr id="5" name="TextBox 5"/>
            <p:cNvSpPr txBox="1"/>
            <p:nvPr/>
          </p:nvSpPr>
          <p:spPr>
            <a:xfrm>
              <a:off x="579575" y="57150"/>
              <a:ext cx="9401477" cy="1346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62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61907" y="1393489"/>
              <a:ext cx="16539815" cy="10799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8"/>
                </a:lnSpc>
              </a:pPr>
              <a:r>
                <a:rPr lang="en-US" sz="3784" b="1" u="sng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Biện</a:t>
              </a:r>
              <a:r>
                <a:rPr lang="en-US" sz="3784" b="1" u="sng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b="1" u="sng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pháp</a:t>
              </a:r>
              <a:r>
                <a:rPr lang="en-US" sz="3784" b="1" u="sng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1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: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Sử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dụng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AI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AI (Các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Canva, Gemini, ChatGPT …)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huống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kích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hứng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3784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endParaRPr>
            </a:p>
            <a:p>
              <a:pPr marL="817120" lvl="1" indent="-408560" algn="l">
                <a:lnSpc>
                  <a:spcPts val="5298"/>
                </a:lnSpc>
                <a:buFont typeface="Arial"/>
                <a:buChar char="•"/>
              </a:pP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Sử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dụng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AI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tạo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hình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ảnh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video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ngắn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hoặc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hoạt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cảnh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liên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quan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đến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tác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phẩm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817120" lvl="1" indent="-408560" algn="l">
                <a:lnSpc>
                  <a:spcPts val="5298"/>
                </a:lnSpc>
                <a:buFont typeface="Arial"/>
                <a:buChar char="•"/>
              </a:pP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Tạo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các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câu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hỏi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gợi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mở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bằng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AI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giúp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sinh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kết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nối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cảm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xúc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trước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khi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vào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bài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0" lvl="0" indent="0" algn="l">
                <a:lnSpc>
                  <a:spcPts val="5298"/>
                </a:lnSpc>
              </a:pPr>
              <a:r>
                <a:rPr lang="en-US" sz="3784" b="1" u="sng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Biện</a:t>
              </a:r>
              <a:r>
                <a:rPr lang="en-US" sz="3784" b="1" u="sng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b="1" u="sng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pháp</a:t>
              </a:r>
              <a:r>
                <a:rPr lang="en-US" sz="3784" b="1" u="sng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2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: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Ứng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dụng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AI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hỗ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trợ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phân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tích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văn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bản</a:t>
              </a:r>
              <a:endParaRPr lang="en-US" sz="3784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endParaRPr>
            </a:p>
            <a:p>
              <a:pPr marL="817120" lvl="1" indent="-408560">
                <a:lnSpc>
                  <a:spcPts val="5298"/>
                </a:lnSpc>
                <a:buFont typeface="Arial"/>
                <a:buChar char="•"/>
              </a:pP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AI –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Gemini: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tóm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tắt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văn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bản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giúp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sinh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nắm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ý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chính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817120" lvl="1" indent="-408560" algn="l">
                <a:lnSpc>
                  <a:spcPts val="5298"/>
                </a:lnSpc>
                <a:buFont typeface="Arial"/>
                <a:buChar char="•"/>
              </a:pP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Giải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thích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từ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khó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hình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ảnh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nghệ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thuật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các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biện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pháp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tu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từ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817120" lvl="1" indent="-408560" algn="l">
                <a:lnSpc>
                  <a:spcPts val="5298"/>
                </a:lnSpc>
                <a:buFont typeface="Arial"/>
                <a:buChar char="•"/>
              </a:pP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Gợi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ý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sơ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đồ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tư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duy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hoặc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bảng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hệ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thống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kiến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784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thức</a:t>
              </a:r>
              <a:r>
                <a:rPr lang="en-US" sz="3784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0" lvl="0" indent="0" algn="l">
                <a:lnSpc>
                  <a:spcPts val="5298"/>
                </a:lnSpc>
              </a:pPr>
              <a:endParaRPr lang="en-US" sz="3784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66952" y="368126"/>
            <a:ext cx="6742629" cy="658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6"/>
              </a:lnSpc>
              <a:spcBef>
                <a:spcPct val="0"/>
              </a:spcBef>
            </a:pPr>
            <a:r>
              <a:rPr lang="en-US" sz="4596" dirty="0">
                <a:solidFill>
                  <a:srgbClr val="FFFFFF"/>
                </a:solidFill>
                <a:latin typeface="Times New Roman" panose="02020603050405020304" pitchFamily="18" charset="0"/>
                <a:ea typeface="Georgia Pro Light"/>
                <a:cs typeface="Times New Roman" panose="02020603050405020304" pitchFamily="18" charset="0"/>
                <a:sym typeface="Georgia Pro Light"/>
              </a:rPr>
              <a:t>3. Các </a:t>
            </a:r>
            <a:r>
              <a:rPr lang="en-US" sz="4596" dirty="0" err="1">
                <a:solidFill>
                  <a:srgbClr val="FFFFFF"/>
                </a:solidFill>
                <a:latin typeface="Times New Roman" panose="02020603050405020304" pitchFamily="18" charset="0"/>
                <a:ea typeface="Georgia Pro Light"/>
                <a:cs typeface="Times New Roman" panose="02020603050405020304" pitchFamily="18" charset="0"/>
                <a:sym typeface="Georgia Pro Light"/>
              </a:rPr>
              <a:t>biện</a:t>
            </a:r>
            <a:r>
              <a:rPr lang="en-US" sz="4596" dirty="0">
                <a:solidFill>
                  <a:srgbClr val="FFFFFF"/>
                </a:solidFill>
                <a:latin typeface="Times New Roman" panose="02020603050405020304" pitchFamily="18" charset="0"/>
                <a:ea typeface="Georgia Pro Light"/>
                <a:cs typeface="Times New Roman" panose="02020603050405020304" pitchFamily="18" charset="0"/>
                <a:sym typeface="Georgia Pro Light"/>
              </a:rPr>
              <a:t> </a:t>
            </a:r>
            <a:r>
              <a:rPr lang="en-US" sz="4596" dirty="0" err="1">
                <a:solidFill>
                  <a:srgbClr val="FFFFFF"/>
                </a:solidFill>
                <a:latin typeface="Times New Roman" panose="02020603050405020304" pitchFamily="18" charset="0"/>
                <a:ea typeface="Georgia Pro Light"/>
                <a:cs typeface="Times New Roman" panose="02020603050405020304" pitchFamily="18" charset="0"/>
                <a:sym typeface="Georgia Pro Light"/>
              </a:rPr>
              <a:t>pháp</a:t>
            </a:r>
            <a:r>
              <a:rPr lang="en-US" sz="4596" dirty="0">
                <a:solidFill>
                  <a:srgbClr val="FFFFFF"/>
                </a:solidFill>
                <a:latin typeface="Times New Roman" panose="02020603050405020304" pitchFamily="18" charset="0"/>
                <a:ea typeface="Georgia Pro Light"/>
                <a:cs typeface="Times New Roman" panose="02020603050405020304" pitchFamily="18" charset="0"/>
                <a:sym typeface="Georgia Pro Light"/>
              </a:rPr>
              <a:t> </a:t>
            </a:r>
            <a:r>
              <a:rPr lang="en-US" sz="4596" dirty="0" err="1">
                <a:solidFill>
                  <a:srgbClr val="FFFFFF"/>
                </a:solidFill>
                <a:latin typeface="Times New Roman" panose="02020603050405020304" pitchFamily="18" charset="0"/>
                <a:ea typeface="Georgia Pro Light"/>
                <a:cs typeface="Times New Roman" panose="02020603050405020304" pitchFamily="18" charset="0"/>
                <a:sym typeface="Georgia Pro Light"/>
              </a:rPr>
              <a:t>thực</a:t>
            </a:r>
            <a:r>
              <a:rPr lang="en-US" sz="4596" dirty="0">
                <a:solidFill>
                  <a:srgbClr val="FFFFFF"/>
                </a:solidFill>
                <a:latin typeface="Times New Roman" panose="02020603050405020304" pitchFamily="18" charset="0"/>
                <a:ea typeface="Georgia Pro Light"/>
                <a:cs typeface="Times New Roman" panose="02020603050405020304" pitchFamily="18" charset="0"/>
                <a:sym typeface="Georgia Pro Light"/>
              </a:rPr>
              <a:t> </a:t>
            </a:r>
            <a:r>
              <a:rPr lang="en-US" sz="4596" dirty="0" err="1">
                <a:solidFill>
                  <a:srgbClr val="FFFFFF"/>
                </a:solidFill>
                <a:latin typeface="Times New Roman" panose="02020603050405020304" pitchFamily="18" charset="0"/>
                <a:ea typeface="Georgia Pro Light"/>
                <a:cs typeface="Times New Roman" panose="02020603050405020304" pitchFamily="18" charset="0"/>
                <a:sym typeface="Georgia Pro Light"/>
              </a:rPr>
              <a:t>hiện</a:t>
            </a:r>
            <a:endParaRPr lang="en-US" sz="4596" dirty="0">
              <a:solidFill>
                <a:srgbClr val="FFFFFF"/>
              </a:solidFill>
              <a:latin typeface="Times New Roman" panose="02020603050405020304" pitchFamily="18" charset="0"/>
              <a:ea typeface="Georgia Pro Light"/>
              <a:cs typeface="Times New Roman" panose="02020603050405020304" pitchFamily="18" charset="0"/>
              <a:sym typeface="Georgia Pr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A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5107" y="0"/>
            <a:ext cx="5332893" cy="10287000"/>
            <a:chOff x="0" y="0"/>
            <a:chExt cx="826205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6205" cy="1593725"/>
            </a:xfrm>
            <a:custGeom>
              <a:avLst/>
              <a:gdLst/>
              <a:ahLst/>
              <a:cxnLst/>
              <a:rect l="l" t="t" r="r" b="b"/>
              <a:pathLst>
                <a:path w="826205" h="1593725">
                  <a:moveTo>
                    <a:pt x="0" y="0"/>
                  </a:moveTo>
                  <a:lnTo>
                    <a:pt x="826205" y="0"/>
                  </a:lnTo>
                  <a:lnTo>
                    <a:pt x="826205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-20528" r="-20528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228600" y="266700"/>
            <a:ext cx="12955107" cy="10037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71"/>
              </a:lnSpc>
            </a:pPr>
            <a:r>
              <a:rPr lang="en-US" sz="3200" b="1" u="sng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Biện</a:t>
            </a:r>
            <a:r>
              <a:rPr lang="en-US" sz="3200" b="1" u="sng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b="1" u="sng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pháp</a:t>
            </a:r>
            <a:r>
              <a:rPr lang="en-US" sz="3200" b="1" u="sng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3: 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AI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đồng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hành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trong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luyện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tập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cảm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thụ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văn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học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cá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nhân</a:t>
            </a:r>
            <a:endParaRPr lang="en-US" sz="3200" dirty="0">
              <a:solidFill>
                <a:srgbClr val="F0F4F8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 lvl="0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Azota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Padlet,OLM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QR, Quizizz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>
              <a:lnSpc>
                <a:spcPts val="4771"/>
              </a:lnSpc>
            </a:pPr>
            <a:r>
              <a:rPr lang="en-US" sz="3200" b="1" u="sng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Biện</a:t>
            </a:r>
            <a:r>
              <a:rPr lang="en-US" sz="3200" b="1" u="sng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b="1" u="sng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pháp</a:t>
            </a:r>
            <a:r>
              <a:rPr lang="en-US" sz="3200" b="1" u="sng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4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: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Sử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dụng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AI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để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tạo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sản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phẩm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học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tập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sáng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tạo</a:t>
            </a:r>
            <a:endParaRPr lang="en-US" sz="3200" dirty="0">
              <a:solidFill>
                <a:srgbClr val="F0F4F8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Học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sử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dụng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phần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mềm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sơ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đồ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duy</a:t>
            </a:r>
            <a:r>
              <a:rPr lang="en-US" sz="3200" dirty="0">
                <a:solidFill>
                  <a:schemeClr val="bg1"/>
                </a:solidFill>
              </a:rPr>
              <a:t>, PowerPoint, Canva </a:t>
            </a:r>
            <a:r>
              <a:rPr lang="en-US" sz="3200" dirty="0" err="1">
                <a:solidFill>
                  <a:schemeClr val="bg1"/>
                </a:solidFill>
              </a:rPr>
              <a:t>để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tổng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hợp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tóm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tắt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trình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bày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báo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phẩm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học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tập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r>
              <a:rPr lang="en-US" sz="3200" dirty="0">
                <a:solidFill>
                  <a:schemeClr val="bg1"/>
                </a:solidFill>
              </a:rPr>
              <a:t>Học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dùng</a:t>
            </a:r>
            <a:r>
              <a:rPr lang="en-US" sz="3200" dirty="0">
                <a:solidFill>
                  <a:schemeClr val="bg1"/>
                </a:solidFill>
              </a:rPr>
              <a:t> AI </a:t>
            </a:r>
            <a:r>
              <a:rPr lang="en-US" sz="3200" dirty="0" err="1">
                <a:solidFill>
                  <a:schemeClr val="bg1"/>
                </a:solidFill>
              </a:rPr>
              <a:t>tạo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tranh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hoạ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phẩm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nhật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ký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nhân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vật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đoạn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văn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Tạo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video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minh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họa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hoặc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bản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đồ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tư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duy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theo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phong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cách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cá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nhân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.</a:t>
            </a:r>
          </a:p>
          <a:p>
            <a:pPr marL="0" lvl="0" indent="0" algn="l">
              <a:lnSpc>
                <a:spcPts val="4771"/>
              </a:lnSpc>
            </a:pPr>
            <a:r>
              <a:rPr lang="en-US" sz="3200" b="1" u="sng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Biện</a:t>
            </a:r>
            <a:r>
              <a:rPr lang="en-US" sz="3200" b="1" u="sng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b="1" u="sng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pháp</a:t>
            </a:r>
            <a:r>
              <a:rPr lang="en-US" sz="3200" b="1" u="sng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5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: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Xây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dựng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và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giao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bài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tập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cá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nhân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hoá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dựa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trên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AI</a:t>
            </a:r>
          </a:p>
          <a:p>
            <a:pPr marL="735899" lvl="1" indent="-367949" algn="l">
              <a:lnSpc>
                <a:spcPts val="4771"/>
              </a:lnSpc>
              <a:buFont typeface="Arial"/>
              <a:buChar char="•"/>
            </a:pP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AI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phân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tích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mức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độ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tiếp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thu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của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từng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học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sinh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.</a:t>
            </a:r>
          </a:p>
          <a:p>
            <a:pPr marL="735899" lvl="1" indent="-367949" algn="l">
              <a:lnSpc>
                <a:spcPts val="4771"/>
              </a:lnSpc>
              <a:buFont typeface="Arial"/>
              <a:buChar char="•"/>
            </a:pP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Đưa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ra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bài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tập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phù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hợp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: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câu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hỏi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nhận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biết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,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thông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hiểu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,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vận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3200" dirty="0" err="1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dụng</a:t>
            </a:r>
            <a:r>
              <a:rPr lang="en-US" sz="3200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.</a:t>
            </a:r>
          </a:p>
          <a:p>
            <a:pPr marL="0" lvl="0" indent="0" algn="l">
              <a:lnSpc>
                <a:spcPts val="4771"/>
              </a:lnSpc>
            </a:pPr>
            <a:endParaRPr lang="en-US" sz="3200" dirty="0">
              <a:solidFill>
                <a:srgbClr val="F0F4F8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14573" y="0"/>
            <a:ext cx="5473427" cy="10287000"/>
            <a:chOff x="0" y="0"/>
            <a:chExt cx="847977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7977" cy="1593725"/>
            </a:xfrm>
            <a:custGeom>
              <a:avLst/>
              <a:gdLst/>
              <a:ahLst/>
              <a:cxnLst/>
              <a:rect l="l" t="t" r="r" b="b"/>
              <a:pathLst>
                <a:path w="847977" h="1593725">
                  <a:moveTo>
                    <a:pt x="0" y="0"/>
                  </a:moveTo>
                  <a:lnTo>
                    <a:pt x="847977" y="0"/>
                  </a:lnTo>
                  <a:lnTo>
                    <a:pt x="847977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-18717" r="-18717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265845" y="688181"/>
            <a:ext cx="12442491" cy="7709744"/>
            <a:chOff x="0" y="28575"/>
            <a:chExt cx="16589988" cy="10279659"/>
          </a:xfrm>
        </p:grpSpPr>
        <p:sp>
          <p:nvSpPr>
            <p:cNvPr id="5" name="TextBox 5"/>
            <p:cNvSpPr txBox="1"/>
            <p:nvPr/>
          </p:nvSpPr>
          <p:spPr>
            <a:xfrm>
              <a:off x="534540" y="28575"/>
              <a:ext cx="8131446" cy="1486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89"/>
                </a:lnSpc>
              </a:pPr>
              <a:r>
                <a:rPr lang="en-US" sz="3899" dirty="0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4. </a:t>
              </a:r>
              <a:r>
                <a:rPr lang="en-US" sz="3899" dirty="0" err="1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Thực</a:t>
              </a:r>
              <a:r>
                <a:rPr lang="en-US" sz="3899" dirty="0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 </a:t>
              </a:r>
              <a:r>
                <a:rPr lang="en-US" sz="3899" dirty="0" err="1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nghiệm</a:t>
              </a:r>
              <a:r>
                <a:rPr lang="en-US" sz="3899" dirty="0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 </a:t>
              </a:r>
              <a:r>
                <a:rPr lang="en-US" sz="3899" dirty="0" err="1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sư</a:t>
              </a:r>
              <a:r>
                <a:rPr lang="en-US" sz="3899" dirty="0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 </a:t>
              </a:r>
              <a:r>
                <a:rPr lang="en-US" sz="3899" dirty="0" err="1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phạm</a:t>
              </a:r>
              <a:endParaRPr lang="en-US" sz="3899" dirty="0">
                <a:solidFill>
                  <a:srgbClr val="BDD7EE"/>
                </a:solidFill>
                <a:latin typeface="Georgia Pro Light"/>
                <a:ea typeface="Georgia Pro Light"/>
                <a:cs typeface="Georgia Pro Light"/>
                <a:sym typeface="Georgia Pro Light"/>
              </a:endParaRPr>
            </a:p>
            <a:p>
              <a:pPr marL="0" lvl="0" indent="0" algn="l">
                <a:lnSpc>
                  <a:spcPts val="4289"/>
                </a:lnSpc>
              </a:pPr>
              <a:endParaRPr lang="en-US" sz="3899" dirty="0">
                <a:solidFill>
                  <a:srgbClr val="BDD7EE"/>
                </a:solidFill>
                <a:latin typeface="Georgia Pro Light"/>
                <a:ea typeface="Georgia Pro Light"/>
                <a:cs typeface="Georgia Pro Light"/>
                <a:sym typeface="Georgia Pro Ligh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030651"/>
              <a:ext cx="16589988" cy="9277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53411" lvl="1" indent="-326706" algn="l">
                <a:lnSpc>
                  <a:spcPts val="4237"/>
                </a:lnSpc>
                <a:buFont typeface="Arial"/>
                <a:buChar char="•"/>
              </a:pP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Địa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điểm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: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Lớp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7A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(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thực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nghiệm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)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và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lớp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7B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(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đối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chứng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).</a:t>
              </a:r>
            </a:p>
            <a:p>
              <a:pPr marL="653411" lvl="1" indent="-326706" algn="l">
                <a:lnSpc>
                  <a:spcPts val="4237"/>
                </a:lnSpc>
                <a:buFont typeface="Arial"/>
                <a:buChar char="•"/>
              </a:pP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Nội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dung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thực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nghiệm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: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Một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số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văn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bản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như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"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Người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đàn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ông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cô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độc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giữa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rừng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(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Trích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TT “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Đất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rừng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phương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Nam" ( Đoàn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Giỏi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), "Dọc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đường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xứ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Nghệ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"(Sơn Tùng) …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Sách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Ngữ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văn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7 –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Tập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1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Cánh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Diều</a:t>
              </a:r>
              <a:endParaRPr lang="en-US" sz="3026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endParaRPr>
            </a:p>
            <a:p>
              <a:pPr marL="653411" lvl="1" indent="-326706" algn="l">
                <a:lnSpc>
                  <a:spcPts val="4237"/>
                </a:lnSpc>
                <a:buFont typeface="Arial"/>
                <a:buChar char="•"/>
              </a:pP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Quy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trình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thực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nghiệm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: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Dạy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bằng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phương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pháp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thông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thường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ở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lớp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7B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và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phương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pháp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kết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hợp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AI ở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lớp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7A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653411" lvl="1" indent="-326706" algn="l">
                <a:lnSpc>
                  <a:spcPts val="4237"/>
                </a:lnSpc>
                <a:buFont typeface="Arial"/>
                <a:buChar char="•"/>
              </a:pP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Đánh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giá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kết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quả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:</a:t>
              </a:r>
            </a:p>
            <a:p>
              <a:pPr marL="1306823" lvl="2" indent="-435608" algn="l">
                <a:lnSpc>
                  <a:spcPts val="4237"/>
                </a:lnSpc>
                <a:buFont typeface="Arial"/>
                <a:buChar char="⚬"/>
              </a:pP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Phiếu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khảo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sát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mức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độ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hứng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thú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1306823" lvl="2" indent="-435608" algn="l">
                <a:lnSpc>
                  <a:spcPts val="4237"/>
                </a:lnSpc>
                <a:buFont typeface="Arial"/>
                <a:buChar char="⚬"/>
              </a:pP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Bài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kiểm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tra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đánh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giá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năng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lực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cảm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thụ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1306823" lvl="2" indent="-435608" algn="l">
                <a:lnSpc>
                  <a:spcPts val="4237"/>
                </a:lnSpc>
                <a:buFont typeface="Arial"/>
                <a:buChar char="⚬"/>
              </a:pP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Sản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phẩm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tập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sáng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tạo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653411" lvl="1" indent="-326706" algn="l">
                <a:lnSpc>
                  <a:spcPts val="4237"/>
                </a:lnSpc>
                <a:buFont typeface="Arial"/>
                <a:buChar char="•"/>
              </a:pP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Kết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quả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: Học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sinh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lớp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7A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tăng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tinh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thần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tập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diễn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đạt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tốt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hơn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khả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năng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cảm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thụ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sâu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hơn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so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với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lớp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đối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26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chứng</a:t>
              </a:r>
              <a:r>
                <a:rPr lang="en-US" sz="3026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0" lvl="0" indent="0" algn="l">
                <a:lnSpc>
                  <a:spcPts val="4237"/>
                </a:lnSpc>
              </a:pPr>
              <a:endParaRPr lang="en-US" sz="3026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34675" y="0"/>
            <a:ext cx="7553325" cy="10287000"/>
            <a:chOff x="0" y="0"/>
            <a:chExt cx="1170208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208" cy="1593725"/>
            </a:xfrm>
            <a:custGeom>
              <a:avLst/>
              <a:gdLst/>
              <a:ahLst/>
              <a:cxnLst/>
              <a:rect l="l" t="t" r="r" b="b"/>
              <a:pathLst>
                <a:path w="1170208" h="1593725">
                  <a:moveTo>
                    <a:pt x="0" y="0"/>
                  </a:moveTo>
                  <a:lnTo>
                    <a:pt x="1170208" y="0"/>
                  </a:lnTo>
                  <a:lnTo>
                    <a:pt x="1170208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t="-205" b="-20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695325"/>
            <a:ext cx="9918069" cy="9502737"/>
            <a:chOff x="0" y="38100"/>
            <a:chExt cx="13224093" cy="12670316"/>
          </a:xfrm>
        </p:grpSpPr>
        <p:sp>
          <p:nvSpPr>
            <p:cNvPr id="5" name="TextBox 5"/>
            <p:cNvSpPr txBox="1"/>
            <p:nvPr/>
          </p:nvSpPr>
          <p:spPr>
            <a:xfrm>
              <a:off x="0" y="38100"/>
              <a:ext cx="10698769" cy="717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098"/>
                </a:lnSpc>
              </a:pPr>
              <a:r>
                <a:rPr lang="en-US" sz="3726" dirty="0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III. </a:t>
              </a:r>
              <a:r>
                <a:rPr lang="en-US" sz="3726" dirty="0" err="1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KẾT</a:t>
              </a:r>
              <a:r>
                <a:rPr lang="en-US" sz="3726" dirty="0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 LUẬN </a:t>
              </a:r>
              <a:r>
                <a:rPr lang="en-US" sz="3726" dirty="0" err="1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VÀ</a:t>
              </a:r>
              <a:r>
                <a:rPr lang="en-US" sz="3726" dirty="0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 </a:t>
              </a:r>
              <a:r>
                <a:rPr lang="en-US" sz="3726" dirty="0" err="1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KHUYẾN</a:t>
              </a:r>
              <a:r>
                <a:rPr lang="en-US" sz="3726" dirty="0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 </a:t>
              </a:r>
              <a:r>
                <a:rPr lang="en-US" sz="3726" dirty="0" err="1">
                  <a:solidFill>
                    <a:srgbClr val="BDD7EE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NGHỊ</a:t>
              </a:r>
              <a:endParaRPr lang="en-US" sz="3726" dirty="0">
                <a:solidFill>
                  <a:srgbClr val="BDD7EE"/>
                </a:solidFill>
                <a:latin typeface="Georgia Pro Light"/>
                <a:ea typeface="Georgia Pro Light"/>
                <a:cs typeface="Georgia Pro Light"/>
                <a:sym typeface="Georgia Pro Ligh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005725"/>
              <a:ext cx="13224093" cy="11702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80"/>
                </a:lnSpc>
              </a:pP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1.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Ưu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điểm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và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hạn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chế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của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biện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pháp</a:t>
              </a:r>
              <a:endParaRPr lang="en-US" sz="3057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endParaRPr>
            </a:p>
            <a:p>
              <a:pPr marL="0" lvl="0" indent="0" algn="l">
                <a:lnSpc>
                  <a:spcPts val="4280"/>
                </a:lnSpc>
              </a:pP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Ưu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điểm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:</a:t>
              </a:r>
            </a:p>
            <a:p>
              <a:pPr marL="660039" lvl="1" indent="-330019" algn="l">
                <a:lnSpc>
                  <a:spcPts val="4280"/>
                </a:lnSpc>
                <a:buFont typeface="Arial"/>
                <a:buChar char="•"/>
              </a:pP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Tạo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sự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hứng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thú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và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động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lực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tập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660039" lvl="1" indent="-330019" algn="l">
                <a:lnSpc>
                  <a:spcPts val="4280"/>
                </a:lnSpc>
                <a:buFont typeface="Arial"/>
                <a:buChar char="•"/>
              </a:pP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Cá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nhân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hóa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việc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phù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hợp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với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năng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lực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từng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sinh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660039" lvl="1" indent="-330019" algn="l">
                <a:lnSpc>
                  <a:spcPts val="4280"/>
                </a:lnSpc>
                <a:buFont typeface="Arial"/>
                <a:buChar char="•"/>
              </a:pP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Đa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dạng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hình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thức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tập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,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tăng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khả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năng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tương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tác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660039" lvl="1" indent="-330019" algn="l">
                <a:lnSpc>
                  <a:spcPts val="4280"/>
                </a:lnSpc>
                <a:buFont typeface="Arial"/>
                <a:buChar char="•"/>
              </a:pP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Hỗ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trợ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giáo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viên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trong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tổ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chức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hoạt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động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dạy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và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đánh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giá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0" lvl="0" indent="0" algn="l">
                <a:lnSpc>
                  <a:spcPts val="4280"/>
                </a:lnSpc>
              </a:pP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Hạn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chế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:</a:t>
              </a:r>
            </a:p>
            <a:p>
              <a:pPr marL="660039" lvl="1" indent="-330019" algn="l">
                <a:lnSpc>
                  <a:spcPts val="4280"/>
                </a:lnSpc>
                <a:buFont typeface="Arial"/>
                <a:buChar char="•"/>
              </a:pP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Khả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năng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tiêp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cận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internet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và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các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thiêt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bị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tập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của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các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em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học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sinh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còn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chưa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đồng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đều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do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điều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kiện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nhiều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gia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đình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ở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nông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thôn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còn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nhiều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hạn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chế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660039" lvl="1" indent="-330019" algn="l">
                <a:lnSpc>
                  <a:spcPts val="4280"/>
                </a:lnSpc>
                <a:buFont typeface="Arial"/>
                <a:buChar char="•"/>
              </a:pP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Tại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nhà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trường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luôn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cần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thiêt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bị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và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đường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truyêmf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ổn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định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660039" lvl="1" indent="-330019" algn="l">
                <a:lnSpc>
                  <a:spcPts val="4280"/>
                </a:lnSpc>
                <a:buFont typeface="Arial"/>
                <a:buChar char="•"/>
              </a:pP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Một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số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nội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dung AI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cung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cấp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có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thể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chưa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hoàn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toàn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chính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xác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660039" lvl="1" indent="-330019" algn="l">
                <a:lnSpc>
                  <a:spcPts val="4280"/>
                </a:lnSpc>
                <a:buFont typeface="Arial"/>
                <a:buChar char="•"/>
              </a:pP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Giáo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viên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cần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thời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gian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làm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quen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công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 </a:t>
              </a:r>
              <a:r>
                <a:rPr lang="en-US" sz="3057" dirty="0" err="1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nghệ</a:t>
              </a:r>
              <a:r>
                <a:rPr lang="en-US" sz="3057" dirty="0">
                  <a:solidFill>
                    <a:srgbClr val="F0F4F8"/>
                  </a:solidFill>
                  <a:latin typeface="Times New Roman" panose="02020603050405020304" pitchFamily="18" charset="0"/>
                  <a:ea typeface="DM Sans"/>
                  <a:cs typeface="Times New Roman" panose="02020603050405020304" pitchFamily="18" charset="0"/>
                  <a:sym typeface="DM Sans"/>
                </a:rPr>
                <a:t>.</a:t>
              </a:r>
            </a:p>
            <a:p>
              <a:pPr marL="0" lvl="0" indent="0" algn="l">
                <a:lnSpc>
                  <a:spcPts val="4280"/>
                </a:lnSpc>
              </a:pPr>
              <a:endParaRPr lang="en-US" sz="3057" dirty="0">
                <a:solidFill>
                  <a:srgbClr val="F0F4F8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39600" y="0"/>
            <a:ext cx="6248401" cy="10287000"/>
            <a:chOff x="202167" y="0"/>
            <a:chExt cx="968041" cy="1593725"/>
          </a:xfrm>
        </p:grpSpPr>
        <p:sp>
          <p:nvSpPr>
            <p:cNvPr id="3" name="Freeform 3"/>
            <p:cNvSpPr/>
            <p:nvPr/>
          </p:nvSpPr>
          <p:spPr>
            <a:xfrm>
              <a:off x="202167" y="0"/>
              <a:ext cx="968041" cy="1593725"/>
            </a:xfrm>
            <a:custGeom>
              <a:avLst/>
              <a:gdLst/>
              <a:ahLst/>
              <a:cxnLst/>
              <a:rect l="l" t="t" r="r" b="b"/>
              <a:pathLst>
                <a:path w="1170208" h="1593725">
                  <a:moveTo>
                    <a:pt x="0" y="0"/>
                  </a:moveTo>
                  <a:lnTo>
                    <a:pt x="1170208" y="0"/>
                  </a:lnTo>
                  <a:lnTo>
                    <a:pt x="1170208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t="-205" b="-20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515875" y="952500"/>
            <a:ext cx="11523725" cy="8785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u="sng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2. Phương </a:t>
            </a:r>
            <a:r>
              <a:rPr lang="en-US" sz="3200" b="1" u="sng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hướng</a:t>
            </a:r>
            <a:r>
              <a:rPr lang="en-US" sz="3200" b="1" u="sng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b="1" u="sng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khắc</a:t>
            </a:r>
            <a:r>
              <a:rPr lang="en-US" sz="3200" b="1" u="sng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b="1" u="sng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phục</a:t>
            </a:r>
            <a:r>
              <a:rPr lang="en-US" sz="3200" b="1" u="sng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b="1" u="sng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hạn</a:t>
            </a:r>
            <a:r>
              <a:rPr lang="en-US" sz="3200" b="1" u="sng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b="1" u="sng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chế</a:t>
            </a:r>
            <a:endParaRPr lang="en-US" sz="3200" b="1" u="sng" dirty="0">
              <a:solidFill>
                <a:srgbClr val="FFFFFF"/>
              </a:solidFill>
              <a:latin typeface="Georgia Pro Light"/>
              <a:ea typeface="Georgia Pro Light"/>
              <a:cs typeface="Georgia Pro Light"/>
              <a:sym typeface="Georgia Pro Light"/>
            </a:endParaRP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3200" b="1" u="sng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3. </a:t>
            </a:r>
            <a:r>
              <a:rPr lang="en-US" sz="3200" b="1" u="sng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Khả</a:t>
            </a:r>
            <a:r>
              <a:rPr lang="en-US" sz="3200" b="1" u="sng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b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Georgia Pro Light"/>
                <a:cs typeface="Times New Roman" panose="02020603050405020304" pitchFamily="18" charset="0"/>
                <a:sym typeface="Georgia Pro Light"/>
              </a:rPr>
              <a:t>năng</a:t>
            </a:r>
            <a:r>
              <a:rPr lang="en-US" sz="3200" b="1" u="sng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b="1" u="sng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triển</a:t>
            </a:r>
            <a:r>
              <a:rPr lang="en-US" sz="3200" b="1" u="sng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b="1" u="sng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khai</a:t>
            </a:r>
            <a:r>
              <a:rPr lang="en-US" sz="3200" b="1" u="sng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b="1" u="sng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rộng</a:t>
            </a:r>
            <a:r>
              <a:rPr lang="en-US" sz="3200" b="1" u="sng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b="1" u="sng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rãi</a:t>
            </a:r>
            <a:r>
              <a:rPr lang="en-US" sz="3200" b="1" u="sng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b="1" u="sng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biện</a:t>
            </a:r>
            <a:r>
              <a:rPr lang="en-US" sz="3200" b="1" u="sng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b="1" u="sng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pháp</a:t>
            </a:r>
            <a:endParaRPr lang="en-US" sz="3200" b="1" u="sng" dirty="0">
              <a:solidFill>
                <a:srgbClr val="FFFFFF"/>
              </a:solidFill>
              <a:latin typeface="Georgia Pro Light"/>
              <a:ea typeface="Georgia Pro Light"/>
              <a:cs typeface="Georgia Pro Light"/>
              <a:sym typeface="Georgia Pro Light"/>
            </a:endParaRP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Có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thể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triển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khai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cho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các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lớp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khác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trong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cấp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THCS.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Áp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dụng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cho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các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phân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môn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: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đọc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hiểu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viết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nói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–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nghe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.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Khả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thi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trong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điều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kiện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các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trường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có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kết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nối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Internet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và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thiết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bị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cơ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bản</a:t>
            </a:r>
            <a:r>
              <a:rPr lang="en-US" sz="3200" dirty="0">
                <a:solidFill>
                  <a:srgbClr val="FFFFFF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1602</Words>
  <Application>Microsoft Office PowerPoint</Application>
  <PresentationFormat>Custom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Georgia Pro Light</vt:lpstr>
      <vt:lpstr>Arial</vt:lpstr>
      <vt:lpstr>Times New Roman</vt:lpstr>
      <vt:lpstr>DM Sans Bold</vt:lpstr>
      <vt:lpstr>Calibri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thuyết trình - Giải pháp nâng cao</dc:title>
  <dc:description>Bài thuyết trình - Giải pháp nâng cao</dc:description>
  <cp:lastModifiedBy>Administrator</cp:lastModifiedBy>
  <cp:revision>26</cp:revision>
  <dcterms:created xsi:type="dcterms:W3CDTF">2006-08-16T00:00:00Z</dcterms:created>
  <dcterms:modified xsi:type="dcterms:W3CDTF">2026-03-05T15:15:22Z</dcterms:modified>
  <dc:identifier>DAG6hsCcRWw</dc:identifier>
</cp:coreProperties>
</file>