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33" r:id="rId2"/>
    <p:sldId id="335" r:id="rId3"/>
    <p:sldId id="385" r:id="rId4"/>
    <p:sldId id="334" r:id="rId5"/>
    <p:sldId id="389" r:id="rId6"/>
    <p:sldId id="388" r:id="rId7"/>
    <p:sldId id="387" r:id="rId8"/>
    <p:sldId id="386" r:id="rId9"/>
    <p:sldId id="383" r:id="rId10"/>
    <p:sldId id="391" r:id="rId11"/>
    <p:sldId id="392" r:id="rId12"/>
    <p:sldId id="390" r:id="rId13"/>
    <p:sldId id="393" r:id="rId14"/>
    <p:sldId id="395" r:id="rId15"/>
    <p:sldId id="394" r:id="rId16"/>
    <p:sldId id="396" r:id="rId17"/>
    <p:sldId id="397" r:id="rId18"/>
    <p:sldId id="398" r:id="rId19"/>
    <p:sldId id="399" r:id="rId20"/>
    <p:sldId id="364" r:id="rId21"/>
    <p:sldId id="40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00CC"/>
    <a:srgbClr val="FF00FF"/>
    <a:srgbClr val="006600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8" autoAdjust="0"/>
    <p:restoredTop sz="98566" autoAdjust="0"/>
  </p:normalViewPr>
  <p:slideViewPr>
    <p:cSldViewPr snapToGrid="0">
      <p:cViewPr varScale="1">
        <p:scale>
          <a:sx n="82" d="100"/>
          <a:sy n="82" d="100"/>
        </p:scale>
        <p:origin x="523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#-1,1,Slide 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390658" y="4413719"/>
            <a:ext cx="27865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cs typeface="Times New Roman" pitchFamily="18" charset="0"/>
              </a:rPr>
              <a:t>GIÁO VIÊN: NGÔ XUÂN HẢI</a:t>
            </a:r>
            <a:endParaRPr lang="vi-VN" b="1" dirty="0">
              <a:solidFill>
                <a:srgbClr val="FF00FF"/>
              </a:solidFill>
              <a:cs typeface="Times New Roman" pitchFamily="18" charset="0"/>
            </a:endParaRPr>
          </a:p>
        </p:txBody>
      </p:sp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EM HỌC SINH </a:t>
            </a:r>
          </a:p>
          <a:p>
            <a:pPr algn="ctr"/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 VỚI BÀI GIẢNG ĐIỆN TỬ</a:t>
            </a: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KHOA HỌC TỰ NHIÊN 7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>
                <a:solidFill>
                  <a:srgbClr val="0000FF"/>
                </a:solidFill>
                <a:ea typeface="+mj-ea"/>
                <a:cs typeface="Times New Roman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5341" y="0"/>
            <a:ext cx="108447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1625600"/>
            <a:ext cx="13353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20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2.1?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29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4922" y="0"/>
            <a:ext cx="4378824" cy="68286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9929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TỐ HÓA HỌC LÀ GÌ?</a:t>
            </a:r>
          </a:p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TÊN NGUYÊN TỐ HÓA HỌC:</a:t>
            </a:r>
          </a:p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KÍ HIỆU HÓA HỌC: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2: NGUYÊN TỐ HÓA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5341" y="0"/>
            <a:ext cx="108447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929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851" y="29261"/>
            <a:ext cx="11631371" cy="68287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95739" y="2816413"/>
            <a:ext cx="343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8749" y="3406662"/>
            <a:ext cx="3356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53262" y="3872400"/>
            <a:ext cx="3356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45792" y="4511597"/>
            <a:ext cx="6388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68388" y="5131579"/>
            <a:ext cx="6017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31280" y="5756266"/>
            <a:ext cx="58083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</a:p>
        </p:txBody>
      </p:sp>
    </p:spTree>
    <p:extLst>
      <p:ext uri="{BB962C8B-B14F-4D97-AF65-F5344CB8AC3E}">
        <p14:creationId xmlns:p14="http://schemas.microsoft.com/office/powerpoint/2010/main" val="148100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2: NGUYÊN TỐ HÓA HỌC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8656" y="1015997"/>
            <a:ext cx="9011757" cy="368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2: NGUYÊN TỐ HÓA HỌC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818" y="547308"/>
            <a:ext cx="4495574" cy="384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12045"/>
            <a:ext cx="12141137" cy="101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597" y="5363709"/>
            <a:ext cx="12090403" cy="103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8711" y="2062077"/>
            <a:ext cx="3306739" cy="2066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836" y="873490"/>
            <a:ext cx="7817345" cy="4576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984256" y="3043649"/>
            <a:ext cx="108074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Lithium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77962" y="2357287"/>
            <a:ext cx="68640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US" sz="2400" b="1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6901" y="3051346"/>
            <a:ext cx="102463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0453" y="3053683"/>
            <a:ext cx="143661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endParaRPr lang="en-US" sz="20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92646" y="3697042"/>
            <a:ext cx="66396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endParaRPr lang="en-US" sz="2400" b="1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3798" y="3679780"/>
            <a:ext cx="43473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2400" b="1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7630" y="4428967"/>
            <a:ext cx="115288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86746" y="4428967"/>
            <a:ext cx="112402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Fluorine</a:t>
            </a:r>
          </a:p>
        </p:txBody>
      </p:sp>
    </p:spTree>
    <p:extLst>
      <p:ext uri="{BB962C8B-B14F-4D97-AF65-F5344CB8AC3E}">
        <p14:creationId xmlns:p14="http://schemas.microsoft.com/office/powerpoint/2010/main" val="42939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2540000" cy="686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8777" y="2881319"/>
            <a:ext cx="9699702" cy="74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939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1600" y="252820"/>
            <a:ext cx="7210879" cy="445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939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8322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2: NGUYÊN TỐ HÓA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582064" y="1134405"/>
          <a:ext cx="10000342" cy="5440554"/>
        </p:xfrm>
        <a:graphic>
          <a:graphicData uri="http://schemas.openxmlformats.org/drawingml/2006/table">
            <a:tbl>
              <a:tblPr/>
              <a:tblGrid>
                <a:gridCol w="1018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1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5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0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endParaRPr lang="en-US" sz="24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KÍ HIỆU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2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HÓA HỌC</a:t>
                      </a:r>
                      <a:endParaRPr lang="en-US" sz="24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TÊN GỌI</a:t>
                      </a:r>
                      <a:endParaRPr lang="en-US" sz="24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PHIÊN ÂM TIẾNG ANH</a:t>
                      </a:r>
                      <a:endParaRPr lang="en-US" sz="24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5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8283" marR="48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</a:t>
                      </a:r>
                    </a:p>
                  </a:txBody>
                  <a:tcPr marL="48283" marR="48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Chromium</a:t>
                      </a:r>
                    </a:p>
                  </a:txBody>
                  <a:tcPr marL="48283" marR="48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/ˈkrəʊmiəm/</a:t>
                      </a:r>
                      <a:endParaRPr lang="en-US" sz="24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83" marR="48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8283" marR="48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Mn</a:t>
                      </a:r>
                      <a:endParaRPr lang="en-US" sz="24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83" marR="48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Manganese</a:t>
                      </a:r>
                    </a:p>
                  </a:txBody>
                  <a:tcPr marL="48283" marR="48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/ˈmæŋɡəniːz/</a:t>
                      </a:r>
                      <a:endParaRPr lang="en-US" sz="24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83" marR="48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8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8283" marR="48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</a:t>
                      </a:r>
                    </a:p>
                  </a:txBody>
                  <a:tcPr marL="48283" marR="48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Iron</a:t>
                      </a:r>
                    </a:p>
                  </a:txBody>
                  <a:tcPr marL="48283" marR="48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aɪən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aɪərn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</a:p>
                  </a:txBody>
                  <a:tcPr marL="48283" marR="48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0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8283" marR="48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</a:t>
                      </a:r>
                    </a:p>
                  </a:txBody>
                  <a:tcPr marL="48283" marR="48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Copper</a:t>
                      </a:r>
                    </a:p>
                  </a:txBody>
                  <a:tcPr marL="48283" marR="48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kɒpə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(r)/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kɑːpər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</a:p>
                  </a:txBody>
                  <a:tcPr marL="48283" marR="48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48283" marR="48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Zn</a:t>
                      </a:r>
                    </a:p>
                  </a:txBody>
                  <a:tcPr marL="48283" marR="48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Zinc</a:t>
                      </a:r>
                    </a:p>
                  </a:txBody>
                  <a:tcPr marL="48283" marR="48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/zɪŋk/</a:t>
                      </a:r>
                      <a:endParaRPr lang="en-US" sz="24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83" marR="48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7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</a:p>
                  </a:txBody>
                  <a:tcPr marL="48283" marR="48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</a:t>
                      </a:r>
                    </a:p>
                  </a:txBody>
                  <a:tcPr marL="48283" marR="48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Bromine</a:t>
                      </a:r>
                    </a:p>
                  </a:txBody>
                  <a:tcPr marL="48283" marR="48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/ˈbrəʊmiːn/</a:t>
                      </a:r>
                      <a:endParaRPr lang="en-US" sz="24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83" marR="48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0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</a:p>
                  </a:txBody>
                  <a:tcPr marL="48283" marR="48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Ag</a:t>
                      </a:r>
                    </a:p>
                  </a:txBody>
                  <a:tcPr marL="48283" marR="48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Silver</a:t>
                      </a:r>
                    </a:p>
                  </a:txBody>
                  <a:tcPr marL="48283" marR="48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sɪlvə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(r)/ 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sɪlvər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</a:p>
                  </a:txBody>
                  <a:tcPr marL="48283" marR="48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36914" y="478973"/>
            <a:ext cx="1013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31421" y="1121771"/>
          <a:ext cx="8246291" cy="4807712"/>
        </p:xfrm>
        <a:graphic>
          <a:graphicData uri="http://schemas.openxmlformats.org/drawingml/2006/table">
            <a:tbl>
              <a:tblPr/>
              <a:tblGrid>
                <a:gridCol w="840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5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8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1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19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Iodine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/ˈaɪədiːn/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/ˈaɪədaɪn/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Barium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/ˈ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beəriəm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 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/ˈ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beriəm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Platinum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/ˈ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plætɪnəm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Gold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/ɡəʊld/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Mercury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/ˈ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mɜːkjəri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 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/ˈ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mɜːrkjəri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/liːd/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Palladium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/pəˈleɪdiəm/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36914" y="522515"/>
            <a:ext cx="1013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555" y="1890997"/>
            <a:ext cx="9522440" cy="2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TỐ HÓA HỌC LÀ GÌ?</a:t>
            </a:r>
          </a:p>
          <a:p>
            <a:pPr algn="l"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2: NGUYÊN TỐ HÓA HỌC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2228" y="5428343"/>
            <a:ext cx="6995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2116" y="2849751"/>
            <a:ext cx="8862567" cy="37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1588" y="175327"/>
            <a:ext cx="5751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TỐ HOÁ HỌC LÀ GÌ?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1491" y="4968412"/>
            <a:ext cx="95141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X1, X3, X7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(oxygen).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X2, X5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(nitrogen).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X4, X8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(carbon).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5" y="135677"/>
            <a:ext cx="2333193" cy="2187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1491" y="625151"/>
            <a:ext cx="9528950" cy="412427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444781" y="2866030"/>
            <a:ext cx="290992" cy="313898"/>
          </a:xfrm>
          <a:prstGeom prst="round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460701" y="3618936"/>
            <a:ext cx="290992" cy="313898"/>
          </a:xfrm>
          <a:prstGeom prst="round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978113" y="3618936"/>
            <a:ext cx="290992" cy="313898"/>
          </a:xfrm>
          <a:prstGeom prst="round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458429" y="3247545"/>
            <a:ext cx="290992" cy="313898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978113" y="2866030"/>
            <a:ext cx="290992" cy="313898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458429" y="3998483"/>
            <a:ext cx="290992" cy="31389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978113" y="4001388"/>
            <a:ext cx="290992" cy="31389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7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TỐ HÓA HỌC LÀ GÌ?</a:t>
            </a:r>
          </a:p>
          <a:p>
            <a:pPr algn="l"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2: NGUYÊN TỐ HÓA HỌC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4643" y="1404094"/>
            <a:ext cx="3315684" cy="5242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TỐ HÓA HỌC LÀ GÌ?</a:t>
            </a:r>
          </a:p>
          <a:p>
            <a:pPr algn="l"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nay IUPAC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118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TÊN NGUYÊN TỐ HÓA HỌC:</a:t>
            </a:r>
          </a:p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2: NGUYÊN TỐ HÓA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TỐ HÓA HỌC LÀ GÌ?</a:t>
            </a:r>
          </a:p>
          <a:p>
            <a:pPr algn="l">
              <a:lnSpc>
                <a:spcPct val="100000"/>
              </a:lnSpc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lnSpc>
                <a:spcPct val="100000"/>
              </a:lnSpc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nay IUPAC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118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TÊN NGUYÊN TỐ HÓA HỌC:</a:t>
            </a:r>
          </a:p>
          <a:p>
            <a:pPr algn="l">
              <a:lnSpc>
                <a:spcPct val="100000"/>
              </a:lnSpc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2: NGUYÊN TỐ HÓA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4832" y="725700"/>
            <a:ext cx="8823495" cy="168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1914" y="2377155"/>
            <a:ext cx="8832046" cy="97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5207" y="3291781"/>
            <a:ext cx="8818334" cy="104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0545" y="4307781"/>
            <a:ext cx="8746617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929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1063</TotalTime>
  <Words>838</Words>
  <Application>Microsoft Office PowerPoint</Application>
  <PresentationFormat>Widescreen</PresentationFormat>
  <Paragraphs>130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MỞ ĐẦU KHTN 7-HIỀN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Hải Ngô</cp:lastModifiedBy>
  <cp:revision>154</cp:revision>
  <dcterms:created xsi:type="dcterms:W3CDTF">2022-07-11T10:05:56Z</dcterms:created>
  <dcterms:modified xsi:type="dcterms:W3CDTF">2025-09-21T16:28:59Z</dcterms:modified>
</cp:coreProperties>
</file>