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6" r:id="rId1"/>
  </p:sldMasterIdLst>
  <p:notesMasterIdLst>
    <p:notesMasterId r:id="rId11"/>
  </p:notesMasterIdLst>
  <p:sldIdLst>
    <p:sldId id="4307" r:id="rId2"/>
    <p:sldId id="4302" r:id="rId3"/>
    <p:sldId id="4288" r:id="rId4"/>
    <p:sldId id="4290" r:id="rId5"/>
    <p:sldId id="4293" r:id="rId6"/>
    <p:sldId id="4304" r:id="rId7"/>
    <p:sldId id="4298" r:id="rId8"/>
    <p:sldId id="4306" r:id="rId9"/>
    <p:sldId id="4300" r:id="rId10"/>
  </p:sldIdLst>
  <p:sldSz cx="12192000" cy="6858000"/>
  <p:notesSz cx="6858000" cy="9144000"/>
  <p:embeddedFontLst>
    <p:embeddedFont>
      <p:font typeface="Calibri" pitchFamily="34" charset="0"/>
      <p:regular r:id="rId12"/>
      <p:bold r:id="rId13"/>
      <p:italic r:id="rId14"/>
      <p:boldItalic r:id="rId15"/>
    </p:embeddedFont>
    <p:embeddedFont>
      <p:font typeface="Calibri Light" pitchFamily="34" charset="0"/>
      <p:regular r:id="rId16"/>
      <p:italic r:id="rId17"/>
    </p:embeddedFont>
    <p:embeddedFont>
      <p:font typeface="Roboto Black" charset="0"/>
      <p:bold r:id="rId18"/>
      <p:boldItalic r:id="rId19"/>
    </p:embeddedFont>
    <p:embeddedFont>
      <p:font typeface="Roboto" charset="0"/>
      <p:regular r:id="rId20"/>
      <p:bold r:id="rId21"/>
      <p:italic r:id="rId22"/>
      <p:boldItalic r:id="rId23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D25"/>
    <a:srgbClr val="FF00FF"/>
    <a:srgbClr val="BC5E41"/>
    <a:srgbClr val="F19054"/>
    <a:srgbClr val="AAE1FA"/>
    <a:srgbClr val="BB8CBF"/>
    <a:srgbClr val="69CEF3"/>
    <a:srgbClr val="95624C"/>
    <a:srgbClr val="81A7D4"/>
    <a:srgbClr val="FEF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7" autoAdjust="0"/>
    <p:restoredTop sz="94438" autoAdjust="0"/>
  </p:normalViewPr>
  <p:slideViewPr>
    <p:cSldViewPr snapToGrid="0">
      <p:cViewPr>
        <p:scale>
          <a:sx n="79" d="100"/>
          <a:sy n="79" d="100"/>
        </p:scale>
        <p:origin x="-725" y="-16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25/03/2026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09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236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757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102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407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236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Trong quá trình dạy học, GV thường xuyên khuyến khích HS bằng các câu khen khi HS trả lời đúng</a:t>
            </a:r>
            <a:endParaRPr lang="vi-VN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781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606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059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336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518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952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592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713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85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582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621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805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42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04" y="-22621"/>
            <a:ext cx="12192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385030" y="2348883"/>
            <a:ext cx="7464749" cy="4524229"/>
          </a:xfrm>
          <a:prstGeom prst="rect">
            <a:avLst/>
          </a:prstGeom>
        </p:spPr>
        <p:txBody>
          <a:bodyPr lIns="91342" tIns="45673" rIns="91342" bIns="45673">
            <a:spAutoFit/>
          </a:bodyPr>
          <a:lstStyle/>
          <a:p>
            <a:pPr algn="ctr" defTabSz="913433">
              <a:defRPr/>
            </a:pP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433">
              <a:defRPr/>
            </a:pP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433">
              <a:defRPr/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433">
              <a:defRPr/>
            </a:pPr>
            <a:endParaRPr 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433">
              <a:defRPr/>
            </a:pPr>
            <a:endParaRPr 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433">
              <a:defRPr/>
            </a:pP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433">
              <a:defRPr/>
            </a:pPr>
            <a:endParaRPr 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433">
              <a:defRPr/>
            </a:pP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433">
              <a:defRPr/>
            </a:pPr>
            <a:r>
              <a:rPr lang="en-US" sz="3200" b="1" i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i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2025- 2026</a:t>
            </a:r>
            <a:endParaRPr lang="en-US" sz="3200" b="1" i="1" dirty="0">
              <a:ln w="22225">
                <a:solidFill>
                  <a:srgbClr val="C0504D"/>
                </a:solidFill>
                <a:prstDash val="solid"/>
              </a:ln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54400" y="3987803"/>
            <a:ext cx="5901157" cy="493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3346" y="4614867"/>
            <a:ext cx="768169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45242" y="1263256"/>
            <a:ext cx="768169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5708" y="3717035"/>
            <a:ext cx="768169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6" descr="1a960b73464c3b6a9b2d71b3a40e48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523243" y="4208385"/>
            <a:ext cx="2632075" cy="2956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505200" y="127001"/>
            <a:ext cx="5130800" cy="718144"/>
          </a:xfrm>
          <a:prstGeom prst="rect">
            <a:avLst/>
          </a:prstGeom>
        </p:spPr>
        <p:txBody>
          <a:bodyPr wrap="square" lIns="60953" tIns="30476" rIns="60953" bIns="30476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d-ID" sz="2100" dirty="0">
                <a:latin typeface="Times New Roman" panose="02020603050405020304" charset="0"/>
                <a:cs typeface="Times New Roman" panose="02020603050405020304" charset="0"/>
              </a:rPr>
              <a:t>ỦY BAN NHÂN </a:t>
            </a:r>
            <a:r>
              <a:rPr lang="id-ID" sz="2100">
                <a:latin typeface="Times New Roman" panose="02020603050405020304" charset="0"/>
                <a:cs typeface="Times New Roman" panose="02020603050405020304" charset="0"/>
              </a:rPr>
              <a:t>DÂN </a:t>
            </a:r>
            <a:r>
              <a:rPr lang="en-US" sz="2100" smtClean="0">
                <a:latin typeface="Times New Roman" panose="02020603050405020304" charset="0"/>
                <a:cs typeface="Times New Roman" panose="02020603050405020304" charset="0"/>
              </a:rPr>
              <a:t>ĐẶC KHU </a:t>
            </a:r>
            <a:r>
              <a:rPr lang="en-US" sz="2100" dirty="0">
                <a:latin typeface="Times New Roman" panose="02020603050405020304" charset="0"/>
                <a:cs typeface="Times New Roman" panose="02020603050405020304" charset="0"/>
              </a:rPr>
              <a:t>CÁT HẢI</a:t>
            </a:r>
          </a:p>
          <a:p>
            <a:pPr algn="ctr">
              <a:lnSpc>
                <a:spcPct val="100000"/>
              </a:lnSpc>
            </a:pPr>
            <a:r>
              <a:rPr lang="id-ID" sz="2100" b="1" dirty="0">
                <a:latin typeface="Times New Roman" panose="02020603050405020304" charset="0"/>
                <a:cs typeface="Times New Roman" panose="02020603050405020304" charset="0"/>
              </a:rPr>
              <a:t>TRƯỜNG </a:t>
            </a:r>
            <a:r>
              <a:rPr lang="en-US" sz="2100" b="1" dirty="0">
                <a:latin typeface="Times New Roman" panose="02020603050405020304" charset="0"/>
                <a:cs typeface="Times New Roman" panose="02020603050405020304" charset="0"/>
              </a:rPr>
              <a:t>TH &amp; THCS PHÙ LONG</a:t>
            </a:r>
            <a:endParaRPr lang="en-US" altLang="id-ID" sz="21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181600" y="787400"/>
            <a:ext cx="1930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09600" y="2362953"/>
            <a:ext cx="11461373" cy="1169543"/>
          </a:xfrm>
          <a:prstGeom prst="rect">
            <a:avLst/>
          </a:prstGeom>
        </p:spPr>
        <p:txBody>
          <a:bodyPr wrap="square" lIns="60953" tIns="30476" rIns="60953" bIns="30476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THẦY, CÔ GIÁO 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TIẾT HỌC STEM LỚP 3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63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0" t="21667" r="14773" b="23788"/>
          <a:stretch/>
        </p:blipFill>
        <p:spPr bwMode="auto">
          <a:xfrm>
            <a:off x="0" y="83127"/>
            <a:ext cx="5548745" cy="677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9" t="19393" r="17756" b="27425"/>
          <a:stretch/>
        </p:blipFill>
        <p:spPr bwMode="auto">
          <a:xfrm>
            <a:off x="5933209" y="0"/>
            <a:ext cx="62587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113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87738" y="2407369"/>
            <a:ext cx="1058090" cy="981137"/>
            <a:chOff x="12855139" y="5574544"/>
            <a:chExt cx="1058090" cy="981137"/>
          </a:xfrm>
        </p:grpSpPr>
        <p:sp>
          <p:nvSpPr>
            <p:cNvPr id="26" name="Arrow: Pentagon 25">
              <a:extLst>
                <a:ext uri="{FF2B5EF4-FFF2-40B4-BE49-F238E27FC236}">
                  <a16:creationId xmlns="" xmlns:a16="http://schemas.microsoft.com/office/drawing/2014/main" id="{F1C07DEE-8892-24B9-69DB-4BC45E9619CB}"/>
                </a:ext>
              </a:extLst>
            </p:cNvPr>
            <p:cNvSpPr/>
            <p:nvPr/>
          </p:nvSpPr>
          <p:spPr>
            <a:xfrm>
              <a:off x="12855139" y="5574544"/>
              <a:ext cx="975161" cy="981137"/>
            </a:xfrm>
            <a:prstGeom prst="ellipse">
              <a:avLst/>
            </a:prstGeom>
            <a:solidFill>
              <a:srgbClr val="48B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5B1500B4-2A13-B105-884B-9C3A22343CC6}"/>
                </a:ext>
              </a:extLst>
            </p:cNvPr>
            <p:cNvSpPr txBox="1"/>
            <p:nvPr/>
          </p:nvSpPr>
          <p:spPr>
            <a:xfrm>
              <a:off x="12855139" y="5834279"/>
              <a:ext cx="1058090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2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12" y="8685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70164" y="1014355"/>
            <a:ext cx="11637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TRẢI NGHIỆM CÙNG DIỆN TÍCH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HÌNH VUÔNG, HÌNH CHỮ NHẬT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756" y="3436647"/>
            <a:ext cx="6348844" cy="2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7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93718" y="1330036"/>
            <a:ext cx="9528464" cy="55279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https://i.ebayimg.com/thumbs/images/g/2SkAAOSwb~9ZbH8K/s-l1200.jpg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65116" y="2465389"/>
            <a:ext cx="602460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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Bản thiết kế có sử dụng các hình phẳng đã học trên lưới ô vuông.</a:t>
            </a:r>
            <a:b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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 ghi tên và kích thước các cạnh của từng hình.</a:t>
            </a:r>
            <a:b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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Bản thiết kế rõ ràng, phù hợp với mục đích sử dụng. </a:t>
            </a:r>
            <a:endParaRPr kumimoji="0" lang="vi-V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5C2EA76-F8EA-C992-C12A-B1EB903DC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282" y="1939969"/>
            <a:ext cx="2826777" cy="2154049"/>
          </a:xfrm>
          <a:prstGeom prst="rect">
            <a:avLst/>
          </a:prstGeom>
          <a:ln w="38100">
            <a:solidFill>
              <a:srgbClr val="00B05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311782A-E90F-01C8-821B-72797660F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0500" y="4374573"/>
            <a:ext cx="2826777" cy="2275609"/>
          </a:xfrm>
          <a:prstGeom prst="rect">
            <a:avLst/>
          </a:prstGeom>
          <a:ln w="38100">
            <a:solidFill>
              <a:srgbClr val="00B05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7" name="TextBox 116"/>
          <p:cNvSpPr txBox="1"/>
          <p:nvPr/>
        </p:nvSpPr>
        <p:spPr>
          <a:xfrm>
            <a:off x="2507145" y="1709136"/>
            <a:ext cx="3657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0283" y="167069"/>
            <a:ext cx="77893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ĐỀ XUẤT Ý TƯỞNG VÀ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CÁCH THỰC HIỆN BẢN THIẾT KẾ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63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1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978741" y="1661138"/>
            <a:ext cx="41892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971" y="3536294"/>
            <a:ext cx="1329413" cy="1227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57" l="0" r="95954">
                        <a14:foregroundMark x1="31214" y1="23585" x2="32948" y2="34906"/>
                        <a14:foregroundMark x1="36994" y1="37736" x2="44509" y2="44340"/>
                        <a14:foregroundMark x1="16763" y1="4717" x2="7514" y2="16038"/>
                        <a14:foregroundMark x1="47399" y1="54717" x2="31214" y2="716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5285" y="3507411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2259883" y="615642"/>
            <a:ext cx="762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THỰC HIỆN BẢN THIẾT KẾ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90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453771" y="680240"/>
            <a:ext cx="1004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30376" y="1228497"/>
            <a:ext cx="49299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Phân loại các khu vực cho phù hợp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" y="1"/>
            <a:ext cx="1787947" cy="7774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99975" y="1136645"/>
            <a:ext cx="511143" cy="553037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8842 w 1020266"/>
              <a:gd name="connsiteY0" fmla="*/ 558109 h 1110961"/>
              <a:gd name="connsiteX1" fmla="*/ 514554 w 1020266"/>
              <a:gd name="connsiteY1" fmla="*/ 52397 h 1110961"/>
              <a:gd name="connsiteX2" fmla="*/ 1020266 w 1020266"/>
              <a:gd name="connsiteY2" fmla="*/ 558109 h 1110961"/>
              <a:gd name="connsiteX3" fmla="*/ 514554 w 1020266"/>
              <a:gd name="connsiteY3" fmla="*/ 1063821 h 1110961"/>
              <a:gd name="connsiteX4" fmla="*/ 8842 w 1020266"/>
              <a:gd name="connsiteY4" fmla="*/ 558109 h 1110961"/>
              <a:gd name="connsiteX0" fmla="*/ 10461 w 1021885"/>
              <a:gd name="connsiteY0" fmla="*/ 518195 h 1071047"/>
              <a:gd name="connsiteX1" fmla="*/ 516173 w 1021885"/>
              <a:gd name="connsiteY1" fmla="*/ 12483 h 1071047"/>
              <a:gd name="connsiteX2" fmla="*/ 1021885 w 1021885"/>
              <a:gd name="connsiteY2" fmla="*/ 518195 h 1071047"/>
              <a:gd name="connsiteX3" fmla="*/ 516173 w 1021885"/>
              <a:gd name="connsiteY3" fmla="*/ 1023907 h 1071047"/>
              <a:gd name="connsiteX4" fmla="*/ 10461 w 1021885"/>
              <a:gd name="connsiteY4" fmla="*/ 518195 h 1071047"/>
              <a:gd name="connsiteX0" fmla="*/ 10461 w 1022214"/>
              <a:gd name="connsiteY0" fmla="*/ 518195 h 1071047"/>
              <a:gd name="connsiteX1" fmla="*/ 516173 w 1022214"/>
              <a:gd name="connsiteY1" fmla="*/ 12483 h 1071047"/>
              <a:gd name="connsiteX2" fmla="*/ 1021885 w 1022214"/>
              <a:gd name="connsiteY2" fmla="*/ 518195 h 1071047"/>
              <a:gd name="connsiteX3" fmla="*/ 516173 w 1022214"/>
              <a:gd name="connsiteY3" fmla="*/ 1023907 h 1071047"/>
              <a:gd name="connsiteX4" fmla="*/ 10461 w 1022214"/>
              <a:gd name="connsiteY4" fmla="*/ 518195 h 1071047"/>
              <a:gd name="connsiteX0" fmla="*/ 10461 w 1022287"/>
              <a:gd name="connsiteY0" fmla="*/ 518195 h 1030933"/>
              <a:gd name="connsiteX1" fmla="*/ 516173 w 1022287"/>
              <a:gd name="connsiteY1" fmla="*/ 12483 h 1030933"/>
              <a:gd name="connsiteX2" fmla="*/ 1021885 w 1022287"/>
              <a:gd name="connsiteY2" fmla="*/ 518195 h 1030933"/>
              <a:gd name="connsiteX3" fmla="*/ 516173 w 1022287"/>
              <a:gd name="connsiteY3" fmla="*/ 1023907 h 1030933"/>
              <a:gd name="connsiteX4" fmla="*/ 10461 w 1022287"/>
              <a:gd name="connsiteY4" fmla="*/ 518195 h 103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287" h="1030933">
                <a:moveTo>
                  <a:pt x="10461" y="518195"/>
                </a:moveTo>
                <a:cubicBezTo>
                  <a:pt x="-46689" y="96023"/>
                  <a:pt x="131499" y="90788"/>
                  <a:pt x="516173" y="12483"/>
                </a:cubicBezTo>
                <a:cubicBezTo>
                  <a:pt x="900847" y="-65822"/>
                  <a:pt x="1021885" y="238898"/>
                  <a:pt x="1021885" y="518195"/>
                </a:cubicBezTo>
                <a:cubicBezTo>
                  <a:pt x="1031410" y="959417"/>
                  <a:pt x="872071" y="984203"/>
                  <a:pt x="516173" y="1023907"/>
                </a:cubicBezTo>
                <a:cubicBezTo>
                  <a:pt x="160275" y="1063611"/>
                  <a:pt x="67611" y="940367"/>
                  <a:pt x="10461" y="518195"/>
                </a:cubicBezTo>
                <a:close/>
              </a:path>
            </a:pathLst>
          </a:custGeom>
          <a:solidFill>
            <a:srgbClr val="FF00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67457" y="235278"/>
            <a:ext cx="51219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THỰC HIỆN BẢN THIẾT KẾ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2F4E198-4E69-6923-9923-33B2A6D3A7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375" y="1597829"/>
            <a:ext cx="2937081" cy="2218241"/>
          </a:xfrm>
          <a:prstGeom prst="roundRect">
            <a:avLst>
              <a:gd name="adj" fmla="val 8635"/>
            </a:avLst>
          </a:prstGeom>
          <a:ln w="28575">
            <a:solidFill>
              <a:srgbClr val="FF00FF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756344" y="1043831"/>
            <a:ext cx="543565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Ghi tên và kích thước của từng khu vực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Oval 20"/>
          <p:cNvSpPr/>
          <p:nvPr/>
        </p:nvSpPr>
        <p:spPr>
          <a:xfrm>
            <a:off x="6268328" y="1083394"/>
            <a:ext cx="633489" cy="606288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8842 w 1020266"/>
              <a:gd name="connsiteY0" fmla="*/ 558109 h 1110961"/>
              <a:gd name="connsiteX1" fmla="*/ 514554 w 1020266"/>
              <a:gd name="connsiteY1" fmla="*/ 52397 h 1110961"/>
              <a:gd name="connsiteX2" fmla="*/ 1020266 w 1020266"/>
              <a:gd name="connsiteY2" fmla="*/ 558109 h 1110961"/>
              <a:gd name="connsiteX3" fmla="*/ 514554 w 1020266"/>
              <a:gd name="connsiteY3" fmla="*/ 1063821 h 1110961"/>
              <a:gd name="connsiteX4" fmla="*/ 8842 w 1020266"/>
              <a:gd name="connsiteY4" fmla="*/ 558109 h 1110961"/>
              <a:gd name="connsiteX0" fmla="*/ 10461 w 1021885"/>
              <a:gd name="connsiteY0" fmla="*/ 518195 h 1071047"/>
              <a:gd name="connsiteX1" fmla="*/ 516173 w 1021885"/>
              <a:gd name="connsiteY1" fmla="*/ 12483 h 1071047"/>
              <a:gd name="connsiteX2" fmla="*/ 1021885 w 1021885"/>
              <a:gd name="connsiteY2" fmla="*/ 518195 h 1071047"/>
              <a:gd name="connsiteX3" fmla="*/ 516173 w 1021885"/>
              <a:gd name="connsiteY3" fmla="*/ 1023907 h 1071047"/>
              <a:gd name="connsiteX4" fmla="*/ 10461 w 1021885"/>
              <a:gd name="connsiteY4" fmla="*/ 518195 h 1071047"/>
              <a:gd name="connsiteX0" fmla="*/ 10461 w 1022214"/>
              <a:gd name="connsiteY0" fmla="*/ 518195 h 1071047"/>
              <a:gd name="connsiteX1" fmla="*/ 516173 w 1022214"/>
              <a:gd name="connsiteY1" fmla="*/ 12483 h 1071047"/>
              <a:gd name="connsiteX2" fmla="*/ 1021885 w 1022214"/>
              <a:gd name="connsiteY2" fmla="*/ 518195 h 1071047"/>
              <a:gd name="connsiteX3" fmla="*/ 516173 w 1022214"/>
              <a:gd name="connsiteY3" fmla="*/ 1023907 h 1071047"/>
              <a:gd name="connsiteX4" fmla="*/ 10461 w 1022214"/>
              <a:gd name="connsiteY4" fmla="*/ 518195 h 1071047"/>
              <a:gd name="connsiteX0" fmla="*/ 10461 w 1022287"/>
              <a:gd name="connsiteY0" fmla="*/ 518195 h 1030933"/>
              <a:gd name="connsiteX1" fmla="*/ 516173 w 1022287"/>
              <a:gd name="connsiteY1" fmla="*/ 12483 h 1030933"/>
              <a:gd name="connsiteX2" fmla="*/ 1021885 w 1022287"/>
              <a:gd name="connsiteY2" fmla="*/ 518195 h 1030933"/>
              <a:gd name="connsiteX3" fmla="*/ 516173 w 1022287"/>
              <a:gd name="connsiteY3" fmla="*/ 1023907 h 1030933"/>
              <a:gd name="connsiteX4" fmla="*/ 10461 w 1022287"/>
              <a:gd name="connsiteY4" fmla="*/ 518195 h 103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287" h="1030933">
                <a:moveTo>
                  <a:pt x="10461" y="518195"/>
                </a:moveTo>
                <a:cubicBezTo>
                  <a:pt x="-46689" y="96023"/>
                  <a:pt x="131499" y="90788"/>
                  <a:pt x="516173" y="12483"/>
                </a:cubicBezTo>
                <a:cubicBezTo>
                  <a:pt x="900847" y="-65822"/>
                  <a:pt x="1021885" y="238898"/>
                  <a:pt x="1021885" y="518195"/>
                </a:cubicBezTo>
                <a:cubicBezTo>
                  <a:pt x="1031410" y="959417"/>
                  <a:pt x="872071" y="984203"/>
                  <a:pt x="516173" y="1023907"/>
                </a:cubicBezTo>
                <a:cubicBezTo>
                  <a:pt x="160275" y="1063611"/>
                  <a:pt x="67611" y="940367"/>
                  <a:pt x="10461" y="518195"/>
                </a:cubicBezTo>
                <a:close/>
              </a:path>
            </a:pathLst>
          </a:custGeom>
          <a:solidFill>
            <a:srgbClr val="FF00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BBE1CD5-EA66-8EA8-DA86-B7DC3BFC43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8718" y="1583807"/>
            <a:ext cx="3751948" cy="2298663"/>
          </a:xfrm>
          <a:prstGeom prst="roundRect">
            <a:avLst>
              <a:gd name="adj" fmla="val 8951"/>
            </a:avLst>
          </a:prstGeom>
          <a:ln w="28575">
            <a:solidFill>
              <a:srgbClr val="FF00FF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640182" y="3992871"/>
            <a:ext cx="39448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Hoàn thiện bản thiết kế</a:t>
            </a:r>
          </a:p>
        </p:txBody>
      </p:sp>
      <p:sp>
        <p:nvSpPr>
          <p:cNvPr id="15" name="Oval 20"/>
          <p:cNvSpPr/>
          <p:nvPr/>
        </p:nvSpPr>
        <p:spPr>
          <a:xfrm>
            <a:off x="1591004" y="3980501"/>
            <a:ext cx="730309" cy="661405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8842 w 1020266"/>
              <a:gd name="connsiteY0" fmla="*/ 558109 h 1110961"/>
              <a:gd name="connsiteX1" fmla="*/ 514554 w 1020266"/>
              <a:gd name="connsiteY1" fmla="*/ 52397 h 1110961"/>
              <a:gd name="connsiteX2" fmla="*/ 1020266 w 1020266"/>
              <a:gd name="connsiteY2" fmla="*/ 558109 h 1110961"/>
              <a:gd name="connsiteX3" fmla="*/ 514554 w 1020266"/>
              <a:gd name="connsiteY3" fmla="*/ 1063821 h 1110961"/>
              <a:gd name="connsiteX4" fmla="*/ 8842 w 1020266"/>
              <a:gd name="connsiteY4" fmla="*/ 558109 h 1110961"/>
              <a:gd name="connsiteX0" fmla="*/ 10461 w 1021885"/>
              <a:gd name="connsiteY0" fmla="*/ 518195 h 1071047"/>
              <a:gd name="connsiteX1" fmla="*/ 516173 w 1021885"/>
              <a:gd name="connsiteY1" fmla="*/ 12483 h 1071047"/>
              <a:gd name="connsiteX2" fmla="*/ 1021885 w 1021885"/>
              <a:gd name="connsiteY2" fmla="*/ 518195 h 1071047"/>
              <a:gd name="connsiteX3" fmla="*/ 516173 w 1021885"/>
              <a:gd name="connsiteY3" fmla="*/ 1023907 h 1071047"/>
              <a:gd name="connsiteX4" fmla="*/ 10461 w 1021885"/>
              <a:gd name="connsiteY4" fmla="*/ 518195 h 1071047"/>
              <a:gd name="connsiteX0" fmla="*/ 10461 w 1022214"/>
              <a:gd name="connsiteY0" fmla="*/ 518195 h 1071047"/>
              <a:gd name="connsiteX1" fmla="*/ 516173 w 1022214"/>
              <a:gd name="connsiteY1" fmla="*/ 12483 h 1071047"/>
              <a:gd name="connsiteX2" fmla="*/ 1021885 w 1022214"/>
              <a:gd name="connsiteY2" fmla="*/ 518195 h 1071047"/>
              <a:gd name="connsiteX3" fmla="*/ 516173 w 1022214"/>
              <a:gd name="connsiteY3" fmla="*/ 1023907 h 1071047"/>
              <a:gd name="connsiteX4" fmla="*/ 10461 w 1022214"/>
              <a:gd name="connsiteY4" fmla="*/ 518195 h 1071047"/>
              <a:gd name="connsiteX0" fmla="*/ 10461 w 1022287"/>
              <a:gd name="connsiteY0" fmla="*/ 518195 h 1030933"/>
              <a:gd name="connsiteX1" fmla="*/ 516173 w 1022287"/>
              <a:gd name="connsiteY1" fmla="*/ 12483 h 1030933"/>
              <a:gd name="connsiteX2" fmla="*/ 1021885 w 1022287"/>
              <a:gd name="connsiteY2" fmla="*/ 518195 h 1030933"/>
              <a:gd name="connsiteX3" fmla="*/ 516173 w 1022287"/>
              <a:gd name="connsiteY3" fmla="*/ 1023907 h 1030933"/>
              <a:gd name="connsiteX4" fmla="*/ 10461 w 1022287"/>
              <a:gd name="connsiteY4" fmla="*/ 518195 h 103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287" h="1030933">
                <a:moveTo>
                  <a:pt x="10461" y="518195"/>
                </a:moveTo>
                <a:cubicBezTo>
                  <a:pt x="-46689" y="96023"/>
                  <a:pt x="131499" y="90788"/>
                  <a:pt x="516173" y="12483"/>
                </a:cubicBezTo>
                <a:cubicBezTo>
                  <a:pt x="900847" y="-65822"/>
                  <a:pt x="1021885" y="238898"/>
                  <a:pt x="1021885" y="518195"/>
                </a:cubicBezTo>
                <a:cubicBezTo>
                  <a:pt x="1031410" y="959417"/>
                  <a:pt x="872071" y="984203"/>
                  <a:pt x="516173" y="1023907"/>
                </a:cubicBezTo>
                <a:cubicBezTo>
                  <a:pt x="160275" y="1063611"/>
                  <a:pt x="67611" y="940367"/>
                  <a:pt x="10461" y="518195"/>
                </a:cubicBezTo>
                <a:close/>
              </a:path>
            </a:pathLst>
          </a:custGeom>
          <a:solidFill>
            <a:srgbClr val="FF00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23AA31F-5F4A-2299-BD41-F2C929D10C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0699" y="4362203"/>
            <a:ext cx="4479419" cy="2391888"/>
          </a:xfrm>
          <a:prstGeom prst="roundRect">
            <a:avLst>
              <a:gd name="adj" fmla="val 10742"/>
            </a:avLst>
          </a:prstGeom>
          <a:ln w="28575">
            <a:solidFill>
              <a:srgbClr val="FF00FF"/>
            </a:solidFill>
          </a:ln>
        </p:spPr>
      </p:pic>
      <p:pic>
        <p:nvPicPr>
          <p:cNvPr id="4" name="10 minute lofi timer  Pomodoro Study Timer  Boost Your Focu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17331" y="4177536"/>
            <a:ext cx="4674670" cy="2680463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300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7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282528" y="93515"/>
            <a:ext cx="762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TRƯNG BÀY VÀ GIỚI THIỆU SẢN PHẨM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82B1B88-49E9-AB6D-083F-D82EA1828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33" y="1649719"/>
            <a:ext cx="5303288" cy="3545328"/>
          </a:xfrm>
          <a:prstGeom prst="roundRect">
            <a:avLst>
              <a:gd name="adj" fmla="val 5051"/>
            </a:avLst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5C2EA76-F8EA-C992-C12A-B1EB903DC1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8339" y="2480297"/>
            <a:ext cx="4380955" cy="3515257"/>
          </a:xfrm>
          <a:prstGeom prst="roundRect">
            <a:avLst>
              <a:gd name="adj" fmla="val 7208"/>
            </a:avLst>
          </a:prstGeom>
          <a:ln w="38100">
            <a:solidFill>
              <a:srgbClr val="00B05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811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93718" y="1330036"/>
            <a:ext cx="9528464" cy="55279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https://i.ebayimg.com/thumbs/images/g/2SkAAOSwb~9ZbH8K/s-l1200.jpg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65116" y="2465389"/>
            <a:ext cx="877517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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Bản thiết kế có sử dụng các hình phẳng đã học trên lưới ô vuông.</a:t>
            </a:r>
            <a:b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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 ghi tên và kích thước các cạnh của từng hình.</a:t>
            </a:r>
            <a:b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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Bản thiết kế rõ ràng, phù hợp với mục đích sử dụng. </a:t>
            </a:r>
            <a:endParaRPr kumimoji="0" lang="vi-V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TextBox 116"/>
          <p:cNvSpPr txBox="1"/>
          <p:nvPr/>
        </p:nvSpPr>
        <p:spPr>
          <a:xfrm>
            <a:off x="2507145" y="1709136"/>
            <a:ext cx="3657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0283" y="167069"/>
            <a:ext cx="778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smtClean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ĐÁNH GIÁ SẢN PHẨM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61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1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769754" y="317028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152" y="2858060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869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4.81481E-6 L 1.04167E-6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5334</TotalTime>
  <Words>195</Words>
  <Application>Microsoft Office PowerPoint</Application>
  <PresentationFormat>Custom</PresentationFormat>
  <Paragraphs>44</Paragraphs>
  <Slides>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Times New Roman</vt:lpstr>
      <vt:lpstr>Calibri</vt:lpstr>
      <vt:lpstr>Calibri Light</vt:lpstr>
      <vt:lpstr>Roboto Black</vt:lpstr>
      <vt:lpstr>Roboto</vt:lpstr>
      <vt:lpstr>Wingdings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CPN</cp:lastModifiedBy>
  <cp:revision>256</cp:revision>
  <dcterms:created xsi:type="dcterms:W3CDTF">2023-04-01T23:44:56Z</dcterms:created>
  <dcterms:modified xsi:type="dcterms:W3CDTF">2026-03-25T13:35:40Z</dcterms:modified>
</cp:coreProperties>
</file>